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4"/>
  </p:sldMasterIdLst>
  <p:notesMasterIdLst>
    <p:notesMasterId r:id="rId27"/>
  </p:notesMasterIdLst>
  <p:sldIdLst>
    <p:sldId id="289" r:id="rId5"/>
    <p:sldId id="293" r:id="rId6"/>
    <p:sldId id="292" r:id="rId7"/>
    <p:sldId id="295" r:id="rId8"/>
    <p:sldId id="323" r:id="rId9"/>
    <p:sldId id="324" r:id="rId10"/>
    <p:sldId id="325" r:id="rId11"/>
    <p:sldId id="326" r:id="rId12"/>
    <p:sldId id="309" r:id="rId13"/>
    <p:sldId id="310" r:id="rId14"/>
    <p:sldId id="311" r:id="rId15"/>
    <p:sldId id="299" r:id="rId16"/>
    <p:sldId id="306" r:id="rId17"/>
    <p:sldId id="312" r:id="rId18"/>
    <p:sldId id="303" r:id="rId19"/>
    <p:sldId id="313" r:id="rId20"/>
    <p:sldId id="314" r:id="rId21"/>
    <p:sldId id="302" r:id="rId22"/>
    <p:sldId id="31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>
          <p15:clr>
            <a:srgbClr val="A4A3A4"/>
          </p15:clr>
        </p15:guide>
        <p15:guide id="2" orient="horz" pos="205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90">
          <p15:clr>
            <a:srgbClr val="A4A3A4"/>
          </p15:clr>
        </p15:guide>
        <p15:guide id="5" pos="5486">
          <p15:clr>
            <a:srgbClr val="A4A3A4"/>
          </p15:clr>
        </p15:guide>
        <p15:guide id="6" pos="5576">
          <p15:clr>
            <a:srgbClr val="A4A3A4"/>
          </p15:clr>
        </p15:guide>
        <p15:guide id="7" pos="1952">
          <p15:clr>
            <a:srgbClr val="A4A3A4"/>
          </p15:clr>
        </p15:guide>
        <p15:guide id="8" pos="2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FFEEDD"/>
    <a:srgbClr val="EBF385"/>
    <a:srgbClr val="E6E6E6"/>
    <a:srgbClr val="919195"/>
    <a:srgbClr val="FFE8D1"/>
    <a:srgbClr val="BBE0E3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26843" autoAdjust="0"/>
  </p:normalViewPr>
  <p:slideViewPr>
    <p:cSldViewPr snapToGrid="0" snapToObjects="1">
      <p:cViewPr varScale="1">
        <p:scale>
          <a:sx n="114" d="100"/>
          <a:sy n="114" d="100"/>
        </p:scale>
        <p:origin x="1644" y="102"/>
      </p:cViewPr>
      <p:guideLst>
        <p:guide orient="horz" pos="4008"/>
        <p:guide orient="horz" pos="205"/>
        <p:guide orient="horz" pos="1253"/>
        <p:guide pos="190"/>
        <p:guide pos="5486"/>
        <p:guide pos="5576"/>
        <p:guide pos="1952"/>
        <p:guide pos="2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8DECAE9-85F7-45B7-BBF6-8FB6079DC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all programs, there are two primary components: the data (the stuff a program knows) and the </a:t>
            </a:r>
            <a:r>
              <a:rPr lang="en-IN" dirty="0" err="1"/>
              <a:t>behaviors</a:t>
            </a:r>
            <a:r>
              <a:rPr lang="en-IN" dirty="0"/>
              <a:t> (the stuff a program can do to/with that data). OOP says that bringing together data and its associated </a:t>
            </a:r>
            <a:r>
              <a:rPr lang="en-IN" dirty="0" err="1"/>
              <a:t>behavior</a:t>
            </a:r>
            <a:r>
              <a:rPr lang="en-IN" dirty="0"/>
              <a:t> in a single location (called an “object”) makes it easier to understand how a program works. FP says that data and </a:t>
            </a:r>
            <a:r>
              <a:rPr lang="en-IN" dirty="0" err="1"/>
              <a:t>behavior</a:t>
            </a:r>
            <a:r>
              <a:rPr lang="en-IN" dirty="0"/>
              <a:t> are distinctively different things and should be kept separate for clarity.</a:t>
            </a:r>
          </a:p>
          <a:p>
            <a:endParaRPr lang="en-IN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deal with data about people then functional programming seems to work best.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simulate people then object-oriented programming seems3 to work best.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b="1" dirty="0"/>
              <a:t>Study at Yale</a:t>
            </a:r>
          </a:p>
          <a:p>
            <a:r>
              <a:rPr lang="en-IN" dirty="0"/>
              <a:t>In one study a team at Yale asked teams to code solutions to a problem using a range of programming languages,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Haskell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Awk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Criteria used to evaluate the solutions were: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Extensibility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Understandability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Appropriateness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Compactness</a:t>
            </a:r>
          </a:p>
          <a:p>
            <a:endParaRPr lang="en-IN" dirty="0"/>
          </a:p>
          <a:p>
            <a:r>
              <a:rPr lang="en-IN" dirty="0"/>
              <a:t>Haskell, a functional language, was the clear winner. Given the possible variation in the skills of the teams, the study authors then had a graduate student learn Haskell for a week before attempting to code the solution. While not as effective as the experienced Haskell developers’ solution, the student’s submission came in second.</a:t>
            </a:r>
          </a:p>
          <a:p>
            <a:endParaRPr lang="en-IN" dirty="0"/>
          </a:p>
          <a:p>
            <a:r>
              <a:rPr lang="en-IN" dirty="0"/>
              <a:t>Now, this study was conducted in 1994, and development has moved on a long way since then. So…</a:t>
            </a:r>
          </a:p>
          <a:p>
            <a:endParaRPr lang="en-IN" dirty="0"/>
          </a:p>
          <a:p>
            <a:r>
              <a:rPr lang="en-IN" b="1" dirty="0"/>
              <a:t>Study at the University of California</a:t>
            </a:r>
          </a:p>
          <a:p>
            <a:r>
              <a:rPr lang="en-IN" dirty="0"/>
              <a:t>Fast forward to 2014 and researchers at the University of California, Davis studied the following question: What is the effect of programming languages on software quality?</a:t>
            </a:r>
          </a:p>
          <a:p>
            <a:endParaRPr lang="en-IN" dirty="0"/>
          </a:p>
          <a:p>
            <a:r>
              <a:rPr lang="en-IN" dirty="0"/>
              <a:t>To do this, they took a dataset from GitHub. This dataset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729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80m lines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29000 contributors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1.5m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17 programming languages</a:t>
            </a:r>
          </a:p>
          <a:p>
            <a:r>
              <a:rPr lang="en-IN" dirty="0"/>
              <a:t>The projects were real-world products—such as Linux, MySQL, bitcoin, etc.</a:t>
            </a:r>
          </a:p>
          <a:p>
            <a:endParaRPr lang="en-IN" dirty="0"/>
          </a:p>
          <a:p>
            <a:r>
              <a:rPr lang="en-IN" dirty="0"/>
              <a:t>They concluded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functional languages are better than procedural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strong typing is better than weak 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static typing is better than dynamic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managed memory usage is better than unmanaged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AE9-85F7-45B7-BBF6-8FB6079DC6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in the whole slide_Heading_bo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184400" y="5934075"/>
            <a:ext cx="0" cy="720725"/>
          </a:xfrm>
          <a:prstGeom prst="line">
            <a:avLst/>
          </a:prstGeom>
          <a:ln w="12700">
            <a:solidFill>
              <a:srgbClr val="91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2591548" y="5932484"/>
            <a:ext cx="4857002" cy="701656"/>
          </a:xfrm>
        </p:spPr>
        <p:txBody>
          <a:bodyPr/>
          <a:lstStyle>
            <a:lvl1pPr>
              <a:buClr>
                <a:srgbClr val="F48C0E"/>
              </a:buCl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E862-0310-41EE-83D4-92C318758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8D67-9971-4597-979D-CABA3043A3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357B-ABC1-4084-9619-AEC2E2BC5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87CD-CD41-4F9C-9B0F-291416279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1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BF9B-B9BE-4712-9294-07AD83FB8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4AC1-A87F-4749-978C-7C5A514F7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B1AE-CC09-4406-A997-E8D40DD44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6482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858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46482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B99A-434B-4061-A582-5491EC074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5086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95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09713"/>
            <a:ext cx="77724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 flipH="1">
            <a:off x="8299450" y="52768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176963"/>
            <a:ext cx="15668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432800" y="6178550"/>
            <a:ext cx="673100" cy="371475"/>
          </a:xfrm>
          <a:prstGeom prst="rect">
            <a:avLst/>
          </a:prstGeom>
          <a:noFill/>
          <a:extLst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4606EF81-D37A-4FFD-83AC-95A13C6630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3751263" y="6719888"/>
            <a:ext cx="16256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r>
              <a:rPr lang="en-US" sz="80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Tavant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8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6" r:id="rId10"/>
    <p:sldLayoutId id="214748480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9pPr>
    </p:titleStyle>
    <p:bodyStyle>
      <a:lvl1pPr marL="290513" indent="-290513" algn="l" rtl="0" eaLnBrk="1" fontAlgn="base" hangingPunct="1">
        <a:spcBef>
          <a:spcPct val="40000"/>
        </a:spcBef>
        <a:spcAft>
          <a:spcPct val="0"/>
        </a:spcAft>
        <a:buClr>
          <a:srgbClr val="F48C0E"/>
        </a:buClr>
        <a:buFont typeface="Trade Gothic" charset="0"/>
        <a:buChar char="&gt;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92138" indent="-285750" algn="l" rtl="0" eaLnBrk="1" fontAlgn="base" hangingPunct="1">
        <a:spcBef>
          <a:spcPct val="20000"/>
        </a:spcBef>
        <a:spcAft>
          <a:spcPct val="0"/>
        </a:spcAft>
        <a:buClr>
          <a:srgbClr val="F48C0E"/>
        </a:buClr>
        <a:buFont typeface="Trebuchet MS" pitchFamily="34" charset="0"/>
        <a:buChar char="—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download/curr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ala-lang.org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1140-9437-41DD-9EE3-6BEC9A53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2727325"/>
            <a:ext cx="7635875" cy="792623"/>
          </a:xfrm>
        </p:spPr>
        <p:txBody>
          <a:bodyPr/>
          <a:lstStyle/>
          <a:p>
            <a:r>
              <a:rPr lang="en-US" sz="3300" dirty="0"/>
              <a:t>Know Scala?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6A56-D46F-4086-8670-CB1D9413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009" y="4881924"/>
            <a:ext cx="3412766" cy="515985"/>
          </a:xfrm>
        </p:spPr>
        <p:txBody>
          <a:bodyPr/>
          <a:lstStyle/>
          <a:p>
            <a:pPr algn="r"/>
            <a:r>
              <a:rPr lang="en-US" dirty="0"/>
              <a:t>By Rajeev &amp; Jugul</a:t>
            </a:r>
          </a:p>
        </p:txBody>
      </p:sp>
    </p:spTree>
    <p:extLst>
      <p:ext uri="{BB962C8B-B14F-4D97-AF65-F5344CB8AC3E}">
        <p14:creationId xmlns:p14="http://schemas.microsoft.com/office/powerpoint/2010/main" val="171125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A1C29-05C5-4FF0-9EEA-B1F8A8B7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Scala Classes continue…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3E4B3-458B-4CCD-B0A2-25B3AC07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Scala Singleton :- Scala is more object oriented then java because Scala don’t have static keyword. So to create a singleton object in Scala we don’t need static instead Scala introduce new keyword called object . You define the singleton using object keyword .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Like this .</a:t>
            </a:r>
          </a:p>
          <a:p>
            <a:pPr marL="0" indent="0">
              <a:buNone/>
            </a:pP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Object A{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 def main(</a:t>
            </a:r>
            <a:r>
              <a:rPr lang="en-US" sz="1400" dirty="0" err="1">
                <a:latin typeface="Bookman Old Style" pitchFamily="18" charset="0"/>
              </a:rPr>
              <a:t>args:Array</a:t>
            </a:r>
            <a:r>
              <a:rPr lang="en-US" sz="1400" dirty="0">
                <a:latin typeface="Bookman Old Style" pitchFamily="18" charset="0"/>
              </a:rPr>
              <a:t>[String]){</a:t>
            </a:r>
          </a:p>
          <a:p>
            <a:pPr marL="0" indent="0">
              <a:buNone/>
            </a:pPr>
            <a:r>
              <a:rPr lang="en-US" sz="1400" dirty="0" err="1">
                <a:latin typeface="Bookman Old Style" pitchFamily="18" charset="0"/>
              </a:rPr>
              <a:t>println</a:t>
            </a:r>
            <a:r>
              <a:rPr lang="en-US" sz="1400" dirty="0">
                <a:latin typeface="Bookman Old Style" pitchFamily="18" charset="0"/>
              </a:rPr>
              <a:t>(“hello </a:t>
            </a:r>
            <a:r>
              <a:rPr lang="en-US" sz="1400" dirty="0" err="1">
                <a:latin typeface="Bookman Old Style" pitchFamily="18" charset="0"/>
              </a:rPr>
              <a:t>scala</a:t>
            </a:r>
            <a:r>
              <a:rPr lang="en-US" sz="1400" dirty="0">
                <a:latin typeface="Bookman Old Style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0793DB-E11E-4185-8E0A-19C598A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Companion object and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7760E9-A82C-48FD-9177-D45C6336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3"/>
            <a:ext cx="7772400" cy="3935412"/>
          </a:xfrm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When a singleton object is named the same as a class, it is called a companion object. A companion object must be defined inside the same source file as the class.</a:t>
            </a: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class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sayHelloWorld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("Hello World");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object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sayHi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("Hi!");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/>
              <a:t>Companion class and objects singleton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9128"/>
            <a:ext cx="7772400" cy="422249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Generally  singleton object  is always used with companion class . We used companion class and companion object for factory  design.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sealed trait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private class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(private[this]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jString:String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) extends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private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var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extraData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= ""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override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toString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=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jString+extraData</a:t>
            </a:r>
            <a:endParaRPr lang="en-IN" sz="1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getMsg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this.jString</a:t>
            </a:r>
            <a:endParaRPr lang="en-IN" sz="1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override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 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return"you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can call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dao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here"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9634"/>
            <a:ext cx="7772400" cy="5127395"/>
          </a:xfrm>
        </p:spPr>
        <p:txBody>
          <a:bodyPr/>
          <a:lstStyle/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object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def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sayhello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		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obj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=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("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TestObj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")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obj.getMsg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private def apply(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base:String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) = new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(base)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endParaRPr lang="en-IN" sz="1400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dirty="0">
                <a:latin typeface="Bookman Old Style" pitchFamily="18" charset="0"/>
              </a:rPr>
              <a:t>We can directly used trait with object but for doing this we need to extend the trait to object .</a:t>
            </a:r>
          </a:p>
          <a:p>
            <a:r>
              <a:rPr lang="en-IN" sz="1400" dirty="0">
                <a:latin typeface="Bookman Old Style" pitchFamily="18" charset="0"/>
              </a:rPr>
              <a:t>Companion object and companion classes share the all the properties and behaviour with each other. </a:t>
            </a:r>
          </a:p>
          <a:p>
            <a:pPr>
              <a:buNone/>
            </a:pPr>
            <a:r>
              <a:rPr lang="en-US" sz="1600" b="1" u="sng" dirty="0"/>
              <a:t>Scala - Access Modifiers:</a:t>
            </a:r>
          </a:p>
          <a:p>
            <a:r>
              <a:rPr lang="en-IN" sz="1400" dirty="0">
                <a:latin typeface="Bookman Old Style" pitchFamily="18" charset="0"/>
              </a:rPr>
              <a:t>1.Private  --- as java</a:t>
            </a:r>
          </a:p>
          <a:p>
            <a:r>
              <a:rPr lang="en-IN" sz="1400" dirty="0">
                <a:latin typeface="Bookman Old Style" pitchFamily="18" charset="0"/>
              </a:rPr>
              <a:t>2.Protected  --- as java but you cannot access props in same package</a:t>
            </a:r>
          </a:p>
          <a:p>
            <a:r>
              <a:rPr lang="en-IN" sz="1400" dirty="0">
                <a:latin typeface="Bookman Old Style" pitchFamily="18" charset="0"/>
              </a:rPr>
              <a:t>3.Private[this] --</a:t>
            </a:r>
            <a:r>
              <a:rPr lang="en-US" sz="1400" dirty="0">
                <a:latin typeface="Bookman Old Style" pitchFamily="18" charset="0"/>
              </a:rPr>
              <a:t>In Scala you can make members really  private by restricting access to only the current instance, which isn’t possible in Java</a:t>
            </a:r>
            <a:endParaRPr lang="en-IN" sz="1400" dirty="0">
              <a:latin typeface="Bookman Old Style" pitchFamily="18" charset="0"/>
            </a:endParaRPr>
          </a:p>
          <a:p>
            <a:endParaRPr lang="en-IN" sz="1500" dirty="0"/>
          </a:p>
          <a:p>
            <a:pPr>
              <a:buNone/>
            </a:pPr>
            <a:endParaRPr lang="en-IN" sz="1500" dirty="0"/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/>
              <a:t>Trait..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8544"/>
            <a:ext cx="7772400" cy="4222493"/>
          </a:xfrm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Traits is more like interface in java. Its very important aspect of Scala because Scala collection framework is written on this concept . </a:t>
            </a:r>
          </a:p>
          <a:p>
            <a:r>
              <a:rPr lang="en-US" sz="1400" dirty="0">
                <a:latin typeface="Bookman Old Style" pitchFamily="18" charset="0"/>
              </a:rPr>
              <a:t>A trait encapsulates method and field definitions, which can then be reused by mixing them into classes</a:t>
            </a:r>
          </a:p>
          <a:p>
            <a:r>
              <a:rPr lang="en-US" sz="1400" dirty="0">
                <a:latin typeface="Bookman Old Style" pitchFamily="18" charset="0"/>
              </a:rPr>
              <a:t>Below is syntax for Trait in Scala</a:t>
            </a:r>
          </a:p>
          <a:p>
            <a:r>
              <a:rPr lang="en-US" sz="1400" dirty="0">
                <a:latin typeface="Bookman Old Style" pitchFamily="18" charset="0"/>
              </a:rPr>
              <a:t>trait &lt;</a:t>
            </a:r>
            <a:r>
              <a:rPr lang="en-US" sz="1400" dirty="0" err="1">
                <a:latin typeface="Bookman Old Style" pitchFamily="18" charset="0"/>
              </a:rPr>
              <a:t>nameOfTrait</a:t>
            </a:r>
            <a:r>
              <a:rPr lang="en-US" sz="1400" dirty="0">
                <a:latin typeface="Bookman Old Style" pitchFamily="18" charset="0"/>
              </a:rPr>
              <a:t>&gt; extends &lt;</a:t>
            </a:r>
            <a:r>
              <a:rPr lang="en-US" sz="1400" dirty="0" err="1">
                <a:latin typeface="Bookman Old Style" pitchFamily="18" charset="0"/>
              </a:rPr>
              <a:t>othertrait</a:t>
            </a:r>
            <a:r>
              <a:rPr lang="en-US" sz="1400" dirty="0">
                <a:latin typeface="Bookman Old Style" pitchFamily="18" charset="0"/>
              </a:rPr>
              <a:t>&gt; with &lt;</a:t>
            </a:r>
            <a:r>
              <a:rPr lang="en-US" sz="1400" dirty="0" err="1">
                <a:latin typeface="Bookman Old Style" pitchFamily="18" charset="0"/>
              </a:rPr>
              <a:t>OtherTrait</a:t>
            </a:r>
            <a:r>
              <a:rPr lang="en-US" sz="1400" dirty="0">
                <a:latin typeface="Bookman Old Style" pitchFamily="18" charset="0"/>
              </a:rPr>
              <a:t>&gt;{</a:t>
            </a:r>
          </a:p>
          <a:p>
            <a:r>
              <a:rPr lang="en-US" sz="1400" dirty="0">
                <a:latin typeface="Bookman Old Style" pitchFamily="18" charset="0"/>
              </a:rPr>
              <a:t>}</a:t>
            </a:r>
          </a:p>
          <a:p>
            <a:r>
              <a:rPr lang="en-US" sz="1400" dirty="0">
                <a:latin typeface="Bookman Old Style" pitchFamily="18" charset="0"/>
              </a:rPr>
              <a:t>Important point : - you can’t directly used the trait with java do  so you need to create abstract class. </a:t>
            </a:r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5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/>
              <a:t>Inheritance ..</a:t>
            </a: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091" y="1509713"/>
            <a:ext cx="5811817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451" y="404949"/>
            <a:ext cx="7948749" cy="5040176"/>
          </a:xfrm>
        </p:spPr>
        <p:txBody>
          <a:bodyPr/>
          <a:lstStyle/>
          <a:p>
            <a:r>
              <a:rPr lang="en-US" sz="1400" dirty="0">
                <a:latin typeface="Bookman Old Style" pitchFamily="18" charset="0"/>
              </a:rPr>
              <a:t>Scala support all type of inheritance . </a:t>
            </a:r>
          </a:p>
          <a:p>
            <a:r>
              <a:rPr lang="en-US" sz="1400" dirty="0" err="1">
                <a:latin typeface="Bookman Old Style" pitchFamily="18" charset="0"/>
              </a:rPr>
              <a:t>E.g</a:t>
            </a:r>
            <a:r>
              <a:rPr lang="en-US" sz="1400" dirty="0">
                <a:latin typeface="Bookman Old Style" pitchFamily="18" charset="0"/>
              </a:rPr>
              <a:t> -:</a:t>
            </a:r>
          </a:p>
          <a:p>
            <a:r>
              <a:rPr lang="en-US" sz="1400" dirty="0">
                <a:latin typeface="Bookman Old Style" pitchFamily="18" charset="0"/>
              </a:rPr>
              <a:t>Scala override and constructor explain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>
                <a:latin typeface="Bookman Old Style" pitchFamily="18" charset="0"/>
              </a:rPr>
              <a:t>Scala Type Hierarchy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03"/>
          <a:stretch>
            <a:fillRect/>
          </a:stretch>
        </p:blipFill>
        <p:spPr bwMode="auto">
          <a:xfrm>
            <a:off x="1511244" y="1509713"/>
            <a:ext cx="6121512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524"/>
            <a:ext cx="7772400" cy="2492017"/>
          </a:xfrm>
        </p:spPr>
        <p:txBody>
          <a:bodyPr/>
          <a:lstStyle/>
          <a:p>
            <a:pPr marL="0" indent="0" algn="ctr">
              <a:buNone/>
            </a:pPr>
            <a:endParaRPr lang="en-IN" sz="3300" dirty="0"/>
          </a:p>
          <a:p>
            <a:pPr marL="0" indent="0" algn="ctr">
              <a:buNone/>
            </a:pPr>
            <a:r>
              <a:rPr lang="en-IN" sz="3300" dirty="0"/>
              <a:t>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CE7F329-193F-492F-B3BE-7B71E09852C2}" type="slidenum">
              <a:rPr lang="en-US"/>
              <a:pPr/>
              <a:t>19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(1): Definitions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>
                <a:solidFill>
                  <a:schemeClr val="accent2"/>
                </a:solidFill>
              </a:rPr>
              <a:t> method definitions:</a:t>
            </a:r>
            <a:br>
              <a:rPr lang="en-US" sz="1800">
                <a:solidFill>
                  <a:schemeClr val="accent2"/>
                </a:solidFill>
              </a:rPr>
            </a:b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fun(x: Int): Int = {</a:t>
            </a:r>
            <a:br>
              <a:rPr lang="en-US" sz="1600"/>
            </a:br>
            <a:r>
              <a:rPr lang="en-US" sz="1600"/>
              <a:t>   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 = result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variable definitions:</a:t>
            </a:r>
            <a:br>
              <a:rPr lang="en-US" sz="1800"/>
            </a:b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	var</a:t>
            </a:r>
            <a:r>
              <a:rPr lang="en-US" sz="1600"/>
              <a:t> x: int = expression</a:t>
            </a:r>
            <a:br>
              <a:rPr lang="en-US" sz="1600"/>
            </a:br>
            <a:r>
              <a:rPr lang="en-US" sz="1600" b="1"/>
              <a:t>val</a:t>
            </a:r>
            <a:r>
              <a:rPr lang="en-US" sz="1600"/>
              <a:t> x: String = expression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method definition:</a:t>
            </a:r>
            <a:r>
              <a:rPr lang="en-US" sz="16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fun(</a:t>
            </a:r>
            <a:r>
              <a:rPr lang="en-US" sz="1600" b="1"/>
              <a:t>int</a:t>
            </a:r>
            <a:r>
              <a:rPr lang="en-US" sz="1600"/>
              <a:t> x) {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return</a:t>
            </a:r>
            <a:r>
              <a:rPr lang="en-US" sz="1600"/>
              <a:t>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>
                <a:solidFill>
                  <a:schemeClr val="accent2"/>
                </a:solidFill>
              </a:rPr>
              <a:t>(no parameterless methods)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600"/>
              <a:t> </a:t>
            </a:r>
            <a:r>
              <a:rPr lang="en-US" sz="1800"/>
              <a:t>variable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x = expression</a:t>
            </a:r>
            <a:br>
              <a:rPr lang="en-US" sz="1600"/>
            </a:br>
            <a:r>
              <a:rPr lang="en-US" sz="1600" b="1"/>
              <a:t>final</a:t>
            </a:r>
            <a:r>
              <a:rPr lang="en-US" sz="1600"/>
              <a:t> String x = expression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3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3975"/>
            <a:ext cx="7772400" cy="3313330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Setup 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Eclipse Plugin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Command Line</a:t>
            </a:r>
          </a:p>
          <a:p>
            <a:r>
              <a:rPr lang="en-IN" sz="1400" dirty="0">
                <a:solidFill>
                  <a:srgbClr val="FF0000"/>
                </a:solidFill>
                <a:highlight>
                  <a:srgbClr val="FF9900"/>
                </a:highlight>
                <a:latin typeface="Bookman Old Style" panose="02050604050505020204" pitchFamily="18" charset="0"/>
              </a:rPr>
              <a:t>SBT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FP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Classes and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Inheritance and Its Implementation in Scala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Traits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Type Hierarchy </a:t>
            </a: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endParaRPr lang="en-IN" sz="14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DBDC3FD-C9AB-4E79-B8B4-9AF708AF02E9}" type="slidenum">
              <a:rPr lang="en-US"/>
              <a:pPr/>
              <a:t>20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(2):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method calls:</a:t>
            </a:r>
            <a:br>
              <a:rPr lang="en-US" sz="1800">
                <a:solidFill>
                  <a:schemeClr val="accent2"/>
                </a:solidFill>
              </a:rPr>
            </a:br>
            <a:br>
              <a:rPr lang="en-US" sz="18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or: </a:t>
            </a:r>
            <a:r>
              <a:rPr lang="en-US" sz="1600"/>
              <a:t>obj meth arg</a:t>
            </a:r>
            <a:br>
              <a:rPr lang="en-US" sz="1600"/>
            </a:b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choice expressions:</a:t>
            </a:r>
            <a:br>
              <a:rPr lang="en-US" sz="1800"/>
            </a:br>
            <a:br>
              <a:rPr lang="en-US" sz="1800"/>
            </a:br>
            <a:r>
              <a:rPr lang="en-US" sz="1600" b="1"/>
              <a:t>if</a:t>
            </a:r>
            <a:r>
              <a:rPr lang="en-US" sz="1600"/>
              <a:t> (cond) expr1 else expr2</a:t>
            </a:r>
            <a:br>
              <a:rPr lang="en-US" sz="1600"/>
            </a:br>
            <a:br>
              <a:rPr lang="en-US" sz="1600"/>
            </a:b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expr </a:t>
            </a:r>
            <a:r>
              <a:rPr lang="en-US" sz="1600" b="1"/>
              <a:t>match</a:t>
            </a:r>
            <a:r>
              <a:rPr lang="en-US" sz="1600"/>
              <a:t>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=&gt; expr</a:t>
            </a:r>
            <a:r>
              <a:rPr lang="en-US" sz="1600" baseline="-25000"/>
              <a:t>1</a:t>
            </a:r>
            <a:br>
              <a:rPr lang="en-US" sz="1600"/>
            </a:br>
            <a:r>
              <a:rPr lang="en-US" sz="1600"/>
              <a:t>    ....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=&gt; expr</a:t>
            </a:r>
            <a:r>
              <a:rPr lang="en-US" sz="1600" baseline="-25000"/>
              <a:t>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method call:</a:t>
            </a:r>
            <a:endParaRPr lang="en-US" sz="18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(no operator overloading)</a:t>
            </a:r>
            <a:br>
              <a:rPr lang="en-US" sz="1600">
                <a:solidFill>
                  <a:schemeClr val="accent2"/>
                </a:solidFill>
              </a:rPr>
            </a:br>
            <a:endParaRPr lang="en-U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/>
              <a:t> choice expressions, stats: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cond ? expr1 : expr2   </a:t>
            </a:r>
            <a:r>
              <a:rPr lang="en-US" sz="1600">
                <a:solidFill>
                  <a:schemeClr val="accent2"/>
                </a:solidFill>
              </a:rPr>
              <a:t>// expression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	if</a:t>
            </a:r>
            <a:r>
              <a:rPr lang="en-US" sz="1600"/>
              <a:t> (cond) </a:t>
            </a:r>
            <a:r>
              <a:rPr lang="en-US" sz="1600" b="1"/>
              <a:t>return</a:t>
            </a:r>
            <a:r>
              <a:rPr lang="en-US" sz="1600"/>
              <a:t> expr1; </a:t>
            </a:r>
            <a:r>
              <a:rPr lang="en-US" sz="1600">
                <a:solidFill>
                  <a:schemeClr val="accent2"/>
                </a:solidFill>
              </a:rPr>
              <a:t>// statement</a:t>
            </a:r>
            <a:br>
              <a:rPr lang="en-US" sz="1600"/>
            </a:br>
            <a:r>
              <a:rPr lang="en-US" sz="1600" b="1"/>
              <a:t>else</a:t>
            </a:r>
            <a:r>
              <a:rPr lang="en-US" sz="1600"/>
              <a:t> return expr2;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switch</a:t>
            </a:r>
            <a:r>
              <a:rPr lang="en-US" sz="1600"/>
              <a:t> (expr)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1</a:t>
            </a:r>
            <a:r>
              <a:rPr lang="en-US" sz="1600"/>
              <a:t>; </a:t>
            </a:r>
            <a:br>
              <a:rPr lang="en-US" sz="1600"/>
            </a:br>
            <a:r>
              <a:rPr lang="en-US" sz="1600"/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n </a:t>
            </a:r>
            <a:r>
              <a:rPr lang="en-US" sz="1600"/>
              <a:t>;</a:t>
            </a:r>
            <a:endParaRPr lang="en-US" sz="1600" baseline="-25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  </a:t>
            </a:r>
            <a:r>
              <a:rPr lang="en-US" sz="1600">
                <a:solidFill>
                  <a:schemeClr val="accent2"/>
                </a:solidFill>
              </a:rPr>
              <a:t>// statement only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85027976-DE01-4A20-ADD1-1D286957E000}" type="slidenum">
              <a:rPr lang="en-US"/>
              <a:pPr/>
              <a:t>21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Scala cheat sheet (3): Objects and Classes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Class and Object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1800"/>
            </a:br>
            <a:br>
              <a:rPr lang="en-US" sz="1800"/>
            </a:br>
            <a:r>
              <a:rPr lang="en-US" sz="1600" b="1"/>
              <a:t>class</a:t>
            </a:r>
            <a:r>
              <a:rPr lang="en-US" sz="1600"/>
              <a:t> Sample(x: Int)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instMeth(y: Int) = x + y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br>
              <a:rPr lang="en-US" sz="1600"/>
            </a:br>
            <a:r>
              <a:rPr lang="en-US" sz="1600" b="1"/>
              <a:t>object</a:t>
            </a:r>
            <a:r>
              <a:rPr lang="en-US" sz="1600"/>
              <a:t> 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staticMeth(x: Int, y: Int) = x * y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1600"/>
            </a:br>
            <a:r>
              <a:rPr lang="en-US" sz="1600"/>
              <a:t>	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Class with static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 </a:t>
            </a:r>
            <a:r>
              <a:rPr lang="en-US" sz="1600"/>
              <a:t>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final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x;</a:t>
            </a:r>
            <a:br>
              <a:rPr lang="en-US" sz="1600"/>
            </a:br>
            <a:r>
              <a:rPr lang="en-US" sz="1600"/>
              <a:t>    Sample(</a:t>
            </a:r>
            <a:r>
              <a:rPr lang="en-US" sz="1600" b="1"/>
              <a:t>int</a:t>
            </a:r>
            <a:r>
              <a:rPr lang="en-US" sz="1600"/>
              <a:t> x) { this.x = x }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int</a:t>
            </a:r>
            <a:r>
              <a:rPr lang="en-US" sz="1600"/>
              <a:t> instMeth(</a:t>
            </a:r>
            <a:r>
              <a:rPr lang="en-US" sz="1600" b="1"/>
              <a:t>int</a:t>
            </a:r>
            <a:r>
              <a:rPr lang="en-US" sz="1600"/>
              <a:t> y) { 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+ y; 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   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static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staticMeth(</a:t>
            </a:r>
            <a:r>
              <a:rPr lang="en-US" sz="1600" b="1"/>
              <a:t>int</a:t>
            </a:r>
            <a:r>
              <a:rPr lang="en-US" sz="1600"/>
              <a:t> x, </a:t>
            </a:r>
            <a:r>
              <a:rPr lang="en-US" sz="1600" b="1"/>
              <a:t>int</a:t>
            </a:r>
            <a:r>
              <a:rPr lang="en-US" sz="1600"/>
              <a:t> y) {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* y;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4B3D5422-8DBC-433C-8DF3-2D5B4D20CBC7}" type="slidenum">
              <a:rPr lang="en-US"/>
              <a:pPr/>
              <a:t>22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(4): Traits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CC0000"/>
                </a:solidFill>
              </a:rPr>
              <a:t>Scala </a:t>
            </a:r>
            <a:r>
              <a:rPr lang="en-US" sz="1800" dirty="0">
                <a:solidFill>
                  <a:schemeClr val="accent2"/>
                </a:solidFill>
              </a:rPr>
              <a:t>Trait</a:t>
            </a:r>
            <a:br>
              <a:rPr lang="en-US" sz="1800" dirty="0"/>
            </a:br>
            <a:br>
              <a:rPr lang="en-US" sz="1800" dirty="0"/>
            </a:br>
            <a:r>
              <a:rPr lang="en-US" sz="1600" b="1" dirty="0" err="1"/>
              <a:t>trait</a:t>
            </a:r>
            <a:r>
              <a:rPr lang="en-US" sz="1600" dirty="0"/>
              <a:t> T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def</a:t>
            </a:r>
            <a:r>
              <a:rPr lang="en-US" sz="1600" dirty="0"/>
              <a:t> </a:t>
            </a:r>
            <a:r>
              <a:rPr lang="en-US" sz="1600" dirty="0" err="1"/>
              <a:t>abstractMeth</a:t>
            </a:r>
            <a:r>
              <a:rPr lang="en-US" sz="1600" dirty="0"/>
              <a:t>(x: String): String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def</a:t>
            </a:r>
            <a:r>
              <a:rPr lang="en-US" sz="1600" dirty="0"/>
              <a:t> </a:t>
            </a:r>
            <a:r>
              <a:rPr lang="en-US" sz="1600" dirty="0" err="1"/>
              <a:t>concreteMeth</a:t>
            </a:r>
            <a:r>
              <a:rPr lang="en-US" sz="1600" dirty="0"/>
              <a:t>(x: String) = 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x+field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dirty="0"/>
              <a:t> field = “!”</a:t>
            </a:r>
          </a:p>
          <a:p>
            <a:pPr>
              <a:buFontTx/>
              <a:buNone/>
            </a:pPr>
            <a:r>
              <a:rPr lang="en-US" sz="1600" dirty="0"/>
              <a:t>	}</a:t>
            </a:r>
            <a:br>
              <a:rPr lang="en-US" sz="1600" dirty="0"/>
            </a:br>
            <a:endParaRPr lang="en-US" sz="1600" dirty="0"/>
          </a:p>
          <a:p>
            <a:pPr>
              <a:buFontTx/>
              <a:buNone/>
            </a:pPr>
            <a:r>
              <a:rPr lang="en-US" sz="1800" dirty="0">
                <a:solidFill>
                  <a:srgbClr val="CC0000"/>
                </a:solidFill>
              </a:rPr>
              <a:t>Scala </a:t>
            </a:r>
            <a:r>
              <a:rPr lang="en-US" sz="1800" dirty="0" err="1">
                <a:solidFill>
                  <a:schemeClr val="accent2"/>
                </a:solidFill>
              </a:rPr>
              <a:t>mixin</a:t>
            </a:r>
            <a:r>
              <a:rPr lang="en-US" sz="1800" dirty="0">
                <a:solidFill>
                  <a:schemeClr val="accent2"/>
                </a:solidFill>
              </a:rPr>
              <a:t> composition:</a:t>
            </a:r>
          </a:p>
          <a:p>
            <a:pPr>
              <a:buFontTx/>
              <a:buNone/>
            </a:pPr>
            <a:r>
              <a:rPr lang="en-US" sz="1600" dirty="0"/>
              <a:t>	</a:t>
            </a:r>
            <a:br>
              <a:rPr lang="en-US" sz="1600" dirty="0"/>
            </a:br>
            <a:r>
              <a:rPr lang="en-US" sz="1600" b="1" dirty="0"/>
              <a:t>class</a:t>
            </a:r>
            <a:r>
              <a:rPr lang="en-US" sz="1600" dirty="0"/>
              <a:t> C </a:t>
            </a:r>
            <a:r>
              <a:rPr lang="en-US" sz="1600" b="1" dirty="0"/>
              <a:t>extends</a:t>
            </a:r>
            <a:r>
              <a:rPr lang="en-US" sz="1600" dirty="0"/>
              <a:t> Super </a:t>
            </a:r>
            <a:r>
              <a:rPr lang="en-US" sz="1600" b="1" dirty="0"/>
              <a:t>with</a:t>
            </a:r>
            <a:r>
              <a:rPr lang="en-US" sz="1600" dirty="0"/>
              <a:t> T    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Interface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interface</a:t>
            </a:r>
            <a:r>
              <a:rPr lang="en-US" sz="1600"/>
              <a:t> T {</a:t>
            </a:r>
            <a:br>
              <a:rPr lang="en-US" sz="1600"/>
            </a:br>
            <a:r>
              <a:rPr lang="en-US" sz="1600"/>
              <a:t>    String abstractMeth(String x)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>
                <a:solidFill>
                  <a:schemeClr val="accent2"/>
                </a:solidFill>
              </a:rPr>
              <a:t>(no concrete methods)</a:t>
            </a:r>
            <a:br>
              <a:rPr lang="en-US" sz="1600">
                <a:solidFill>
                  <a:schemeClr val="accent2"/>
                </a:solidFill>
              </a:rPr>
            </a:br>
            <a:br>
              <a:rPr lang="en-US" sz="1600"/>
            </a:br>
            <a:br>
              <a:rPr lang="en-US" sz="1600"/>
            </a:br>
            <a:r>
              <a:rPr lang="en-US" sz="1600"/>
              <a:t>     </a:t>
            </a:r>
            <a:r>
              <a:rPr lang="en-US" sz="1600">
                <a:solidFill>
                  <a:schemeClr val="accent2"/>
                </a:solidFill>
              </a:rPr>
              <a:t>(no fields)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extension + implementation: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</a:t>
            </a:r>
            <a:r>
              <a:rPr lang="en-US" sz="1600"/>
              <a:t> C </a:t>
            </a:r>
            <a:r>
              <a:rPr lang="en-US" sz="1600" b="1"/>
              <a:t>extends</a:t>
            </a:r>
            <a:r>
              <a:rPr lang="en-US" sz="1600"/>
              <a:t> Super </a:t>
            </a:r>
            <a:r>
              <a:rPr lang="en-US" sz="1600" b="1"/>
              <a:t>implements</a:t>
            </a:r>
            <a:r>
              <a:rPr lang="en-US" sz="1600"/>
              <a:t> 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Scala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Eclipse: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 For Scala setup prerequisite is JDK . So you must have </a:t>
            </a:r>
            <a:r>
              <a:rPr lang="en-IN" sz="1700" dirty="0" err="1"/>
              <a:t>jdk</a:t>
            </a:r>
            <a:r>
              <a:rPr lang="en-IN" sz="1700" dirty="0"/>
              <a:t> install on your system . </a:t>
            </a:r>
            <a:r>
              <a:rPr lang="en-IN" sz="1700" dirty="0" err="1"/>
              <a:t>Jdk</a:t>
            </a:r>
            <a:r>
              <a:rPr lang="en-IN" sz="1700" dirty="0"/>
              <a:t> must be compatible with you Scala version .  So when you try to install the Scala or download the Scala please read docs for compatible version of </a:t>
            </a:r>
            <a:r>
              <a:rPr lang="en-IN" sz="1700" dirty="0" err="1"/>
              <a:t>jdk</a:t>
            </a:r>
            <a:r>
              <a:rPr lang="en-IN" sz="1700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the Scala in eclipse you need to go to below link</a:t>
            </a:r>
          </a:p>
          <a:p>
            <a:pPr marL="0" indent="0">
              <a:buNone/>
            </a:pPr>
            <a:r>
              <a:rPr lang="en-IN" sz="1700" dirty="0">
                <a:hlinkClick r:id="rId3"/>
              </a:rPr>
              <a:t>http://scala-ide.org/download/current.html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Download the eclipse or you and choose the plugin for the eclipse as well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Command 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</a:t>
            </a:r>
            <a:r>
              <a:rPr lang="en-IN" sz="1700" dirty="0" err="1"/>
              <a:t>scala</a:t>
            </a:r>
            <a:r>
              <a:rPr lang="en-IN" sz="1700" dirty="0"/>
              <a:t> on command line you need to download its binary version </a:t>
            </a:r>
          </a:p>
          <a:p>
            <a:pPr marL="0" indent="0">
              <a:buNone/>
            </a:pPr>
            <a:r>
              <a:rPr lang="en-IN" sz="1700" dirty="0">
                <a:hlinkClick r:id="rId4"/>
              </a:rPr>
              <a:t>https://www.scala-lang.org/download/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You just download the Scala as per compatible of you system . 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Scala </a:t>
            </a:r>
            <a:r>
              <a:rPr lang="en-US" sz="3300" dirty="0" err="1"/>
              <a:t>commandLine</a:t>
            </a:r>
            <a:r>
              <a:rPr lang="en-US" sz="33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2"/>
            <a:ext cx="7772400" cy="4222493"/>
          </a:xfrm>
        </p:spPr>
        <p:txBody>
          <a:bodyPr/>
          <a:lstStyle/>
          <a:p>
            <a:pPr marL="0" indent="0">
              <a:buNone/>
            </a:pPr>
            <a:r>
              <a:rPr lang="en-IN" sz="1700" dirty="0"/>
              <a:t>After extracting set the Scala path in environment variable and open any console and type Scala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Now you can execute your simple code in this Scala interpreter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545A8-7359-4F92-9A54-02F1FECD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400300"/>
            <a:ext cx="6305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B55-B307-483A-B762-B37B2487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Referential transparency, purity,</a:t>
            </a:r>
            <a:br>
              <a:rPr lang="en-US" sz="2800" b="1" i="1" dirty="0"/>
            </a:br>
            <a:r>
              <a:rPr lang="en-US" sz="2800" b="1" i="1" dirty="0"/>
              <a:t>and the substitution model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686-A803-4231-92DD-4164E4F2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Scala interpreter (also known as the Read-</a:t>
            </a:r>
            <a:r>
              <a:rPr lang="en-IN" sz="1800" dirty="0" err="1"/>
              <a:t>Eval</a:t>
            </a:r>
            <a:r>
              <a:rPr lang="en-IN" sz="1800" dirty="0"/>
              <a:t>-Print-Loop)</a:t>
            </a:r>
          </a:p>
          <a:p>
            <a:r>
              <a:rPr lang="en-US" dirty="0"/>
              <a:t>Functional programming</a:t>
            </a:r>
          </a:p>
          <a:p>
            <a:pPr marL="0" indent="0">
              <a:buNone/>
            </a:pPr>
            <a:r>
              <a:rPr lang="en-IN" sz="1400" dirty="0"/>
              <a:t>we construct our programs using only </a:t>
            </a:r>
            <a:r>
              <a:rPr lang="en-IN" sz="1400" i="1" dirty="0"/>
              <a:t>pure functions</a:t>
            </a:r>
            <a:r>
              <a:rPr lang="en-IN" sz="1400" dirty="0"/>
              <a:t>—in other words, functions</a:t>
            </a:r>
          </a:p>
          <a:p>
            <a:pPr marL="0" indent="0">
              <a:buNone/>
            </a:pPr>
            <a:r>
              <a:rPr lang="en-IN" sz="1400" dirty="0"/>
              <a:t>that have no </a:t>
            </a:r>
            <a:r>
              <a:rPr lang="en-IN" sz="1400" i="1" dirty="0"/>
              <a:t>side effects</a:t>
            </a:r>
            <a:r>
              <a:rPr lang="en-IN" sz="1400" dirty="0"/>
              <a:t>. What are side effects? A function has a side effect if it</a:t>
            </a:r>
          </a:p>
          <a:p>
            <a:pPr marL="0" indent="0">
              <a:buNone/>
            </a:pPr>
            <a:r>
              <a:rPr lang="en-IN" sz="1400" dirty="0"/>
              <a:t>does something other than simply return a result, for example</a:t>
            </a:r>
          </a:p>
          <a:p>
            <a:r>
              <a:rPr lang="en-US" sz="1400" dirty="0"/>
              <a:t>Modifying a variable</a:t>
            </a:r>
          </a:p>
          <a:p>
            <a:r>
              <a:rPr lang="en-IN" sz="1400" dirty="0"/>
              <a:t> Modifying a data structure in place</a:t>
            </a:r>
          </a:p>
          <a:p>
            <a:r>
              <a:rPr lang="en-IN" sz="1400" dirty="0"/>
              <a:t> Setting a field on an object</a:t>
            </a:r>
          </a:p>
          <a:p>
            <a:r>
              <a:rPr lang="en-IN" sz="1400" dirty="0"/>
              <a:t> Throwing an exception or halting with an error</a:t>
            </a:r>
          </a:p>
          <a:p>
            <a:r>
              <a:rPr lang="en-IN" sz="1400" dirty="0"/>
              <a:t> Printing to the console or reading user input</a:t>
            </a:r>
          </a:p>
          <a:p>
            <a:r>
              <a:rPr lang="en-IN" sz="1400" dirty="0"/>
              <a:t> Reading from or writing to a file</a:t>
            </a:r>
          </a:p>
          <a:p>
            <a:r>
              <a:rPr lang="en-US" sz="1400" dirty="0"/>
              <a:t> Drawing on the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91F0-487C-42B4-A725-3D6DE9638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21A-08E4-4733-AC27-16575A6F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804-F029-4482-ACE6-93A4241E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program with side effects</a:t>
            </a:r>
          </a:p>
          <a:p>
            <a:pPr marL="0" indent="0">
              <a:buNone/>
            </a:pPr>
            <a:r>
              <a:rPr lang="en-US" sz="1100" b="1" dirty="0"/>
              <a:t>class Cafe 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b="1" dirty="0"/>
              <a:t>def </a:t>
            </a:r>
            <a:r>
              <a:rPr lang="en-IN" sz="1100" b="1" dirty="0" err="1"/>
              <a:t>buyCofee</a:t>
            </a:r>
            <a:r>
              <a:rPr lang="en-IN" sz="1100" b="1" dirty="0"/>
              <a:t>(cc: </a:t>
            </a:r>
            <a:r>
              <a:rPr lang="en-IN" sz="1100" b="1" dirty="0" err="1"/>
              <a:t>CreditCard</a:t>
            </a:r>
            <a:r>
              <a:rPr lang="en-IN" sz="1100" b="1" dirty="0"/>
              <a:t>): </a:t>
            </a:r>
            <a:r>
              <a:rPr lang="en-IN" sz="1100" b="1" dirty="0" err="1"/>
              <a:t>Cofee</a:t>
            </a:r>
            <a:r>
              <a:rPr lang="en-IN" sz="1100" b="1" dirty="0"/>
              <a:t> = {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b="1" dirty="0" err="1"/>
              <a:t>val</a:t>
            </a:r>
            <a:r>
              <a:rPr lang="en-IN" sz="1100" b="1" dirty="0"/>
              <a:t> cup = new </a:t>
            </a:r>
            <a:r>
              <a:rPr lang="en-IN" sz="1100" b="1" dirty="0" err="1"/>
              <a:t>Cofee</a:t>
            </a:r>
            <a:r>
              <a:rPr lang="en-IN" sz="1100" b="1" dirty="0"/>
              <a:t>(</a:t>
            </a:r>
            <a:r>
              <a:rPr lang="en-IN" sz="1100" b="1" dirty="0" err="1"/>
              <a:t>cofeePrice</a:t>
            </a:r>
            <a:r>
              <a:rPr lang="en-IN" sz="1100" b="1" dirty="0"/>
              <a:t>)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cc.charge</a:t>
            </a:r>
            <a:r>
              <a:rPr lang="en-US" sz="1100" dirty="0"/>
              <a:t>(</a:t>
            </a:r>
            <a:r>
              <a:rPr lang="en-US" sz="1100" dirty="0" err="1"/>
              <a:t>cup.price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 cup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  <a:p>
            <a:r>
              <a:rPr lang="en-US" sz="1600" dirty="0"/>
              <a:t>Charging a credit card-</a:t>
            </a:r>
            <a:r>
              <a:rPr lang="en-IN" sz="1600" dirty="0"/>
              <a:t>involves some interaction with the outside world</a:t>
            </a:r>
            <a:endParaRPr lang="en-IN" sz="1100" dirty="0"/>
          </a:p>
          <a:p>
            <a:r>
              <a:rPr lang="en-US" sz="1100" dirty="0"/>
              <a:t>Actions are happening </a:t>
            </a:r>
            <a:r>
              <a:rPr lang="en-US" sz="1100" i="1" dirty="0"/>
              <a:t>on-</a:t>
            </a:r>
            <a:r>
              <a:rPr lang="en-IN" sz="1100" i="1" dirty="0"/>
              <a:t>the side</a:t>
            </a:r>
            <a:r>
              <a:rPr lang="en-IN" sz="1100" dirty="0"/>
              <a:t>, hence the term “side effect.”</a:t>
            </a:r>
          </a:p>
          <a:p>
            <a:pPr marL="0" indent="0">
              <a:buNone/>
            </a:pPr>
            <a:r>
              <a:rPr lang="en-IN" sz="1100" b="1" dirty="0"/>
              <a:t>def </a:t>
            </a:r>
            <a:r>
              <a:rPr lang="en-IN" sz="1100" dirty="0" err="1"/>
              <a:t>buyCoffee</a:t>
            </a:r>
            <a:r>
              <a:rPr lang="en-IN" sz="1100" dirty="0"/>
              <a:t>(cc: </a:t>
            </a:r>
            <a:r>
              <a:rPr lang="en-IN" sz="1100" dirty="0" err="1"/>
              <a:t>CreditCard</a:t>
            </a:r>
            <a:r>
              <a:rPr lang="en-IN" sz="1100" dirty="0"/>
              <a:t>, p: Payments): Coffee = {</a:t>
            </a:r>
          </a:p>
          <a:p>
            <a:pPr marL="0" indent="0">
              <a:buNone/>
            </a:pPr>
            <a:r>
              <a:rPr lang="en-US" sz="1100" b="1" dirty="0" err="1"/>
              <a:t>val</a:t>
            </a:r>
            <a:r>
              <a:rPr lang="en-US" sz="1100" b="1" dirty="0"/>
              <a:t> </a:t>
            </a:r>
            <a:r>
              <a:rPr lang="en-US" sz="1100" dirty="0"/>
              <a:t>cup = </a:t>
            </a:r>
            <a:r>
              <a:rPr lang="en-US" sz="1100" b="1" dirty="0"/>
              <a:t>new </a:t>
            </a:r>
            <a:r>
              <a:rPr lang="en-US" sz="1100" dirty="0"/>
              <a:t>Coffee()</a:t>
            </a:r>
          </a:p>
          <a:p>
            <a:pPr marL="0" indent="0">
              <a:buNone/>
            </a:pPr>
            <a:r>
              <a:rPr lang="en-IN" sz="1100" dirty="0" err="1"/>
              <a:t>p.charge</a:t>
            </a:r>
            <a:r>
              <a:rPr lang="en-IN" sz="1100" dirty="0"/>
              <a:t>(cc, </a:t>
            </a:r>
            <a:r>
              <a:rPr lang="en-IN" sz="1100" dirty="0" err="1"/>
              <a:t>cup.price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cup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710-9423-426D-867C-61484103F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8E-CA4A-43B1-9573-A445881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7D96-4BA9-4088-BC02-01BBFABD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A functional solution: removing the side effects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100" dirty="0"/>
              <a:t>def </a:t>
            </a:r>
            <a:r>
              <a:rPr lang="en-IN" sz="1100" dirty="0" err="1"/>
              <a:t>buyCofee</a:t>
            </a:r>
            <a:r>
              <a:rPr lang="en-IN" sz="1100" dirty="0"/>
              <a:t>(cc: </a:t>
            </a:r>
            <a:r>
              <a:rPr lang="en-IN" sz="1100" dirty="0" err="1"/>
              <a:t>CreditCard</a:t>
            </a:r>
            <a:r>
              <a:rPr lang="en-IN" sz="1100" dirty="0"/>
              <a:t>):(</a:t>
            </a:r>
            <a:r>
              <a:rPr lang="en-IN" sz="1100" dirty="0" err="1"/>
              <a:t>Cofee</a:t>
            </a:r>
            <a:r>
              <a:rPr lang="en-IN" sz="1100" dirty="0"/>
              <a:t>, Charge)={</a:t>
            </a:r>
          </a:p>
          <a:p>
            <a:pPr marL="0" indent="0">
              <a:buNone/>
            </a:pPr>
            <a:r>
              <a:rPr lang="en-IN" sz="1100" dirty="0"/>
              <a:t>   </a:t>
            </a:r>
            <a:r>
              <a:rPr lang="en-IN" sz="1100" dirty="0" err="1"/>
              <a:t>val</a:t>
            </a:r>
            <a:r>
              <a:rPr lang="en-IN" sz="1100" dirty="0"/>
              <a:t> cup=new </a:t>
            </a:r>
            <a:r>
              <a:rPr lang="en-IN" sz="1100" dirty="0" err="1"/>
              <a:t>Cofee</a:t>
            </a:r>
            <a:r>
              <a:rPr lang="en-IN" sz="1100" dirty="0"/>
              <a:t>(</a:t>
            </a:r>
            <a:r>
              <a:rPr lang="en-IN" sz="1100" dirty="0" err="1"/>
              <a:t>cofeePrice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(cup, Charge(cc, </a:t>
            </a:r>
            <a:r>
              <a:rPr lang="en-US" sz="1100" dirty="0" err="1"/>
              <a:t>cup.price</a:t>
            </a:r>
            <a:r>
              <a:rPr lang="en-US" sz="1100" dirty="0"/>
              <a:t>))</a:t>
            </a:r>
          </a:p>
          <a:p>
            <a:pPr marL="0" indent="0">
              <a:buNone/>
            </a:pPr>
            <a:r>
              <a:rPr lang="en-US" sz="1100" dirty="0"/>
              <a:t> }</a:t>
            </a:r>
          </a:p>
          <a:p>
            <a:r>
              <a:rPr lang="en-US" sz="1600" dirty="0"/>
              <a:t>What-is-Charge-Here</a:t>
            </a:r>
          </a:p>
          <a:p>
            <a:pPr marL="0" indent="0">
              <a:buNone/>
            </a:pPr>
            <a:r>
              <a:rPr lang="en-IN" sz="1200" b="1" dirty="0"/>
              <a:t>case class </a:t>
            </a:r>
            <a:r>
              <a:rPr lang="en-IN" sz="1200" dirty="0"/>
              <a:t>Charge(cc: </a:t>
            </a:r>
            <a:r>
              <a:rPr lang="en-IN" sz="1200" dirty="0" err="1"/>
              <a:t>CreditCard</a:t>
            </a:r>
            <a:r>
              <a:rPr lang="en-IN" sz="1200" dirty="0"/>
              <a:t>, amount: Double) {</a:t>
            </a:r>
          </a:p>
          <a:p>
            <a:pPr marL="0" indent="0">
              <a:buNone/>
            </a:pPr>
            <a:r>
              <a:rPr lang="en-IN" sz="1200" b="1" dirty="0"/>
              <a:t>def </a:t>
            </a:r>
            <a:r>
              <a:rPr lang="en-IN" sz="1200" dirty="0"/>
              <a:t>combine(other: Charge): Charge =</a:t>
            </a:r>
          </a:p>
          <a:p>
            <a:pPr marL="0" indent="0">
              <a:buNone/>
            </a:pPr>
            <a:r>
              <a:rPr lang="en-US" sz="1200" b="1" dirty="0"/>
              <a:t>if </a:t>
            </a:r>
            <a:r>
              <a:rPr lang="en-US" sz="1200" dirty="0"/>
              <a:t>(cc == other.cc)</a:t>
            </a:r>
          </a:p>
          <a:p>
            <a:pPr marL="0" indent="0">
              <a:buNone/>
            </a:pPr>
            <a:r>
              <a:rPr lang="en-IN" sz="1200" dirty="0"/>
              <a:t>Charge(cc, amount + </a:t>
            </a:r>
            <a:r>
              <a:rPr lang="en-IN" sz="1200" dirty="0" err="1"/>
              <a:t>other.amount</a:t>
            </a:r>
            <a:r>
              <a:rPr lang="en-IN" sz="1200" dirty="0"/>
              <a:t>)            // what about return here</a:t>
            </a:r>
          </a:p>
          <a:p>
            <a:pPr marL="0" indent="0">
              <a:buNone/>
            </a:pPr>
            <a:r>
              <a:rPr lang="en-US" sz="1200" b="1" dirty="0"/>
              <a:t>else</a:t>
            </a:r>
          </a:p>
          <a:p>
            <a:pPr marL="0" indent="0">
              <a:buNone/>
            </a:pPr>
            <a:r>
              <a:rPr lang="en-IN" sz="1200" b="1" dirty="0"/>
              <a:t>throw new Exception</a:t>
            </a:r>
            <a:r>
              <a:rPr lang="en-IN" sz="1200" dirty="0"/>
              <a:t>("Can't combine charges to different cards")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EBBF-11B1-4E3F-A7AD-348171124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9754-9BEF-4159-8292-824368E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F204-72DE-4973-89C4-394F86E4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def </a:t>
            </a:r>
            <a:r>
              <a:rPr lang="en-IN" sz="1400" dirty="0" err="1"/>
              <a:t>buyCoffees</a:t>
            </a:r>
            <a:r>
              <a:rPr lang="en-IN" sz="1400" dirty="0"/>
              <a:t>(cc: </a:t>
            </a:r>
            <a:r>
              <a:rPr lang="en-IN" sz="1400" dirty="0" err="1"/>
              <a:t>CreditCard</a:t>
            </a:r>
            <a:r>
              <a:rPr lang="en-IN" sz="1400" dirty="0"/>
              <a:t>, n: </a:t>
            </a:r>
            <a:r>
              <a:rPr lang="en-IN" sz="1400" dirty="0" err="1"/>
              <a:t>Int</a:t>
            </a:r>
            <a:r>
              <a:rPr lang="en-IN" sz="1400" dirty="0"/>
              <a:t>): (List[Coffee], Charge) = {</a:t>
            </a:r>
          </a:p>
          <a:p>
            <a:pPr marL="0" indent="0">
              <a:buNone/>
            </a:pPr>
            <a:r>
              <a:rPr lang="en-IN" sz="1400" b="1" dirty="0" err="1"/>
              <a:t>val</a:t>
            </a:r>
            <a:r>
              <a:rPr lang="en-IN" sz="1400" b="1" dirty="0"/>
              <a:t> </a:t>
            </a:r>
            <a:r>
              <a:rPr lang="en-IN" sz="1400" dirty="0"/>
              <a:t>purchases: List[(Coffee, Charge)] = </a:t>
            </a:r>
            <a:r>
              <a:rPr lang="en-IN" sz="1400" dirty="0" err="1"/>
              <a:t>List.fill</a:t>
            </a:r>
            <a:r>
              <a:rPr lang="en-IN" sz="1400" dirty="0"/>
              <a:t>(n)(</a:t>
            </a:r>
            <a:r>
              <a:rPr lang="en-IN" sz="1400" dirty="0" err="1"/>
              <a:t>buyCoffee</a:t>
            </a:r>
            <a:r>
              <a:rPr lang="en-IN" sz="1400" dirty="0"/>
              <a:t>(cc))</a:t>
            </a:r>
          </a:p>
          <a:p>
            <a:pPr marL="0" indent="0">
              <a:buNone/>
            </a:pPr>
            <a:r>
              <a:rPr lang="en-IN" sz="1400" b="1" dirty="0" err="1"/>
              <a:t>val</a:t>
            </a:r>
            <a:r>
              <a:rPr lang="en-IN" sz="1400" b="1" dirty="0"/>
              <a:t> </a:t>
            </a:r>
            <a:r>
              <a:rPr lang="en-IN" sz="1400" dirty="0"/>
              <a:t>(coffees, charges) = </a:t>
            </a:r>
            <a:r>
              <a:rPr lang="en-IN" sz="1400" dirty="0" err="1"/>
              <a:t>purchases.unzip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(coffees, </a:t>
            </a:r>
            <a:r>
              <a:rPr lang="en-IN" sz="1400" dirty="0" err="1"/>
              <a:t>charges.reduce</a:t>
            </a:r>
            <a:r>
              <a:rPr lang="en-IN" sz="1400" dirty="0"/>
              <a:t>((c1,c2) =&gt; c1.combine(c2)))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def </a:t>
            </a:r>
            <a:r>
              <a:rPr lang="en-US" sz="1400" dirty="0"/>
              <a:t>coalesce(charges: List[Charge]): List[Charge] =</a:t>
            </a:r>
          </a:p>
          <a:p>
            <a:pPr marL="0" indent="0">
              <a:buNone/>
            </a:pPr>
            <a:r>
              <a:rPr lang="en-IN" sz="1400" dirty="0" err="1"/>
              <a:t>charges.groupBy</a:t>
            </a:r>
            <a:r>
              <a:rPr lang="en-IN" sz="1400" dirty="0"/>
              <a:t>(_.cc).</a:t>
            </a:r>
            <a:r>
              <a:rPr lang="en-IN" sz="1400" dirty="0" err="1"/>
              <a:t>values.map</a:t>
            </a:r>
            <a:r>
              <a:rPr lang="en-IN" sz="1400" dirty="0"/>
              <a:t>(_.reduce(_ combine _)).</a:t>
            </a:r>
            <a:r>
              <a:rPr lang="en-IN" sz="1400" dirty="0" err="1"/>
              <a:t>toList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501E-9C0F-41C5-BFA8-050A44880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7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93509"/>
            <a:ext cx="7772400" cy="4697840"/>
          </a:xfrm>
        </p:spPr>
        <p:txBody>
          <a:bodyPr/>
          <a:lstStyle/>
          <a:p>
            <a:r>
              <a:rPr lang="en-IN" sz="1200" dirty="0">
                <a:latin typeface="Bookman Old Style" pitchFamily="18" charset="0"/>
              </a:rPr>
              <a:t>There are different way we can create the class in Scala and each approach has its business requirement.</a:t>
            </a:r>
          </a:p>
          <a:p>
            <a:r>
              <a:rPr lang="en-IN" sz="1200" dirty="0">
                <a:latin typeface="Bookman Old Style" pitchFamily="18" charset="0"/>
              </a:rPr>
              <a:t>Syntax</a:t>
            </a:r>
          </a:p>
          <a:p>
            <a:pPr marL="0" indent="0">
              <a:buNone/>
            </a:pPr>
            <a:r>
              <a:rPr lang="en-IN" sz="1200" b="1" dirty="0" err="1">
                <a:latin typeface="Bookman Old Style" pitchFamily="18" charset="0"/>
              </a:rPr>
              <a:t>Classs</a:t>
            </a:r>
            <a:r>
              <a:rPr lang="en-IN" sz="1200" b="1" dirty="0">
                <a:latin typeface="Bookman Old Style" pitchFamily="18" charset="0"/>
              </a:rPr>
              <a:t> &lt;</a:t>
            </a:r>
            <a:r>
              <a:rPr lang="en-IN" sz="1200" b="1" dirty="0" err="1">
                <a:latin typeface="Bookman Old Style" pitchFamily="18" charset="0"/>
              </a:rPr>
              <a:t>className</a:t>
            </a:r>
            <a:r>
              <a:rPr lang="en-IN" sz="1200" b="1" dirty="0">
                <a:latin typeface="Bookman Old Style" pitchFamily="18" charset="0"/>
              </a:rPr>
              <a:t>&gt;(&lt;</a:t>
            </a:r>
            <a:r>
              <a:rPr lang="en-IN" sz="1200" b="1" dirty="0" err="1">
                <a:latin typeface="Bookman Old Style" pitchFamily="18" charset="0"/>
              </a:rPr>
              <a:t>var</a:t>
            </a:r>
            <a:r>
              <a:rPr lang="en-IN" sz="1200" b="1" dirty="0">
                <a:latin typeface="Bookman Old Style" pitchFamily="18" charset="0"/>
              </a:rPr>
              <a:t>&gt;/&lt;</a:t>
            </a:r>
            <a:r>
              <a:rPr lang="en-IN" sz="1200" b="1" dirty="0" err="1">
                <a:latin typeface="Bookman Old Style" pitchFamily="18" charset="0"/>
              </a:rPr>
              <a:t>val</a:t>
            </a:r>
            <a:r>
              <a:rPr lang="en-IN" sz="1200" b="1" dirty="0">
                <a:latin typeface="Bookman Old Style" pitchFamily="18" charset="0"/>
              </a:rPr>
              <a:t>&gt; &lt;</a:t>
            </a:r>
            <a:r>
              <a:rPr lang="en-IN" sz="1200" b="1" dirty="0" err="1">
                <a:latin typeface="Bookman Old Style" pitchFamily="18" charset="0"/>
              </a:rPr>
              <a:t>namePro</a:t>
            </a:r>
            <a:r>
              <a:rPr lang="en-IN" sz="1200" b="1" dirty="0">
                <a:latin typeface="Bookman Old Style" pitchFamily="18" charset="0"/>
              </a:rPr>
              <a:t>&gt;:&lt;Type&gt;,..){</a:t>
            </a:r>
          </a:p>
          <a:p>
            <a:pPr marL="0" indent="0">
              <a:buNone/>
            </a:pPr>
            <a:r>
              <a:rPr lang="en-IN" sz="1200" b="1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Another way to create the class is 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Class &lt;</a:t>
            </a:r>
            <a:r>
              <a:rPr lang="en-IN" sz="1200" dirty="0" err="1">
                <a:latin typeface="Bookman Old Style" pitchFamily="18" charset="0"/>
              </a:rPr>
              <a:t>className</a:t>
            </a:r>
            <a:r>
              <a:rPr lang="en-IN" sz="1200" dirty="0">
                <a:latin typeface="Bookman Old Style" pitchFamily="18" charset="0"/>
              </a:rPr>
              <a:t>&gt;{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&lt;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&gt;/&lt;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&gt; &lt;</a:t>
            </a:r>
            <a:r>
              <a:rPr lang="en-IN" sz="1200" dirty="0" err="1">
                <a:latin typeface="Bookman Old Style" pitchFamily="18" charset="0"/>
              </a:rPr>
              <a:t>nameProp</a:t>
            </a:r>
            <a:r>
              <a:rPr lang="en-IN" sz="1200" dirty="0">
                <a:latin typeface="Bookman Old Style" pitchFamily="18" charset="0"/>
              </a:rPr>
              <a:t>&gt;:&lt;type&gt;=&lt;some value&gt;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latin typeface="Bookman Old Style" pitchFamily="18" charset="0"/>
              </a:rPr>
              <a:t>In </a:t>
            </a:r>
            <a:r>
              <a:rPr lang="en-US" sz="1200" b="1" dirty="0" err="1">
                <a:latin typeface="Bookman Old Style" pitchFamily="18" charset="0"/>
              </a:rPr>
              <a:t>scala</a:t>
            </a:r>
            <a:r>
              <a:rPr lang="en-US" sz="1200" b="1" dirty="0">
                <a:latin typeface="Bookman Old Style" pitchFamily="18" charset="0"/>
              </a:rPr>
              <a:t>, if you don't specify primary constructor, compiler creates a constructor which is known as primary constructor. All the statements of class body treated as part of constructor. It is also known as default constructor.</a:t>
            </a:r>
            <a:endParaRPr lang="en-IN" sz="12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There are different type of class as well like case class &amp; companion class we discuss these later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dirty="0">
                <a:latin typeface="Bookman Old Style" pitchFamily="18" charset="0"/>
              </a:rPr>
              <a:t> Below are the point which need to remember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 If a field is declared as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, Scala generates both getter and setter methods for that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the field is a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, Scala generates only a getter method for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a field doesn’t have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or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modifier, Scala gets conservative, and doesn’t generate a getter or setter method for the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Additionally,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and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fields can be modified with the private keyword, which prevents getters and setters from being generated.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38780B-963C-4892-9ABA-DE861C84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/>
              <a:t>Scala Classes </a:t>
            </a:r>
          </a:p>
        </p:txBody>
      </p:sp>
    </p:spTree>
    <p:extLst>
      <p:ext uri="{BB962C8B-B14F-4D97-AF65-F5344CB8AC3E}">
        <p14:creationId xmlns:p14="http://schemas.microsoft.com/office/powerpoint/2010/main" val="4026592679"/>
      </p:ext>
    </p:extLst>
  </p:cSld>
  <p:clrMapOvr>
    <a:masterClrMapping/>
  </p:clrMapOvr>
</p:sld>
</file>

<file path=ppt/theme/theme1.xml><?xml version="1.0" encoding="utf-8"?>
<a:theme xmlns:a="http://schemas.openxmlformats.org/drawingml/2006/main" name="Tavant Presentation Template Mar62013">
  <a:themeElements>
    <a:clrScheme name="1_Tavan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avant Master">
      <a:majorFont>
        <a:latin typeface="Trade Gothic"/>
        <a:ea typeface=""/>
        <a:cs typeface=""/>
      </a:majorFont>
      <a:minorFont>
        <a:latin typeface="Trad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Tavan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F3401A75C724FA341E44ACC5D0E97" ma:contentTypeVersion="0" ma:contentTypeDescription="Create a new document." ma:contentTypeScope="" ma:versionID="a7a5e9a75998aa3c0011989270a5da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45F843-BFEE-4A91-92FF-4BBFD0D220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CBBFAF-3FB6-40D1-A81A-DF873B397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1DE52D8-0F7C-449D-86C4-52F39108EC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Tavant Presentation WilsonArt</Template>
  <TotalTime>8898</TotalTime>
  <Words>1563</Words>
  <Application>Microsoft Office PowerPoint</Application>
  <PresentationFormat>On-screen Show (4:3)</PresentationFormat>
  <Paragraphs>281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Courier New</vt:lpstr>
      <vt:lpstr>Times</vt:lpstr>
      <vt:lpstr>Times New Roman</vt:lpstr>
      <vt:lpstr>Trade Gothic</vt:lpstr>
      <vt:lpstr>Trebuchet MS</vt:lpstr>
      <vt:lpstr>Wingdings</vt:lpstr>
      <vt:lpstr>Tavant Presentation Template Mar62013</vt:lpstr>
      <vt:lpstr>Know Scala?</vt:lpstr>
      <vt:lpstr> Agenda</vt:lpstr>
      <vt:lpstr>Scala Setup</vt:lpstr>
      <vt:lpstr>Scala commandLine </vt:lpstr>
      <vt:lpstr>Referential transparency, purity, and the substitution model</vt:lpstr>
      <vt:lpstr>Continue…</vt:lpstr>
      <vt:lpstr>Continue….</vt:lpstr>
      <vt:lpstr>Continues…</vt:lpstr>
      <vt:lpstr>Scala Classes </vt:lpstr>
      <vt:lpstr>Scala Classes continue…</vt:lpstr>
      <vt:lpstr>Companion object and class</vt:lpstr>
      <vt:lpstr>Companion class and objects singleton …</vt:lpstr>
      <vt:lpstr>PowerPoint Presentation</vt:lpstr>
      <vt:lpstr>Trait..</vt:lpstr>
      <vt:lpstr>Inheritance ..</vt:lpstr>
      <vt:lpstr>PowerPoint Presentation</vt:lpstr>
      <vt:lpstr>Scala Type Hierarchy </vt:lpstr>
      <vt:lpstr>PowerPoint Presentation</vt:lpstr>
      <vt:lpstr>Scala cheat sheet (1): Definitions</vt:lpstr>
      <vt:lpstr>Scala cheat sheet (2): Expressions</vt:lpstr>
      <vt:lpstr>Scala cheat sheet (3): Objects and Classes</vt:lpstr>
      <vt:lpstr>Scala cheat sheet (4): Traits</vt:lpstr>
    </vt:vector>
  </TitlesOfParts>
  <Company>Tavant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Template</dc:title>
  <dc:creator>Surender Kumar</dc:creator>
  <dc:description>No part of this document may be reproduced, stored in a retrieval system, transmitted in any form or by any means, electronic, mechanical, photocopying, recording, or otherwise, without express written permission from Tavant Technologies.</dc:description>
  <cp:lastModifiedBy>Jugul Kishore Mishra</cp:lastModifiedBy>
  <cp:revision>794</cp:revision>
  <dcterms:created xsi:type="dcterms:W3CDTF">2014-08-13T08:11:08Z</dcterms:created>
  <dcterms:modified xsi:type="dcterms:W3CDTF">2017-09-26T07:22:16Z</dcterms:modified>
  <cp:category>Confidential</cp:category>
</cp:coreProperties>
</file>