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4"/>
  </p:sldMasterIdLst>
  <p:notesMasterIdLst>
    <p:notesMasterId r:id="rId27"/>
  </p:notesMasterIdLst>
  <p:sldIdLst>
    <p:sldId id="289" r:id="rId5"/>
    <p:sldId id="293" r:id="rId6"/>
    <p:sldId id="292" r:id="rId7"/>
    <p:sldId id="295" r:id="rId8"/>
    <p:sldId id="323" r:id="rId9"/>
    <p:sldId id="324" r:id="rId10"/>
    <p:sldId id="325" r:id="rId11"/>
    <p:sldId id="326" r:id="rId12"/>
    <p:sldId id="309" r:id="rId13"/>
    <p:sldId id="310" r:id="rId14"/>
    <p:sldId id="311" r:id="rId15"/>
    <p:sldId id="299" r:id="rId16"/>
    <p:sldId id="306" r:id="rId17"/>
    <p:sldId id="312" r:id="rId18"/>
    <p:sldId id="303" r:id="rId19"/>
    <p:sldId id="313" r:id="rId20"/>
    <p:sldId id="314" r:id="rId21"/>
    <p:sldId id="302" r:id="rId22"/>
    <p:sldId id="315" r:id="rId23"/>
    <p:sldId id="316" r:id="rId24"/>
    <p:sldId id="317" r:id="rId25"/>
    <p:sldId id="318" r:id="rId2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8">
          <p15:clr>
            <a:srgbClr val="A4A3A4"/>
          </p15:clr>
        </p15:guide>
        <p15:guide id="2" orient="horz" pos="205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pos="190">
          <p15:clr>
            <a:srgbClr val="A4A3A4"/>
          </p15:clr>
        </p15:guide>
        <p15:guide id="5" pos="5486">
          <p15:clr>
            <a:srgbClr val="A4A3A4"/>
          </p15:clr>
        </p15:guide>
        <p15:guide id="6" pos="5576">
          <p15:clr>
            <a:srgbClr val="A4A3A4"/>
          </p15:clr>
        </p15:guide>
        <p15:guide id="7" pos="1952">
          <p15:clr>
            <a:srgbClr val="A4A3A4"/>
          </p15:clr>
        </p15:guide>
        <p15:guide id="8" pos="20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00"/>
    <a:srgbClr val="FFEEDD"/>
    <a:srgbClr val="EBF385"/>
    <a:srgbClr val="E6E6E6"/>
    <a:srgbClr val="919195"/>
    <a:srgbClr val="FFE8D1"/>
    <a:srgbClr val="BBE0E3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26843" autoAdjust="0"/>
  </p:normalViewPr>
  <p:slideViewPr>
    <p:cSldViewPr snapToGrid="0" snapToObjects="1">
      <p:cViewPr varScale="1">
        <p:scale>
          <a:sx n="114" d="100"/>
          <a:sy n="114" d="100"/>
        </p:scale>
        <p:origin x="1644" y="102"/>
      </p:cViewPr>
      <p:guideLst>
        <p:guide orient="horz" pos="4008"/>
        <p:guide orient="horz" pos="205"/>
        <p:guide orient="horz" pos="1253"/>
        <p:guide pos="190"/>
        <p:guide pos="5486"/>
        <p:guide pos="5576"/>
        <p:guide pos="1952"/>
        <p:guide pos="2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88DECAE9-85F7-45B7-BBF6-8FB6079DC6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2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all programs, there are two primary components: the data (the stuff a program knows) and the </a:t>
            </a:r>
            <a:r>
              <a:rPr lang="en-IN" dirty="0" err="1"/>
              <a:t>behaviors</a:t>
            </a:r>
            <a:r>
              <a:rPr lang="en-IN" dirty="0"/>
              <a:t> (the stuff a program can do to/with that data). OOP says that bringing together data and its associated </a:t>
            </a:r>
            <a:r>
              <a:rPr lang="en-IN" dirty="0" err="1"/>
              <a:t>behavior</a:t>
            </a:r>
            <a:r>
              <a:rPr lang="en-IN" dirty="0"/>
              <a:t> in a single location (called an “object”) makes it easier to understand how a program works. FP says that data and </a:t>
            </a:r>
            <a:r>
              <a:rPr lang="en-IN" dirty="0" err="1"/>
              <a:t>behavior</a:t>
            </a:r>
            <a:r>
              <a:rPr lang="en-IN" dirty="0"/>
              <a:t> are distinctively different things and should be kept separate for clarity.</a:t>
            </a:r>
          </a:p>
          <a:p>
            <a:endParaRPr lang="en-IN" dirty="0"/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Whenever you write some code to deal with data about people then functional programming seems to work best.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Whenever you write some code to simulate people then object-oriented programming seems3 to work best.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IN" b="1" dirty="0"/>
              <a:t>Study at Yale</a:t>
            </a:r>
          </a:p>
          <a:p>
            <a:r>
              <a:rPr lang="en-IN" dirty="0"/>
              <a:t>In one study a team at Yale asked teams to code solutions to a problem using a range of programming languages, including: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Haskell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err="1"/>
              <a:t>Awk</a:t>
            </a: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r>
              <a:rPr lang="en-IN" dirty="0"/>
              <a:t>Criteria used to evaluate the solutions were: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Extensibility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Understandability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Appropriateness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Compactness</a:t>
            </a:r>
          </a:p>
          <a:p>
            <a:endParaRPr lang="en-IN" dirty="0"/>
          </a:p>
          <a:p>
            <a:r>
              <a:rPr lang="en-IN" dirty="0"/>
              <a:t>Haskell, a functional language, was the clear winner. Given the possible variation in the skills of the teams, the study authors then had a graduate student learn Haskell for a week before attempting to code the solution. While not as effective as the experienced Haskell developers’ solution, the student’s submission came in second.</a:t>
            </a:r>
          </a:p>
          <a:p>
            <a:endParaRPr lang="en-IN" dirty="0"/>
          </a:p>
          <a:p>
            <a:r>
              <a:rPr lang="en-IN" dirty="0"/>
              <a:t>Now, this study was conducted in 1994, and development has moved on a long way since then. So…</a:t>
            </a:r>
          </a:p>
          <a:p>
            <a:endParaRPr lang="en-IN" dirty="0"/>
          </a:p>
          <a:p>
            <a:r>
              <a:rPr lang="en-IN" b="1" dirty="0"/>
              <a:t>Study at the University of California</a:t>
            </a:r>
          </a:p>
          <a:p>
            <a:r>
              <a:rPr lang="en-IN" dirty="0"/>
              <a:t>Fast forward to 2014 and researchers at the University of California, Davis studied the following question: What is the effect of programming languages on software quality?</a:t>
            </a:r>
          </a:p>
          <a:p>
            <a:endParaRPr lang="en-IN" dirty="0"/>
          </a:p>
          <a:p>
            <a:r>
              <a:rPr lang="en-IN" dirty="0"/>
              <a:t>To do this, they took a dataset from GitHub. This dataset covered: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729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80m lines of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29000 contributors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1.5m commits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17 programming languages</a:t>
            </a:r>
          </a:p>
          <a:p>
            <a:r>
              <a:rPr lang="en-IN" dirty="0"/>
              <a:t>The projects were real-world products—such as Linux, MySQL, bitcoin, etc.</a:t>
            </a:r>
          </a:p>
          <a:p>
            <a:endParaRPr lang="en-IN" dirty="0"/>
          </a:p>
          <a:p>
            <a:r>
              <a:rPr lang="en-IN" dirty="0"/>
              <a:t>They concluded that: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functional languages are better than procedural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strong typing is better than weak typing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static typing is better than dynamic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managed memory usage is better than unmanaged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DECAE9-85F7-45B7-BBF6-8FB6079DC62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625" y="315913"/>
            <a:ext cx="8550275" cy="524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8299450" y="5010150"/>
            <a:ext cx="55245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015038"/>
            <a:ext cx="2373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011863" y="6056313"/>
            <a:ext cx="31162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1600" cap="all" dirty="0">
                <a:solidFill>
                  <a:srgbClr val="919195"/>
                </a:solidFill>
                <a:latin typeface="Calibri" pitchFamily="34" charset="0"/>
                <a:cs typeface="Calibri" pitchFamily="34" charset="0"/>
              </a:rPr>
              <a:t>People. Passion. Excellence.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9900" y="2727325"/>
            <a:ext cx="7635875" cy="1470025"/>
          </a:xfrm>
        </p:spPr>
        <p:txBody>
          <a:bodyPr/>
          <a:lstStyle>
            <a:lvl1pPr marL="347663" indent="-347663">
              <a:buClr>
                <a:srgbClr val="F48C0E"/>
              </a:buClr>
              <a:buFont typeface="Trade Gothic" charset="0"/>
              <a:buChar char="&gt;"/>
              <a:defRPr sz="4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5025" y="4350983"/>
            <a:ext cx="6103938" cy="777875"/>
          </a:xfrm>
        </p:spPr>
        <p:txBody>
          <a:bodyPr/>
          <a:lstStyle>
            <a:lvl1pPr marL="0" indent="0">
              <a:buFont typeface="Trade Gothic" charset="0"/>
              <a:buNone/>
              <a:defRPr>
                <a:solidFill>
                  <a:srgbClr val="91919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7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in the whole slide_Heading_bo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2184400" y="5934075"/>
            <a:ext cx="0" cy="720725"/>
          </a:xfrm>
          <a:prstGeom prst="line">
            <a:avLst/>
          </a:prstGeom>
          <a:ln w="12700">
            <a:solidFill>
              <a:srgbClr val="91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sz="quarter"/>
          </p:nvPr>
        </p:nvSpPr>
        <p:spPr>
          <a:xfrm>
            <a:off x="2591548" y="5932484"/>
            <a:ext cx="4857002" cy="701656"/>
          </a:xfrm>
        </p:spPr>
        <p:txBody>
          <a:bodyPr/>
          <a:lstStyle>
            <a:lvl1pPr>
              <a:buClr>
                <a:srgbClr val="F48C0E"/>
              </a:buCl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EE862-0310-41EE-83D4-92C318758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7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01625" y="315913"/>
            <a:ext cx="8550275" cy="524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H="1">
            <a:off x="8299450" y="5010150"/>
            <a:ext cx="55245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015038"/>
            <a:ext cx="2373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6011863" y="6056313"/>
            <a:ext cx="31162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1600" cap="all" dirty="0">
                <a:solidFill>
                  <a:srgbClr val="919195"/>
                </a:solidFill>
                <a:latin typeface="Calibri" pitchFamily="34" charset="0"/>
                <a:cs typeface="Calibri" pitchFamily="34" charset="0"/>
              </a:rPr>
              <a:t>People. Passion. Excellence.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9900" y="2727325"/>
            <a:ext cx="7635875" cy="1470025"/>
          </a:xfrm>
        </p:spPr>
        <p:txBody>
          <a:bodyPr/>
          <a:lstStyle>
            <a:lvl1pPr marL="347663" indent="-347663">
              <a:buClr>
                <a:srgbClr val="F48C0E"/>
              </a:buClr>
              <a:buFont typeface="Trade Gothic" charset="0"/>
              <a:buChar char="&gt;"/>
              <a:defRPr sz="4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5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625" y="315913"/>
            <a:ext cx="8550275" cy="524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>
            <a:off x="8299450" y="5010150"/>
            <a:ext cx="55245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015038"/>
            <a:ext cx="2373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9900" y="2727325"/>
            <a:ext cx="7635875" cy="1470025"/>
          </a:xfrm>
        </p:spPr>
        <p:txBody>
          <a:bodyPr/>
          <a:lstStyle>
            <a:lvl1pPr marL="347663" indent="-347663">
              <a:buClr>
                <a:srgbClr val="F48C0E"/>
              </a:buClr>
              <a:buFont typeface="Trade Gothic" charset="0"/>
              <a:buChar char="&gt;"/>
              <a:defRPr sz="4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5025" y="4350983"/>
            <a:ext cx="6103938" cy="777875"/>
          </a:xfrm>
        </p:spPr>
        <p:txBody>
          <a:bodyPr/>
          <a:lstStyle>
            <a:lvl1pPr marL="0" indent="0">
              <a:buFont typeface="Trade Gothic" charset="0"/>
              <a:buNone/>
              <a:defRPr>
                <a:solidFill>
                  <a:srgbClr val="91919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78D67-9971-4597-979D-CABA3043A3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2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357B-ABC1-4084-9619-AEC2E2BC5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8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9713"/>
            <a:ext cx="3810000" cy="3935412"/>
          </a:xfrm>
        </p:spPr>
        <p:txBody>
          <a:bodyPr/>
          <a:lstStyle>
            <a:lvl1pPr>
              <a:buClr>
                <a:srgbClr val="F48C0E"/>
              </a:buClr>
              <a:defRPr sz="24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 sz="2000"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9713"/>
            <a:ext cx="3810000" cy="3935412"/>
          </a:xfrm>
        </p:spPr>
        <p:txBody>
          <a:bodyPr/>
          <a:lstStyle>
            <a:lvl1pPr>
              <a:buClr>
                <a:srgbClr val="F48C0E"/>
              </a:buClr>
              <a:defRPr sz="24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 sz="2000"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887CD-CD41-4F9C-9B0F-2914162790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1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7BF9B-B9BE-4712-9294-07AD83FB80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04AC1-A87F-4749-978C-7C5A514F7F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>
            <a:lvl1pPr>
              <a:buClr>
                <a:srgbClr val="F48C0E"/>
              </a:buCl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509713"/>
            <a:ext cx="3810000" cy="39354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09713"/>
            <a:ext cx="3810000" cy="39354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1B1AE-CC09-4406-A997-E8D40DD44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9563"/>
            <a:ext cx="7772400" cy="1143000"/>
          </a:xfrm>
        </p:spPr>
        <p:txBody>
          <a:bodyPr/>
          <a:lstStyle>
            <a:lvl1pPr>
              <a:buClr>
                <a:srgbClr val="F48C0E"/>
              </a:buCl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09713"/>
            <a:ext cx="3810000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648200" y="1509713"/>
            <a:ext cx="3810000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85800" y="3579813"/>
            <a:ext cx="3810000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4648200" y="3579813"/>
            <a:ext cx="3810000" cy="1890712"/>
          </a:xfrm>
        </p:spPr>
        <p:txBody>
          <a:bodyPr/>
          <a:lstStyle>
            <a:lvl1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F48C0E"/>
              </a:buClr>
              <a:defRPr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F48C0E"/>
              </a:buClr>
              <a:defRPr sz="180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F48C0E"/>
              </a:buClr>
              <a:defRPr sz="1600"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F48C0E"/>
              </a:buClr>
              <a:defRPr sz="1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EB99A-434B-4061-A582-5491EC0741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7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01625" y="315913"/>
            <a:ext cx="8550275" cy="55086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95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09713"/>
            <a:ext cx="7772400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29" name="AutoShape 6"/>
          <p:cNvSpPr>
            <a:spLocks noChangeArrowheads="1"/>
          </p:cNvSpPr>
          <p:nvPr/>
        </p:nvSpPr>
        <p:spPr bwMode="auto">
          <a:xfrm flipH="1">
            <a:off x="8299450" y="5276850"/>
            <a:ext cx="552450" cy="55245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6176963"/>
            <a:ext cx="15668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432800" y="6178550"/>
            <a:ext cx="673100" cy="371475"/>
          </a:xfrm>
          <a:prstGeom prst="rect">
            <a:avLst/>
          </a:prstGeom>
          <a:noFill/>
          <a:extLst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fld id="{4606EF81-D37A-4FFD-83AC-95A13C6630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3751263" y="6719888"/>
            <a:ext cx="16256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r>
              <a:rPr lang="en-US" sz="80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Tavant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08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6" r:id="rId10"/>
    <p:sldLayoutId id="214748480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ade Gothic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ade Gothic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ade Gothic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ade Gothic" charset="0"/>
        </a:defRPr>
      </a:lvl9pPr>
    </p:titleStyle>
    <p:bodyStyle>
      <a:lvl1pPr marL="290513" indent="-290513" algn="l" rtl="0" eaLnBrk="1" fontAlgn="base" hangingPunct="1">
        <a:spcBef>
          <a:spcPct val="40000"/>
        </a:spcBef>
        <a:spcAft>
          <a:spcPct val="0"/>
        </a:spcAft>
        <a:buClr>
          <a:srgbClr val="F48C0E"/>
        </a:buClr>
        <a:buFont typeface="Trade Gothic" charset="0"/>
        <a:buChar char="&gt;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92138" indent="-285750" algn="l" rtl="0" eaLnBrk="1" fontAlgn="base" hangingPunct="1">
        <a:spcBef>
          <a:spcPct val="20000"/>
        </a:spcBef>
        <a:spcAft>
          <a:spcPct val="0"/>
        </a:spcAft>
        <a:buClr>
          <a:srgbClr val="F48C0E"/>
        </a:buClr>
        <a:buFont typeface="Trebuchet MS" pitchFamily="34" charset="0"/>
        <a:buChar char="—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-ide.org/download/curren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cala-lang.org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1140-9437-41DD-9EE3-6BEC9A53D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00" y="2727325"/>
            <a:ext cx="7635875" cy="792623"/>
          </a:xfrm>
        </p:spPr>
        <p:txBody>
          <a:bodyPr/>
          <a:lstStyle/>
          <a:p>
            <a:r>
              <a:rPr lang="en-US" sz="3300" dirty="0"/>
              <a:t>Know Scala?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56A56-D46F-4086-8670-CB1D94135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3009" y="4881924"/>
            <a:ext cx="3412766" cy="515985"/>
          </a:xfrm>
        </p:spPr>
        <p:txBody>
          <a:bodyPr/>
          <a:lstStyle/>
          <a:p>
            <a:pPr algn="r"/>
            <a:r>
              <a:rPr lang="en-US" dirty="0"/>
              <a:t>By Rajeev &amp; Jugul</a:t>
            </a:r>
          </a:p>
        </p:txBody>
      </p:sp>
    </p:spTree>
    <p:extLst>
      <p:ext uri="{BB962C8B-B14F-4D97-AF65-F5344CB8AC3E}">
        <p14:creationId xmlns:p14="http://schemas.microsoft.com/office/powerpoint/2010/main" val="171125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5A1C29-05C5-4FF0-9EEA-B1F8A8B7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Scala Classes continue…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63E4B3-458B-4CCD-B0A2-25B3AC07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Scala Singleton :- Scala is more object oriented then java because Scala don’t have static keyword. So to create a singleton object in Scala we don’t need static instead Scala introduce new keyword called object . You define the singleton using object keyword .</a:t>
            </a: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Like this .</a:t>
            </a:r>
          </a:p>
          <a:p>
            <a:pPr marL="0" indent="0">
              <a:buNone/>
            </a:pPr>
            <a:endParaRPr lang="en-US" sz="1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Object A{</a:t>
            </a: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 def main(</a:t>
            </a:r>
            <a:r>
              <a:rPr lang="en-US" sz="1400" dirty="0" err="1">
                <a:latin typeface="Bookman Old Style" pitchFamily="18" charset="0"/>
              </a:rPr>
              <a:t>args:Array</a:t>
            </a:r>
            <a:r>
              <a:rPr lang="en-US" sz="1400" dirty="0">
                <a:latin typeface="Bookman Old Style" pitchFamily="18" charset="0"/>
              </a:rPr>
              <a:t>[String]){</a:t>
            </a:r>
          </a:p>
          <a:p>
            <a:pPr marL="0" indent="0">
              <a:buNone/>
            </a:pPr>
            <a:r>
              <a:rPr lang="en-US" sz="1400" dirty="0" err="1">
                <a:latin typeface="Bookman Old Style" pitchFamily="18" charset="0"/>
              </a:rPr>
              <a:t>println</a:t>
            </a:r>
            <a:r>
              <a:rPr lang="en-US" sz="1400" dirty="0">
                <a:latin typeface="Bookman Old Style" pitchFamily="18" charset="0"/>
              </a:rPr>
              <a:t>(“hello </a:t>
            </a:r>
            <a:r>
              <a:rPr lang="en-US" sz="1400" dirty="0" err="1">
                <a:latin typeface="Bookman Old Style" pitchFamily="18" charset="0"/>
              </a:rPr>
              <a:t>scala</a:t>
            </a:r>
            <a:r>
              <a:rPr lang="en-US" sz="1400" dirty="0">
                <a:latin typeface="Bookman Old Style" pitchFamily="18" charset="0"/>
              </a:rPr>
              <a:t>”)</a:t>
            </a: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7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0793DB-E11E-4185-8E0A-19C598A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Companion object and class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7760E9-A82C-48FD-9177-D45C6336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9713"/>
            <a:ext cx="7772400" cy="3935412"/>
          </a:xfrm>
        </p:spPr>
        <p:txBody>
          <a:bodyPr/>
          <a:lstStyle/>
          <a:p>
            <a:r>
              <a:rPr lang="en-IN" sz="1400" dirty="0">
                <a:latin typeface="Bookman Old Style" pitchFamily="18" charset="0"/>
              </a:rPr>
              <a:t>When a singleton object is named the same as a class, it is called a companion object. A companion object must be defined inside the same source file as the class.</a:t>
            </a:r>
            <a:endParaRPr lang="en-US" sz="1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class Main {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def </a:t>
            </a:r>
            <a:r>
              <a:rPr lang="en-IN" sz="1400" dirty="0" err="1">
                <a:latin typeface="Bookman Old Style" pitchFamily="18" charset="0"/>
              </a:rPr>
              <a:t>sayHelloWorld</a:t>
            </a:r>
            <a:r>
              <a:rPr lang="en-IN" sz="1400" dirty="0">
                <a:latin typeface="Bookman Old Style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    </a:t>
            </a:r>
            <a:r>
              <a:rPr lang="en-IN" sz="1400" dirty="0" err="1">
                <a:latin typeface="Bookman Old Style" pitchFamily="18" charset="0"/>
              </a:rPr>
              <a:t>println</a:t>
            </a:r>
            <a:r>
              <a:rPr lang="en-IN" sz="1400" dirty="0">
                <a:latin typeface="Bookman Old Style" pitchFamily="18" charset="0"/>
              </a:rPr>
              <a:t>("Hello World");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object Main {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def </a:t>
            </a:r>
            <a:r>
              <a:rPr lang="en-IN" sz="1400" dirty="0" err="1">
                <a:latin typeface="Bookman Old Style" pitchFamily="18" charset="0"/>
              </a:rPr>
              <a:t>sayHi</a:t>
            </a:r>
            <a:r>
              <a:rPr lang="en-IN" sz="1400" dirty="0">
                <a:latin typeface="Bookman Old Style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    </a:t>
            </a:r>
            <a:r>
              <a:rPr lang="en-IN" sz="1400" dirty="0" err="1">
                <a:latin typeface="Bookman Old Style" pitchFamily="18" charset="0"/>
              </a:rPr>
              <a:t>println</a:t>
            </a:r>
            <a:r>
              <a:rPr lang="en-IN" sz="1400" dirty="0">
                <a:latin typeface="Bookman Old Style" pitchFamily="18" charset="0"/>
              </a:rPr>
              <a:t>("Hi!");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400" dirty="0">
                <a:latin typeface="Bookman Old Style" pitchFamily="18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4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US" sz="3300" dirty="0"/>
              <a:t>Companion class and objects singleton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9128"/>
            <a:ext cx="7772400" cy="422249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sz="1400" dirty="0">
                <a:latin typeface="Bookman Old Style" pitchFamily="18" charset="0"/>
              </a:rPr>
              <a:t>Generally  singleton object  is always used with companion class . We used companion class and companion object for factory  design.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sealed trait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PersonService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{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 def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getPerson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():String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}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private class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PersonServiceImpl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(private[this]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val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jString:String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) extends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PersonService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{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private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var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extraData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= ""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		override def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toString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=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jString+extraData</a:t>
            </a:r>
            <a:endParaRPr lang="en-IN" sz="1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		def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getMsg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():String={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				return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this.jString</a:t>
            </a:r>
            <a:endParaRPr lang="en-IN" sz="1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		}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override def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getPerson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():String={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 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return"you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can call </a:t>
            </a:r>
            <a:r>
              <a:rPr lang="en-IN" sz="1400" b="1" dirty="0" err="1">
                <a:solidFill>
                  <a:srgbClr val="00B050"/>
                </a:solidFill>
                <a:latin typeface="Bookman Old Style" pitchFamily="18" charset="0"/>
              </a:rPr>
              <a:t>dao</a:t>
            </a:r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 here"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	}</a:t>
            </a:r>
          </a:p>
          <a:p>
            <a:r>
              <a:rPr lang="en-IN" sz="1400" b="1" dirty="0">
                <a:solidFill>
                  <a:srgbClr val="00B050"/>
                </a:solidFill>
                <a:latin typeface="Bookman Old Style" pitchFamily="18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5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9634"/>
            <a:ext cx="7772400" cy="5127395"/>
          </a:xfrm>
        </p:spPr>
        <p:txBody>
          <a:bodyPr/>
          <a:lstStyle/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object 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PersonServiceImpl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 {</a:t>
            </a:r>
          </a:p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	def 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sayhello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():String={</a:t>
            </a:r>
          </a:p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			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val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 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obj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= 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PersonServiceImpl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("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TestObj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")</a:t>
            </a:r>
          </a:p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					return 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obj.getMsg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()</a:t>
            </a:r>
          </a:p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	}</a:t>
            </a:r>
          </a:p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	private def apply(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base:String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) = new </a:t>
            </a:r>
            <a:r>
              <a:rPr lang="en-IN" sz="1400" dirty="0" err="1">
                <a:solidFill>
                  <a:srgbClr val="00B050"/>
                </a:solidFill>
                <a:latin typeface="Bookman Old Style" pitchFamily="18" charset="0"/>
              </a:rPr>
              <a:t>PersonServiceImpl</a:t>
            </a:r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(base)</a:t>
            </a:r>
          </a:p>
          <a:p>
            <a:r>
              <a:rPr lang="en-IN" sz="1400" dirty="0">
                <a:solidFill>
                  <a:srgbClr val="00B050"/>
                </a:solidFill>
                <a:latin typeface="Bookman Old Style" pitchFamily="18" charset="0"/>
              </a:rPr>
              <a:t>}</a:t>
            </a:r>
          </a:p>
          <a:p>
            <a:endParaRPr lang="en-IN" sz="1400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IN" sz="1400" dirty="0">
                <a:latin typeface="Bookman Old Style" pitchFamily="18" charset="0"/>
              </a:rPr>
              <a:t>We can directly used trait with object but for doing this we need to extend the trait to object .</a:t>
            </a:r>
          </a:p>
          <a:p>
            <a:r>
              <a:rPr lang="en-IN" sz="1400" dirty="0">
                <a:latin typeface="Bookman Old Style" pitchFamily="18" charset="0"/>
              </a:rPr>
              <a:t>Companion object and companion classes share the all the properties and behaviour with each other. </a:t>
            </a:r>
          </a:p>
          <a:p>
            <a:pPr>
              <a:buNone/>
            </a:pPr>
            <a:r>
              <a:rPr lang="en-US" sz="1600" b="1" u="sng" dirty="0"/>
              <a:t>Scala - Access Modifiers:</a:t>
            </a:r>
          </a:p>
          <a:p>
            <a:r>
              <a:rPr lang="en-IN" sz="1400" dirty="0">
                <a:latin typeface="Bookman Old Style" pitchFamily="18" charset="0"/>
              </a:rPr>
              <a:t>1.Private  --- as java</a:t>
            </a:r>
          </a:p>
          <a:p>
            <a:r>
              <a:rPr lang="en-IN" sz="1400" dirty="0">
                <a:latin typeface="Bookman Old Style" pitchFamily="18" charset="0"/>
              </a:rPr>
              <a:t>2.Protected  --- as java but you cannot access props in same package</a:t>
            </a:r>
          </a:p>
          <a:p>
            <a:r>
              <a:rPr lang="en-IN" sz="1400" dirty="0">
                <a:latin typeface="Bookman Old Style" pitchFamily="18" charset="0"/>
              </a:rPr>
              <a:t>3.Private[this] --</a:t>
            </a:r>
            <a:r>
              <a:rPr lang="en-US" sz="1400" dirty="0">
                <a:latin typeface="Bookman Old Style" pitchFamily="18" charset="0"/>
              </a:rPr>
              <a:t>In Scala you can make members really  private by restricting access to only the current instance, which isn’t possible in Java</a:t>
            </a:r>
            <a:endParaRPr lang="en-IN" sz="1400" dirty="0">
              <a:latin typeface="Bookman Old Style" pitchFamily="18" charset="0"/>
            </a:endParaRPr>
          </a:p>
          <a:p>
            <a:endParaRPr lang="en-IN" sz="1500" dirty="0"/>
          </a:p>
          <a:p>
            <a:pPr>
              <a:buNone/>
            </a:pPr>
            <a:endParaRPr lang="en-IN" sz="1500" dirty="0"/>
          </a:p>
          <a:p>
            <a:endParaRPr lang="en-IN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7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IN" sz="3300" dirty="0"/>
              <a:t>Trait..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8544"/>
            <a:ext cx="7772400" cy="4222493"/>
          </a:xfrm>
        </p:spPr>
        <p:txBody>
          <a:bodyPr/>
          <a:lstStyle/>
          <a:p>
            <a:r>
              <a:rPr lang="en-IN" sz="1400" dirty="0">
                <a:latin typeface="Bookman Old Style" pitchFamily="18" charset="0"/>
              </a:rPr>
              <a:t>Traits is more like interface in java. Its very important aspect of Scala because Scala collection framework is written on this concept . </a:t>
            </a:r>
          </a:p>
          <a:p>
            <a:r>
              <a:rPr lang="en-US" sz="1400" dirty="0">
                <a:latin typeface="Bookman Old Style" pitchFamily="18" charset="0"/>
              </a:rPr>
              <a:t>A trait encapsulates method and field definitions, which can then be reused by mixing them into classes</a:t>
            </a:r>
          </a:p>
          <a:p>
            <a:r>
              <a:rPr lang="en-US" sz="1400" dirty="0">
                <a:latin typeface="Bookman Old Style" pitchFamily="18" charset="0"/>
              </a:rPr>
              <a:t>Below is syntax for Trait in Scala</a:t>
            </a:r>
          </a:p>
          <a:p>
            <a:r>
              <a:rPr lang="en-US" sz="1400" dirty="0">
                <a:latin typeface="Bookman Old Style" pitchFamily="18" charset="0"/>
              </a:rPr>
              <a:t>trait &lt;</a:t>
            </a:r>
            <a:r>
              <a:rPr lang="en-US" sz="1400" dirty="0" err="1">
                <a:latin typeface="Bookman Old Style" pitchFamily="18" charset="0"/>
              </a:rPr>
              <a:t>nameOfTrait</a:t>
            </a:r>
            <a:r>
              <a:rPr lang="en-US" sz="1400" dirty="0">
                <a:latin typeface="Bookman Old Style" pitchFamily="18" charset="0"/>
              </a:rPr>
              <a:t>&gt; extends &lt;</a:t>
            </a:r>
            <a:r>
              <a:rPr lang="en-US" sz="1400" dirty="0" err="1">
                <a:latin typeface="Bookman Old Style" pitchFamily="18" charset="0"/>
              </a:rPr>
              <a:t>othertrait</a:t>
            </a:r>
            <a:r>
              <a:rPr lang="en-US" sz="1400" dirty="0">
                <a:latin typeface="Bookman Old Style" pitchFamily="18" charset="0"/>
              </a:rPr>
              <a:t>&gt; with &lt;</a:t>
            </a:r>
            <a:r>
              <a:rPr lang="en-US" sz="1400" dirty="0" err="1">
                <a:latin typeface="Bookman Old Style" pitchFamily="18" charset="0"/>
              </a:rPr>
              <a:t>OtherTrait</a:t>
            </a:r>
            <a:r>
              <a:rPr lang="en-US" sz="1400" dirty="0">
                <a:latin typeface="Bookman Old Style" pitchFamily="18" charset="0"/>
              </a:rPr>
              <a:t>&gt;{</a:t>
            </a:r>
          </a:p>
          <a:p>
            <a:r>
              <a:rPr lang="en-US" sz="1400" dirty="0">
                <a:latin typeface="Bookman Old Style" pitchFamily="18" charset="0"/>
              </a:rPr>
              <a:t>}</a:t>
            </a:r>
          </a:p>
          <a:p>
            <a:r>
              <a:rPr lang="en-US" sz="1400" dirty="0">
                <a:latin typeface="Bookman Old Style" pitchFamily="18" charset="0"/>
              </a:rPr>
              <a:t>Important point : - you can’t directly used the trait with java do  so you need to create abstract class. </a:t>
            </a:r>
          </a:p>
          <a:p>
            <a:endParaRPr lang="en-IN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5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IN" sz="3300" dirty="0"/>
              <a:t>Inheritance ..</a:t>
            </a:r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091" y="1509713"/>
            <a:ext cx="5811817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279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9451" y="404949"/>
            <a:ext cx="7948749" cy="5040176"/>
          </a:xfrm>
        </p:spPr>
        <p:txBody>
          <a:bodyPr/>
          <a:lstStyle/>
          <a:p>
            <a:r>
              <a:rPr lang="en-US" sz="1400" dirty="0">
                <a:latin typeface="Bookman Old Style" pitchFamily="18" charset="0"/>
              </a:rPr>
              <a:t>Scala support all type of inheritance . </a:t>
            </a:r>
          </a:p>
          <a:p>
            <a:r>
              <a:rPr lang="en-US" sz="1400" dirty="0" err="1">
                <a:latin typeface="Bookman Old Style" pitchFamily="18" charset="0"/>
              </a:rPr>
              <a:t>E.g</a:t>
            </a:r>
            <a:r>
              <a:rPr lang="en-US" sz="1400" dirty="0">
                <a:latin typeface="Bookman Old Style" pitchFamily="18" charset="0"/>
              </a:rPr>
              <a:t> -:</a:t>
            </a:r>
          </a:p>
          <a:p>
            <a:r>
              <a:rPr lang="en-US" sz="1400" dirty="0">
                <a:latin typeface="Bookman Old Style" pitchFamily="18" charset="0"/>
              </a:rPr>
              <a:t>Scala override and constructor explain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US" sz="3300" dirty="0">
                <a:latin typeface="Bookman Old Style" pitchFamily="18" charset="0"/>
              </a:rPr>
              <a:t>Scala Type Hierarchy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503"/>
          <a:stretch>
            <a:fillRect/>
          </a:stretch>
        </p:blipFill>
        <p:spPr bwMode="auto">
          <a:xfrm>
            <a:off x="1511244" y="1509713"/>
            <a:ext cx="6121512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279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6524"/>
            <a:ext cx="7772400" cy="2492017"/>
          </a:xfrm>
        </p:spPr>
        <p:txBody>
          <a:bodyPr/>
          <a:lstStyle/>
          <a:p>
            <a:pPr marL="0" indent="0" algn="ctr">
              <a:buNone/>
            </a:pPr>
            <a:endParaRPr lang="en-IN" sz="3300" dirty="0"/>
          </a:p>
          <a:p>
            <a:pPr marL="0" indent="0" algn="ctr">
              <a:buNone/>
            </a:pPr>
            <a:r>
              <a:rPr lang="en-IN" sz="3300" dirty="0"/>
              <a:t>Queries?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20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476250"/>
          </a:xfrm>
          <a:prstGeom prst="rect">
            <a:avLst/>
          </a:prstGeom>
        </p:spPr>
        <p:txBody>
          <a:bodyPr/>
          <a:lstStyle/>
          <a:p>
            <a:fld id="{BCE7F329-193F-492F-B3BE-7B71E09852C2}" type="slidenum">
              <a:rPr lang="en-US"/>
              <a:pPr/>
              <a:t>19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cheat sheet (1): Definitions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</a:t>
            </a:r>
            <a:r>
              <a:rPr lang="en-US" sz="1800">
                <a:solidFill>
                  <a:schemeClr val="accent2"/>
                </a:solidFill>
              </a:rPr>
              <a:t> method definitions:</a:t>
            </a:r>
            <a:br>
              <a:rPr lang="en-US" sz="1800">
                <a:solidFill>
                  <a:schemeClr val="accent2"/>
                </a:solidFill>
              </a:rPr>
            </a:b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 b="1"/>
              <a:t>def</a:t>
            </a:r>
            <a:r>
              <a:rPr lang="en-US" sz="1600"/>
              <a:t> fun(x: Int): Int = {</a:t>
            </a:r>
            <a:br>
              <a:rPr lang="en-US" sz="1600"/>
            </a:br>
            <a:r>
              <a:rPr lang="en-US" sz="1600"/>
              <a:t>    result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 b="1"/>
              <a:t>def</a:t>
            </a:r>
            <a:r>
              <a:rPr lang="en-US" sz="1600"/>
              <a:t> fun = result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</a:t>
            </a:r>
            <a:r>
              <a:rPr lang="en-US" sz="1800"/>
              <a:t> variable definitions:</a:t>
            </a:r>
            <a:br>
              <a:rPr lang="en-US" sz="1800"/>
            </a:b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	var</a:t>
            </a:r>
            <a:r>
              <a:rPr lang="en-US" sz="1600"/>
              <a:t> x: int = expression</a:t>
            </a:r>
            <a:br>
              <a:rPr lang="en-US" sz="1600"/>
            </a:br>
            <a:r>
              <a:rPr lang="en-US" sz="1600" b="1"/>
              <a:t>val</a:t>
            </a:r>
            <a:r>
              <a:rPr lang="en-US" sz="1600"/>
              <a:t> x: String = expression</a:t>
            </a:r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body"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</a:t>
            </a:r>
            <a:r>
              <a:rPr lang="en-US" sz="1800">
                <a:solidFill>
                  <a:schemeClr val="accent2"/>
                </a:solidFill>
              </a:rPr>
              <a:t> method definition:</a:t>
            </a:r>
            <a:r>
              <a:rPr lang="en-US" sz="160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int</a:t>
            </a:r>
            <a:r>
              <a:rPr lang="en-US" sz="1600"/>
              <a:t> fun(</a:t>
            </a:r>
            <a:r>
              <a:rPr lang="en-US" sz="1600" b="1"/>
              <a:t>int</a:t>
            </a:r>
            <a:r>
              <a:rPr lang="en-US" sz="1600"/>
              <a:t> x) { 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return</a:t>
            </a:r>
            <a:r>
              <a:rPr lang="en-US" sz="1600"/>
              <a:t> result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>
                <a:solidFill>
                  <a:schemeClr val="accent2"/>
                </a:solidFill>
              </a:rPr>
              <a:t>(no parameterless methods)</a:t>
            </a:r>
            <a:br>
              <a:rPr lang="en-US" sz="1600"/>
            </a:b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</a:t>
            </a:r>
            <a:r>
              <a:rPr lang="en-US" sz="1600"/>
              <a:t> </a:t>
            </a:r>
            <a:r>
              <a:rPr lang="en-US" sz="1800"/>
              <a:t>variable definitions: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int</a:t>
            </a:r>
            <a:r>
              <a:rPr lang="en-US" sz="1600"/>
              <a:t> x = expression</a:t>
            </a:r>
            <a:br>
              <a:rPr lang="en-US" sz="1600"/>
            </a:br>
            <a:r>
              <a:rPr lang="en-US" sz="1600" b="1"/>
              <a:t>final</a:t>
            </a:r>
            <a:r>
              <a:rPr lang="en-US" sz="1600"/>
              <a:t> String x = expression</a:t>
            </a:r>
            <a:br>
              <a:rPr lang="en-US" sz="1600"/>
            </a:br>
            <a:br>
              <a:rPr lang="en-US" sz="1600"/>
            </a:br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3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3975"/>
            <a:ext cx="7772400" cy="3313330"/>
          </a:xfrm>
        </p:spPr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Scala Setup 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Eclipse Plugin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Command Line</a:t>
            </a:r>
          </a:p>
          <a:p>
            <a:r>
              <a:rPr lang="en-IN" sz="1400" dirty="0">
                <a:solidFill>
                  <a:srgbClr val="FF0000"/>
                </a:solidFill>
                <a:highlight>
                  <a:srgbClr val="FF9900"/>
                </a:highlight>
                <a:latin typeface="Bookman Old Style" panose="02050604050505020204" pitchFamily="18" charset="0"/>
              </a:rPr>
              <a:t>SBT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FP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Scala Classes and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Inheritance and Its Implementation in Scala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Traits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latin typeface="Bookman Old Style" panose="02050604050505020204" pitchFamily="18" charset="0"/>
              </a:rPr>
              <a:t>Scala Type Hierarchy </a:t>
            </a:r>
          </a:p>
          <a:p>
            <a:pPr marL="0" lvl="0" indent="0">
              <a:buNone/>
            </a:pPr>
            <a:endParaRPr lang="en-IN" sz="1400" dirty="0">
              <a:latin typeface="Bookman Old Style" panose="02050604050505020204" pitchFamily="18" charset="0"/>
            </a:endParaRPr>
          </a:p>
          <a:p>
            <a:pPr marL="0" lvl="0" indent="0">
              <a:buNone/>
            </a:pPr>
            <a:endParaRPr lang="en-IN" sz="1400" dirty="0">
              <a:latin typeface="Bookman Old Style" panose="020506040505050202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endParaRPr lang="en-IN" sz="14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3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476250"/>
          </a:xfrm>
          <a:prstGeom prst="rect">
            <a:avLst/>
          </a:prstGeom>
        </p:spPr>
        <p:txBody>
          <a:bodyPr/>
          <a:lstStyle/>
          <a:p>
            <a:fld id="{BDBDC3FD-C9AB-4E79-B8B4-9AF708AF02E9}" type="slidenum">
              <a:rPr lang="en-US"/>
              <a:pPr/>
              <a:t>20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cheat sheet (2):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 </a:t>
            </a:r>
            <a:r>
              <a:rPr lang="en-US" sz="1800">
                <a:solidFill>
                  <a:schemeClr val="accent2"/>
                </a:solidFill>
              </a:rPr>
              <a:t>method calls:</a:t>
            </a:r>
            <a:br>
              <a:rPr lang="en-US" sz="1800">
                <a:solidFill>
                  <a:schemeClr val="accent2"/>
                </a:solidFill>
              </a:rPr>
            </a:br>
            <a:br>
              <a:rPr lang="en-US" sz="1800"/>
            </a:br>
            <a:r>
              <a:rPr lang="en-US" sz="1600"/>
              <a:t>obj.meth(arg)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>
                <a:solidFill>
                  <a:schemeClr val="accent2"/>
                </a:solidFill>
              </a:rPr>
              <a:t>or: </a:t>
            </a:r>
            <a:r>
              <a:rPr lang="en-US" sz="1600"/>
              <a:t>obj meth arg</a:t>
            </a:r>
            <a:br>
              <a:rPr lang="en-US" sz="1600"/>
            </a:b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</a:t>
            </a:r>
            <a:r>
              <a:rPr lang="en-US" sz="1800"/>
              <a:t> choice expressions:</a:t>
            </a:r>
            <a:br>
              <a:rPr lang="en-US" sz="1800"/>
            </a:br>
            <a:br>
              <a:rPr lang="en-US" sz="1800"/>
            </a:br>
            <a:r>
              <a:rPr lang="en-US" sz="1600" b="1"/>
              <a:t>if</a:t>
            </a:r>
            <a:r>
              <a:rPr lang="en-US" sz="1600"/>
              <a:t> (cond) expr1 else expr2</a:t>
            </a:r>
            <a:br>
              <a:rPr lang="en-US" sz="1600"/>
            </a:br>
            <a:br>
              <a:rPr lang="en-US" sz="1600"/>
            </a:b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/>
              <a:t>expr </a:t>
            </a:r>
            <a:r>
              <a:rPr lang="en-US" sz="1600" b="1"/>
              <a:t>match</a:t>
            </a:r>
            <a:r>
              <a:rPr lang="en-US" sz="1600"/>
              <a:t>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case</a:t>
            </a:r>
            <a:r>
              <a:rPr lang="en-US" sz="1600"/>
              <a:t> pat</a:t>
            </a:r>
            <a:r>
              <a:rPr lang="en-US" sz="1600" baseline="-25000"/>
              <a:t>1</a:t>
            </a:r>
            <a:r>
              <a:rPr lang="en-US" sz="1600"/>
              <a:t> =&gt; expr</a:t>
            </a:r>
            <a:r>
              <a:rPr lang="en-US" sz="1600" baseline="-25000"/>
              <a:t>1</a:t>
            </a:r>
            <a:br>
              <a:rPr lang="en-US" sz="1600"/>
            </a:br>
            <a:r>
              <a:rPr lang="en-US" sz="1600"/>
              <a:t>    ....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    </a:t>
            </a:r>
            <a:r>
              <a:rPr lang="en-US" sz="1600" b="1"/>
              <a:t>case</a:t>
            </a:r>
            <a:r>
              <a:rPr lang="en-US" sz="1600"/>
              <a:t> pat</a:t>
            </a:r>
            <a:r>
              <a:rPr lang="en-US" sz="1600" baseline="-25000"/>
              <a:t>n</a:t>
            </a:r>
            <a:r>
              <a:rPr lang="en-US" sz="1600"/>
              <a:t> =&gt; expr</a:t>
            </a:r>
            <a:r>
              <a:rPr lang="en-US" sz="1600" baseline="-25000"/>
              <a:t>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}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800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 </a:t>
            </a:r>
            <a:r>
              <a:rPr lang="en-US" sz="1800">
                <a:solidFill>
                  <a:schemeClr val="accent2"/>
                </a:solidFill>
              </a:rPr>
              <a:t>method call:</a:t>
            </a:r>
            <a:endParaRPr lang="en-US" sz="180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/>
              <a:t>obj.meth(arg)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accent2"/>
                </a:solidFill>
              </a:rPr>
              <a:t>	(no operator overloading)</a:t>
            </a:r>
            <a:br>
              <a:rPr lang="en-US" sz="1600">
                <a:solidFill>
                  <a:schemeClr val="accent2"/>
                </a:solidFill>
              </a:rPr>
            </a:br>
            <a:endParaRPr lang="en-U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</a:t>
            </a:r>
            <a:r>
              <a:rPr lang="en-US" sz="1800"/>
              <a:t> choice expressions, stats: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/>
              <a:t>cond ? expr1 : expr2   </a:t>
            </a:r>
            <a:r>
              <a:rPr lang="en-US" sz="1600">
                <a:solidFill>
                  <a:schemeClr val="accent2"/>
                </a:solidFill>
              </a:rPr>
              <a:t>// expression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	if</a:t>
            </a:r>
            <a:r>
              <a:rPr lang="en-US" sz="1600"/>
              <a:t> (cond) </a:t>
            </a:r>
            <a:r>
              <a:rPr lang="en-US" sz="1600" b="1"/>
              <a:t>return</a:t>
            </a:r>
            <a:r>
              <a:rPr lang="en-US" sz="1600"/>
              <a:t> expr1; </a:t>
            </a:r>
            <a:r>
              <a:rPr lang="en-US" sz="1600">
                <a:solidFill>
                  <a:schemeClr val="accent2"/>
                </a:solidFill>
              </a:rPr>
              <a:t>// statement</a:t>
            </a:r>
            <a:br>
              <a:rPr lang="en-US" sz="1600"/>
            </a:br>
            <a:r>
              <a:rPr lang="en-US" sz="1600" b="1"/>
              <a:t>else</a:t>
            </a:r>
            <a:r>
              <a:rPr lang="en-US" sz="1600"/>
              <a:t> return expr2;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switch</a:t>
            </a:r>
            <a:r>
              <a:rPr lang="en-US" sz="1600"/>
              <a:t> (expr)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case</a:t>
            </a:r>
            <a:r>
              <a:rPr lang="en-US" sz="1600"/>
              <a:t> pat</a:t>
            </a:r>
            <a:r>
              <a:rPr lang="en-US" sz="1600" baseline="-25000"/>
              <a:t>1</a:t>
            </a:r>
            <a:r>
              <a:rPr lang="en-US" sz="1600"/>
              <a:t> : </a:t>
            </a:r>
            <a:r>
              <a:rPr lang="en-US" sz="1600" b="1"/>
              <a:t>return</a:t>
            </a:r>
            <a:r>
              <a:rPr lang="en-US" sz="1600"/>
              <a:t> expr</a:t>
            </a:r>
            <a:r>
              <a:rPr lang="en-US" sz="1600" baseline="-25000"/>
              <a:t>1</a:t>
            </a:r>
            <a:r>
              <a:rPr lang="en-US" sz="1600"/>
              <a:t>; </a:t>
            </a:r>
            <a:br>
              <a:rPr lang="en-US" sz="1600"/>
            </a:br>
            <a:r>
              <a:rPr lang="en-US" sz="1600"/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    </a:t>
            </a:r>
            <a:r>
              <a:rPr lang="en-US" sz="1600" b="1"/>
              <a:t>case</a:t>
            </a:r>
            <a:r>
              <a:rPr lang="en-US" sz="1600"/>
              <a:t> pat</a:t>
            </a:r>
            <a:r>
              <a:rPr lang="en-US" sz="1600" baseline="-25000"/>
              <a:t>n</a:t>
            </a:r>
            <a:r>
              <a:rPr lang="en-US" sz="1600"/>
              <a:t> : </a:t>
            </a:r>
            <a:r>
              <a:rPr lang="en-US" sz="1600" b="1"/>
              <a:t>return</a:t>
            </a:r>
            <a:r>
              <a:rPr lang="en-US" sz="1600"/>
              <a:t> expr</a:t>
            </a:r>
            <a:r>
              <a:rPr lang="en-US" sz="1600" baseline="-25000"/>
              <a:t>n </a:t>
            </a:r>
            <a:r>
              <a:rPr lang="en-US" sz="1600"/>
              <a:t>;</a:t>
            </a:r>
            <a:endParaRPr lang="en-US" sz="1600" baseline="-25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}  </a:t>
            </a:r>
            <a:r>
              <a:rPr lang="en-US" sz="1600">
                <a:solidFill>
                  <a:schemeClr val="accent2"/>
                </a:solidFill>
              </a:rPr>
              <a:t>// statement only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476250"/>
          </a:xfrm>
          <a:prstGeom prst="rect">
            <a:avLst/>
          </a:prstGeom>
        </p:spPr>
        <p:txBody>
          <a:bodyPr/>
          <a:lstStyle/>
          <a:p>
            <a:fld id="{85027976-DE01-4A20-ADD1-1D286957E000}" type="slidenum">
              <a:rPr lang="en-US"/>
              <a:pPr/>
              <a:t>21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Scala cheat sheet (3): Objects and Classes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Scala </a:t>
            </a:r>
            <a:r>
              <a:rPr lang="en-US" sz="1800">
                <a:solidFill>
                  <a:schemeClr val="accent2"/>
                </a:solidFill>
              </a:rPr>
              <a:t>Class and Object</a:t>
            </a:r>
          </a:p>
          <a:p>
            <a:pPr>
              <a:lnSpc>
                <a:spcPct val="80000"/>
              </a:lnSpc>
              <a:buFontTx/>
              <a:buNone/>
            </a:pPr>
            <a:br>
              <a:rPr lang="en-US" sz="1800"/>
            </a:br>
            <a:br>
              <a:rPr lang="en-US" sz="1800"/>
            </a:br>
            <a:r>
              <a:rPr lang="en-US" sz="1600" b="1"/>
              <a:t>class</a:t>
            </a:r>
            <a:r>
              <a:rPr lang="en-US" sz="1600"/>
              <a:t> Sample(x: Int)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def</a:t>
            </a:r>
            <a:r>
              <a:rPr lang="en-US" sz="1600"/>
              <a:t> instMeth(y: Int) = x + y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br>
              <a:rPr lang="en-US" sz="1600"/>
            </a:br>
            <a:r>
              <a:rPr lang="en-US" sz="1600" b="1"/>
              <a:t>object</a:t>
            </a:r>
            <a:r>
              <a:rPr lang="en-US" sz="1600"/>
              <a:t> Sample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def</a:t>
            </a:r>
            <a:r>
              <a:rPr lang="en-US" sz="1600"/>
              <a:t> staticMeth(x: Int, y: Int) = x * y</a:t>
            </a:r>
            <a:br>
              <a:rPr lang="en-US" sz="1600"/>
            </a:br>
            <a:r>
              <a:rPr lang="en-US" sz="16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br>
              <a:rPr lang="en-US" sz="1600"/>
            </a:br>
            <a:r>
              <a:rPr lang="en-US" sz="1600"/>
              <a:t>	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800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 </a:t>
            </a:r>
            <a:r>
              <a:rPr lang="en-US" sz="1800">
                <a:solidFill>
                  <a:schemeClr val="accent2"/>
                </a:solidFill>
              </a:rPr>
              <a:t>Class with static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class </a:t>
            </a:r>
            <a:r>
              <a:rPr lang="en-US" sz="1600"/>
              <a:t>Sample {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final</a:t>
            </a:r>
            <a:r>
              <a:rPr lang="en-US" sz="1600"/>
              <a:t> </a:t>
            </a:r>
            <a:r>
              <a:rPr lang="en-US" sz="1600" b="1"/>
              <a:t>int</a:t>
            </a:r>
            <a:r>
              <a:rPr lang="en-US" sz="1600"/>
              <a:t> x;</a:t>
            </a:r>
            <a:br>
              <a:rPr lang="en-US" sz="1600"/>
            </a:br>
            <a:r>
              <a:rPr lang="en-US" sz="1600"/>
              <a:t>    Sample(</a:t>
            </a:r>
            <a:r>
              <a:rPr lang="en-US" sz="1600" b="1"/>
              <a:t>int</a:t>
            </a:r>
            <a:r>
              <a:rPr lang="en-US" sz="1600"/>
              <a:t> x) { this.x = x }</a:t>
            </a:r>
            <a:br>
              <a:rPr lang="en-US" sz="1600"/>
            </a:b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int</a:t>
            </a:r>
            <a:r>
              <a:rPr lang="en-US" sz="1600"/>
              <a:t> instMeth(</a:t>
            </a:r>
            <a:r>
              <a:rPr lang="en-US" sz="1600" b="1"/>
              <a:t>int</a:t>
            </a:r>
            <a:r>
              <a:rPr lang="en-US" sz="1600"/>
              <a:t> y) { </a:t>
            </a:r>
            <a:br>
              <a:rPr lang="en-US" sz="1600"/>
            </a:br>
            <a:r>
              <a:rPr lang="en-US" sz="1600"/>
              <a:t>        </a:t>
            </a:r>
            <a:r>
              <a:rPr lang="en-US" sz="1600" b="1"/>
              <a:t>return</a:t>
            </a:r>
            <a:r>
              <a:rPr lang="en-US" sz="1600"/>
              <a:t> x + y; </a:t>
            </a:r>
            <a:br>
              <a:rPr lang="en-US" sz="1600"/>
            </a:br>
            <a:r>
              <a:rPr lang="en-US" sz="1600"/>
              <a:t>    }</a:t>
            </a:r>
            <a:br>
              <a:rPr lang="en-US" sz="1600"/>
            </a:br>
            <a:r>
              <a:rPr lang="en-US" sz="1600"/>
              <a:t>    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/>
              <a:t>static</a:t>
            </a:r>
            <a:r>
              <a:rPr lang="en-US" sz="1600"/>
              <a:t> </a:t>
            </a:r>
            <a:r>
              <a:rPr lang="en-US" sz="1600" b="1"/>
              <a:t>int</a:t>
            </a:r>
            <a:r>
              <a:rPr lang="en-US" sz="1600"/>
              <a:t> staticMeth(</a:t>
            </a:r>
            <a:r>
              <a:rPr lang="en-US" sz="1600" b="1"/>
              <a:t>int</a:t>
            </a:r>
            <a:r>
              <a:rPr lang="en-US" sz="1600"/>
              <a:t> x, </a:t>
            </a:r>
            <a:r>
              <a:rPr lang="en-US" sz="1600" b="1"/>
              <a:t>int</a:t>
            </a:r>
            <a:r>
              <a:rPr lang="en-US" sz="1600"/>
              <a:t> y) {</a:t>
            </a:r>
            <a:br>
              <a:rPr lang="en-US" sz="1600"/>
            </a:br>
            <a:r>
              <a:rPr lang="en-US" sz="1600"/>
              <a:t>        </a:t>
            </a:r>
            <a:r>
              <a:rPr lang="en-US" sz="1600" b="1"/>
              <a:t>return</a:t>
            </a:r>
            <a:r>
              <a:rPr lang="en-US" sz="1600"/>
              <a:t> x * y;</a:t>
            </a:r>
            <a:br>
              <a:rPr lang="en-US" sz="1600"/>
            </a:br>
            <a:r>
              <a:rPr lang="en-US" sz="1600"/>
              <a:t>    }</a:t>
            </a:r>
            <a:br>
              <a:rPr lang="en-US" sz="1600"/>
            </a:br>
            <a:r>
              <a:rPr lang="en-US" sz="16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accent2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476250"/>
          </a:xfrm>
          <a:prstGeom prst="rect">
            <a:avLst/>
          </a:prstGeom>
        </p:spPr>
        <p:txBody>
          <a:bodyPr/>
          <a:lstStyle/>
          <a:p>
            <a:fld id="{4B3D5422-8DBC-433C-8DF3-2D5B4D20CBC7}" type="slidenum">
              <a:rPr lang="en-US"/>
              <a:pPr/>
              <a:t>22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cheat sheet (4): Traits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solidFill>
                  <a:srgbClr val="CC0000"/>
                </a:solidFill>
              </a:rPr>
              <a:t>Scala </a:t>
            </a:r>
            <a:r>
              <a:rPr lang="en-US" sz="1800" dirty="0">
                <a:solidFill>
                  <a:schemeClr val="accent2"/>
                </a:solidFill>
              </a:rPr>
              <a:t>Trait</a:t>
            </a:r>
            <a:br>
              <a:rPr lang="en-US" sz="1800" dirty="0"/>
            </a:br>
            <a:br>
              <a:rPr lang="en-US" sz="1800" dirty="0"/>
            </a:br>
            <a:r>
              <a:rPr lang="en-US" sz="1600" b="1" dirty="0" err="1"/>
              <a:t>trait</a:t>
            </a:r>
            <a:r>
              <a:rPr lang="en-US" sz="1600" dirty="0"/>
              <a:t> T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def</a:t>
            </a:r>
            <a:r>
              <a:rPr lang="en-US" sz="1600" dirty="0"/>
              <a:t> </a:t>
            </a:r>
            <a:r>
              <a:rPr lang="en-US" sz="1600" dirty="0" err="1"/>
              <a:t>abstractMeth</a:t>
            </a:r>
            <a:r>
              <a:rPr lang="en-US" sz="1600" dirty="0"/>
              <a:t>(x: String): String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def</a:t>
            </a:r>
            <a:r>
              <a:rPr lang="en-US" sz="1600" dirty="0"/>
              <a:t> </a:t>
            </a:r>
            <a:r>
              <a:rPr lang="en-US" sz="1600" dirty="0" err="1"/>
              <a:t>concreteMeth</a:t>
            </a:r>
            <a:r>
              <a:rPr lang="en-US" sz="1600" dirty="0"/>
              <a:t>(x: String) = 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x+field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/>
              <a:t>var</a:t>
            </a:r>
            <a:r>
              <a:rPr lang="en-US" sz="1600" dirty="0"/>
              <a:t> field = “!”</a:t>
            </a:r>
          </a:p>
          <a:p>
            <a:pPr>
              <a:buFontTx/>
              <a:buNone/>
            </a:pPr>
            <a:r>
              <a:rPr lang="en-US" sz="1600" dirty="0"/>
              <a:t>	}</a:t>
            </a:r>
            <a:br>
              <a:rPr lang="en-US" sz="1600" dirty="0"/>
            </a:br>
            <a:endParaRPr lang="en-US" sz="1600" dirty="0"/>
          </a:p>
          <a:p>
            <a:pPr>
              <a:buFontTx/>
              <a:buNone/>
            </a:pPr>
            <a:r>
              <a:rPr lang="en-US" sz="1800" dirty="0">
                <a:solidFill>
                  <a:srgbClr val="CC0000"/>
                </a:solidFill>
              </a:rPr>
              <a:t>Scala </a:t>
            </a:r>
            <a:r>
              <a:rPr lang="en-US" sz="1800" dirty="0" err="1">
                <a:solidFill>
                  <a:schemeClr val="accent2"/>
                </a:solidFill>
              </a:rPr>
              <a:t>mixin</a:t>
            </a:r>
            <a:r>
              <a:rPr lang="en-US" sz="1800" dirty="0">
                <a:solidFill>
                  <a:schemeClr val="accent2"/>
                </a:solidFill>
              </a:rPr>
              <a:t> composition:</a:t>
            </a:r>
          </a:p>
          <a:p>
            <a:pPr>
              <a:buFontTx/>
              <a:buNone/>
            </a:pPr>
            <a:r>
              <a:rPr lang="en-US" sz="1600" dirty="0"/>
              <a:t>	</a:t>
            </a:r>
            <a:br>
              <a:rPr lang="en-US" sz="1600" dirty="0"/>
            </a:br>
            <a:r>
              <a:rPr lang="en-US" sz="1600" b="1" dirty="0"/>
              <a:t>class</a:t>
            </a:r>
            <a:r>
              <a:rPr lang="en-US" sz="1600" dirty="0"/>
              <a:t> C </a:t>
            </a:r>
            <a:r>
              <a:rPr lang="en-US" sz="1600" b="1" dirty="0"/>
              <a:t>extends</a:t>
            </a:r>
            <a:r>
              <a:rPr lang="en-US" sz="1600" dirty="0"/>
              <a:t> Super </a:t>
            </a:r>
            <a:r>
              <a:rPr lang="en-US" sz="1600" b="1" dirty="0"/>
              <a:t>with</a:t>
            </a:r>
            <a:r>
              <a:rPr lang="en-US" sz="1600" dirty="0"/>
              <a:t> T    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267200" cy="4800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 </a:t>
            </a:r>
            <a:r>
              <a:rPr lang="en-US" sz="1800">
                <a:solidFill>
                  <a:schemeClr val="accent2"/>
                </a:solidFill>
              </a:rPr>
              <a:t>Interface</a:t>
            </a:r>
          </a:p>
          <a:p>
            <a:pPr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interface</a:t>
            </a:r>
            <a:r>
              <a:rPr lang="en-US" sz="1600"/>
              <a:t> T {</a:t>
            </a:r>
            <a:br>
              <a:rPr lang="en-US" sz="1600"/>
            </a:br>
            <a:r>
              <a:rPr lang="en-US" sz="1600"/>
              <a:t>    String abstractMeth(String x)</a:t>
            </a:r>
            <a:br>
              <a:rPr lang="en-US" sz="1600"/>
            </a:br>
            <a:br>
              <a:rPr lang="en-US" sz="1600"/>
            </a:br>
            <a:r>
              <a:rPr lang="en-US" sz="1600"/>
              <a:t>    </a:t>
            </a:r>
            <a:r>
              <a:rPr lang="en-US" sz="1600">
                <a:solidFill>
                  <a:schemeClr val="accent2"/>
                </a:solidFill>
              </a:rPr>
              <a:t>(no concrete methods)</a:t>
            </a:r>
            <a:br>
              <a:rPr lang="en-US" sz="1600">
                <a:solidFill>
                  <a:schemeClr val="accent2"/>
                </a:solidFill>
              </a:rPr>
            </a:br>
            <a:br>
              <a:rPr lang="en-US" sz="1600"/>
            </a:br>
            <a:br>
              <a:rPr lang="en-US" sz="1600"/>
            </a:br>
            <a:r>
              <a:rPr lang="en-US" sz="1600"/>
              <a:t>     </a:t>
            </a:r>
            <a:r>
              <a:rPr lang="en-US" sz="1600">
                <a:solidFill>
                  <a:schemeClr val="accent2"/>
                </a:solidFill>
              </a:rPr>
              <a:t>(no fields)</a:t>
            </a:r>
            <a:br>
              <a:rPr lang="en-US" sz="1600">
                <a:solidFill>
                  <a:schemeClr val="accent2"/>
                </a:solidFill>
              </a:rPr>
            </a:br>
            <a:r>
              <a:rPr lang="en-US" sz="1600"/>
              <a:t>}</a:t>
            </a:r>
            <a:br>
              <a:rPr lang="en-US" sz="1600"/>
            </a:br>
            <a:endParaRPr lang="en-US" sz="1600"/>
          </a:p>
          <a:p>
            <a:pPr>
              <a:buFontTx/>
              <a:buNone/>
            </a:pPr>
            <a:r>
              <a:rPr lang="en-US" sz="1800">
                <a:solidFill>
                  <a:srgbClr val="CC0000"/>
                </a:solidFill>
              </a:rPr>
              <a:t>Java</a:t>
            </a:r>
            <a:r>
              <a:rPr lang="en-US" sz="1800">
                <a:solidFill>
                  <a:schemeClr val="accent2"/>
                </a:solidFill>
              </a:rPr>
              <a:t> extension + implementation:</a:t>
            </a:r>
            <a:endParaRPr lang="en-US" sz="1600"/>
          </a:p>
          <a:p>
            <a:pPr>
              <a:buFontTx/>
              <a:buNone/>
            </a:pPr>
            <a:r>
              <a:rPr lang="en-US" sz="1600"/>
              <a:t>	</a:t>
            </a:r>
            <a:br>
              <a:rPr lang="en-US" sz="1600"/>
            </a:br>
            <a:r>
              <a:rPr lang="en-US" sz="1600" b="1"/>
              <a:t>class</a:t>
            </a:r>
            <a:r>
              <a:rPr lang="en-US" sz="1600"/>
              <a:t> C </a:t>
            </a:r>
            <a:r>
              <a:rPr lang="en-US" sz="1600" b="1"/>
              <a:t>extends</a:t>
            </a:r>
            <a:r>
              <a:rPr lang="en-US" sz="1600"/>
              <a:t> Super </a:t>
            </a:r>
            <a:r>
              <a:rPr lang="en-US" sz="1600" b="1"/>
              <a:t>implements</a:t>
            </a:r>
            <a:r>
              <a:rPr lang="en-US" sz="1600"/>
              <a:t> 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Scala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700" dirty="0"/>
              <a:t>Scala Eclipse: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 For Scala setup prerequisite is JDK . So you must have </a:t>
            </a:r>
            <a:r>
              <a:rPr lang="en-IN" sz="1700" dirty="0" err="1"/>
              <a:t>jdk</a:t>
            </a:r>
            <a:r>
              <a:rPr lang="en-IN" sz="1700" dirty="0"/>
              <a:t> install on your system . </a:t>
            </a:r>
            <a:r>
              <a:rPr lang="en-IN" sz="1700" dirty="0" err="1"/>
              <a:t>Jdk</a:t>
            </a:r>
            <a:r>
              <a:rPr lang="en-IN" sz="1700" dirty="0"/>
              <a:t> must be compatible with you Scala version .  So when you try to install the Scala or download the Scala please read docs for compatible version of </a:t>
            </a:r>
            <a:r>
              <a:rPr lang="en-IN" sz="1700" dirty="0" err="1"/>
              <a:t>jdk</a:t>
            </a:r>
            <a:r>
              <a:rPr lang="en-IN" sz="1700" dirty="0"/>
              <a:t>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To setup the Scala in eclipse you need to go to below link</a:t>
            </a:r>
          </a:p>
          <a:p>
            <a:pPr marL="0" indent="0">
              <a:buNone/>
            </a:pPr>
            <a:r>
              <a:rPr lang="en-IN" sz="1700" dirty="0">
                <a:hlinkClick r:id="rId3"/>
              </a:rPr>
              <a:t>http://scala-ide.org/download/current.html</a:t>
            </a:r>
            <a:endParaRPr lang="en-IN" sz="1700" dirty="0"/>
          </a:p>
          <a:p>
            <a:pPr marL="0" indent="0">
              <a:buNone/>
            </a:pPr>
            <a:r>
              <a:rPr lang="en-IN" sz="1700" dirty="0"/>
              <a:t>Download the eclipse or you and choose the plugin for the eclipse as well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700" dirty="0"/>
              <a:t>Scala Command Line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To setup </a:t>
            </a:r>
            <a:r>
              <a:rPr lang="en-IN" sz="1700" dirty="0" err="1"/>
              <a:t>scala</a:t>
            </a:r>
            <a:r>
              <a:rPr lang="en-IN" sz="1700" dirty="0"/>
              <a:t> on command line you need to download its binary version </a:t>
            </a:r>
          </a:p>
          <a:p>
            <a:pPr marL="0" indent="0">
              <a:buNone/>
            </a:pPr>
            <a:r>
              <a:rPr lang="en-IN" sz="1700" dirty="0">
                <a:hlinkClick r:id="rId4"/>
              </a:rPr>
              <a:t>https://www.scala-lang.org/download/</a:t>
            </a:r>
            <a:endParaRPr lang="en-IN" sz="1700" dirty="0"/>
          </a:p>
          <a:p>
            <a:pPr marL="0" indent="0">
              <a:buNone/>
            </a:pPr>
            <a:r>
              <a:rPr lang="en-IN" sz="1700" dirty="0"/>
              <a:t>You just download the Scala as per compatible of you system . 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1D9-86AA-40F3-A7E8-8E280939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Scala </a:t>
            </a:r>
            <a:r>
              <a:rPr lang="en-US" sz="3300" dirty="0" err="1"/>
              <a:t>commandLine</a:t>
            </a:r>
            <a:r>
              <a:rPr lang="en-US" sz="33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9712"/>
            <a:ext cx="7772400" cy="4222493"/>
          </a:xfrm>
        </p:spPr>
        <p:txBody>
          <a:bodyPr/>
          <a:lstStyle/>
          <a:p>
            <a:pPr marL="0" indent="0">
              <a:buNone/>
            </a:pPr>
            <a:r>
              <a:rPr lang="en-IN" sz="1700" dirty="0"/>
              <a:t>After extracting set the Scala path in environment variable and open any console and type Scala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dirty="0"/>
              <a:t>Now you can execute your simple code in this Scala interpreter 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545A8-7359-4F92-9A54-02F1FECD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400300"/>
            <a:ext cx="6305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FB55-B307-483A-B762-B37B2487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/>
              <a:t>Referential transparency, purity,</a:t>
            </a:r>
            <a:br>
              <a:rPr lang="en-US" sz="2800" b="1" i="1" dirty="0"/>
            </a:br>
            <a:r>
              <a:rPr lang="en-US" sz="2800" b="1" i="1" dirty="0"/>
              <a:t>and the substitution model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6686-A803-4231-92DD-4164E4F2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Scala interpreter (also known as the Read-</a:t>
            </a:r>
            <a:r>
              <a:rPr lang="en-IN" sz="1800" dirty="0" err="1"/>
              <a:t>Eval</a:t>
            </a:r>
            <a:r>
              <a:rPr lang="en-IN" sz="1800" dirty="0"/>
              <a:t>-Print-Loop)</a:t>
            </a:r>
          </a:p>
          <a:p>
            <a:r>
              <a:rPr lang="en-US" dirty="0"/>
              <a:t>Functional programming</a:t>
            </a:r>
          </a:p>
          <a:p>
            <a:pPr marL="0" indent="0">
              <a:buNone/>
            </a:pPr>
            <a:r>
              <a:rPr lang="en-IN" sz="1400" dirty="0"/>
              <a:t>we construct our programs using only </a:t>
            </a:r>
            <a:r>
              <a:rPr lang="en-IN" sz="1400" i="1" dirty="0"/>
              <a:t>pure functions</a:t>
            </a:r>
            <a:r>
              <a:rPr lang="en-IN" sz="1400" dirty="0"/>
              <a:t>—in other words, functions</a:t>
            </a:r>
          </a:p>
          <a:p>
            <a:pPr marL="0" indent="0">
              <a:buNone/>
            </a:pPr>
            <a:r>
              <a:rPr lang="en-IN" sz="1400" dirty="0"/>
              <a:t>that have no </a:t>
            </a:r>
            <a:r>
              <a:rPr lang="en-IN" sz="1400" i="1" dirty="0"/>
              <a:t>side effects</a:t>
            </a:r>
            <a:r>
              <a:rPr lang="en-IN" sz="1400" dirty="0"/>
              <a:t>. What are side effects? A function has a side effect if it</a:t>
            </a:r>
          </a:p>
          <a:p>
            <a:pPr marL="0" indent="0">
              <a:buNone/>
            </a:pPr>
            <a:r>
              <a:rPr lang="en-IN" sz="1400" dirty="0"/>
              <a:t>does something other than simply return a result, for example</a:t>
            </a:r>
          </a:p>
          <a:p>
            <a:r>
              <a:rPr lang="en-US" sz="1400" dirty="0"/>
              <a:t>Modifying a variable</a:t>
            </a:r>
          </a:p>
          <a:p>
            <a:r>
              <a:rPr lang="en-IN" sz="1400" dirty="0"/>
              <a:t> Modifying a data structure in place</a:t>
            </a:r>
          </a:p>
          <a:p>
            <a:r>
              <a:rPr lang="en-IN" sz="1400" dirty="0"/>
              <a:t> Setting a field on an object</a:t>
            </a:r>
          </a:p>
          <a:p>
            <a:r>
              <a:rPr lang="en-IN" sz="1400" dirty="0"/>
              <a:t> Throwing an exception or halting with an error</a:t>
            </a:r>
          </a:p>
          <a:p>
            <a:r>
              <a:rPr lang="en-IN" sz="1400" dirty="0"/>
              <a:t> Printing to the console or reading user input</a:t>
            </a:r>
          </a:p>
          <a:p>
            <a:r>
              <a:rPr lang="en-IN" sz="1400" dirty="0"/>
              <a:t> Reading from or writing to a file</a:t>
            </a:r>
          </a:p>
          <a:p>
            <a:r>
              <a:rPr lang="en-US" sz="1400" dirty="0"/>
              <a:t> Drawing on the screen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91F0-487C-42B4-A725-3D6DE9638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7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21A-08E4-4733-AC27-16575A6F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B804-F029-4482-ACE6-93A4241E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program with side effects</a:t>
            </a:r>
          </a:p>
          <a:p>
            <a:pPr marL="0" indent="0">
              <a:buNone/>
            </a:pPr>
            <a:r>
              <a:rPr lang="en-US" sz="1100" b="1" dirty="0"/>
              <a:t>class Cafe {</a:t>
            </a:r>
          </a:p>
          <a:p>
            <a:pPr marL="0" indent="0">
              <a:buNone/>
            </a:pPr>
            <a:r>
              <a:rPr lang="en-IN" sz="1100" dirty="0"/>
              <a:t>  </a:t>
            </a:r>
            <a:r>
              <a:rPr lang="en-IN" sz="1100" b="1" dirty="0"/>
              <a:t>def </a:t>
            </a:r>
            <a:r>
              <a:rPr lang="en-IN" sz="1100" b="1" dirty="0" err="1"/>
              <a:t>buyCofee</a:t>
            </a:r>
            <a:r>
              <a:rPr lang="en-IN" sz="1100" b="1" dirty="0"/>
              <a:t>(cc: </a:t>
            </a:r>
            <a:r>
              <a:rPr lang="en-IN" sz="1100" b="1" dirty="0" err="1"/>
              <a:t>CreditCard</a:t>
            </a:r>
            <a:r>
              <a:rPr lang="en-IN" sz="1100" b="1" dirty="0"/>
              <a:t>): </a:t>
            </a:r>
            <a:r>
              <a:rPr lang="en-IN" sz="1100" b="1" dirty="0" err="1"/>
              <a:t>Cofee</a:t>
            </a:r>
            <a:r>
              <a:rPr lang="en-IN" sz="1100" b="1" dirty="0"/>
              <a:t> = {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b="1" dirty="0" err="1"/>
              <a:t>val</a:t>
            </a:r>
            <a:r>
              <a:rPr lang="en-IN" sz="1100" b="1" dirty="0"/>
              <a:t> cup = new </a:t>
            </a:r>
            <a:r>
              <a:rPr lang="en-IN" sz="1100" b="1" dirty="0" err="1"/>
              <a:t>Cofee</a:t>
            </a:r>
            <a:r>
              <a:rPr lang="en-IN" sz="1100" b="1" dirty="0"/>
              <a:t>(</a:t>
            </a:r>
            <a:r>
              <a:rPr lang="en-IN" sz="1100" b="1" dirty="0" err="1"/>
              <a:t>cofeePrice</a:t>
            </a:r>
            <a:r>
              <a:rPr lang="en-IN" sz="1100" b="1" dirty="0"/>
              <a:t>)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cc.charge</a:t>
            </a:r>
            <a:r>
              <a:rPr lang="en-US" sz="1100" dirty="0"/>
              <a:t>(</a:t>
            </a:r>
            <a:r>
              <a:rPr lang="en-US" sz="1100" dirty="0" err="1"/>
              <a:t>cup.price</a:t>
            </a: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    cup</a:t>
            </a:r>
          </a:p>
          <a:p>
            <a:pPr marL="0" indent="0">
              <a:buNone/>
            </a:pPr>
            <a:r>
              <a:rPr lang="en-US" sz="1100" dirty="0"/>
              <a:t>  }</a:t>
            </a:r>
          </a:p>
          <a:p>
            <a:r>
              <a:rPr lang="en-US" sz="1600" dirty="0"/>
              <a:t>Charging a credit card-</a:t>
            </a:r>
            <a:r>
              <a:rPr lang="en-IN" sz="1600" dirty="0"/>
              <a:t>involves some interaction with the outside world</a:t>
            </a:r>
            <a:endParaRPr lang="en-IN" sz="1100" dirty="0"/>
          </a:p>
          <a:p>
            <a:r>
              <a:rPr lang="en-US" sz="1100" dirty="0"/>
              <a:t>Actions are happening </a:t>
            </a:r>
            <a:r>
              <a:rPr lang="en-US" sz="1100" i="1" dirty="0"/>
              <a:t>on-</a:t>
            </a:r>
            <a:r>
              <a:rPr lang="en-IN" sz="1100" i="1" dirty="0"/>
              <a:t>the side</a:t>
            </a:r>
            <a:r>
              <a:rPr lang="en-IN" sz="1100" dirty="0"/>
              <a:t>, hence the term “side effect.”</a:t>
            </a:r>
          </a:p>
          <a:p>
            <a:pPr marL="0" indent="0">
              <a:buNone/>
            </a:pPr>
            <a:r>
              <a:rPr lang="en-IN" sz="1100" b="1" dirty="0"/>
              <a:t>def </a:t>
            </a:r>
            <a:r>
              <a:rPr lang="en-IN" sz="1100" dirty="0" err="1"/>
              <a:t>buyCoffee</a:t>
            </a:r>
            <a:r>
              <a:rPr lang="en-IN" sz="1100" dirty="0"/>
              <a:t>(cc: </a:t>
            </a:r>
            <a:r>
              <a:rPr lang="en-IN" sz="1100" dirty="0" err="1"/>
              <a:t>CreditCard</a:t>
            </a:r>
            <a:r>
              <a:rPr lang="en-IN" sz="1100" dirty="0"/>
              <a:t>, p: Payments): Coffee = {</a:t>
            </a:r>
          </a:p>
          <a:p>
            <a:pPr marL="0" indent="0">
              <a:buNone/>
            </a:pPr>
            <a:r>
              <a:rPr lang="en-US" sz="1100" b="1" dirty="0" err="1"/>
              <a:t>val</a:t>
            </a:r>
            <a:r>
              <a:rPr lang="en-US" sz="1100" b="1" dirty="0"/>
              <a:t> </a:t>
            </a:r>
            <a:r>
              <a:rPr lang="en-US" sz="1100" dirty="0"/>
              <a:t>cup = </a:t>
            </a:r>
            <a:r>
              <a:rPr lang="en-US" sz="1100" b="1" dirty="0"/>
              <a:t>new </a:t>
            </a:r>
            <a:r>
              <a:rPr lang="en-US" sz="1100" dirty="0"/>
              <a:t>Coffee()</a:t>
            </a:r>
          </a:p>
          <a:p>
            <a:pPr marL="0" indent="0">
              <a:buNone/>
            </a:pPr>
            <a:r>
              <a:rPr lang="en-IN" sz="1100" dirty="0" err="1"/>
              <a:t>p.charge</a:t>
            </a:r>
            <a:r>
              <a:rPr lang="en-IN" sz="1100" dirty="0"/>
              <a:t>(cc, </a:t>
            </a:r>
            <a:r>
              <a:rPr lang="en-IN" sz="1100" dirty="0" err="1"/>
              <a:t>cup.price</a:t>
            </a:r>
            <a:r>
              <a:rPr lang="en-IN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cup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E710-9423-426D-867C-61484103F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2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8E-CA4A-43B1-9573-A4458816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7D96-4BA9-4088-BC02-01BBFABD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A functional solution: removing the side effects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1100" dirty="0"/>
              <a:t>def </a:t>
            </a:r>
            <a:r>
              <a:rPr lang="en-IN" sz="1100" dirty="0" err="1"/>
              <a:t>buyCofee</a:t>
            </a:r>
            <a:r>
              <a:rPr lang="en-IN" sz="1100" dirty="0"/>
              <a:t>(cc: </a:t>
            </a:r>
            <a:r>
              <a:rPr lang="en-IN" sz="1100" dirty="0" err="1"/>
              <a:t>CreditCard</a:t>
            </a:r>
            <a:r>
              <a:rPr lang="en-IN" sz="1100" dirty="0"/>
              <a:t>):(</a:t>
            </a:r>
            <a:r>
              <a:rPr lang="en-IN" sz="1100" dirty="0" err="1"/>
              <a:t>Cofee</a:t>
            </a:r>
            <a:r>
              <a:rPr lang="en-IN" sz="1100" dirty="0"/>
              <a:t>, Charge)={</a:t>
            </a:r>
          </a:p>
          <a:p>
            <a:pPr marL="0" indent="0">
              <a:buNone/>
            </a:pPr>
            <a:r>
              <a:rPr lang="en-IN" sz="1100" dirty="0"/>
              <a:t>   </a:t>
            </a:r>
            <a:r>
              <a:rPr lang="en-IN" sz="1100" dirty="0" err="1"/>
              <a:t>val</a:t>
            </a:r>
            <a:r>
              <a:rPr lang="en-IN" sz="1100" dirty="0"/>
              <a:t> cup=new </a:t>
            </a:r>
            <a:r>
              <a:rPr lang="en-IN" sz="1100" dirty="0" err="1"/>
              <a:t>Cofee</a:t>
            </a:r>
            <a:r>
              <a:rPr lang="en-IN" sz="1100" dirty="0"/>
              <a:t>(</a:t>
            </a:r>
            <a:r>
              <a:rPr lang="en-IN" sz="1100" dirty="0" err="1"/>
              <a:t>cofeePrice</a:t>
            </a:r>
            <a:r>
              <a:rPr lang="en-IN" sz="1100" dirty="0"/>
              <a:t>)</a:t>
            </a:r>
          </a:p>
          <a:p>
            <a:pPr marL="0" indent="0">
              <a:buNone/>
            </a:pPr>
            <a:r>
              <a:rPr lang="en-US" sz="1100" dirty="0"/>
              <a:t>   (cup, Charge(cc, </a:t>
            </a:r>
            <a:r>
              <a:rPr lang="en-US" sz="1100" dirty="0" err="1"/>
              <a:t>cup.price</a:t>
            </a:r>
            <a:r>
              <a:rPr lang="en-US" sz="1100" dirty="0"/>
              <a:t>))</a:t>
            </a:r>
          </a:p>
          <a:p>
            <a:pPr marL="0" indent="0">
              <a:buNone/>
            </a:pPr>
            <a:r>
              <a:rPr lang="en-US" sz="1100" dirty="0"/>
              <a:t> }</a:t>
            </a:r>
          </a:p>
          <a:p>
            <a:r>
              <a:rPr lang="en-US" sz="1600" dirty="0"/>
              <a:t>What-is-Charge-Here</a:t>
            </a:r>
          </a:p>
          <a:p>
            <a:pPr marL="0" indent="0">
              <a:buNone/>
            </a:pPr>
            <a:r>
              <a:rPr lang="en-IN" sz="1200" b="1" dirty="0"/>
              <a:t>case class </a:t>
            </a:r>
            <a:r>
              <a:rPr lang="en-IN" sz="1200" dirty="0"/>
              <a:t>Charge(cc: </a:t>
            </a:r>
            <a:r>
              <a:rPr lang="en-IN" sz="1200" dirty="0" err="1"/>
              <a:t>CreditCard</a:t>
            </a:r>
            <a:r>
              <a:rPr lang="en-IN" sz="1200" dirty="0"/>
              <a:t>, amount: Double) {</a:t>
            </a:r>
          </a:p>
          <a:p>
            <a:pPr marL="0" indent="0">
              <a:buNone/>
            </a:pPr>
            <a:r>
              <a:rPr lang="en-IN" sz="1200" b="1" dirty="0"/>
              <a:t>def </a:t>
            </a:r>
            <a:r>
              <a:rPr lang="en-IN" sz="1200" dirty="0"/>
              <a:t>combine(other: Charge): Charge =</a:t>
            </a:r>
          </a:p>
          <a:p>
            <a:pPr marL="0" indent="0">
              <a:buNone/>
            </a:pPr>
            <a:r>
              <a:rPr lang="en-US" sz="1200" b="1" dirty="0"/>
              <a:t>if </a:t>
            </a:r>
            <a:r>
              <a:rPr lang="en-US" sz="1200" dirty="0"/>
              <a:t>(cc == other.cc)</a:t>
            </a:r>
          </a:p>
          <a:p>
            <a:pPr marL="0" indent="0">
              <a:buNone/>
            </a:pPr>
            <a:r>
              <a:rPr lang="en-IN" sz="1200" dirty="0"/>
              <a:t>Charge(cc, amount + </a:t>
            </a:r>
            <a:r>
              <a:rPr lang="en-IN" sz="1200" dirty="0" err="1"/>
              <a:t>other.amount</a:t>
            </a:r>
            <a:r>
              <a:rPr lang="en-IN" sz="1200" dirty="0"/>
              <a:t>)</a:t>
            </a:r>
          </a:p>
          <a:p>
            <a:pPr marL="0" indent="0">
              <a:buNone/>
            </a:pPr>
            <a:r>
              <a:rPr lang="en-US" sz="1200" b="1" dirty="0"/>
              <a:t>else</a:t>
            </a:r>
          </a:p>
          <a:p>
            <a:pPr marL="0" indent="0">
              <a:buNone/>
            </a:pPr>
            <a:r>
              <a:rPr lang="en-IN" sz="1200" b="1" dirty="0"/>
              <a:t>throw new Exception</a:t>
            </a:r>
            <a:r>
              <a:rPr lang="en-IN" sz="1200" dirty="0"/>
              <a:t>("Can't combine charges to different cards")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EBBF-11B1-4E3F-A7AD-348171124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4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9754-9BEF-4159-8292-824368E2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" dirty="0"/>
              <a:t>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F204-72DE-4973-89C4-394F86E4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b="1" dirty="0"/>
              <a:t>def </a:t>
            </a:r>
            <a:r>
              <a:rPr lang="en-IN" sz="1400" dirty="0" err="1"/>
              <a:t>buyCoffees</a:t>
            </a:r>
            <a:r>
              <a:rPr lang="en-IN" sz="1400" dirty="0"/>
              <a:t>(cc: </a:t>
            </a:r>
            <a:r>
              <a:rPr lang="en-IN" sz="1400" dirty="0" err="1"/>
              <a:t>CreditCard</a:t>
            </a:r>
            <a:r>
              <a:rPr lang="en-IN" sz="1400" dirty="0"/>
              <a:t>, n: </a:t>
            </a:r>
            <a:r>
              <a:rPr lang="en-IN" sz="1400" dirty="0" err="1"/>
              <a:t>Int</a:t>
            </a:r>
            <a:r>
              <a:rPr lang="en-IN" sz="1400" dirty="0"/>
              <a:t>): (List[Coffee], Charge) = {</a:t>
            </a:r>
          </a:p>
          <a:p>
            <a:pPr marL="0" indent="0">
              <a:buNone/>
            </a:pPr>
            <a:r>
              <a:rPr lang="en-IN" sz="1400" b="1" dirty="0" err="1"/>
              <a:t>val</a:t>
            </a:r>
            <a:r>
              <a:rPr lang="en-IN" sz="1400" b="1" dirty="0"/>
              <a:t> </a:t>
            </a:r>
            <a:r>
              <a:rPr lang="en-IN" sz="1400" dirty="0"/>
              <a:t>purchases: List[(Coffee, Charge)] = </a:t>
            </a:r>
            <a:r>
              <a:rPr lang="en-IN" sz="1400" dirty="0" err="1"/>
              <a:t>List.fill</a:t>
            </a:r>
            <a:r>
              <a:rPr lang="en-IN" sz="1400" dirty="0"/>
              <a:t>(n)(</a:t>
            </a:r>
            <a:r>
              <a:rPr lang="en-IN" sz="1400" dirty="0" err="1"/>
              <a:t>buyCoffee</a:t>
            </a:r>
            <a:r>
              <a:rPr lang="en-IN" sz="1400" dirty="0"/>
              <a:t>(cc))</a:t>
            </a:r>
          </a:p>
          <a:p>
            <a:pPr marL="0" indent="0">
              <a:buNone/>
            </a:pPr>
            <a:r>
              <a:rPr lang="en-IN" sz="1400" b="1" dirty="0" err="1"/>
              <a:t>val</a:t>
            </a:r>
            <a:r>
              <a:rPr lang="en-IN" sz="1400" b="1" dirty="0"/>
              <a:t> </a:t>
            </a:r>
            <a:r>
              <a:rPr lang="en-IN" sz="1400" dirty="0"/>
              <a:t>(coffees, charges) = </a:t>
            </a:r>
            <a:r>
              <a:rPr lang="en-IN" sz="1400" dirty="0" err="1"/>
              <a:t>purchases.unzip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(coffees, </a:t>
            </a:r>
            <a:r>
              <a:rPr lang="en-IN" sz="1400" dirty="0" err="1"/>
              <a:t>charges.reduce</a:t>
            </a:r>
            <a:r>
              <a:rPr lang="en-IN" sz="1400" dirty="0"/>
              <a:t>((c1,c2) =&gt; c1.combine(c2)))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def </a:t>
            </a:r>
            <a:r>
              <a:rPr lang="en-US" sz="1400" dirty="0"/>
              <a:t>coalesce(charges: List[Charge]): List[Charge] =</a:t>
            </a:r>
          </a:p>
          <a:p>
            <a:pPr marL="0" indent="0">
              <a:buNone/>
            </a:pPr>
            <a:r>
              <a:rPr lang="en-IN" sz="1400" dirty="0" err="1"/>
              <a:t>charges.groupBy</a:t>
            </a:r>
            <a:r>
              <a:rPr lang="en-IN" sz="1400" dirty="0"/>
              <a:t>(_.cc).</a:t>
            </a:r>
            <a:r>
              <a:rPr lang="en-IN" sz="1400" dirty="0" err="1"/>
              <a:t>values.map</a:t>
            </a:r>
            <a:r>
              <a:rPr lang="en-IN" sz="1400" dirty="0"/>
              <a:t>(_.reduce(_ combine _)).</a:t>
            </a:r>
            <a:r>
              <a:rPr lang="en-IN" sz="1400" dirty="0" err="1"/>
              <a:t>toList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r>
              <a:rPr lang="en-IN" sz="1400" b="1" i="1" dirty="0"/>
              <a:t>Exactly what is a (pure) function?</a:t>
            </a:r>
          </a:p>
          <a:p>
            <a:r>
              <a:rPr lang="en-US" sz="1400" b="1" dirty="0"/>
              <a:t>Referential transparency and purity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F501E-9C0F-41C5-BFA8-050A44880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7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8F6-E378-4A26-A39B-8CD0FFD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93509"/>
            <a:ext cx="7772400" cy="4697840"/>
          </a:xfrm>
        </p:spPr>
        <p:txBody>
          <a:bodyPr/>
          <a:lstStyle/>
          <a:p>
            <a:r>
              <a:rPr lang="en-IN" sz="1200" dirty="0">
                <a:latin typeface="Bookman Old Style" pitchFamily="18" charset="0"/>
              </a:rPr>
              <a:t>There are different way we can create the class in Scala and each approach has its business requirement.</a:t>
            </a:r>
          </a:p>
          <a:p>
            <a:r>
              <a:rPr lang="en-IN" sz="1200" dirty="0">
                <a:latin typeface="Bookman Old Style" pitchFamily="18" charset="0"/>
              </a:rPr>
              <a:t>Syntax</a:t>
            </a:r>
          </a:p>
          <a:p>
            <a:pPr marL="0" indent="0">
              <a:buNone/>
            </a:pPr>
            <a:r>
              <a:rPr lang="en-IN" sz="1200" b="1" dirty="0" err="1">
                <a:latin typeface="Bookman Old Style" pitchFamily="18" charset="0"/>
              </a:rPr>
              <a:t>Classs</a:t>
            </a:r>
            <a:r>
              <a:rPr lang="en-IN" sz="1200" b="1" dirty="0">
                <a:latin typeface="Bookman Old Style" pitchFamily="18" charset="0"/>
              </a:rPr>
              <a:t> &lt;</a:t>
            </a:r>
            <a:r>
              <a:rPr lang="en-IN" sz="1200" b="1" dirty="0" err="1">
                <a:latin typeface="Bookman Old Style" pitchFamily="18" charset="0"/>
              </a:rPr>
              <a:t>className</a:t>
            </a:r>
            <a:r>
              <a:rPr lang="en-IN" sz="1200" b="1" dirty="0">
                <a:latin typeface="Bookman Old Style" pitchFamily="18" charset="0"/>
              </a:rPr>
              <a:t>&gt;(&lt;</a:t>
            </a:r>
            <a:r>
              <a:rPr lang="en-IN" sz="1200" b="1" dirty="0" err="1">
                <a:latin typeface="Bookman Old Style" pitchFamily="18" charset="0"/>
              </a:rPr>
              <a:t>var</a:t>
            </a:r>
            <a:r>
              <a:rPr lang="en-IN" sz="1200" b="1" dirty="0">
                <a:latin typeface="Bookman Old Style" pitchFamily="18" charset="0"/>
              </a:rPr>
              <a:t>&gt;/&lt;</a:t>
            </a:r>
            <a:r>
              <a:rPr lang="en-IN" sz="1200" b="1" dirty="0" err="1">
                <a:latin typeface="Bookman Old Style" pitchFamily="18" charset="0"/>
              </a:rPr>
              <a:t>val</a:t>
            </a:r>
            <a:r>
              <a:rPr lang="en-IN" sz="1200" b="1" dirty="0">
                <a:latin typeface="Bookman Old Style" pitchFamily="18" charset="0"/>
              </a:rPr>
              <a:t>&gt; &lt;</a:t>
            </a:r>
            <a:r>
              <a:rPr lang="en-IN" sz="1200" b="1" dirty="0" err="1">
                <a:latin typeface="Bookman Old Style" pitchFamily="18" charset="0"/>
              </a:rPr>
              <a:t>namePro</a:t>
            </a:r>
            <a:r>
              <a:rPr lang="en-IN" sz="1200" b="1" dirty="0">
                <a:latin typeface="Bookman Old Style" pitchFamily="18" charset="0"/>
              </a:rPr>
              <a:t>&gt;:&lt;Type&gt;,..){</a:t>
            </a:r>
          </a:p>
          <a:p>
            <a:pPr marL="0" indent="0">
              <a:buNone/>
            </a:pPr>
            <a:r>
              <a:rPr lang="en-IN" sz="1200" b="1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Another way to create the class is </a:t>
            </a: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Class &lt;</a:t>
            </a:r>
            <a:r>
              <a:rPr lang="en-IN" sz="1200" dirty="0" err="1">
                <a:latin typeface="Bookman Old Style" pitchFamily="18" charset="0"/>
              </a:rPr>
              <a:t>className</a:t>
            </a:r>
            <a:r>
              <a:rPr lang="en-IN" sz="1200" dirty="0">
                <a:latin typeface="Bookman Old Style" pitchFamily="18" charset="0"/>
              </a:rPr>
              <a:t>&gt;{</a:t>
            </a: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&lt;</a:t>
            </a:r>
            <a:r>
              <a:rPr lang="en-IN" sz="1200" dirty="0" err="1">
                <a:latin typeface="Bookman Old Style" pitchFamily="18" charset="0"/>
              </a:rPr>
              <a:t>var</a:t>
            </a:r>
            <a:r>
              <a:rPr lang="en-IN" sz="1200" dirty="0">
                <a:latin typeface="Bookman Old Style" pitchFamily="18" charset="0"/>
              </a:rPr>
              <a:t>&gt;/&lt;</a:t>
            </a:r>
            <a:r>
              <a:rPr lang="en-IN" sz="1200" dirty="0" err="1">
                <a:latin typeface="Bookman Old Style" pitchFamily="18" charset="0"/>
              </a:rPr>
              <a:t>val</a:t>
            </a:r>
            <a:r>
              <a:rPr lang="en-IN" sz="1200" dirty="0">
                <a:latin typeface="Bookman Old Style" pitchFamily="18" charset="0"/>
              </a:rPr>
              <a:t>&gt; &lt;</a:t>
            </a:r>
            <a:r>
              <a:rPr lang="en-IN" sz="1200" dirty="0" err="1">
                <a:latin typeface="Bookman Old Style" pitchFamily="18" charset="0"/>
              </a:rPr>
              <a:t>nameProp</a:t>
            </a:r>
            <a:r>
              <a:rPr lang="en-IN" sz="1200" dirty="0">
                <a:latin typeface="Bookman Old Style" pitchFamily="18" charset="0"/>
              </a:rPr>
              <a:t>&gt;:&lt;type&gt;=&lt;some value&gt;</a:t>
            </a: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>
                <a:latin typeface="Bookman Old Style" pitchFamily="18" charset="0"/>
              </a:rPr>
              <a:t>In </a:t>
            </a:r>
            <a:r>
              <a:rPr lang="en-US" sz="1200" b="1" dirty="0" err="1">
                <a:latin typeface="Bookman Old Style" pitchFamily="18" charset="0"/>
              </a:rPr>
              <a:t>scala</a:t>
            </a:r>
            <a:r>
              <a:rPr lang="en-US" sz="1200" b="1" dirty="0">
                <a:latin typeface="Bookman Old Style" pitchFamily="18" charset="0"/>
              </a:rPr>
              <a:t>, if you don't specify primary constructor, compiler creates a constructor which is known as primary constructor. All the statements of class body treated as part of constructor. It is also known as default constructor.</a:t>
            </a:r>
            <a:endParaRPr lang="en-IN" sz="1200" b="1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Bookman Old Style" pitchFamily="18" charset="0"/>
              </a:rPr>
              <a:t>There are different type of class as well like case class &amp; companion class we discuss these later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200" dirty="0">
                <a:latin typeface="Bookman Old Style" pitchFamily="18" charset="0"/>
              </a:rPr>
              <a:t> Below are the point which need to remember :-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200" dirty="0">
                <a:latin typeface="Bookman Old Style" pitchFamily="18" charset="0"/>
              </a:rPr>
              <a:t> If a field is declared as a </a:t>
            </a:r>
            <a:r>
              <a:rPr lang="en-IN" sz="1200" dirty="0" err="1">
                <a:latin typeface="Bookman Old Style" pitchFamily="18" charset="0"/>
              </a:rPr>
              <a:t>var</a:t>
            </a:r>
            <a:r>
              <a:rPr lang="en-IN" sz="1200" dirty="0">
                <a:latin typeface="Bookman Old Style" pitchFamily="18" charset="0"/>
              </a:rPr>
              <a:t>, Scala generates both getter and setter methods for that field.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200" dirty="0">
                <a:latin typeface="Bookman Old Style" pitchFamily="18" charset="0"/>
              </a:rPr>
              <a:t>If the field is a </a:t>
            </a:r>
            <a:r>
              <a:rPr lang="en-IN" sz="1200" dirty="0" err="1">
                <a:latin typeface="Bookman Old Style" pitchFamily="18" charset="0"/>
              </a:rPr>
              <a:t>val</a:t>
            </a:r>
            <a:r>
              <a:rPr lang="en-IN" sz="1200" dirty="0">
                <a:latin typeface="Bookman Old Style" pitchFamily="18" charset="0"/>
              </a:rPr>
              <a:t>, Scala generates only a getter method for 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200" dirty="0">
                <a:latin typeface="Bookman Old Style" pitchFamily="18" charset="0"/>
              </a:rPr>
              <a:t>If a field doesn’t have a </a:t>
            </a:r>
            <a:r>
              <a:rPr lang="en-IN" sz="1200" dirty="0" err="1">
                <a:latin typeface="Bookman Old Style" pitchFamily="18" charset="0"/>
              </a:rPr>
              <a:t>var</a:t>
            </a:r>
            <a:r>
              <a:rPr lang="en-IN" sz="1200" dirty="0">
                <a:latin typeface="Bookman Old Style" pitchFamily="18" charset="0"/>
              </a:rPr>
              <a:t> or </a:t>
            </a:r>
            <a:r>
              <a:rPr lang="en-IN" sz="1200" dirty="0" err="1">
                <a:latin typeface="Bookman Old Style" pitchFamily="18" charset="0"/>
              </a:rPr>
              <a:t>val</a:t>
            </a:r>
            <a:r>
              <a:rPr lang="en-IN" sz="1200" dirty="0">
                <a:latin typeface="Bookman Old Style" pitchFamily="18" charset="0"/>
              </a:rPr>
              <a:t> modifier, Scala gets conservative, and doesn’t generate a getter or setter method for the field.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200" dirty="0">
                <a:latin typeface="Bookman Old Style" pitchFamily="18" charset="0"/>
              </a:rPr>
              <a:t>Additionally, </a:t>
            </a:r>
            <a:r>
              <a:rPr lang="en-IN" sz="1200" dirty="0" err="1">
                <a:latin typeface="Bookman Old Style" pitchFamily="18" charset="0"/>
              </a:rPr>
              <a:t>var</a:t>
            </a:r>
            <a:r>
              <a:rPr lang="en-IN" sz="1200" dirty="0">
                <a:latin typeface="Bookman Old Style" pitchFamily="18" charset="0"/>
              </a:rPr>
              <a:t> and </a:t>
            </a:r>
            <a:r>
              <a:rPr lang="en-IN" sz="1200" dirty="0" err="1">
                <a:latin typeface="Bookman Old Style" pitchFamily="18" charset="0"/>
              </a:rPr>
              <a:t>val</a:t>
            </a:r>
            <a:r>
              <a:rPr lang="en-IN" sz="1200" dirty="0">
                <a:latin typeface="Bookman Old Style" pitchFamily="18" charset="0"/>
              </a:rPr>
              <a:t> fields can be modified with the private keyword, which prevents getters and setters from being generated.</a:t>
            </a:r>
          </a:p>
          <a:p>
            <a:pPr marL="0" indent="0">
              <a:buNone/>
            </a:pPr>
            <a:endParaRPr lang="en-IN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8578-EA4D-4EC6-8640-0B05E0D78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078D67-9971-4597-979D-CABA3043A3A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38780B-963C-4892-9ABA-DE861C84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/>
          <a:lstStyle/>
          <a:p>
            <a:r>
              <a:rPr lang="en-US" sz="3300" dirty="0"/>
              <a:t>Scala Classes </a:t>
            </a:r>
          </a:p>
        </p:txBody>
      </p:sp>
    </p:spTree>
    <p:extLst>
      <p:ext uri="{BB962C8B-B14F-4D97-AF65-F5344CB8AC3E}">
        <p14:creationId xmlns:p14="http://schemas.microsoft.com/office/powerpoint/2010/main" val="4026592679"/>
      </p:ext>
    </p:extLst>
  </p:cSld>
  <p:clrMapOvr>
    <a:masterClrMapping/>
  </p:clrMapOvr>
</p:sld>
</file>

<file path=ppt/theme/theme1.xml><?xml version="1.0" encoding="utf-8"?>
<a:theme xmlns:a="http://schemas.openxmlformats.org/drawingml/2006/main" name="Tavant Presentation Template Mar62013">
  <a:themeElements>
    <a:clrScheme name="1_Tavant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avant Master">
      <a:majorFont>
        <a:latin typeface="Trade Gothic"/>
        <a:ea typeface=""/>
        <a:cs typeface=""/>
      </a:majorFont>
      <a:minorFont>
        <a:latin typeface="Trade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Tavant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avant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avant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F3401A75C724FA341E44ACC5D0E97" ma:contentTypeVersion="0" ma:contentTypeDescription="Create a new document." ma:contentTypeScope="" ma:versionID="a7a5e9a75998aa3c0011989270a5da4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DE52D8-0F7C-449D-86C4-52F39108EC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CBBFAF-3FB6-40D1-A81A-DF873B397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345F843-BFEE-4A91-92FF-4BBFD0D2201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Tavant Presentation WilsonArt</Template>
  <TotalTime>8754</TotalTime>
  <Words>1571</Words>
  <Application>Microsoft Office PowerPoint</Application>
  <PresentationFormat>On-screen Show (4:3)</PresentationFormat>
  <Paragraphs>285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Bookman Old Style</vt:lpstr>
      <vt:lpstr>Calibri</vt:lpstr>
      <vt:lpstr>Courier New</vt:lpstr>
      <vt:lpstr>Times</vt:lpstr>
      <vt:lpstr>Times New Roman</vt:lpstr>
      <vt:lpstr>Trade Gothic</vt:lpstr>
      <vt:lpstr>Trebuchet MS</vt:lpstr>
      <vt:lpstr>Wingdings</vt:lpstr>
      <vt:lpstr>Tavant Presentation Template Mar62013</vt:lpstr>
      <vt:lpstr>Know Scala?</vt:lpstr>
      <vt:lpstr> Agenda</vt:lpstr>
      <vt:lpstr>Scala Setup</vt:lpstr>
      <vt:lpstr>Scala commandLine </vt:lpstr>
      <vt:lpstr>Referential transparency, purity, and the substitution model</vt:lpstr>
      <vt:lpstr>Continue…</vt:lpstr>
      <vt:lpstr>Continue….</vt:lpstr>
      <vt:lpstr>Continues…</vt:lpstr>
      <vt:lpstr>Scala Classes </vt:lpstr>
      <vt:lpstr>Scala Classes continue…</vt:lpstr>
      <vt:lpstr>Companion object and class</vt:lpstr>
      <vt:lpstr>Companion class and objects singleton …</vt:lpstr>
      <vt:lpstr>PowerPoint Presentation</vt:lpstr>
      <vt:lpstr>Trait..</vt:lpstr>
      <vt:lpstr>Inheritance ..</vt:lpstr>
      <vt:lpstr>PowerPoint Presentation</vt:lpstr>
      <vt:lpstr>Scala Type Hierarchy </vt:lpstr>
      <vt:lpstr>PowerPoint Presentation</vt:lpstr>
      <vt:lpstr>Scala cheat sheet (1): Definitions</vt:lpstr>
      <vt:lpstr>Scala cheat sheet (2): Expressions</vt:lpstr>
      <vt:lpstr>Scala cheat sheet (3): Objects and Classes</vt:lpstr>
      <vt:lpstr>Scala cheat sheet (4): Traits</vt:lpstr>
    </vt:vector>
  </TitlesOfParts>
  <Company>Tavant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 Template</dc:title>
  <dc:creator>Surender Kumar</dc:creator>
  <dc:description>No part of this document may be reproduced, stored in a retrieval system, transmitted in any form or by any means, electronic, mechanical, photocopying, recording, or otherwise, without express written permission from Tavant Technologies.</dc:description>
  <cp:lastModifiedBy>Jugul Kishore Mishra</cp:lastModifiedBy>
  <cp:revision>792</cp:revision>
  <dcterms:created xsi:type="dcterms:W3CDTF">2014-08-13T08:11:08Z</dcterms:created>
  <dcterms:modified xsi:type="dcterms:W3CDTF">2017-09-25T11:24:01Z</dcterms:modified>
  <cp:category>Confidential</cp:category>
</cp:coreProperties>
</file>