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3" r:id="rId2"/>
    <p:sldId id="280" r:id="rId3"/>
    <p:sldId id="288" r:id="rId4"/>
    <p:sldId id="282" r:id="rId5"/>
    <p:sldId id="283" r:id="rId6"/>
    <p:sldId id="289" r:id="rId7"/>
    <p:sldId id="290" r:id="rId8"/>
    <p:sldId id="291" r:id="rId9"/>
    <p:sldId id="292" r:id="rId10"/>
    <p:sldId id="284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0401E-CAAE-4B42-872A-75537C1F410A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B752A-71C2-4F7C-B70F-725FD45B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B752A-71C2-4F7C-B70F-725FD45BD5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2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1598613"/>
            <a:ext cx="6481762" cy="758825"/>
          </a:xfrm>
        </p:spPr>
        <p:txBody>
          <a:bodyPr/>
          <a:lstStyle>
            <a:lvl1pPr>
              <a:defRPr smtClean="0">
                <a:latin typeface="Arial Narrow" pitchFamily="34" charset="0"/>
                <a:ea typeface="ＭＳ Ｐゴシック" pitchFamily="34" charset="-128"/>
              </a:defRPr>
            </a:lvl1pPr>
          </a:lstStyle>
          <a:p>
            <a:pPr lvl="0"/>
            <a:r>
              <a:rPr lang="en-US" noProof="0" dirty="0" smtClean="0"/>
              <a:t>Title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2586038"/>
            <a:ext cx="3656012" cy="758825"/>
          </a:xfrm>
        </p:spPr>
        <p:txBody>
          <a:bodyPr anchor="b"/>
          <a:lstStyle>
            <a:lvl1pPr marL="0" indent="0">
              <a:buFont typeface="Times" pitchFamily="18" charset="0"/>
              <a:buNone/>
              <a:defRPr sz="1600" smtClean="0">
                <a:latin typeface="Arial Narrow" pitchFamily="34" charset="0"/>
                <a:ea typeface="ＭＳ Ｐゴシック" pitchFamily="34" charset="-128"/>
              </a:defRPr>
            </a:lvl1pPr>
          </a:lstStyle>
          <a:p>
            <a:pPr lvl="0"/>
            <a:r>
              <a:rPr lang="en-US" noProof="0" smtClean="0"/>
              <a:t>Date</a:t>
            </a:r>
          </a:p>
        </p:txBody>
      </p:sp>
      <p:pic>
        <p:nvPicPr>
          <p:cNvPr id="1026" name="Picture 2" descr="http://hongkong.startupweekend.org/files/2013/10/ga_logo_102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72" y="403225"/>
            <a:ext cx="3547753" cy="41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81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1000" y="6583363"/>
            <a:ext cx="1447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E4C8B"/>
                </a:solidFill>
              </a:rPr>
              <a:t>NOTE: Apex FY-end is *Sept*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613525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8D885-6E69-40E9-974F-3816D7E79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8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193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9055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1000" y="6583363"/>
            <a:ext cx="1447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E4C8B"/>
                </a:solidFill>
              </a:rPr>
              <a:t>NOTE: Apex FY-end is *Sept*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613525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F027A-240C-4894-A1AA-965E68DE7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477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371600"/>
            <a:ext cx="8001000" cy="47545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1000" y="6583363"/>
            <a:ext cx="1447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E4C8B"/>
                </a:solidFill>
              </a:rPr>
              <a:t>NOTE: Apex FY-end is *Sept*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613525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9CC33-96C6-4F81-93C6-8583F8A15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1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6477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001000" cy="47545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1000" y="6583363"/>
            <a:ext cx="1447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E4C8B"/>
                </a:solidFill>
              </a:rPr>
              <a:t>NOTE: Apex FY-end is *Sept*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613525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00139-AA74-4B62-B7E4-55B36311D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6477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39243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371600"/>
            <a:ext cx="39243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1000" y="6613525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3DE9E-0F9A-45C5-8099-496E538AD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7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6477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392430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1371600"/>
            <a:ext cx="392430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24288"/>
            <a:ext cx="3924300" cy="230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3900" y="3824288"/>
            <a:ext cx="3924300" cy="230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1000" y="6613525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9B7C8-AE1A-4207-893D-AD8B5ACD2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4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52400"/>
            <a:ext cx="8534401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77200" y="6477000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B8D7523-1DB5-4150-B136-77309C98E2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4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613525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07F08-FA4E-49E3-AC21-47267C66E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3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243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39243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1000" y="6613525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B08BC-D9CC-4A5F-810D-52B4949E8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3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1000" y="6613525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C15ED-44EC-424E-8276-D34993D25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1000" y="6613525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24629-DE0C-4A8E-8585-6E8405364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80975" y="6496050"/>
            <a:ext cx="1714500" cy="3270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E4C8B"/>
                </a:solidFill>
              </a:rPr>
              <a:t>NOTE: Apex FY-end is *Sept*</a:t>
            </a:r>
            <a:endParaRPr lang="en-US" dirty="0">
              <a:solidFill>
                <a:srgbClr val="0E4C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1000" y="6583363"/>
            <a:ext cx="1447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E4C8B"/>
                </a:solidFill>
              </a:rPr>
              <a:t>NOTE: Apex FY-end is *Sept*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613525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DE33D-6C26-48B7-8B72-385D7A006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1000" y="6613525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04FBC-55AF-4F2E-9142-C1055EBBE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1000" y="6583363"/>
            <a:ext cx="1447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E4C8B"/>
                </a:solidFill>
              </a:rPr>
              <a:t>NOTE: Apex FY-end is *Sept*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613525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CF4FF-5D7E-40D4-90F3-48D1EB69E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001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culturelabx.com/wp-content/uploads/2014/10/general-assembly-logo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00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77200" y="6477000"/>
            <a:ext cx="1266825" cy="3206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B8D7523-1DB5-4150-B136-77309C98E2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9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ＭＳ Ｐゴシック" pitchFamily="-112" charset="-128"/>
          <a:cs typeface="Arial Narrow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ＭＳ Ｐゴシック" pitchFamily="-112" charset="-128"/>
          <a:cs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ＭＳ Ｐゴシック" pitchFamily="-112" charset="-128"/>
          <a:cs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ＭＳ Ｐゴシック" pitchFamily="-112" charset="-128"/>
          <a:cs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ＭＳ Ｐゴシック" pitchFamily="-112" charset="-128"/>
          <a:cs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2200" b="1">
          <a:solidFill>
            <a:schemeClr val="tx1"/>
          </a:solidFill>
          <a:latin typeface="Arial Narrow" pitchFamily="34" charset="0"/>
          <a:ea typeface="ＭＳ Ｐゴシック" pitchFamily="-112" charset="-128"/>
          <a:cs typeface="Arial Narrow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-"/>
        <a:defRPr sz="22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-"/>
        <a:defRPr sz="16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-"/>
        <a:defRPr sz="16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-"/>
        <a:defRPr sz="1600">
          <a:solidFill>
            <a:schemeClr val="tx2"/>
          </a:solidFill>
          <a:latin typeface="Arial Narrow" pitchFamily="34" charset="0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-"/>
        <a:defRPr sz="16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-"/>
        <a:defRPr sz="16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-"/>
        <a:defRPr sz="16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-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88" y="3962400"/>
            <a:ext cx="6481762" cy="758825"/>
          </a:xfrm>
        </p:spPr>
        <p:txBody>
          <a:bodyPr/>
          <a:lstStyle/>
          <a:p>
            <a:r>
              <a:rPr lang="en-US" dirty="0" smtClean="0"/>
              <a:t>Brooklyn Real Estate: </a:t>
            </a:r>
            <a:br>
              <a:rPr lang="en-US" dirty="0" smtClean="0"/>
            </a:br>
            <a:r>
              <a:rPr lang="en-US" dirty="0" smtClean="0"/>
              <a:t>A Data Analysis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Jay Morrison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5638800"/>
            <a:ext cx="3656012" cy="385762"/>
          </a:xfrm>
        </p:spPr>
        <p:txBody>
          <a:bodyPr/>
          <a:lstStyle/>
          <a:p>
            <a:r>
              <a:rPr lang="en-US" dirty="0" smtClean="0"/>
              <a:t>April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b="0" dirty="0" smtClean="0"/>
              <a:t>Linear regression offered little explanation of price (dependent variable)</a:t>
            </a:r>
          </a:p>
          <a:p>
            <a:pPr marL="457200" indent="-457200">
              <a:buFont typeface="+mj-lt"/>
              <a:buAutoNum type="arabicParenR"/>
            </a:pPr>
            <a:endParaRPr lang="en-US" b="0" dirty="0"/>
          </a:p>
          <a:p>
            <a:pPr marL="457200" indent="-457200">
              <a:buFont typeface="+mj-lt"/>
              <a:buAutoNum type="arabicParenR"/>
            </a:pPr>
            <a:r>
              <a:rPr lang="en-US" b="0" dirty="0" smtClean="0"/>
              <a:t>Decision trees provided a more structured approach to segmenting the data</a:t>
            </a:r>
          </a:p>
          <a:p>
            <a:pPr marL="857250" lvl="1" indent="-457200">
              <a:buFont typeface="Arial Narrow" panose="020B0606020202030204" pitchFamily="34" charset="0"/>
              <a:buChar char="−"/>
            </a:pPr>
            <a:r>
              <a:rPr lang="en-US" dirty="0" smtClean="0"/>
              <a:t>However, MSE was large </a:t>
            </a:r>
          </a:p>
          <a:p>
            <a:pPr marL="857250" lvl="1" indent="-457200">
              <a:buFont typeface="Arial Narrow" panose="020B0606020202030204" pitchFamily="34" charset="0"/>
              <a:buChar char="−"/>
            </a:pPr>
            <a:endParaRPr lang="en-US" b="0" dirty="0"/>
          </a:p>
          <a:p>
            <a:pPr marL="457200" indent="-457200">
              <a:buFont typeface="+mj-lt"/>
              <a:buAutoNum type="arabicParenR"/>
            </a:pPr>
            <a:r>
              <a:rPr lang="en-US" b="0" dirty="0" smtClean="0"/>
              <a:t>Segmenting data into neighborhoods based on median income did not improve decision tree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477000"/>
            <a:ext cx="1266825" cy="320675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477000"/>
            <a:ext cx="1266825" cy="320675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b="0" dirty="0" smtClean="0"/>
              <a:t>Conduct time series analysis of price fluctuations using real estate transactions from 2003 – 2014 </a:t>
            </a:r>
          </a:p>
          <a:p>
            <a:pPr marL="457200" indent="-457200">
              <a:buFont typeface="+mj-lt"/>
              <a:buAutoNum type="arabicParenR"/>
            </a:pPr>
            <a:endParaRPr lang="en-US" b="0" dirty="0"/>
          </a:p>
          <a:p>
            <a:pPr marL="457200" indent="-457200">
              <a:buFont typeface="+mj-lt"/>
              <a:buAutoNum type="arabicParenR"/>
            </a:pPr>
            <a:r>
              <a:rPr lang="en-US" b="0" dirty="0" smtClean="0"/>
              <a:t>Visualize price / square footage changes</a:t>
            </a:r>
          </a:p>
          <a:p>
            <a:pPr marL="857250" lvl="1" indent="-457200">
              <a:buFont typeface="Arial Narrow" panose="020B0606020202030204" pitchFamily="34" charset="0"/>
              <a:buChar char="−"/>
            </a:pPr>
            <a:endParaRPr lang="en-US" b="0" dirty="0"/>
          </a:p>
          <a:p>
            <a:pPr marL="457200" indent="-457200">
              <a:buFont typeface="+mj-lt"/>
              <a:buAutoNum type="arabicParenR"/>
            </a:pPr>
            <a:r>
              <a:rPr lang="en-US" b="0" dirty="0" smtClean="0"/>
              <a:t>Broaden analysis by including additional demographic information</a:t>
            </a:r>
          </a:p>
          <a:p>
            <a:pPr marL="857250" lvl="1" indent="-457200">
              <a:buFont typeface="Arial Narrow" panose="020B0606020202030204" pitchFamily="34" charset="0"/>
              <a:buChar char="−"/>
            </a:pPr>
            <a:r>
              <a:rPr lang="en-US" dirty="0" smtClean="0"/>
              <a:t>Income </a:t>
            </a:r>
          </a:p>
          <a:p>
            <a:pPr marL="857250" lvl="1" indent="-457200">
              <a:buFont typeface="Arial Narrow" panose="020B0606020202030204" pitchFamily="34" charset="0"/>
              <a:buChar char="−"/>
            </a:pPr>
            <a:r>
              <a:rPr lang="en-US" b="0" dirty="0" smtClean="0"/>
              <a:t>Families </a:t>
            </a:r>
          </a:p>
          <a:p>
            <a:pPr marL="857250" lvl="1" indent="-457200">
              <a:buFont typeface="Arial Narrow" panose="020B0606020202030204" pitchFamily="34" charset="0"/>
              <a:buChar char="−"/>
            </a:pPr>
            <a:r>
              <a:rPr lang="en-US" dirty="0" smtClean="0"/>
              <a:t>Commercial development (e.g. how does introducing a Starbucks or Whole Foods into the neighborhood impact price?)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637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/>
            <a:r>
              <a:rPr lang="en-US" i="1" dirty="0" smtClean="0"/>
              <a:t>Initial Question: </a:t>
            </a:r>
            <a:r>
              <a:rPr lang="en-US" b="0" dirty="0" smtClean="0"/>
              <a:t>Can a model predict the price of Brooklyn-based real estate?</a:t>
            </a:r>
          </a:p>
          <a:p>
            <a:pPr marL="628650" lvl="1" indent="-228600"/>
            <a:r>
              <a:rPr lang="en-US" b="1" i="1" dirty="0" smtClean="0"/>
              <a:t>Refined Question: </a:t>
            </a:r>
            <a:r>
              <a:rPr lang="en-US" dirty="0" smtClean="0"/>
              <a:t>Can the price of a 1, 2 or 3 family home in Brooklyn in 2003 &amp; 2004 be predicted? </a:t>
            </a:r>
          </a:p>
          <a:p>
            <a:pPr marL="628650" lvl="1" indent="-228600"/>
            <a:endParaRPr lang="en-US" b="1" i="1" dirty="0"/>
          </a:p>
          <a:p>
            <a:pPr marL="228600" indent="-228600"/>
            <a:r>
              <a:rPr lang="en-US" i="1" dirty="0" smtClean="0"/>
              <a:t>Motivation: </a:t>
            </a:r>
            <a:r>
              <a:rPr lang="en-US" b="0" dirty="0" smtClean="0"/>
              <a:t>Improve the real estate appraisal process </a:t>
            </a:r>
          </a:p>
          <a:p>
            <a:pPr marL="628650" lvl="1" indent="-228600"/>
            <a:r>
              <a:rPr lang="en-US" sz="2000" i="1" dirty="0" smtClean="0"/>
              <a:t>Significant variation between listing price and appraisal price: </a:t>
            </a:r>
          </a:p>
          <a:p>
            <a:pPr marL="1028700" lvl="2"/>
            <a:r>
              <a:rPr lang="en-US" sz="2000" i="1" dirty="0" smtClean="0"/>
              <a:t>Assessment commonly based on intuition, hyper-local comparable sales </a:t>
            </a:r>
          </a:p>
          <a:p>
            <a:pPr marL="1028700" lvl="2"/>
            <a:r>
              <a:rPr lang="en-US" sz="2000" i="1" dirty="0" smtClean="0"/>
              <a:t>Fear of appraising at too high of price, causing price distortions </a:t>
            </a:r>
          </a:p>
          <a:p>
            <a:pPr marL="1028700" lvl="2"/>
            <a:r>
              <a:rPr lang="en-US" sz="2000" i="1" dirty="0" smtClean="0"/>
              <a:t>Regulation encourages banks to use in-house or affiliated appraisers, creating a conflict of interest </a:t>
            </a:r>
            <a:endParaRPr lang="en-US" sz="1400" i="1" dirty="0" smtClean="0"/>
          </a:p>
          <a:p>
            <a:pPr marL="1028700" lvl="2"/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Isosceles Triangle 35"/>
          <p:cNvSpPr/>
          <p:nvPr/>
        </p:nvSpPr>
        <p:spPr>
          <a:xfrm rot="10800000">
            <a:off x="1649679" y="4267200"/>
            <a:ext cx="1768175" cy="381000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6010118" y="4073196"/>
            <a:ext cx="1768175" cy="381000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 smtClean="0"/>
              <a:t>Real estate appraisals based on a broader data set (e.g. geographical, historical sales, etc.) would improve market transparency for buyers and sellers </a:t>
            </a:r>
            <a:endParaRPr lang="en-US" b="0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477000"/>
            <a:ext cx="1266825" cy="320675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362200"/>
            <a:ext cx="3962400" cy="45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Common Appraisal Process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endParaRPr lang="en-US" b="1" u="sng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28194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67108" y="2362200"/>
            <a:ext cx="3962400" cy="45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Enhanced Appraisal Process</a:t>
            </a:r>
            <a:endParaRPr lang="en-US" b="1" u="sng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19508" y="28194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static1.1.sqspcdn.com/static/f/1075352/18065385/1336395076813/appraisal_form.bmp?token=xbHfrKh3ybB6L6jgH16%2Bp0DYpak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63" y="3450828"/>
            <a:ext cx="1079517" cy="104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static1.1.sqspcdn.com/static/f/1075352/18065385/1336395076813/appraisal_form.bmp?token=xbHfrKh3ybB6L6jgH16%2Bp0DYpak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30" y="2993628"/>
            <a:ext cx="1079517" cy="104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static1.1.sqspcdn.com/static/f/1075352/18065385/1336395076813/appraisal_form.bmp?token=xbHfrKh3ybB6L6jgH16%2Bp0DYpak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90" y="3450828"/>
            <a:ext cx="1079517" cy="104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81000" y="6019800"/>
            <a:ext cx="3962400" cy="45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Cobble Hill Apartment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pic>
        <p:nvPicPr>
          <p:cNvPr id="3078" name="Picture 6" descr="http://www.pixeljoint.com/files/icons/full/brownst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19" y="4579539"/>
            <a:ext cx="1268493" cy="152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-752283" y="4477845"/>
            <a:ext cx="3962400" cy="310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Cobble Hill Appraisal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47512" y="4477845"/>
            <a:ext cx="3962400" cy="310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Cobble Hill Appraisal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05615" y="2841120"/>
            <a:ext cx="1400176" cy="22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Cobble Hill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pic>
        <p:nvPicPr>
          <p:cNvPr id="29" name="Picture 6" descr="http://www.pixeljoint.com/files/icons/full/brownst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202" y="4579539"/>
            <a:ext cx="1268493" cy="152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4953000" y="6019800"/>
            <a:ext cx="3962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Cobble Hill Apartment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pic>
        <p:nvPicPr>
          <p:cNvPr id="33" name="Picture 2" descr="https://d3f1iyfxxz8i1e.cloudfront.net/courses/course_image/8ab4bef12d99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8533" r="13043" b="13513"/>
          <a:stretch/>
        </p:blipFill>
        <p:spPr bwMode="auto">
          <a:xfrm>
            <a:off x="5285365" y="3141404"/>
            <a:ext cx="2003773" cy="10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static1.1.sqspcdn.com/static/f/1075352/18065385/1336395076813/appraisal_form.bmp?token=xbHfrKh3ybB6L6jgH16%2Bp0DYpak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45" y="3146028"/>
            <a:ext cx="1079517" cy="104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895499" y="2898483"/>
            <a:ext cx="3962400" cy="310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Customized Appraisal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0" y="2893350"/>
            <a:ext cx="3962400" cy="310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 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493837"/>
            <a:ext cx="3924300" cy="3636167"/>
          </a:xfrm>
        </p:spPr>
        <p:txBody>
          <a:bodyPr/>
          <a:lstStyle/>
          <a:p>
            <a:r>
              <a:rPr lang="en-US" b="0" dirty="0" smtClean="0"/>
              <a:t>Address</a:t>
            </a:r>
          </a:p>
          <a:p>
            <a:r>
              <a:rPr lang="en-US" b="0" dirty="0" smtClean="0"/>
              <a:t>Latitude / Longitude </a:t>
            </a:r>
          </a:p>
          <a:p>
            <a:r>
              <a:rPr lang="en-US" b="0" dirty="0" smtClean="0"/>
              <a:t>Neighborhood</a:t>
            </a:r>
          </a:p>
          <a:p>
            <a:r>
              <a:rPr lang="en-US" b="0" dirty="0" smtClean="0"/>
              <a:t>Median Neighborhood Income</a:t>
            </a:r>
          </a:p>
          <a:p>
            <a:r>
              <a:rPr lang="en-US" b="0" dirty="0" smtClean="0"/>
              <a:t>Building Type </a:t>
            </a:r>
          </a:p>
          <a:p>
            <a:r>
              <a:rPr lang="en-US" b="0" dirty="0" smtClean="0"/>
              <a:t>Square Feet</a:t>
            </a:r>
          </a:p>
          <a:p>
            <a:r>
              <a:rPr lang="en-US" b="0" dirty="0" smtClean="0"/>
              <a:t>Year Built</a:t>
            </a:r>
          </a:p>
          <a:p>
            <a:r>
              <a:rPr lang="en-US" b="0" dirty="0" smtClean="0"/>
              <a:t>Sale Price</a:t>
            </a:r>
          </a:p>
          <a:p>
            <a:r>
              <a:rPr lang="en-US" b="0" dirty="0" smtClean="0"/>
              <a:t>Sale Date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33900" y="1493837"/>
            <a:ext cx="3924300" cy="4449763"/>
          </a:xfrm>
        </p:spPr>
        <p:txBody>
          <a:bodyPr/>
          <a:lstStyle/>
          <a:p>
            <a:r>
              <a:rPr lang="en-US" b="0" dirty="0" smtClean="0"/>
              <a:t>100,000 </a:t>
            </a:r>
            <a:r>
              <a:rPr lang="en-US" b="0" dirty="0"/>
              <a:t>transactions (‘</a:t>
            </a:r>
            <a:r>
              <a:rPr lang="en-US" b="0" dirty="0" smtClean="0"/>
              <a:t>03-’09) </a:t>
            </a:r>
          </a:p>
          <a:p>
            <a:r>
              <a:rPr lang="en-US" b="0" dirty="0" smtClean="0"/>
              <a:t>16,000 transactions (‘03-’04) </a:t>
            </a:r>
          </a:p>
          <a:p>
            <a:r>
              <a:rPr lang="en-US" b="0" dirty="0" smtClean="0"/>
              <a:t>59 neighborhoods</a:t>
            </a:r>
          </a:p>
          <a:p>
            <a:r>
              <a:rPr lang="en-US" b="0" dirty="0" smtClean="0"/>
              <a:t>Income range: $27k – $111k</a:t>
            </a:r>
          </a:p>
          <a:p>
            <a:r>
              <a:rPr lang="en-US" b="0" dirty="0" smtClean="0"/>
              <a:t>41 Types (Res. + Comm.) </a:t>
            </a:r>
          </a:p>
          <a:p>
            <a:r>
              <a:rPr lang="en-US" b="0" dirty="0" smtClean="0"/>
              <a:t>500sf – 1000000sf </a:t>
            </a:r>
          </a:p>
          <a:p>
            <a:r>
              <a:rPr lang="en-US" b="0" dirty="0" smtClean="0"/>
              <a:t>Built 1800 – 2009 </a:t>
            </a:r>
          </a:p>
          <a:p>
            <a:r>
              <a:rPr lang="en-US" b="0" dirty="0" smtClean="0"/>
              <a:t>$250k - $200M</a:t>
            </a:r>
          </a:p>
          <a:p>
            <a:r>
              <a:rPr lang="en-US" b="0" dirty="0" smtClean="0"/>
              <a:t>2003 – 2009 </a:t>
            </a:r>
          </a:p>
          <a:p>
            <a:endParaRPr lang="en-US" b="0" dirty="0"/>
          </a:p>
        </p:txBody>
      </p:sp>
      <p:sp>
        <p:nvSpPr>
          <p:cNvPr id="7" name="Rectangle 6"/>
          <p:cNvSpPr/>
          <p:nvPr/>
        </p:nvSpPr>
        <p:spPr>
          <a:xfrm>
            <a:off x="457200" y="990600"/>
            <a:ext cx="3962400" cy="45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Selected Data Fields</a:t>
            </a:r>
            <a:endParaRPr lang="en-US" b="1" u="sng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14478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0" y="990600"/>
            <a:ext cx="3962400" cy="45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Set Overview</a:t>
            </a:r>
            <a:endParaRPr lang="en-US" b="1" u="sng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24400" y="14478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5105400"/>
            <a:ext cx="3962400" cy="45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Sources</a:t>
            </a:r>
            <a:endParaRPr lang="en-US" b="1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" y="55626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 txBox="1">
            <a:spLocks/>
          </p:cNvSpPr>
          <p:nvPr/>
        </p:nvSpPr>
        <p:spPr bwMode="auto">
          <a:xfrm>
            <a:off x="457200" y="5595937"/>
            <a:ext cx="39243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2200" b="1">
                <a:solidFill>
                  <a:schemeClr val="tx1"/>
                </a:solidFill>
                <a:latin typeface="Arial Narrow" pitchFamily="34" charset="0"/>
                <a:ea typeface="ＭＳ Ｐゴシック" pitchFamily="-112" charset="-128"/>
                <a:cs typeface="Arial Narrow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200">
                <a:solidFill>
                  <a:schemeClr val="tx2"/>
                </a:solidFill>
                <a:latin typeface="Arial Narrow" pitchFamily="34" charset="0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1600">
                <a:solidFill>
                  <a:schemeClr val="tx2"/>
                </a:solidFill>
                <a:latin typeface="Arial Narrow" pitchFamily="34" charset="0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1600">
                <a:solidFill>
                  <a:schemeClr val="tx2"/>
                </a:solidFill>
                <a:latin typeface="Arial Narrow" pitchFamily="34" charset="0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1600">
                <a:solidFill>
                  <a:schemeClr val="tx2"/>
                </a:solidFill>
                <a:latin typeface="Arial Narrow" pitchFamily="34" charset="0"/>
                <a:ea typeface="ＭＳ Ｐゴシック" pitchFamily="-112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US" b="0" kern="0" dirty="0" smtClean="0"/>
              <a:t>NYC.gov </a:t>
            </a:r>
          </a:p>
          <a:p>
            <a:r>
              <a:rPr lang="en-US" b="0" kern="0" dirty="0" smtClean="0"/>
              <a:t>Data Science Tool Kit.org 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477000"/>
            <a:ext cx="1266825" cy="320675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Approach: Making Sense of Brooklyn Real Estate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477000"/>
            <a:ext cx="1266825" cy="320675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4663883" cy="304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990600"/>
            <a:ext cx="3962400" cy="45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Histograms</a:t>
            </a:r>
            <a:endParaRPr lang="en-US" b="1" u="sng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14478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1" y="1524000"/>
            <a:ext cx="4275667" cy="3124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29200" y="990600"/>
            <a:ext cx="3962400" cy="45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Box Plots</a:t>
            </a:r>
            <a:endParaRPr lang="en-US" b="1" u="sng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14478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837" y="5370968"/>
            <a:ext cx="861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Residential </a:t>
            </a:r>
            <a:r>
              <a:rPr lang="en-US" sz="2200" dirty="0"/>
              <a:t>B</a:t>
            </a:r>
            <a:r>
              <a:rPr lang="en-US" sz="2200" dirty="0" smtClean="0"/>
              <a:t>rooklyn real estate* is characterized by a few high priced outliers</a:t>
            </a:r>
            <a:endParaRPr lang="en-US" sz="2200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3714750" y="4095750"/>
            <a:ext cx="3429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81400" y="4876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6%</a:t>
            </a:r>
            <a:endParaRPr lang="en-US" sz="1200" b="1" dirty="0"/>
          </a:p>
        </p:txBody>
      </p:sp>
      <p:sp>
        <p:nvSpPr>
          <p:cNvPr id="18" name="Right Brace 17"/>
          <p:cNvSpPr/>
          <p:nvPr/>
        </p:nvSpPr>
        <p:spPr>
          <a:xfrm rot="5400000">
            <a:off x="2357050" y="3957251"/>
            <a:ext cx="315099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09800" y="4876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23%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15200" y="35052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$445,000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6096000"/>
            <a:ext cx="861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*One, Two and Three Family Homes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34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Approach: Making Sense of Brooklyn Real Estate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477000"/>
            <a:ext cx="1266825" cy="320675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13716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51873"/>
            <a:ext cx="7391400" cy="487272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43200" y="914400"/>
            <a:ext cx="3962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Visualizations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2362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Bubble size = price</a:t>
            </a:r>
            <a:endParaRPr lang="en-US" sz="1400" b="1" i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355700" y="361325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Latitude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95700" y="648989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Longitude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387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Analysis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Feature Selection</a:t>
            </a:r>
            <a:r>
              <a:rPr lang="en-US" b="0" dirty="0" smtClean="0"/>
              <a:t>: Identify features were </a:t>
            </a:r>
            <a:r>
              <a:rPr lang="en-US" b="0" i="1" dirty="0" smtClean="0"/>
              <a:t>p </a:t>
            </a:r>
            <a:r>
              <a:rPr lang="en-US" b="0" dirty="0" smtClean="0"/>
              <a:t>value &lt; .05</a:t>
            </a:r>
          </a:p>
          <a:p>
            <a:pPr marL="457200" indent="-457200">
              <a:buFont typeface="+mj-lt"/>
              <a:buAutoNum type="arabicParenR"/>
            </a:pPr>
            <a:endParaRPr lang="en-US" sz="3000" b="0" dirty="0" smtClean="0"/>
          </a:p>
          <a:p>
            <a:pPr lvl="1" indent="-342900">
              <a:buFont typeface="Arial Narrow" panose="020B0606020202030204" pitchFamily="34" charset="0"/>
              <a:buChar char="−"/>
            </a:pPr>
            <a:r>
              <a:rPr lang="en-US" b="0" dirty="0" smtClean="0"/>
              <a:t># of Commercial Units</a:t>
            </a:r>
          </a:p>
          <a:p>
            <a:pPr lvl="1" indent="-342900">
              <a:buFont typeface="Arial Narrow" panose="020B0606020202030204" pitchFamily="34" charset="0"/>
              <a:buChar char="−"/>
            </a:pPr>
            <a:r>
              <a:rPr lang="en-US" dirty="0" smtClean="0"/>
              <a:t># of Residential Units</a:t>
            </a:r>
          </a:p>
          <a:p>
            <a:pPr lvl="1" indent="-342900">
              <a:buFont typeface="Arial Narrow" panose="020B0606020202030204" pitchFamily="34" charset="0"/>
              <a:buChar char="−"/>
            </a:pPr>
            <a:r>
              <a:rPr lang="en-US" b="0" dirty="0" smtClean="0"/>
              <a:t>Latitude / Longitude </a:t>
            </a:r>
          </a:p>
          <a:p>
            <a:pPr lvl="1" indent="-342900">
              <a:buFont typeface="Arial Narrow" panose="020B0606020202030204" pitchFamily="34" charset="0"/>
              <a:buChar char="−"/>
            </a:pPr>
            <a:r>
              <a:rPr lang="en-US" b="0" dirty="0" smtClean="0"/>
              <a:t>Square Footage </a:t>
            </a:r>
          </a:p>
          <a:p>
            <a:pPr lvl="1" indent="-342900">
              <a:buFont typeface="Arial Narrow" panose="020B0606020202030204" pitchFamily="34" charset="0"/>
              <a:buChar char="−"/>
            </a:pPr>
            <a:r>
              <a:rPr lang="en-US" dirty="0" smtClean="0"/>
              <a:t>Year Built</a:t>
            </a:r>
          </a:p>
          <a:p>
            <a:pPr lvl="1" indent="-342900">
              <a:buFont typeface="Arial Narrow" panose="020B0606020202030204" pitchFamily="34" charset="0"/>
              <a:buChar char="−"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477000"/>
            <a:ext cx="1266825" cy="320675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581400" y="2286000"/>
            <a:ext cx="9144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2819400"/>
            <a:ext cx="312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 Narrow" panose="020B0606020202030204" pitchFamily="34" charset="0"/>
              <a:buChar char="−"/>
            </a:pPr>
            <a:r>
              <a:rPr lang="en-US" sz="2200" dirty="0" smtClean="0">
                <a:solidFill>
                  <a:schemeClr val="tx2"/>
                </a:solidFill>
                <a:latin typeface="Arial Narrow" pitchFamily="34" charset="0"/>
                <a:ea typeface="ＭＳ Ｐゴシック" pitchFamily="-112" charset="-128"/>
              </a:rPr>
              <a:t># of Residential Units </a:t>
            </a:r>
          </a:p>
          <a:p>
            <a:pPr marL="285750" indent="-285750">
              <a:buFont typeface="Arial Narrow" panose="020B0606020202030204" pitchFamily="34" charset="0"/>
              <a:buChar char="−"/>
            </a:pPr>
            <a:r>
              <a:rPr lang="en-US" sz="2200" dirty="0">
                <a:solidFill>
                  <a:schemeClr val="tx2"/>
                </a:solidFill>
                <a:latin typeface="Arial Narrow" pitchFamily="34" charset="0"/>
                <a:ea typeface="ＭＳ Ｐゴシック" pitchFamily="-112" charset="-128"/>
              </a:rPr>
              <a:t>Latitude</a:t>
            </a:r>
            <a:endParaRPr lang="en-US" sz="2200" dirty="0" smtClean="0">
              <a:solidFill>
                <a:schemeClr val="tx2"/>
              </a:solidFill>
              <a:latin typeface="Arial Narrow" pitchFamily="34" charset="0"/>
              <a:ea typeface="ＭＳ Ｐゴシック" pitchFamily="-112" charset="-128"/>
            </a:endParaRPr>
          </a:p>
          <a:p>
            <a:pPr marL="285750" indent="-285750">
              <a:buFont typeface="Arial Narrow" panose="020B0606020202030204" pitchFamily="34" charset="0"/>
              <a:buChar char="−"/>
            </a:pPr>
            <a:r>
              <a:rPr lang="en-US" sz="2200" dirty="0" smtClean="0">
                <a:solidFill>
                  <a:schemeClr val="tx2"/>
                </a:solidFill>
                <a:latin typeface="Arial Narrow" pitchFamily="34" charset="0"/>
                <a:ea typeface="ＭＳ Ｐゴシック" pitchFamily="-112" charset="-128"/>
              </a:rPr>
              <a:t>Square Footage  </a:t>
            </a:r>
            <a:endParaRPr lang="en-US" sz="2200" dirty="0">
              <a:solidFill>
                <a:schemeClr val="tx2"/>
              </a:solidFill>
              <a:latin typeface="Arial Narrow" pitchFamily="34" charset="0"/>
              <a:ea typeface="ＭＳ Ｐゴシック" pitchFamily="-112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905000"/>
            <a:ext cx="1828800" cy="45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Tested Features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1905000"/>
            <a:ext cx="2209800" cy="45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Identified Features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en-US" dirty="0" smtClean="0"/>
              <a:t>Linear regression with identified features </a:t>
            </a:r>
            <a:r>
              <a:rPr lang="en-US" b="0" dirty="0" smtClean="0"/>
              <a:t>– </a:t>
            </a:r>
            <a:r>
              <a:rPr lang="en-US" b="0" i="1" dirty="0" smtClean="0"/>
              <a:t>Price as dependent variable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477000"/>
            <a:ext cx="1266825" cy="320675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29059"/>
            <a:ext cx="7496176" cy="42971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95800" y="2362200"/>
            <a:ext cx="34290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en-US" dirty="0" smtClean="0"/>
              <a:t>Generate Decision Tree</a:t>
            </a:r>
          </a:p>
          <a:p>
            <a:pPr marL="857250" lvl="1" indent="-457200">
              <a:buAutoNum type="alphaLcParenR"/>
            </a:pPr>
            <a:r>
              <a:rPr lang="en-US" sz="2000" dirty="0" smtClean="0"/>
              <a:t>Feature Selection: </a:t>
            </a:r>
            <a:r>
              <a:rPr lang="en-US" sz="2000" dirty="0"/>
              <a:t># of Residential </a:t>
            </a:r>
            <a:r>
              <a:rPr lang="en-US" sz="2000" dirty="0" smtClean="0"/>
              <a:t>Units, Latitude, </a:t>
            </a:r>
            <a:r>
              <a:rPr lang="en-US" sz="2000" dirty="0"/>
              <a:t>Square Footage  </a:t>
            </a:r>
          </a:p>
          <a:p>
            <a:pPr marL="857250" lvl="1" indent="-457200">
              <a:buAutoNum type="alphaLcParenR"/>
            </a:pPr>
            <a:r>
              <a:rPr lang="en-US" sz="2000" dirty="0" smtClean="0"/>
              <a:t>Split into Test / Train </a:t>
            </a:r>
          </a:p>
          <a:p>
            <a:pPr marL="857250" lvl="1" indent="-457200">
              <a:buAutoNum type="alphaLcParenR"/>
            </a:pPr>
            <a:r>
              <a:rPr lang="en-US" sz="2000" dirty="0" smtClean="0"/>
              <a:t>Calculate Mean Square Errors (large!!! – yikes!) </a:t>
            </a:r>
          </a:p>
          <a:p>
            <a:pPr marL="857250" lvl="1" indent="-457200">
              <a:buAutoNum type="alphaLcParenR"/>
            </a:pPr>
            <a:r>
              <a:rPr lang="en-US" sz="2000" dirty="0" smtClean="0"/>
              <a:t>Run cross-validation to find optimal depth </a:t>
            </a:r>
          </a:p>
          <a:p>
            <a:pPr marL="857250" lvl="1" indent="-457200">
              <a:buAutoNum type="alphaLcParenR"/>
            </a:pPr>
            <a:r>
              <a:rPr lang="en-US" sz="2000" dirty="0" smtClean="0"/>
              <a:t>Convert .DOT file into .PNG and use </a:t>
            </a:r>
            <a:r>
              <a:rPr lang="en-US" sz="2000" dirty="0" err="1" smtClean="0"/>
              <a:t>GraphViz</a:t>
            </a:r>
            <a:r>
              <a:rPr lang="en-US" sz="2000" dirty="0" smtClean="0"/>
              <a:t> to visualize </a:t>
            </a:r>
            <a:endParaRPr lang="en-US" sz="2000" dirty="0"/>
          </a:p>
          <a:p>
            <a:pPr marL="40005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477000"/>
            <a:ext cx="1266825" cy="320675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11266" name="Picture 2" descr="http://i.stack.imgur.com/ap0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9" y="3886200"/>
            <a:ext cx="7124700" cy="202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A281C"/>
      </a:accent1>
      <a:accent2>
        <a:srgbClr val="004992"/>
      </a:accent2>
      <a:accent3>
        <a:srgbClr val="FFFFFF"/>
      </a:accent3>
      <a:accent4>
        <a:srgbClr val="000000"/>
      </a:accent4>
      <a:accent5>
        <a:srgbClr val="E1ACAB"/>
      </a:accent5>
      <a:accent6>
        <a:srgbClr val="004184"/>
      </a:accent6>
      <a:hlink>
        <a:srgbClr val="005C00"/>
      </a:hlink>
      <a:folHlink>
        <a:srgbClr val="E68900"/>
      </a:folHlink>
    </a:clrScheme>
    <a:fontScheme name="Arial Narrow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A281C"/>
        </a:accent1>
        <a:accent2>
          <a:srgbClr val="004992"/>
        </a:accent2>
        <a:accent3>
          <a:srgbClr val="FFFFFF"/>
        </a:accent3>
        <a:accent4>
          <a:srgbClr val="000000"/>
        </a:accent4>
        <a:accent5>
          <a:srgbClr val="E1ACAB"/>
        </a:accent5>
        <a:accent6>
          <a:srgbClr val="004184"/>
        </a:accent6>
        <a:hlink>
          <a:srgbClr val="005C00"/>
        </a:hlink>
        <a:folHlink>
          <a:srgbClr val="E6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A3369"/>
        </a:dk1>
        <a:lt1>
          <a:srgbClr val="FFFFFF"/>
        </a:lt1>
        <a:dk2>
          <a:srgbClr val="000000"/>
        </a:dk2>
        <a:lt2>
          <a:srgbClr val="808080"/>
        </a:lt2>
        <a:accent1>
          <a:srgbClr val="CA281C"/>
        </a:accent1>
        <a:accent2>
          <a:srgbClr val="0080B4"/>
        </a:accent2>
        <a:accent3>
          <a:srgbClr val="FFFFFF"/>
        </a:accent3>
        <a:accent4>
          <a:srgbClr val="142A59"/>
        </a:accent4>
        <a:accent5>
          <a:srgbClr val="E1ACAB"/>
        </a:accent5>
        <a:accent6>
          <a:srgbClr val="0073A3"/>
        </a:accent6>
        <a:hlink>
          <a:srgbClr val="005C00"/>
        </a:hlink>
        <a:folHlink>
          <a:srgbClr val="E68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492</Words>
  <Application>Microsoft Office PowerPoint</Application>
  <PresentationFormat>On-screen Show (4:3)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Arial Narrow</vt:lpstr>
      <vt:lpstr>Calibri</vt:lpstr>
      <vt:lpstr>Times</vt:lpstr>
      <vt:lpstr>Verdana</vt:lpstr>
      <vt:lpstr>Wingdings</vt:lpstr>
      <vt:lpstr>Default Design</vt:lpstr>
      <vt:lpstr>Brooklyn Real Estate:  A Data Analysis  Jay Morrison</vt:lpstr>
      <vt:lpstr>Project Overview &amp; Motivation</vt:lpstr>
      <vt:lpstr>Hypothesis </vt:lpstr>
      <vt:lpstr>Data Summary</vt:lpstr>
      <vt:lpstr>Exploratory Approach: Making Sense of Brooklyn Real Estate</vt:lpstr>
      <vt:lpstr>Exploratory Approach: Making Sense of Brooklyn Real Estate</vt:lpstr>
      <vt:lpstr>Predictive Analysis Approach</vt:lpstr>
      <vt:lpstr>Predictive Analysis Approach</vt:lpstr>
      <vt:lpstr>Predictive Analysis Approach</vt:lpstr>
      <vt:lpstr>Lessons Learned</vt:lpstr>
      <vt:lpstr>Next Steps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TPA Landscape</dc:title>
  <dc:creator>Timothy Shea</dc:creator>
  <cp:lastModifiedBy>Jay Morrison</cp:lastModifiedBy>
  <cp:revision>92</cp:revision>
  <dcterms:created xsi:type="dcterms:W3CDTF">2012-03-02T15:09:04Z</dcterms:created>
  <dcterms:modified xsi:type="dcterms:W3CDTF">2015-04-20T20:20:43Z</dcterms:modified>
</cp:coreProperties>
</file>