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5030301010600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90280-95A7-4844-A404-DAC999EBEB15}">
  <a:tblStyle styleId="{4C990280-95A7-4844-A404-DAC999EBEB1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EEF"/>
          </a:solidFill>
        </a:fill>
      </a:tcStyle>
    </a:wholeTbl>
    <a:band1H>
      <a:tcTxStyle b="off" i="off"/>
      <a:tcStyle>
        <a:tcBdr/>
        <a:fill>
          <a:solidFill>
            <a:srgbClr val="D5DBD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5DBD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For the selected topic of the discussion, frame a focus question. 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Make sure that the question/activity elicits multiple, diverse viewpoints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Give details of the instructions for the following aspects: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How should the learners submit their responses? (post below the question, third party tools, etc.)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What is the format expected? (text, image, links, …etc)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How many submissions? (frequency: 1, 2, or many…)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Provide examples (if possible)</a:t>
            </a:r>
            <a:endParaRPr/>
          </a:p>
          <a:p>
            <a: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10795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1" i="0"/>
              <a:t>Observation activity guidelines</a:t>
            </a:r>
            <a:endParaRPr sz="1000"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-IN" sz="1000"/>
              <a:t>Make sure observation activity is challenging enough for the learner to complete it. They may skip, if it is daunting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Mention the criteria for observing the submissions on the discussion forum. Criterion could be: 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Identifying a particular answer/type of answer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Frequency of an answer in the submissions on the thread</a:t>
            </a:r>
            <a:endParaRPr/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-IN" sz="1000"/>
              <a:t>Percentage of submissions, and reflecting on them. </a:t>
            </a:r>
            <a:r>
              <a:rPr lang="en-IN" sz="1000" i="1"/>
              <a:t>For example: Read any 5 posts, and list the top problem mentioned in them.</a:t>
            </a:r>
            <a:endParaRPr/>
          </a:p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i="1"/>
          </a:p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1" i="0"/>
              <a:t>Reflection activity guidelines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 b="0"/>
              <a:t>Mention exact action to be </a:t>
            </a:r>
            <a:r>
              <a:rPr lang="en-IN" sz="1000"/>
              <a:t>performed</a:t>
            </a:r>
            <a:r>
              <a:rPr lang="en-IN" sz="1000" b="0"/>
              <a:t> by the learner. Use action verbs. For example: Write, List, Identify, .</a:t>
            </a:r>
            <a:endParaRPr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-IN" sz="1000" b="1" i="1">
                <a:solidFill>
                  <a:srgbClr val="FF0000"/>
                </a:solidFill>
              </a:rPr>
              <a:t>Avoid reflection activities which may change over time. Remember that the thread can be open for posting forever. </a:t>
            </a:r>
            <a:r>
              <a:rPr lang="en-IN" sz="1000" b="0" i="1">
                <a:solidFill>
                  <a:srgbClr val="FF0000"/>
                </a:solidFill>
              </a:rPr>
              <a:t>For example:  Count positive responses in this thread</a:t>
            </a:r>
            <a:endParaRPr sz="1000" b="1" i="1"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b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10795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Have 2-3 questions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These questions should be at recall-understand level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Question should be based on the expectation that the learners have read the posts on the thread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You can ask for a particular detail </a:t>
            </a:r>
            <a:r>
              <a:rPr lang="en-IN" sz="1000">
                <a:solidFill>
                  <a:schemeClr val="dk1"/>
                </a:solidFill>
              </a:rPr>
              <a:t>to be identified</a:t>
            </a:r>
            <a:r>
              <a:rPr lang="en-IN" sz="1000"/>
              <a:t> in one of the responses 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You can ask a question, which addresses the isolated learners, and makes them reflect/respond on the forum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Ensure that the question should not have an obvious answer, instead it should make learners read many responses, and select the answer.</a:t>
            </a:r>
            <a:endParaRPr sz="1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The answer/s should not be ambiguous 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Create meaningful distractors, don’t add distractors way out of the topic, to make them look obvious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Use options such as, ‘All of above’, or ‘None of above’ carefully. Remember the implications of such options before you add them.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37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IN" sz="1000">
                <a:solidFill>
                  <a:schemeClr val="dk1"/>
                </a:solidFill>
              </a:rPr>
              <a:t>Strike off the bullets which you have done</a:t>
            </a:r>
            <a:endParaRPr/>
          </a:p>
          <a:p>
            <a:pPr marL="3937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IN" sz="1000">
                <a:solidFill>
                  <a:schemeClr val="dk1"/>
                </a:solidFill>
              </a:rPr>
              <a:t>Revisit the remaining till you complete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/>
              <a:t>Checklist: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Have you ensured that the LxI/s focuses on the topics covered in the week (module)?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Does your LxI address the scatter or isolation of posts on the discussion forum?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Have you followed the recommended best practices for creating LxI?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Have you written a focus question which facilitates discussion forum activity (reading, reflecting)?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Have you given instructions to the learners to post their answers?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IN"/>
              <a:t>Have you designed quiz questions which require observing the discussion forum thread, and reflecting on it?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Choose a topic for the LxI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Should be rich for discussion, allow multiple viewpoints, should not have a single correct ans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Write the focus question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Elicit multiple, diverse viewpoints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Write the reflection quiz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Make learners reflect on others’ responses and express what they learned from others’ postings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(One module is typically equal to one week).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Decide on the purpose of the LxI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Sharing experience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Learn from each other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Encourage a debate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8eb8152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78eb8152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List the topics discussed in the LeDs in the week.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Go through the topics. Identify meaningful / possible discussion points related to one or more topics.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Ensure that the discussion can  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Elicit diverse views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Provide a chance to every learner to express herself/himself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Bring out individual angle/solution/view</a:t>
            </a:r>
            <a:endParaRPr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Also check if the responses will prompt peer interaction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Discard questions which have a single correct answer (for LxI, instead consider them as LbDs)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Avoid questions, which have limited (2-3) possible answers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IN" sz="1000"/>
              <a:t>Add more slides, if required.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(One module is typically equal to one week).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Decide on the purpose of the LxI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Sharing experience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Learn from each other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Encourage a debate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(One module is typically equal to one week).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Decide on the purpose of the LxI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Sharing experience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Learn from each other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IN"/>
              <a:t>Encourage a debate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LxI constructor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Template and Guidelines for creating your LxIs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Step B.1: Write focus question</a:t>
            </a:r>
            <a:endParaRPr sz="2400"/>
          </a:p>
        </p:txBody>
      </p:sp>
      <p:sp>
        <p:nvSpPr>
          <p:cNvPr id="119" name="Google Shape;119;p22"/>
          <p:cNvSpPr txBox="1"/>
          <p:nvPr/>
        </p:nvSpPr>
        <p:spPr>
          <a:xfrm>
            <a:off x="311699" y="0"/>
            <a:ext cx="2477549" cy="3091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51204" y="0"/>
            <a:ext cx="2683851" cy="54863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Write the topic of discussion___________________________________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Write possible responses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__________________________________________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__________________________________________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__________________________________________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b="1"/>
              <a:t>Write the focus question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207795" y="0"/>
            <a:ext cx="2705959" cy="27431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Step B.2: Write instructions for the focus question</a:t>
            </a:r>
            <a:endParaRPr sz="2400"/>
          </a:p>
        </p:txBody>
      </p:sp>
      <p:sp>
        <p:nvSpPr>
          <p:cNvPr id="128" name="Google Shape;128;p23"/>
          <p:cNvSpPr txBox="1"/>
          <p:nvPr/>
        </p:nvSpPr>
        <p:spPr>
          <a:xfrm>
            <a:off x="311699" y="0"/>
            <a:ext cx="2477549" cy="3091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151204" y="0"/>
            <a:ext cx="2683851" cy="54863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b="1"/>
              <a:t>Write instructions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___________________________________________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___________________________________________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___________________________________________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___________________________________________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Example (optional):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6207795" y="0"/>
            <a:ext cx="2705959" cy="27431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Step B.3: Write instructions for the observation activity</a:t>
            </a:r>
            <a:endParaRPr sz="2400"/>
          </a:p>
        </p:txBody>
      </p:sp>
      <p:sp>
        <p:nvSpPr>
          <p:cNvPr id="137" name="Google Shape;137;p24"/>
          <p:cNvSpPr txBox="1"/>
          <p:nvPr/>
        </p:nvSpPr>
        <p:spPr>
          <a:xfrm>
            <a:off x="311699" y="0"/>
            <a:ext cx="2477549" cy="3091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151204" y="0"/>
            <a:ext cx="2683851" cy="54863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16460" cy="341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b="1"/>
              <a:t>Write observation details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_____________________________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572000" y="1142315"/>
            <a:ext cx="4412700" cy="341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Write reflection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207795" y="0"/>
            <a:ext cx="2705959" cy="27431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Overview of LxI creation steps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2477549" cy="41419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51204" y="1152475"/>
            <a:ext cx="2683851" cy="402005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6207795" y="1152474"/>
            <a:ext cx="2705959" cy="376090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1-2 questions such that the answers require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reading the responses in the discussion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reflecting on the responses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Expressing about what they learned from others’ posts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Incentivise</a:t>
            </a:r>
            <a:endParaRPr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6D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Create reflection quiz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51020" cy="258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>
                <a:solidFill>
                  <a:schemeClr val="dk1"/>
                </a:solidFill>
              </a:rPr>
              <a:t>This stage has two steps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C.1: Write the questions and answer options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C.2: Create customised feedback for every option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chemeClr val="dk1"/>
                </a:solidFill>
              </a:rPr>
              <a:t>Use the following slides to add your details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dk1"/>
                </a:solidFill>
              </a:rPr>
              <a:t>Add more slides, if necessary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Step C.1: Create reflection quiz question</a:t>
            </a:r>
            <a:endParaRPr sz="2400"/>
          </a:p>
        </p:txBody>
      </p:sp>
      <p:sp>
        <p:nvSpPr>
          <p:cNvPr id="161" name="Google Shape;161;p27"/>
          <p:cNvSpPr txBox="1"/>
          <p:nvPr/>
        </p:nvSpPr>
        <p:spPr>
          <a:xfrm>
            <a:off x="311699" y="0"/>
            <a:ext cx="2477549" cy="3091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151204" y="0"/>
            <a:ext cx="2683851" cy="30918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3000" cy="80840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b="1"/>
              <a:t>Write a question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6207794" y="4741199"/>
            <a:ext cx="2936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Duplicate this slide as required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207795" y="0"/>
            <a:ext cx="2705959" cy="6095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Step C.1: Create answer options for the question</a:t>
            </a:r>
            <a:endParaRPr sz="2400"/>
          </a:p>
        </p:txBody>
      </p:sp>
      <p:sp>
        <p:nvSpPr>
          <p:cNvPr id="171" name="Google Shape;171;p28"/>
          <p:cNvSpPr txBox="1"/>
          <p:nvPr/>
        </p:nvSpPr>
        <p:spPr>
          <a:xfrm>
            <a:off x="311699" y="0"/>
            <a:ext cx="2477549" cy="3091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151204" y="0"/>
            <a:ext cx="2683851" cy="30918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6207795" y="0"/>
            <a:ext cx="2705959" cy="6095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3000" cy="80840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b="1"/>
              <a:t>Write a question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11699" y="2143760"/>
            <a:ext cx="8673001" cy="272287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Write options for answers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Checklist to ensure quality of your LxI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Have you ensured that the LxI/s focuses on the topics covered in the week (module)?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Does your LxI address the scatter or isolation of posts on the discussion forum?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rgbClr val="7F7F7F"/>
                </a:solidFill>
              </a:rPr>
              <a:t>Have you followed the recommended best practices for creating LxI?</a:t>
            </a:r>
            <a:endParaRPr sz="2000">
              <a:solidFill>
                <a:srgbClr val="7F7F7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Have you written a focus question which facilitates discussion forum activity (reading, reflecting)?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Have you given instructions to the learners to post their answers?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Have you designed quiz questions which require observing the discussion forum thread, and reflecting on it?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Summary of LxI creation steps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2477549" cy="368266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 through the topic/s of the LeD/s for the module 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Decide on a topic which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allows multiple viewpoints which are  valuable for discussion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Allows learner to draw upon his/her experiences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51204" y="1152474"/>
            <a:ext cx="2683851" cy="376699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 question/activity for your students focusing on the chosen topic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Question/activity  should elicits multiple, diverse viewpoints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 detailed instructions for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Writing the answer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Reading and commenting on others’ posts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6207795" y="1152474"/>
            <a:ext cx="2705959" cy="376090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1-2 questions such that the answers require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reading the responses in the discussion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reflecting on the responses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Expressing about what they learned from others’ posts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Incentivise</a:t>
            </a:r>
            <a:endParaRPr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How to use this constructor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382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This constructor will help you create the script for an LxI in your topic. There could an LxI for more than one LeD+LbD. We recommend having at least one LxI per week. 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An overview of the steps to be performed is given on the next slide.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Each subsequent slide corresponds to one step. The slide will have: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Actions to be performed (given on the slide).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Guidelines to be followed (given in the speaker notes section).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Perform the actions required to complete all the steps.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IN"/>
              <a:t>Save your file, and go on to create your LxI.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Choose a topic for the LxI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Should be rich for discussion, allow multiple viewpoints, should not have a single correct answer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Write the focus question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Elicit multiple, diverse viewpoints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Write the reflection quiz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Make learners reflect on others’ responses, and express what they learned from others’ posts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Overview of LxI creation steps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2477549" cy="63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51204" y="1152475"/>
            <a:ext cx="2683851" cy="63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/>
          </a:p>
        </p:txBody>
      </p:sp>
      <p:sp>
        <p:nvSpPr>
          <p:cNvPr id="8" name="Google Shape;83;p17"/>
          <p:cNvSpPr txBox="1">
            <a:spLocks/>
          </p:cNvSpPr>
          <p:nvPr/>
        </p:nvSpPr>
        <p:spPr>
          <a:xfrm>
            <a:off x="6207795" y="1152475"/>
            <a:ext cx="2705959" cy="645846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Overview of LxI creation steps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2477549" cy="368266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 through the topic/s of the LeD/s for the module 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Decide on a topic which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allows multiple viewpoints which are  valuable for discussion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Allows learner to draw upon his/her experiences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51204" y="1152474"/>
            <a:ext cx="2683851" cy="376699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 question/activity for your students focusing on the chosen topic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Question/activity should elicits multiple, diverse viewpoints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 detailed instructions for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Writing the answer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Reading and commenting on others’ posts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6207795" y="1152474"/>
            <a:ext cx="2705959" cy="376090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1-2 questions such that the answers require</a:t>
            </a:r>
            <a:endParaRPr sz="14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reading the responses in the discussion</a:t>
            </a:r>
            <a:endParaRPr dirty="0"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reflecting on the responses</a:t>
            </a:r>
            <a:endParaRPr dirty="0"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Expressing about what they learned from others’ postings</a:t>
            </a:r>
            <a:endParaRPr dirty="0"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i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Incentivise</a:t>
            </a:r>
            <a:endParaRPr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Choose a topic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3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 the topics discussed in the LeDs in the week.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 through the topics. Identify meaningful / possible discussion points related to one or more topics.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Ensure that the discussion can 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Elicit diverse views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Provide a chance to every learner to express herself/himself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Bring out individual angle/solution/view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Also check if the responses will prompt peer interaction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Discard questions which have a single correct answer (for LxI, instead consider them as LbDs)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Avoid questions, which have limited (2-3) possible answers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-I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more slides, if required.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Step A.1: Go through the topics of LeDs in the module</a:t>
            </a:r>
            <a:endParaRPr sz="2400"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385932" y="1125230"/>
          <a:ext cx="8337075" cy="3620350"/>
        </p:xfrm>
        <a:graphic>
          <a:graphicData uri="http://schemas.openxmlformats.org/drawingml/2006/table">
            <a:tbl>
              <a:tblPr firstRow="1" bandRow="1">
                <a:noFill/>
                <a:tableStyleId>{4C990280-95A7-4844-A404-DAC999EBEB15}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Topics in the module (in LeDs and otherwise)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Purpose for a relevant  discussion (if any)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Topic of discussion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Possible response/s from students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311699" y="0"/>
            <a:ext cx="2477549" cy="52627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51204" y="1"/>
            <a:ext cx="2683851" cy="38042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 sz="14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207795" y="4741199"/>
            <a:ext cx="25176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Duplicate this slide if required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207795" y="0"/>
            <a:ext cx="2705959" cy="337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 sz="14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Overview of LxI creation steps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2477549" cy="41419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a topic for the LxI</a:t>
            </a: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51204" y="1152474"/>
            <a:ext cx="2683851" cy="376699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the focus question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a question/activity for your students focusing on the chosen topic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Question/activity should elicits multiple, diverse viewpoints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 detailed instructions for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Writing the answer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Reading and commenting on others’ posts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6207795" y="1152474"/>
            <a:ext cx="2705959" cy="376090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the reflection quiz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Write 1-2 questions such that the answers require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reading the responses in the discussion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reflecting on the responses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Expressing about what they learned from others’ posts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Incentivise</a:t>
            </a:r>
            <a:endParaRPr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6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Write the focus question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51020" cy="258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>
                <a:solidFill>
                  <a:schemeClr val="dk1"/>
                </a:solidFill>
              </a:rPr>
              <a:t>This stage has three steps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B.1: Write the question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B.2: Write instructions for the focus question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dk1"/>
                </a:solidFill>
              </a:rPr>
              <a:t>B.3: Write instructions for the observation activity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chemeClr val="dk1"/>
                </a:solidFill>
              </a:rPr>
              <a:t>Use the following slides to add your details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dk1"/>
                </a:solidFill>
              </a:rPr>
              <a:t>Add more slides, if necessary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Office PowerPoint</Application>
  <PresentationFormat>On-screen Show (16:9)</PresentationFormat>
  <Paragraphs>253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Raleway</vt:lpstr>
      <vt:lpstr>Simple Light</vt:lpstr>
      <vt:lpstr>LxI constructor</vt:lpstr>
      <vt:lpstr>How to use this constructor</vt:lpstr>
      <vt:lpstr>Outline</vt:lpstr>
      <vt:lpstr>Overview of LxI creation steps</vt:lpstr>
      <vt:lpstr>Overview of LxI creation steps</vt:lpstr>
      <vt:lpstr>Choose a topic</vt:lpstr>
      <vt:lpstr>Step A.1: Go through the topics of LeDs in the module</vt:lpstr>
      <vt:lpstr>Overview of LxI creation steps</vt:lpstr>
      <vt:lpstr>Write the focus question</vt:lpstr>
      <vt:lpstr>Step B.1: Write focus question</vt:lpstr>
      <vt:lpstr>Step B.2: Write instructions for the focus question</vt:lpstr>
      <vt:lpstr>Step B.3: Write instructions for the observation activity</vt:lpstr>
      <vt:lpstr>Overview of LxI creation steps</vt:lpstr>
      <vt:lpstr>Create reflection quiz</vt:lpstr>
      <vt:lpstr>Step C.1: Create reflection quiz question</vt:lpstr>
      <vt:lpstr>Step C.1: Create answer options for the question</vt:lpstr>
      <vt:lpstr>Checklist to ensure quality of your LxI</vt:lpstr>
      <vt:lpstr>Summary of LxI creation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LxI constructor</dc:title>
  <dc:creator>User</dc:creator>
  <cp:lastModifiedBy>User</cp:lastModifiedBy>
  <cp:revision>2</cp:revision>
  <dcterms:modified xsi:type="dcterms:W3CDTF">2019-12-02T10:32:04Z</dcterms:modified>
</cp:coreProperties>
</file>