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aleway"/>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0">
          <p15:clr>
            <a:srgbClr val="A4A3A4"/>
          </p15:clr>
        </p15:guide>
        <p15:guide id="2" pos="2880">
          <p15:clr>
            <a:srgbClr val="A4A3A4"/>
          </p15:clr>
        </p15:guide>
      </p15:sldGuideLst>
    </p:ext>
    <p:ext uri="http://customooxmlschemas.google.com/">
      <go:slidesCustomData xmlns:go="http://customooxmlschemas.google.com/" r:id="rId29" roundtripDataSignature="AMtx7mimFP5m9nnXiS+7IrjRXW8I4UPn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4C971F-90F2-4A98-8CCE-E3B9D3F9DDD9}">
  <a:tblStyle styleId="{CC4C971F-90F2-4A98-8CCE-E3B9D3F9DDD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t/>
            </a:r>
            <a:endParaRPr sz="1000">
              <a:solidFill>
                <a:schemeClr val="dk2"/>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t>Based on the priority list and tasks </a:t>
            </a:r>
            <a:endParaRPr sz="1000"/>
          </a:p>
          <a:p>
            <a:pPr indent="-228600" lvl="0" marL="457200" rtl="0" algn="l">
              <a:lnSpc>
                <a:spcPct val="115000"/>
              </a:lnSpc>
              <a:spcBef>
                <a:spcPts val="0"/>
              </a:spcBef>
              <a:spcAft>
                <a:spcPts val="0"/>
              </a:spcAft>
              <a:buSzPts val="1000"/>
              <a:buNone/>
            </a:pPr>
            <a:r>
              <a:t/>
            </a:r>
            <a:endParaRPr sz="1000">
              <a:solidFill>
                <a:schemeClr val="dk2"/>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t/>
            </a:r>
            <a:endParaRPr sz="1000">
              <a:solidFill>
                <a:schemeClr val="dk2"/>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t>The most relevant information is the one that the instructor would want the learner moving in the trajectory to look at. For instance Key result in a research paper, The description on application of the concept in a video, etc.</a:t>
            </a:r>
            <a:endParaRPr sz="1000">
              <a:solidFill>
                <a:schemeClr val="dk2"/>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t>The assimilation quiz needs to be a simple Recall or Understand level question</a:t>
            </a:r>
            <a:endParaRPr sz="1000"/>
          </a:p>
          <a:p>
            <a:pPr indent="-292100" lvl="0" marL="457200" rtl="0" algn="l">
              <a:lnSpc>
                <a:spcPct val="115000"/>
              </a:lnSpc>
              <a:spcBef>
                <a:spcPts val="0"/>
              </a:spcBef>
              <a:spcAft>
                <a:spcPts val="0"/>
              </a:spcAft>
              <a:buSzPts val="1000"/>
              <a:buAutoNum type="arabicPeriod"/>
            </a:pPr>
            <a:r>
              <a:rPr lang="en" sz="1000"/>
              <a:t>The core idea behind this quiz is to ensure that learner has accessed the resource.</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000"/>
              <a:buNone/>
            </a:pPr>
            <a:r>
              <a:t/>
            </a:r>
            <a:endParaRPr sz="10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t/>
            </a:r>
            <a:endParaRPr sz="10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t>List down all possible learner categories who will come and take your course</a:t>
            </a:r>
            <a:endParaRPr sz="1000"/>
          </a:p>
          <a:p>
            <a:pPr indent="-292100" lvl="0" marL="457200" rtl="0" algn="l">
              <a:lnSpc>
                <a:spcPct val="115000"/>
              </a:lnSpc>
              <a:spcBef>
                <a:spcPts val="0"/>
              </a:spcBef>
              <a:spcAft>
                <a:spcPts val="0"/>
              </a:spcAft>
              <a:buSzPts val="1000"/>
              <a:buAutoNum type="arabicPeriod"/>
            </a:pPr>
            <a:r>
              <a:rPr lang="en" sz="1000"/>
              <a:t>Grouping similar categories based on the type of content they need might help here.</a:t>
            </a:r>
            <a:endParaRPr sz="1000"/>
          </a:p>
          <a:p>
            <a:pPr indent="0" lvl="0" marL="457200" rtl="0" algn="l">
              <a:lnSpc>
                <a:spcPct val="115000"/>
              </a:lnSpc>
              <a:spcBef>
                <a:spcPts val="1600"/>
              </a:spcBef>
              <a:spcAft>
                <a:spcPts val="1600"/>
              </a:spcAft>
              <a:buSzPts val="1100"/>
              <a:buNone/>
            </a:pPr>
            <a:r>
              <a:t/>
            </a:r>
            <a:endParaRPr sz="1000">
              <a:solidFill>
                <a:schemeClr val="dk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t>Identify the modules/LeDs for which you want to provide learning trajectories</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t>Based on the list that you have populated in Step A.1 and modules identified in Step A.2., now identify the top 3-5 categories based on</a:t>
            </a:r>
            <a:endParaRPr sz="1000"/>
          </a:p>
          <a:p>
            <a:pPr indent="-292100" lvl="1" marL="914400" rtl="0" algn="l">
              <a:lnSpc>
                <a:spcPct val="115000"/>
              </a:lnSpc>
              <a:spcBef>
                <a:spcPts val="0"/>
              </a:spcBef>
              <a:spcAft>
                <a:spcPts val="0"/>
              </a:spcAft>
              <a:buSzPts val="1000"/>
              <a:buAutoNum type="alphaLcPeriod"/>
            </a:pPr>
            <a:r>
              <a:rPr lang="en" sz="1000"/>
              <a:t>Which type of learners do you want to address more in each module?</a:t>
            </a:r>
            <a:endParaRPr sz="1000"/>
          </a:p>
          <a:p>
            <a:pPr indent="-292100" lvl="1" marL="914400" rtl="0" algn="l">
              <a:lnSpc>
                <a:spcPct val="115000"/>
              </a:lnSpc>
              <a:spcBef>
                <a:spcPts val="0"/>
              </a:spcBef>
              <a:spcAft>
                <a:spcPts val="0"/>
              </a:spcAft>
              <a:buSzPts val="1000"/>
              <a:buAutoNum type="alphaLcPeriod"/>
            </a:pPr>
            <a:r>
              <a:rPr lang="en" sz="1000"/>
              <a:t>What kind of learning purpose do you have for these goals?</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LxT constructor</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Template and Guidelines for creating your LxTs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Step B.1: Search for Resources</a:t>
            </a:r>
            <a:endParaRPr/>
          </a:p>
        </p:txBody>
      </p:sp>
      <p:sp>
        <p:nvSpPr>
          <p:cNvPr id="131" name="Google Shape;131;p10"/>
          <p:cNvSpPr txBox="1"/>
          <p:nvPr>
            <p:ph idx="1" type="body"/>
          </p:nvPr>
        </p:nvSpPr>
        <p:spPr>
          <a:xfrm>
            <a:off x="311700" y="1152475"/>
            <a:ext cx="8520600" cy="341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Identify resources which are in various media formats.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Create this table for all the modules</a:t>
            </a:r>
            <a:endParaRPr/>
          </a:p>
          <a:p>
            <a:pPr indent="0" lvl="0" marL="0" rtl="0" algn="l">
              <a:lnSpc>
                <a:spcPct val="115000"/>
              </a:lnSpc>
              <a:spcBef>
                <a:spcPts val="1600"/>
              </a:spcBef>
              <a:spcAft>
                <a:spcPts val="1600"/>
              </a:spcAft>
              <a:buSzPts val="1800"/>
              <a:buNone/>
            </a:pPr>
            <a:r>
              <a:t/>
            </a:r>
            <a:endParaRPr/>
          </a:p>
        </p:txBody>
      </p:sp>
      <p:sp>
        <p:nvSpPr>
          <p:cNvPr id="132" name="Google Shape;132;p10"/>
          <p:cNvSpPr txBox="1"/>
          <p:nvPr>
            <p:ph idx="1" type="body"/>
          </p:nvPr>
        </p:nvSpPr>
        <p:spPr>
          <a:xfrm>
            <a:off x="311700" y="0"/>
            <a:ext cx="2034000" cy="310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Identify Trajectories</a:t>
            </a:r>
            <a:endParaRPr sz="1000">
              <a:solidFill>
                <a:srgbClr val="000000"/>
              </a:solidFill>
              <a:latin typeface="Raleway"/>
              <a:ea typeface="Raleway"/>
              <a:cs typeface="Raleway"/>
              <a:sym typeface="Raleway"/>
            </a:endParaRPr>
          </a:p>
        </p:txBody>
      </p:sp>
      <p:sp>
        <p:nvSpPr>
          <p:cNvPr id="133" name="Google Shape;133;p10"/>
          <p:cNvSpPr txBox="1"/>
          <p:nvPr>
            <p:ph idx="1" type="body"/>
          </p:nvPr>
        </p:nvSpPr>
        <p:spPr>
          <a:xfrm>
            <a:off x="2273200" y="0"/>
            <a:ext cx="2389200" cy="572700"/>
          </a:xfrm>
          <a:prstGeom prst="rect">
            <a:avLst/>
          </a:prstGeom>
          <a:solidFill>
            <a:srgbClr val="D9EA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Resources</a:t>
            </a:r>
            <a:endParaRPr sz="1400">
              <a:solidFill>
                <a:srgbClr val="000000"/>
              </a:solidFill>
              <a:latin typeface="Raleway"/>
              <a:ea typeface="Raleway"/>
              <a:cs typeface="Raleway"/>
              <a:sym typeface="Raleway"/>
            </a:endParaRPr>
          </a:p>
        </p:txBody>
      </p:sp>
      <p:sp>
        <p:nvSpPr>
          <p:cNvPr id="134" name="Google Shape;134;p10"/>
          <p:cNvSpPr txBox="1"/>
          <p:nvPr>
            <p:ph idx="1" type="body"/>
          </p:nvPr>
        </p:nvSpPr>
        <p:spPr>
          <a:xfrm>
            <a:off x="4530300" y="0"/>
            <a:ext cx="2034000" cy="3102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Resources</a:t>
            </a:r>
            <a:endParaRPr sz="1000">
              <a:solidFill>
                <a:srgbClr val="000000"/>
              </a:solidFill>
              <a:latin typeface="Raleway"/>
              <a:ea typeface="Raleway"/>
              <a:cs typeface="Raleway"/>
              <a:sym typeface="Raleway"/>
            </a:endParaRPr>
          </a:p>
        </p:txBody>
      </p:sp>
      <p:sp>
        <p:nvSpPr>
          <p:cNvPr id="135" name="Google Shape;135;p10"/>
          <p:cNvSpPr txBox="1"/>
          <p:nvPr>
            <p:ph idx="1" type="body"/>
          </p:nvPr>
        </p:nvSpPr>
        <p:spPr>
          <a:xfrm>
            <a:off x="6639600" y="0"/>
            <a:ext cx="2034000" cy="310200"/>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Assimilation Quiz</a:t>
            </a:r>
            <a:endParaRPr sz="1000">
              <a:solidFill>
                <a:srgbClr val="000000"/>
              </a:solidFill>
              <a:latin typeface="Raleway"/>
              <a:ea typeface="Raleway"/>
              <a:cs typeface="Raleway"/>
              <a:sym typeface="Raleway"/>
            </a:endParaRPr>
          </a:p>
        </p:txBody>
      </p:sp>
      <p:graphicFrame>
        <p:nvGraphicFramePr>
          <p:cNvPr id="136" name="Google Shape;136;p10"/>
          <p:cNvGraphicFramePr/>
          <p:nvPr/>
        </p:nvGraphicFramePr>
        <p:xfrm>
          <a:off x="952500" y="1638400"/>
          <a:ext cx="3000000" cy="3000000"/>
        </p:xfrm>
        <a:graphic>
          <a:graphicData uri="http://schemas.openxmlformats.org/drawingml/2006/table">
            <a:tbl>
              <a:tblPr>
                <a:noFill/>
                <a:tableStyleId>{CC4C971F-90F2-4A98-8CCE-E3B9D3F9DDD9}</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Module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Learning Trajectory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Resource URL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Media Type of Resource</a:t>
                      </a:r>
                      <a:endParaRPr sz="1400" u="none" cap="none" strike="noStrike"/>
                    </a:p>
                  </a:txBody>
                  <a:tcPr marT="91425" marB="91425" marR="91425" marL="91425"/>
                </a:tc>
              </a:tr>
              <a:tr h="381000">
                <a:tc rowSpan="5">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Step B.2: Identify Copyright for Resources</a:t>
            </a:r>
            <a:endParaRPr/>
          </a:p>
        </p:txBody>
      </p:sp>
      <p:sp>
        <p:nvSpPr>
          <p:cNvPr id="142" name="Google Shape;142;p11"/>
          <p:cNvSpPr txBox="1"/>
          <p:nvPr>
            <p:ph idx="1" type="body"/>
          </p:nvPr>
        </p:nvSpPr>
        <p:spPr>
          <a:xfrm>
            <a:off x="311700" y="1152475"/>
            <a:ext cx="8520600" cy="341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Fill this table</a:t>
            </a:r>
            <a:endParaRPr/>
          </a:p>
        </p:txBody>
      </p:sp>
      <p:sp>
        <p:nvSpPr>
          <p:cNvPr id="143" name="Google Shape;143;p11"/>
          <p:cNvSpPr txBox="1"/>
          <p:nvPr>
            <p:ph idx="1" type="body"/>
          </p:nvPr>
        </p:nvSpPr>
        <p:spPr>
          <a:xfrm>
            <a:off x="311700" y="0"/>
            <a:ext cx="2034000" cy="310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Identify Trajectories</a:t>
            </a:r>
            <a:endParaRPr sz="1000">
              <a:solidFill>
                <a:srgbClr val="000000"/>
              </a:solidFill>
              <a:latin typeface="Raleway"/>
              <a:ea typeface="Raleway"/>
              <a:cs typeface="Raleway"/>
              <a:sym typeface="Raleway"/>
            </a:endParaRPr>
          </a:p>
        </p:txBody>
      </p:sp>
      <p:sp>
        <p:nvSpPr>
          <p:cNvPr id="144" name="Google Shape;144;p11"/>
          <p:cNvSpPr txBox="1"/>
          <p:nvPr>
            <p:ph idx="1" type="body"/>
          </p:nvPr>
        </p:nvSpPr>
        <p:spPr>
          <a:xfrm>
            <a:off x="2273200" y="0"/>
            <a:ext cx="2389200" cy="572700"/>
          </a:xfrm>
          <a:prstGeom prst="rect">
            <a:avLst/>
          </a:prstGeom>
          <a:solidFill>
            <a:srgbClr val="D9EA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Resources</a:t>
            </a:r>
            <a:endParaRPr sz="1400">
              <a:solidFill>
                <a:srgbClr val="000000"/>
              </a:solidFill>
              <a:latin typeface="Raleway"/>
              <a:ea typeface="Raleway"/>
              <a:cs typeface="Raleway"/>
              <a:sym typeface="Raleway"/>
            </a:endParaRPr>
          </a:p>
        </p:txBody>
      </p:sp>
      <p:sp>
        <p:nvSpPr>
          <p:cNvPr id="145" name="Google Shape;145;p11"/>
          <p:cNvSpPr txBox="1"/>
          <p:nvPr>
            <p:ph idx="1" type="body"/>
          </p:nvPr>
        </p:nvSpPr>
        <p:spPr>
          <a:xfrm>
            <a:off x="4530300" y="-1"/>
            <a:ext cx="2034000" cy="301625"/>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Resources</a:t>
            </a:r>
            <a:endParaRPr sz="1000">
              <a:solidFill>
                <a:srgbClr val="000000"/>
              </a:solidFill>
              <a:latin typeface="Raleway"/>
              <a:ea typeface="Raleway"/>
              <a:cs typeface="Raleway"/>
              <a:sym typeface="Raleway"/>
            </a:endParaRPr>
          </a:p>
        </p:txBody>
      </p:sp>
      <p:sp>
        <p:nvSpPr>
          <p:cNvPr id="146" name="Google Shape;146;p11"/>
          <p:cNvSpPr txBox="1"/>
          <p:nvPr>
            <p:ph idx="1" type="body"/>
          </p:nvPr>
        </p:nvSpPr>
        <p:spPr>
          <a:xfrm>
            <a:off x="6639600" y="-1"/>
            <a:ext cx="2034000" cy="30162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Assimilation Quiz</a:t>
            </a:r>
            <a:endParaRPr sz="1000">
              <a:solidFill>
                <a:srgbClr val="000000"/>
              </a:solidFill>
              <a:latin typeface="Raleway"/>
              <a:ea typeface="Raleway"/>
              <a:cs typeface="Raleway"/>
              <a:sym typeface="Raleway"/>
            </a:endParaRPr>
          </a:p>
        </p:txBody>
      </p:sp>
      <p:graphicFrame>
        <p:nvGraphicFramePr>
          <p:cNvPr id="147" name="Google Shape;147;p11"/>
          <p:cNvGraphicFramePr/>
          <p:nvPr/>
        </p:nvGraphicFramePr>
        <p:xfrm>
          <a:off x="557625" y="1619250"/>
          <a:ext cx="3000000" cy="3000000"/>
        </p:xfrm>
        <a:graphic>
          <a:graphicData uri="http://schemas.openxmlformats.org/drawingml/2006/table">
            <a:tbl>
              <a:tblPr>
                <a:noFill/>
                <a:tableStyleId>{CC4C971F-90F2-4A98-8CCE-E3B9D3F9DDD9}</a:tableStyleId>
              </a:tblPr>
              <a:tblGrid>
                <a:gridCol w="2544625"/>
                <a:gridCol w="2544625"/>
                <a:gridCol w="2544625"/>
              </a:tblGrid>
              <a:tr h="938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Resource (identified in B.1)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Copyright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If copyrighted, Has permission been taken from copyright owner?</a:t>
                      </a:r>
                      <a:endParaRPr sz="1400" u="none" cap="none" strike="noStrike"/>
                    </a:p>
                  </a:txBody>
                  <a:tcPr marT="91425" marB="91425" marR="91425" marL="91425"/>
                </a:tc>
              </a:tr>
              <a:tr h="44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44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44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44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Overview of LxT creation steps - B</a:t>
            </a:r>
            <a:endParaRPr/>
          </a:p>
        </p:txBody>
      </p:sp>
      <p:sp>
        <p:nvSpPr>
          <p:cNvPr id="153" name="Google Shape;153;p12"/>
          <p:cNvSpPr txBox="1"/>
          <p:nvPr>
            <p:ph idx="1" type="body"/>
          </p:nvPr>
        </p:nvSpPr>
        <p:spPr>
          <a:xfrm>
            <a:off x="311700" y="1152475"/>
            <a:ext cx="2034000" cy="638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chemeClr val="dk1"/>
                </a:solidFill>
                <a:latin typeface="Raleway"/>
                <a:ea typeface="Raleway"/>
                <a:cs typeface="Raleway"/>
                <a:sym typeface="Raleway"/>
              </a:rPr>
              <a:t>Identify Trajectories</a:t>
            </a:r>
            <a:endParaRPr b="1">
              <a:solidFill>
                <a:srgbClr val="000000"/>
              </a:solidFill>
              <a:latin typeface="Raleway"/>
              <a:ea typeface="Raleway"/>
              <a:cs typeface="Raleway"/>
              <a:sym typeface="Raleway"/>
            </a:endParaRPr>
          </a:p>
        </p:txBody>
      </p:sp>
      <p:sp>
        <p:nvSpPr>
          <p:cNvPr id="154" name="Google Shape;154;p12"/>
          <p:cNvSpPr txBox="1"/>
          <p:nvPr>
            <p:ph idx="1" type="body"/>
          </p:nvPr>
        </p:nvSpPr>
        <p:spPr>
          <a:xfrm>
            <a:off x="2421000" y="1152475"/>
            <a:ext cx="1851000" cy="6015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Resources</a:t>
            </a:r>
            <a:endParaRPr>
              <a:solidFill>
                <a:srgbClr val="000000"/>
              </a:solidFill>
              <a:latin typeface="Raleway"/>
              <a:ea typeface="Raleway"/>
              <a:cs typeface="Raleway"/>
              <a:sym typeface="Raleway"/>
            </a:endParaRPr>
          </a:p>
        </p:txBody>
      </p:sp>
      <p:sp>
        <p:nvSpPr>
          <p:cNvPr id="155" name="Google Shape;155;p12"/>
          <p:cNvSpPr txBox="1"/>
          <p:nvPr>
            <p:ph idx="1" type="body"/>
          </p:nvPr>
        </p:nvSpPr>
        <p:spPr>
          <a:xfrm>
            <a:off x="4530300" y="1152475"/>
            <a:ext cx="2034000" cy="37815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latin typeface="Raleway"/>
                <a:ea typeface="Raleway"/>
                <a:cs typeface="Raleway"/>
                <a:sym typeface="Raleway"/>
              </a:rPr>
              <a:t>Create Tasks</a:t>
            </a:r>
            <a:endParaRPr b="1" sz="1400">
              <a:solidFill>
                <a:srgbClr val="000000"/>
              </a:solidFill>
              <a:latin typeface="Raleway"/>
              <a:ea typeface="Raleway"/>
              <a:cs typeface="Raleway"/>
              <a:sym typeface="Raleway"/>
            </a:endParaRPr>
          </a:p>
          <a:p>
            <a:pPr indent="0" lvl="0" marL="0" rtl="0" algn="l">
              <a:lnSpc>
                <a:spcPct val="115000"/>
              </a:lnSpc>
              <a:spcBef>
                <a:spcPts val="1600"/>
              </a:spcBef>
              <a:spcAft>
                <a:spcPts val="0"/>
              </a:spcAft>
              <a:buSzPts val="1800"/>
              <a:buNone/>
            </a:pPr>
            <a:r>
              <a:t/>
            </a:r>
            <a:endParaRPr b="1" sz="1400">
              <a:solidFill>
                <a:srgbClr val="000000"/>
              </a:solidFill>
              <a:latin typeface="Raleway"/>
              <a:ea typeface="Raleway"/>
              <a:cs typeface="Raleway"/>
              <a:sym typeface="Raleway"/>
            </a:endParaRPr>
          </a:p>
          <a:p>
            <a:pPr indent="-317500" lvl="0" marL="457200" rtl="0" algn="l">
              <a:lnSpc>
                <a:spcPct val="115000"/>
              </a:lnSpc>
              <a:spcBef>
                <a:spcPts val="1600"/>
              </a:spcBef>
              <a:spcAft>
                <a:spcPts val="0"/>
              </a:spcAft>
              <a:buClr>
                <a:schemeClr val="dk1"/>
              </a:buClr>
              <a:buSzPts val="1400"/>
              <a:buFont typeface="Raleway"/>
              <a:buAutoNum type="arabicPeriod"/>
            </a:pPr>
            <a:r>
              <a:rPr lang="en" sz="1400">
                <a:solidFill>
                  <a:schemeClr val="dk1"/>
                </a:solidFill>
                <a:latin typeface="Raleway"/>
                <a:ea typeface="Raleway"/>
                <a:cs typeface="Raleway"/>
                <a:sym typeface="Raleway"/>
              </a:rPr>
              <a:t>For each resource identify most relevant/important portion</a:t>
            </a:r>
            <a:endParaRPr sz="1400">
              <a:solidFill>
                <a:schemeClr val="dk1"/>
              </a:solidFill>
              <a:latin typeface="Raleway"/>
              <a:ea typeface="Raleway"/>
              <a:cs typeface="Raleway"/>
              <a:sym typeface="Raleway"/>
            </a:endParaRPr>
          </a:p>
          <a:p>
            <a:pPr indent="-342900" lvl="0" marL="457200" rtl="0" algn="l">
              <a:lnSpc>
                <a:spcPct val="115000"/>
              </a:lnSpc>
              <a:spcBef>
                <a:spcPts val="0"/>
              </a:spcBef>
              <a:spcAft>
                <a:spcPts val="0"/>
              </a:spcAft>
              <a:buClr>
                <a:schemeClr val="dk1"/>
              </a:buClr>
              <a:buSzPts val="1800"/>
              <a:buFont typeface="Raleway"/>
              <a:buAutoNum type="arabicPeriod"/>
            </a:pPr>
            <a:r>
              <a:rPr lang="en" sz="1400">
                <a:solidFill>
                  <a:schemeClr val="dk1"/>
                </a:solidFill>
                <a:latin typeface="Raleway"/>
                <a:ea typeface="Raleway"/>
                <a:cs typeface="Raleway"/>
                <a:sym typeface="Raleway"/>
              </a:rPr>
              <a:t>Create task</a:t>
            </a:r>
            <a:r>
              <a:rPr lang="en">
                <a:solidFill>
                  <a:schemeClr val="dk1"/>
                </a:solidFill>
                <a:latin typeface="Raleway"/>
                <a:ea typeface="Raleway"/>
                <a:cs typeface="Raleway"/>
                <a:sym typeface="Raleway"/>
              </a:rPr>
              <a:t> </a:t>
            </a:r>
            <a:endParaRPr b="1" sz="1400">
              <a:solidFill>
                <a:srgbClr val="000000"/>
              </a:solidFill>
              <a:latin typeface="Raleway"/>
              <a:ea typeface="Raleway"/>
              <a:cs typeface="Raleway"/>
              <a:sym typeface="Raleway"/>
            </a:endParaRPr>
          </a:p>
        </p:txBody>
      </p:sp>
      <p:sp>
        <p:nvSpPr>
          <p:cNvPr id="156" name="Google Shape;156;p12"/>
          <p:cNvSpPr txBox="1"/>
          <p:nvPr>
            <p:ph idx="1" type="body"/>
          </p:nvPr>
        </p:nvSpPr>
        <p:spPr>
          <a:xfrm>
            <a:off x="6639600" y="1152475"/>
            <a:ext cx="2034000" cy="6387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Create Assimilation Quiz</a:t>
            </a:r>
            <a:endParaRPr sz="1400">
              <a:solidFill>
                <a:srgbClr val="000000"/>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Step C.1: Identify most relevant portion</a:t>
            </a:r>
            <a:endParaRPr/>
          </a:p>
        </p:txBody>
      </p:sp>
      <p:sp>
        <p:nvSpPr>
          <p:cNvPr id="162" name="Google Shape;162;p13"/>
          <p:cNvSpPr txBox="1"/>
          <p:nvPr>
            <p:ph idx="1" type="body"/>
          </p:nvPr>
        </p:nvSpPr>
        <p:spPr>
          <a:xfrm>
            <a:off x="311700" y="1152475"/>
            <a:ext cx="8520600" cy="341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For each resource in trajectory, identify the most relevant portion that needs to be accessed by the learner</a:t>
            </a:r>
            <a:endParaRPr/>
          </a:p>
          <a:p>
            <a:pPr indent="0" lvl="0" marL="0" rtl="0" algn="l">
              <a:lnSpc>
                <a:spcPct val="115000"/>
              </a:lnSpc>
              <a:spcBef>
                <a:spcPts val="1600"/>
              </a:spcBef>
              <a:spcAft>
                <a:spcPts val="1600"/>
              </a:spcAft>
              <a:buSzPts val="1800"/>
              <a:buNone/>
            </a:pPr>
            <a:r>
              <a:t/>
            </a:r>
            <a:endParaRPr/>
          </a:p>
        </p:txBody>
      </p:sp>
      <p:sp>
        <p:nvSpPr>
          <p:cNvPr id="163" name="Google Shape;163;p13"/>
          <p:cNvSpPr txBox="1"/>
          <p:nvPr>
            <p:ph idx="1" type="body"/>
          </p:nvPr>
        </p:nvSpPr>
        <p:spPr>
          <a:xfrm>
            <a:off x="311700" y="0"/>
            <a:ext cx="2034000" cy="310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Identify Trajectories</a:t>
            </a:r>
            <a:endParaRPr sz="1000">
              <a:solidFill>
                <a:srgbClr val="000000"/>
              </a:solidFill>
              <a:latin typeface="Raleway"/>
              <a:ea typeface="Raleway"/>
              <a:cs typeface="Raleway"/>
              <a:sym typeface="Raleway"/>
            </a:endParaRPr>
          </a:p>
        </p:txBody>
      </p:sp>
      <p:sp>
        <p:nvSpPr>
          <p:cNvPr id="164" name="Google Shape;164;p13"/>
          <p:cNvSpPr txBox="1"/>
          <p:nvPr>
            <p:ph idx="1" type="body"/>
          </p:nvPr>
        </p:nvSpPr>
        <p:spPr>
          <a:xfrm>
            <a:off x="2273200" y="0"/>
            <a:ext cx="2389200" cy="310200"/>
          </a:xfrm>
          <a:prstGeom prst="rect">
            <a:avLst/>
          </a:prstGeom>
          <a:solidFill>
            <a:srgbClr val="D9EA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Resources</a:t>
            </a:r>
            <a:endParaRPr sz="1400">
              <a:solidFill>
                <a:srgbClr val="000000"/>
              </a:solidFill>
              <a:latin typeface="Raleway"/>
              <a:ea typeface="Raleway"/>
              <a:cs typeface="Raleway"/>
              <a:sym typeface="Raleway"/>
            </a:endParaRPr>
          </a:p>
        </p:txBody>
      </p:sp>
      <p:sp>
        <p:nvSpPr>
          <p:cNvPr id="165" name="Google Shape;165;p13"/>
          <p:cNvSpPr txBox="1"/>
          <p:nvPr>
            <p:ph idx="1" type="body"/>
          </p:nvPr>
        </p:nvSpPr>
        <p:spPr>
          <a:xfrm>
            <a:off x="4530300" y="0"/>
            <a:ext cx="2034000" cy="5103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Task</a:t>
            </a:r>
            <a:endParaRPr sz="1000">
              <a:solidFill>
                <a:srgbClr val="000000"/>
              </a:solidFill>
              <a:latin typeface="Raleway"/>
              <a:ea typeface="Raleway"/>
              <a:cs typeface="Raleway"/>
              <a:sym typeface="Raleway"/>
            </a:endParaRPr>
          </a:p>
        </p:txBody>
      </p:sp>
      <p:sp>
        <p:nvSpPr>
          <p:cNvPr id="166" name="Google Shape;166;p13"/>
          <p:cNvSpPr txBox="1"/>
          <p:nvPr>
            <p:ph idx="1" type="body"/>
          </p:nvPr>
        </p:nvSpPr>
        <p:spPr>
          <a:xfrm>
            <a:off x="6639600" y="-1"/>
            <a:ext cx="2034000" cy="30162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Assimilation Quiz</a:t>
            </a:r>
            <a:endParaRPr sz="1000">
              <a:solidFill>
                <a:srgbClr val="000000"/>
              </a:solidFill>
              <a:latin typeface="Raleway"/>
              <a:ea typeface="Raleway"/>
              <a:cs typeface="Raleway"/>
              <a:sym typeface="Raleway"/>
            </a:endParaRPr>
          </a:p>
        </p:txBody>
      </p:sp>
      <p:graphicFrame>
        <p:nvGraphicFramePr>
          <p:cNvPr id="167" name="Google Shape;167;p13"/>
          <p:cNvGraphicFramePr/>
          <p:nvPr/>
        </p:nvGraphicFramePr>
        <p:xfrm>
          <a:off x="924525" y="1991450"/>
          <a:ext cx="3000000" cy="3000000"/>
        </p:xfrm>
        <a:graphic>
          <a:graphicData uri="http://schemas.openxmlformats.org/drawingml/2006/table">
            <a:tbl>
              <a:tblPr>
                <a:noFill/>
                <a:tableStyleId>{CC4C971F-90F2-4A98-8CCE-E3B9D3F9DDD9}</a:tableStyleId>
              </a:tblPr>
              <a:tblGrid>
                <a:gridCol w="1518475"/>
                <a:gridCol w="3307525"/>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Module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LxT Resource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Most Relevant portion (and why)</a:t>
                      </a:r>
                      <a:endParaRPr sz="1400" u="none" cap="none" strike="noStrike"/>
                    </a:p>
                  </a:txBody>
                  <a:tcPr marT="91425" marB="91425" marR="91425" marL="91425"/>
                </a:tc>
              </a:tr>
              <a:tr h="381000">
                <a:tc rowSpan="3">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Step C.2: Create Task for the resource</a:t>
            </a:r>
            <a:endParaRPr/>
          </a:p>
        </p:txBody>
      </p:sp>
      <p:sp>
        <p:nvSpPr>
          <p:cNvPr id="173" name="Google Shape;173;p14"/>
          <p:cNvSpPr txBox="1"/>
          <p:nvPr>
            <p:ph idx="1" type="body"/>
          </p:nvPr>
        </p:nvSpPr>
        <p:spPr>
          <a:xfrm>
            <a:off x="311700" y="1152475"/>
            <a:ext cx="8520600" cy="341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Create a specific task </a:t>
            </a:r>
            <a:endParaRPr/>
          </a:p>
          <a:p>
            <a:pPr indent="-317500" lvl="1" marL="914400" rtl="0" algn="l">
              <a:lnSpc>
                <a:spcPct val="115000"/>
              </a:lnSpc>
              <a:spcBef>
                <a:spcPts val="0"/>
              </a:spcBef>
              <a:spcAft>
                <a:spcPts val="0"/>
              </a:spcAft>
              <a:buSzPts val="1400"/>
              <a:buAutoNum type="alphaLcPeriod"/>
            </a:pPr>
            <a:r>
              <a:rPr lang="en"/>
              <a:t>Look at some portion, Use the resource in following way, etc., that will ensure that learner is able to get the most relevant information that you want them to get from the resource.</a:t>
            </a:r>
            <a:endParaRPr/>
          </a:p>
          <a:p>
            <a:pPr indent="0" lvl="0" marL="0" rtl="0" algn="l">
              <a:lnSpc>
                <a:spcPct val="115000"/>
              </a:lnSpc>
              <a:spcBef>
                <a:spcPts val="1600"/>
              </a:spcBef>
              <a:spcAft>
                <a:spcPts val="1600"/>
              </a:spcAft>
              <a:buSzPts val="1800"/>
              <a:buNone/>
            </a:pPr>
            <a:r>
              <a:t/>
            </a:r>
            <a:endParaRPr/>
          </a:p>
        </p:txBody>
      </p:sp>
      <p:sp>
        <p:nvSpPr>
          <p:cNvPr id="174" name="Google Shape;174;p14"/>
          <p:cNvSpPr txBox="1"/>
          <p:nvPr>
            <p:ph idx="1" type="body"/>
          </p:nvPr>
        </p:nvSpPr>
        <p:spPr>
          <a:xfrm>
            <a:off x="311700" y="0"/>
            <a:ext cx="2034000" cy="310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Identify Trajectories</a:t>
            </a:r>
            <a:endParaRPr sz="1000">
              <a:solidFill>
                <a:srgbClr val="000000"/>
              </a:solidFill>
              <a:latin typeface="Raleway"/>
              <a:ea typeface="Raleway"/>
              <a:cs typeface="Raleway"/>
              <a:sym typeface="Raleway"/>
            </a:endParaRPr>
          </a:p>
        </p:txBody>
      </p:sp>
      <p:sp>
        <p:nvSpPr>
          <p:cNvPr id="175" name="Google Shape;175;p14"/>
          <p:cNvSpPr txBox="1"/>
          <p:nvPr>
            <p:ph idx="1" type="body"/>
          </p:nvPr>
        </p:nvSpPr>
        <p:spPr>
          <a:xfrm>
            <a:off x="2273200" y="0"/>
            <a:ext cx="2389200" cy="310200"/>
          </a:xfrm>
          <a:prstGeom prst="rect">
            <a:avLst/>
          </a:prstGeom>
          <a:solidFill>
            <a:srgbClr val="D9EA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Resources</a:t>
            </a:r>
            <a:endParaRPr sz="1400">
              <a:solidFill>
                <a:srgbClr val="000000"/>
              </a:solidFill>
              <a:latin typeface="Raleway"/>
              <a:ea typeface="Raleway"/>
              <a:cs typeface="Raleway"/>
              <a:sym typeface="Raleway"/>
            </a:endParaRPr>
          </a:p>
        </p:txBody>
      </p:sp>
      <p:sp>
        <p:nvSpPr>
          <p:cNvPr id="176" name="Google Shape;176;p14"/>
          <p:cNvSpPr txBox="1"/>
          <p:nvPr>
            <p:ph idx="1" type="body"/>
          </p:nvPr>
        </p:nvSpPr>
        <p:spPr>
          <a:xfrm>
            <a:off x="4530300" y="0"/>
            <a:ext cx="2034000" cy="5103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Task</a:t>
            </a:r>
            <a:endParaRPr sz="1000">
              <a:solidFill>
                <a:srgbClr val="000000"/>
              </a:solidFill>
              <a:latin typeface="Raleway"/>
              <a:ea typeface="Raleway"/>
              <a:cs typeface="Raleway"/>
              <a:sym typeface="Raleway"/>
            </a:endParaRPr>
          </a:p>
        </p:txBody>
      </p:sp>
      <p:sp>
        <p:nvSpPr>
          <p:cNvPr id="177" name="Google Shape;177;p14"/>
          <p:cNvSpPr txBox="1"/>
          <p:nvPr>
            <p:ph idx="1" type="body"/>
          </p:nvPr>
        </p:nvSpPr>
        <p:spPr>
          <a:xfrm>
            <a:off x="6639600" y="0"/>
            <a:ext cx="2034000" cy="310200"/>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Assimilation Quiz</a:t>
            </a:r>
            <a:endParaRPr sz="1000">
              <a:solidFill>
                <a:srgbClr val="000000"/>
              </a:solidFill>
              <a:latin typeface="Raleway"/>
              <a:ea typeface="Raleway"/>
              <a:cs typeface="Raleway"/>
              <a:sym typeface="Raleway"/>
            </a:endParaRPr>
          </a:p>
        </p:txBody>
      </p:sp>
      <p:graphicFrame>
        <p:nvGraphicFramePr>
          <p:cNvPr id="178" name="Google Shape;178;p14"/>
          <p:cNvGraphicFramePr/>
          <p:nvPr/>
        </p:nvGraphicFramePr>
        <p:xfrm>
          <a:off x="903575" y="2264000"/>
          <a:ext cx="3000000" cy="3000000"/>
        </p:xfrm>
        <a:graphic>
          <a:graphicData uri="http://schemas.openxmlformats.org/drawingml/2006/table">
            <a:tbl>
              <a:tblPr>
                <a:noFill/>
                <a:tableStyleId>{CC4C971F-90F2-4A98-8CCE-E3B9D3F9DDD9}</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Module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LxT Resource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Most Relevant portion (and why)</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Task for learner</a:t>
                      </a:r>
                      <a:endParaRPr sz="1400" u="none" cap="none" strike="noStrike"/>
                    </a:p>
                  </a:txBody>
                  <a:tcPr marT="91425" marB="91425" marR="91425" marL="91425">
                    <a:lnL cap="flat" cmpd="sng" w="9525">
                      <a:solidFill>
                        <a:srgbClr val="9E9E9E"/>
                      </a:solidFill>
                      <a:prstDash val="solid"/>
                      <a:round/>
                      <a:headEnd len="sm" w="sm" type="none"/>
                      <a:tailEnd len="sm" w="sm" type="none"/>
                    </a:lnL>
                  </a:tcPr>
                </a:tc>
              </a:tr>
              <a:tr h="381000">
                <a:tc rowSpan="3">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Overview of LxT creation steps - B</a:t>
            </a:r>
            <a:endParaRPr/>
          </a:p>
        </p:txBody>
      </p:sp>
      <p:sp>
        <p:nvSpPr>
          <p:cNvPr id="184" name="Google Shape;184;p15"/>
          <p:cNvSpPr txBox="1"/>
          <p:nvPr>
            <p:ph idx="1" type="body"/>
          </p:nvPr>
        </p:nvSpPr>
        <p:spPr>
          <a:xfrm>
            <a:off x="311700" y="1152475"/>
            <a:ext cx="2034000" cy="638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chemeClr val="dk1"/>
                </a:solidFill>
                <a:latin typeface="Raleway"/>
                <a:ea typeface="Raleway"/>
                <a:cs typeface="Raleway"/>
                <a:sym typeface="Raleway"/>
              </a:rPr>
              <a:t>Identify Trajectories</a:t>
            </a:r>
            <a:endParaRPr b="1">
              <a:solidFill>
                <a:srgbClr val="000000"/>
              </a:solidFill>
              <a:latin typeface="Raleway"/>
              <a:ea typeface="Raleway"/>
              <a:cs typeface="Raleway"/>
              <a:sym typeface="Raleway"/>
            </a:endParaRPr>
          </a:p>
        </p:txBody>
      </p:sp>
      <p:sp>
        <p:nvSpPr>
          <p:cNvPr id="185" name="Google Shape;185;p15"/>
          <p:cNvSpPr txBox="1"/>
          <p:nvPr>
            <p:ph idx="1" type="body"/>
          </p:nvPr>
        </p:nvSpPr>
        <p:spPr>
          <a:xfrm>
            <a:off x="2421000" y="1152475"/>
            <a:ext cx="1851000" cy="6015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Resources</a:t>
            </a:r>
            <a:endParaRPr>
              <a:solidFill>
                <a:srgbClr val="000000"/>
              </a:solidFill>
              <a:latin typeface="Raleway"/>
              <a:ea typeface="Raleway"/>
              <a:cs typeface="Raleway"/>
              <a:sym typeface="Raleway"/>
            </a:endParaRPr>
          </a:p>
        </p:txBody>
      </p:sp>
      <p:sp>
        <p:nvSpPr>
          <p:cNvPr id="186" name="Google Shape;186;p15"/>
          <p:cNvSpPr txBox="1"/>
          <p:nvPr>
            <p:ph idx="1" type="body"/>
          </p:nvPr>
        </p:nvSpPr>
        <p:spPr>
          <a:xfrm>
            <a:off x="4530300" y="1152475"/>
            <a:ext cx="2034000" cy="6015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Create Tasks</a:t>
            </a:r>
            <a:endParaRPr b="1" sz="1400">
              <a:solidFill>
                <a:srgbClr val="000000"/>
              </a:solidFill>
              <a:latin typeface="Raleway"/>
              <a:ea typeface="Raleway"/>
              <a:cs typeface="Raleway"/>
              <a:sym typeface="Raleway"/>
            </a:endParaRPr>
          </a:p>
        </p:txBody>
      </p:sp>
      <p:sp>
        <p:nvSpPr>
          <p:cNvPr id="187" name="Google Shape;187;p15"/>
          <p:cNvSpPr txBox="1"/>
          <p:nvPr>
            <p:ph idx="1" type="body"/>
          </p:nvPr>
        </p:nvSpPr>
        <p:spPr>
          <a:xfrm>
            <a:off x="6639600" y="1152475"/>
            <a:ext cx="2034000" cy="37533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latin typeface="Raleway"/>
                <a:ea typeface="Raleway"/>
                <a:cs typeface="Raleway"/>
                <a:sym typeface="Raleway"/>
              </a:rPr>
              <a:t>Create Assimilation Quiz</a:t>
            </a:r>
            <a:endParaRPr b="1" sz="1400">
              <a:solidFill>
                <a:srgbClr val="000000"/>
              </a:solidFill>
              <a:latin typeface="Raleway"/>
              <a:ea typeface="Raleway"/>
              <a:cs typeface="Raleway"/>
              <a:sym typeface="Raleway"/>
            </a:endParaRPr>
          </a:p>
          <a:p>
            <a:pPr indent="-317500" lvl="0" marL="457200" rtl="0" algn="l">
              <a:lnSpc>
                <a:spcPct val="115000"/>
              </a:lnSpc>
              <a:spcBef>
                <a:spcPts val="1600"/>
              </a:spcBef>
              <a:spcAft>
                <a:spcPts val="0"/>
              </a:spcAft>
              <a:buClr>
                <a:schemeClr val="dk1"/>
              </a:buClr>
              <a:buSzPts val="1400"/>
              <a:buFont typeface="Raleway"/>
              <a:buAutoNum type="arabicPeriod"/>
            </a:pPr>
            <a:r>
              <a:rPr lang="en" sz="1400">
                <a:solidFill>
                  <a:schemeClr val="dk1"/>
                </a:solidFill>
                <a:latin typeface="Raleway"/>
                <a:ea typeface="Raleway"/>
                <a:cs typeface="Raleway"/>
                <a:sym typeface="Raleway"/>
              </a:rPr>
              <a:t>Identify an information that learner should see/understand in the resource</a:t>
            </a:r>
            <a:endParaRPr sz="1400">
              <a:solidFill>
                <a:schemeClr val="dk1"/>
              </a:solidFill>
              <a:latin typeface="Raleway"/>
              <a:ea typeface="Raleway"/>
              <a:cs typeface="Raleway"/>
              <a:sym typeface="Raleway"/>
            </a:endParaRPr>
          </a:p>
          <a:p>
            <a:pPr indent="-317500" lvl="0" marL="457200" rtl="0" algn="l">
              <a:lnSpc>
                <a:spcPct val="115000"/>
              </a:lnSpc>
              <a:spcBef>
                <a:spcPts val="0"/>
              </a:spcBef>
              <a:spcAft>
                <a:spcPts val="0"/>
              </a:spcAft>
              <a:buClr>
                <a:schemeClr val="dk1"/>
              </a:buClr>
              <a:buSzPts val="1400"/>
              <a:buFont typeface="Raleway"/>
              <a:buAutoNum type="arabicPeriod"/>
            </a:pPr>
            <a:r>
              <a:rPr lang="en" sz="1400">
                <a:solidFill>
                  <a:schemeClr val="dk1"/>
                </a:solidFill>
                <a:latin typeface="Raleway"/>
                <a:ea typeface="Raleway"/>
                <a:cs typeface="Raleway"/>
                <a:sym typeface="Raleway"/>
              </a:rPr>
              <a:t>Create a question that checks whether the student saw/understood the information</a:t>
            </a:r>
            <a:endParaRPr sz="1400">
              <a:solidFill>
                <a:srgbClr val="000000"/>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Step D.1: Create Assimilation Quiz</a:t>
            </a:r>
            <a:endParaRPr/>
          </a:p>
        </p:txBody>
      </p:sp>
      <p:sp>
        <p:nvSpPr>
          <p:cNvPr id="193" name="Google Shape;193;p16"/>
          <p:cNvSpPr txBox="1"/>
          <p:nvPr>
            <p:ph idx="1" type="body"/>
          </p:nvPr>
        </p:nvSpPr>
        <p:spPr>
          <a:xfrm>
            <a:off x="311700" y="1152475"/>
            <a:ext cx="8520600" cy="341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Create a specific task </a:t>
            </a:r>
            <a:endParaRPr/>
          </a:p>
          <a:p>
            <a:pPr indent="-317500" lvl="1" marL="914400" rtl="0" algn="l">
              <a:lnSpc>
                <a:spcPct val="115000"/>
              </a:lnSpc>
              <a:spcBef>
                <a:spcPts val="0"/>
              </a:spcBef>
              <a:spcAft>
                <a:spcPts val="0"/>
              </a:spcAft>
              <a:buSzPts val="1400"/>
              <a:buAutoNum type="alphaLcPeriod"/>
            </a:pPr>
            <a:r>
              <a:rPr lang="en"/>
              <a:t>Look at some portion, Use the resource in following way, etc., that will ensure that learner is able to get the most relevant information that you want them to get from the resource.</a:t>
            </a:r>
            <a:endParaRPr/>
          </a:p>
          <a:p>
            <a:pPr indent="-317500" lvl="1" marL="914400" rtl="0" algn="l">
              <a:lnSpc>
                <a:spcPct val="115000"/>
              </a:lnSpc>
              <a:spcBef>
                <a:spcPts val="0"/>
              </a:spcBef>
              <a:spcAft>
                <a:spcPts val="0"/>
              </a:spcAft>
              <a:buSzPts val="1400"/>
              <a:buAutoNum type="alphaLcPeriod"/>
            </a:pPr>
            <a:r>
              <a:rPr lang="en"/>
              <a:t>Create 2-3 assimilation quizzes per resource</a:t>
            </a:r>
            <a:endParaRPr/>
          </a:p>
          <a:p>
            <a:pPr indent="0" lvl="0" marL="9144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94" name="Google Shape;194;p16"/>
          <p:cNvSpPr txBox="1"/>
          <p:nvPr>
            <p:ph idx="1" type="body"/>
          </p:nvPr>
        </p:nvSpPr>
        <p:spPr>
          <a:xfrm>
            <a:off x="311700" y="0"/>
            <a:ext cx="2034000" cy="310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Identify Trajectories</a:t>
            </a:r>
            <a:endParaRPr sz="1000">
              <a:solidFill>
                <a:srgbClr val="000000"/>
              </a:solidFill>
              <a:latin typeface="Raleway"/>
              <a:ea typeface="Raleway"/>
              <a:cs typeface="Raleway"/>
              <a:sym typeface="Raleway"/>
            </a:endParaRPr>
          </a:p>
        </p:txBody>
      </p:sp>
      <p:sp>
        <p:nvSpPr>
          <p:cNvPr id="195" name="Google Shape;195;p16"/>
          <p:cNvSpPr txBox="1"/>
          <p:nvPr>
            <p:ph idx="1" type="body"/>
          </p:nvPr>
        </p:nvSpPr>
        <p:spPr>
          <a:xfrm>
            <a:off x="2273200" y="0"/>
            <a:ext cx="2389200" cy="310200"/>
          </a:xfrm>
          <a:prstGeom prst="rect">
            <a:avLst/>
          </a:prstGeom>
          <a:solidFill>
            <a:srgbClr val="D9EA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Resources</a:t>
            </a:r>
            <a:endParaRPr sz="1400">
              <a:solidFill>
                <a:srgbClr val="000000"/>
              </a:solidFill>
              <a:latin typeface="Raleway"/>
              <a:ea typeface="Raleway"/>
              <a:cs typeface="Raleway"/>
              <a:sym typeface="Raleway"/>
            </a:endParaRPr>
          </a:p>
        </p:txBody>
      </p:sp>
      <p:sp>
        <p:nvSpPr>
          <p:cNvPr id="196" name="Google Shape;196;p16"/>
          <p:cNvSpPr txBox="1"/>
          <p:nvPr>
            <p:ph idx="1" type="body"/>
          </p:nvPr>
        </p:nvSpPr>
        <p:spPr>
          <a:xfrm>
            <a:off x="4530300" y="0"/>
            <a:ext cx="2034000" cy="5103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Task</a:t>
            </a:r>
            <a:endParaRPr sz="1000">
              <a:solidFill>
                <a:srgbClr val="000000"/>
              </a:solidFill>
              <a:latin typeface="Raleway"/>
              <a:ea typeface="Raleway"/>
              <a:cs typeface="Raleway"/>
              <a:sym typeface="Raleway"/>
            </a:endParaRPr>
          </a:p>
        </p:txBody>
      </p:sp>
      <p:sp>
        <p:nvSpPr>
          <p:cNvPr id="197" name="Google Shape;197;p16"/>
          <p:cNvSpPr txBox="1"/>
          <p:nvPr>
            <p:ph idx="1" type="body"/>
          </p:nvPr>
        </p:nvSpPr>
        <p:spPr>
          <a:xfrm>
            <a:off x="6639600" y="-1"/>
            <a:ext cx="2034000" cy="30162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Assimilation Quiz</a:t>
            </a:r>
            <a:endParaRPr sz="1000">
              <a:solidFill>
                <a:srgbClr val="000000"/>
              </a:solidFill>
              <a:latin typeface="Raleway"/>
              <a:ea typeface="Raleway"/>
              <a:cs typeface="Raleway"/>
              <a:sym typeface="Raleway"/>
            </a:endParaRPr>
          </a:p>
        </p:txBody>
      </p:sp>
      <p:graphicFrame>
        <p:nvGraphicFramePr>
          <p:cNvPr id="198" name="Google Shape;198;p16"/>
          <p:cNvGraphicFramePr/>
          <p:nvPr/>
        </p:nvGraphicFramePr>
        <p:xfrm>
          <a:off x="910550" y="2403750"/>
          <a:ext cx="3000000" cy="3000000"/>
        </p:xfrm>
        <a:graphic>
          <a:graphicData uri="http://schemas.openxmlformats.org/drawingml/2006/table">
            <a:tbl>
              <a:tblPr>
                <a:noFill/>
                <a:tableStyleId>{CC4C971F-90F2-4A98-8CCE-E3B9D3F9DDD9}</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LxT Resource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Task for the learner</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Assimilation Quiz</a:t>
                      </a:r>
                      <a:endParaRPr sz="1400" u="none" cap="none" strike="noStrike"/>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381000">
                <a:tc rowSpan="3">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rowSpan="3">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gridSpan="2">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hMerge="1"/>
              </a:tr>
              <a:tr h="381000">
                <a:tc vMerge="1"/>
                <a:tc vMerge="1"/>
                <a:tc gridSpan="2">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hMerge="1"/>
              </a:tr>
              <a:tr h="381000">
                <a:tc vMerge="1"/>
                <a:tc vMerge="1"/>
                <a:tc gridSpan="2">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h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Checklist to ensure quality of your LxT</a:t>
            </a:r>
            <a:endParaRPr/>
          </a:p>
        </p:txBody>
      </p:sp>
      <p:sp>
        <p:nvSpPr>
          <p:cNvPr id="204" name="Google Shape;20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AutoNum type="arabicPeriod"/>
            </a:pPr>
            <a:r>
              <a:rPr lang="en" sz="2000">
                <a:solidFill>
                  <a:schemeClr val="dk1"/>
                </a:solidFill>
              </a:rPr>
              <a:t>Have you identified a minimum of 3 category of learners?</a:t>
            </a:r>
            <a:endParaRPr sz="2000">
              <a:solidFill>
                <a:schemeClr val="dk1"/>
              </a:solidFill>
            </a:endParaRPr>
          </a:p>
          <a:p>
            <a:pPr indent="-355600" lvl="0" marL="457200" rtl="0" algn="l">
              <a:lnSpc>
                <a:spcPct val="100000"/>
              </a:lnSpc>
              <a:spcBef>
                <a:spcPts val="0"/>
              </a:spcBef>
              <a:spcAft>
                <a:spcPts val="0"/>
              </a:spcAft>
              <a:buClr>
                <a:schemeClr val="dk1"/>
              </a:buClr>
              <a:buSzPts val="2000"/>
              <a:buAutoNum type="arabicPeriod"/>
            </a:pPr>
            <a:r>
              <a:rPr lang="en" sz="2000">
                <a:solidFill>
                  <a:schemeClr val="dk1"/>
                </a:solidFill>
              </a:rPr>
              <a:t>Have you ensured that there is at least one resource for each cohort identified? </a:t>
            </a:r>
            <a:endParaRPr sz="2000">
              <a:solidFill>
                <a:schemeClr val="dk1"/>
              </a:solidFill>
            </a:endParaRPr>
          </a:p>
          <a:p>
            <a:pPr indent="-355600" lvl="0" marL="457200" rtl="0" algn="l">
              <a:lnSpc>
                <a:spcPct val="100000"/>
              </a:lnSpc>
              <a:spcBef>
                <a:spcPts val="0"/>
              </a:spcBef>
              <a:spcAft>
                <a:spcPts val="0"/>
              </a:spcAft>
              <a:buClr>
                <a:schemeClr val="dk1"/>
              </a:buClr>
              <a:buSzPts val="2000"/>
              <a:buAutoNum type="arabicPeriod"/>
            </a:pPr>
            <a:r>
              <a:rPr lang="en" sz="2000">
                <a:solidFill>
                  <a:schemeClr val="dk1"/>
                </a:solidFill>
              </a:rPr>
              <a:t>Have you identified resources that are free/open?</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en" sz="2000">
                <a:solidFill>
                  <a:schemeClr val="dk1"/>
                </a:solidFill>
              </a:rPr>
              <a:t>Have you created an assimilation quiz that ensures that learners have accessed the content?</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Summary of LeD creation steps</a:t>
            </a:r>
            <a:endParaRPr/>
          </a:p>
        </p:txBody>
      </p:sp>
      <p:sp>
        <p:nvSpPr>
          <p:cNvPr id="210" name="Google Shape;210;p18"/>
          <p:cNvSpPr txBox="1"/>
          <p:nvPr>
            <p:ph idx="1" type="body"/>
          </p:nvPr>
        </p:nvSpPr>
        <p:spPr>
          <a:xfrm>
            <a:off x="311700" y="1152474"/>
            <a:ext cx="2034000" cy="3788641"/>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chemeClr val="dk1"/>
                </a:solidFill>
                <a:latin typeface="Raleway"/>
                <a:ea typeface="Raleway"/>
                <a:cs typeface="Raleway"/>
                <a:sym typeface="Raleway"/>
              </a:rPr>
              <a:t>Identify Trajectories</a:t>
            </a:r>
            <a:endParaRPr b="1" sz="1400">
              <a:solidFill>
                <a:srgbClr val="000000"/>
              </a:solidFill>
              <a:latin typeface="Raleway"/>
              <a:ea typeface="Raleway"/>
              <a:cs typeface="Raleway"/>
              <a:sym typeface="Raleway"/>
            </a:endParaRPr>
          </a:p>
          <a:p>
            <a:pPr indent="-317500" lvl="0" marL="457200" rtl="0" algn="l">
              <a:lnSpc>
                <a:spcPct val="115000"/>
              </a:lnSpc>
              <a:spcBef>
                <a:spcPts val="160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List all possible categories</a:t>
            </a:r>
            <a:endParaRPr sz="1400">
              <a:solidFill>
                <a:schemeClr val="dk1"/>
              </a:solidFill>
              <a:latin typeface="Raleway"/>
              <a:ea typeface="Raleway"/>
              <a:cs typeface="Raleway"/>
              <a:sym typeface="Raleway"/>
            </a:endParaRPr>
          </a:p>
          <a:p>
            <a:pPr indent="-317500" lvl="0" marL="457200" rtl="0" algn="l">
              <a:lnSpc>
                <a:spcPct val="115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Identify modules/LeDs for LxTs</a:t>
            </a:r>
            <a:endParaRPr sz="1400">
              <a:solidFill>
                <a:schemeClr val="dk1"/>
              </a:solidFill>
              <a:latin typeface="Raleway"/>
              <a:ea typeface="Raleway"/>
              <a:cs typeface="Raleway"/>
              <a:sym typeface="Raleway"/>
            </a:endParaRPr>
          </a:p>
          <a:p>
            <a:pPr indent="-317500" lvl="0" marL="457200" rtl="0" algn="l">
              <a:lnSpc>
                <a:spcPct val="115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Prioritize the categories</a:t>
            </a:r>
            <a:endParaRPr sz="1400">
              <a:solidFill>
                <a:srgbClr val="000000"/>
              </a:solidFill>
              <a:latin typeface="Raleway"/>
              <a:ea typeface="Raleway"/>
              <a:cs typeface="Raleway"/>
              <a:sym typeface="Raleway"/>
            </a:endParaRPr>
          </a:p>
        </p:txBody>
      </p:sp>
      <p:sp>
        <p:nvSpPr>
          <p:cNvPr id="211" name="Google Shape;211;p18"/>
          <p:cNvSpPr txBox="1"/>
          <p:nvPr>
            <p:ph idx="1" type="body"/>
          </p:nvPr>
        </p:nvSpPr>
        <p:spPr>
          <a:xfrm>
            <a:off x="2421000" y="1152474"/>
            <a:ext cx="2034000" cy="3788641"/>
          </a:xfrm>
          <a:prstGeom prst="rect">
            <a:avLst/>
          </a:prstGeom>
          <a:solidFill>
            <a:srgbClr val="D9EA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latin typeface="Raleway"/>
                <a:ea typeface="Raleway"/>
                <a:cs typeface="Raleway"/>
                <a:sym typeface="Raleway"/>
              </a:rPr>
              <a:t>Identify Resources</a:t>
            </a:r>
            <a:endParaRPr b="1" sz="1400">
              <a:solidFill>
                <a:srgbClr val="000000"/>
              </a:solidFill>
              <a:latin typeface="Raleway"/>
              <a:ea typeface="Raleway"/>
              <a:cs typeface="Raleway"/>
              <a:sym typeface="Raleway"/>
            </a:endParaRPr>
          </a:p>
          <a:p>
            <a:pPr indent="-317500" lvl="0" marL="457200" rtl="0" algn="l">
              <a:lnSpc>
                <a:spcPct val="115000"/>
              </a:lnSpc>
              <a:spcBef>
                <a:spcPts val="160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Search for resources</a:t>
            </a:r>
            <a:endParaRPr sz="1400">
              <a:solidFill>
                <a:schemeClr val="dk1"/>
              </a:solidFill>
              <a:latin typeface="Raleway"/>
              <a:ea typeface="Raleway"/>
              <a:cs typeface="Raleway"/>
              <a:sym typeface="Raleway"/>
            </a:endParaRPr>
          </a:p>
          <a:p>
            <a:pPr indent="-317500" lvl="0" marL="457200" rtl="0" algn="l">
              <a:lnSpc>
                <a:spcPct val="115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Check copyright</a:t>
            </a:r>
            <a:endParaRPr sz="1400">
              <a:solidFill>
                <a:schemeClr val="dk1"/>
              </a:solidFill>
              <a:latin typeface="Raleway"/>
              <a:ea typeface="Raleway"/>
              <a:cs typeface="Raleway"/>
              <a:sym typeface="Raleway"/>
            </a:endParaRPr>
          </a:p>
          <a:p>
            <a:pPr indent="-317500" lvl="0" marL="457200" rtl="0" algn="l">
              <a:lnSpc>
                <a:spcPct val="115000"/>
              </a:lnSpc>
              <a:spcBef>
                <a:spcPts val="0"/>
              </a:spcBef>
              <a:spcAft>
                <a:spcPts val="0"/>
              </a:spcAft>
              <a:buClr>
                <a:schemeClr val="dk1"/>
              </a:buClr>
              <a:buSzPts val="1400"/>
              <a:buFont typeface="Raleway"/>
              <a:buChar char="●"/>
            </a:pPr>
            <a:r>
              <a:rPr lang="en" sz="1400">
                <a:solidFill>
                  <a:schemeClr val="dk1"/>
                </a:solidFill>
                <a:latin typeface="Raleway"/>
                <a:ea typeface="Raleway"/>
                <a:cs typeface="Raleway"/>
                <a:sym typeface="Raleway"/>
              </a:rPr>
              <a:t>Finalize resources</a:t>
            </a:r>
            <a:endParaRPr sz="1400">
              <a:solidFill>
                <a:srgbClr val="000000"/>
              </a:solidFill>
              <a:latin typeface="Raleway"/>
              <a:ea typeface="Raleway"/>
              <a:cs typeface="Raleway"/>
              <a:sym typeface="Raleway"/>
            </a:endParaRPr>
          </a:p>
        </p:txBody>
      </p:sp>
      <p:sp>
        <p:nvSpPr>
          <p:cNvPr id="212" name="Google Shape;212;p18"/>
          <p:cNvSpPr txBox="1"/>
          <p:nvPr>
            <p:ph idx="1" type="body"/>
          </p:nvPr>
        </p:nvSpPr>
        <p:spPr>
          <a:xfrm>
            <a:off x="4530300" y="1152474"/>
            <a:ext cx="2034000" cy="3788641"/>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latin typeface="Raleway"/>
                <a:ea typeface="Raleway"/>
                <a:cs typeface="Raleway"/>
                <a:sym typeface="Raleway"/>
              </a:rPr>
              <a:t>Create Tasks</a:t>
            </a:r>
            <a:endParaRPr b="1" sz="1400">
              <a:solidFill>
                <a:srgbClr val="000000"/>
              </a:solidFill>
              <a:latin typeface="Raleway"/>
              <a:ea typeface="Raleway"/>
              <a:cs typeface="Raleway"/>
              <a:sym typeface="Raleway"/>
            </a:endParaRPr>
          </a:p>
          <a:p>
            <a:pPr indent="-317500" lvl="0" marL="457200" rtl="0" algn="l">
              <a:lnSpc>
                <a:spcPct val="115000"/>
              </a:lnSpc>
              <a:spcBef>
                <a:spcPts val="160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For each Trajectory create a task that they should do with the resource</a:t>
            </a:r>
            <a:endParaRPr sz="1400">
              <a:solidFill>
                <a:srgbClr val="000000"/>
              </a:solidFill>
              <a:latin typeface="Raleway"/>
              <a:ea typeface="Raleway"/>
              <a:cs typeface="Raleway"/>
              <a:sym typeface="Raleway"/>
            </a:endParaRPr>
          </a:p>
        </p:txBody>
      </p:sp>
      <p:sp>
        <p:nvSpPr>
          <p:cNvPr id="213" name="Google Shape;213;p18"/>
          <p:cNvSpPr txBox="1"/>
          <p:nvPr>
            <p:ph idx="1" type="body"/>
          </p:nvPr>
        </p:nvSpPr>
        <p:spPr>
          <a:xfrm>
            <a:off x="6639600" y="1152474"/>
            <a:ext cx="2034000" cy="3788641"/>
          </a:xfrm>
          <a:prstGeom prst="rect">
            <a:avLst/>
          </a:prstGeom>
          <a:solidFill>
            <a:srgbClr val="EAD1D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latin typeface="Raleway"/>
                <a:ea typeface="Raleway"/>
                <a:cs typeface="Raleway"/>
                <a:sym typeface="Raleway"/>
              </a:rPr>
              <a:t>Create Assimilation Quiz</a:t>
            </a:r>
            <a:endParaRPr b="1" sz="1400">
              <a:solidFill>
                <a:srgbClr val="000000"/>
              </a:solidFill>
              <a:latin typeface="Raleway"/>
              <a:ea typeface="Raleway"/>
              <a:cs typeface="Raleway"/>
              <a:sym typeface="Raleway"/>
            </a:endParaRPr>
          </a:p>
          <a:p>
            <a:pPr indent="-317500" lvl="0" marL="457200" rtl="0" algn="l">
              <a:lnSpc>
                <a:spcPct val="115000"/>
              </a:lnSpc>
              <a:spcBef>
                <a:spcPts val="160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Identify an information that learner should see/understand in the resource</a:t>
            </a:r>
            <a:endParaRPr sz="1400">
              <a:solidFill>
                <a:srgbClr val="000000"/>
              </a:solidFill>
              <a:latin typeface="Raleway"/>
              <a:ea typeface="Raleway"/>
              <a:cs typeface="Raleway"/>
              <a:sym typeface="Raleway"/>
            </a:endParaRPr>
          </a:p>
          <a:p>
            <a:pPr indent="-317500" lvl="0" marL="457200" rtl="0" algn="l">
              <a:lnSpc>
                <a:spcPct val="115000"/>
              </a:lnSpc>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Create a question that checks whether the student saw/understood the information</a:t>
            </a:r>
            <a:endParaRPr sz="1400">
              <a:solidFill>
                <a:srgbClr val="000000"/>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to use this constructor</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constructor will help you create the script for an LxT in your topic. The LxT will include a group of resources for different cohorts and an assimilation quiz to check whether the resources has been accessed.  </a:t>
            </a:r>
            <a:endParaRPr/>
          </a:p>
          <a:p>
            <a:pPr indent="-342900" lvl="0" marL="457200" rtl="0" algn="l">
              <a:lnSpc>
                <a:spcPct val="115000"/>
              </a:lnSpc>
              <a:spcBef>
                <a:spcPts val="1600"/>
              </a:spcBef>
              <a:spcAft>
                <a:spcPts val="0"/>
              </a:spcAft>
              <a:buSzPts val="1800"/>
              <a:buChar char="●"/>
            </a:pPr>
            <a:r>
              <a:rPr lang="en"/>
              <a:t>An overview of the steps to be performed is given on the next slide.</a:t>
            </a:r>
            <a:endParaRPr/>
          </a:p>
          <a:p>
            <a:pPr indent="-342900" lvl="0" marL="457200" rtl="0" algn="l">
              <a:lnSpc>
                <a:spcPct val="115000"/>
              </a:lnSpc>
              <a:spcBef>
                <a:spcPts val="0"/>
              </a:spcBef>
              <a:spcAft>
                <a:spcPts val="0"/>
              </a:spcAft>
              <a:buSzPts val="1800"/>
              <a:buChar char="●"/>
            </a:pPr>
            <a:r>
              <a:rPr lang="en"/>
              <a:t>Each subsequent slide corresponds to one step. The slide will have:</a:t>
            </a:r>
            <a:endParaRPr/>
          </a:p>
          <a:p>
            <a:pPr indent="-317500" lvl="1" marL="914400" rtl="0" algn="l">
              <a:lnSpc>
                <a:spcPct val="115000"/>
              </a:lnSpc>
              <a:spcBef>
                <a:spcPts val="0"/>
              </a:spcBef>
              <a:spcAft>
                <a:spcPts val="0"/>
              </a:spcAft>
              <a:buSzPts val="1400"/>
              <a:buChar char="○"/>
            </a:pPr>
            <a:r>
              <a:rPr lang="en"/>
              <a:t>Actions to be performed (given on the slide). </a:t>
            </a:r>
            <a:endParaRPr/>
          </a:p>
          <a:p>
            <a:pPr indent="-317500" lvl="1" marL="914400" rtl="0" algn="l">
              <a:lnSpc>
                <a:spcPct val="115000"/>
              </a:lnSpc>
              <a:spcBef>
                <a:spcPts val="0"/>
              </a:spcBef>
              <a:spcAft>
                <a:spcPts val="0"/>
              </a:spcAft>
              <a:buSzPts val="1400"/>
              <a:buChar char="○"/>
            </a:pPr>
            <a:r>
              <a:rPr lang="en"/>
              <a:t>Guidelines to be followed (given in the speaker notes section).</a:t>
            </a:r>
            <a:endParaRPr/>
          </a:p>
          <a:p>
            <a:pPr indent="-342900" lvl="0" marL="457200" rtl="0" algn="l">
              <a:lnSpc>
                <a:spcPct val="115000"/>
              </a:lnSpc>
              <a:spcBef>
                <a:spcPts val="0"/>
              </a:spcBef>
              <a:spcAft>
                <a:spcPts val="0"/>
              </a:spcAft>
              <a:buSzPts val="1800"/>
              <a:buChar char="●"/>
            </a:pPr>
            <a:r>
              <a:rPr lang="en"/>
              <a:t>Perform the actions required to complete all the steps.</a:t>
            </a:r>
            <a:endParaRPr/>
          </a:p>
          <a:p>
            <a:pPr indent="0" lvl="0" marL="0" rtl="0" algn="l">
              <a:lnSpc>
                <a:spcPct val="115000"/>
              </a:lnSpc>
              <a:spcBef>
                <a:spcPts val="1600"/>
              </a:spcBef>
              <a:spcAft>
                <a:spcPts val="1600"/>
              </a:spcAft>
              <a:buSzPts val="1800"/>
              <a:buNone/>
            </a:pPr>
            <a:r>
              <a:rPr lang="en"/>
              <a:t>Save your file and go on to create your LeD.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Outline</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Identify all learner categories that you will have in the course</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800">
                <a:solidFill>
                  <a:schemeClr val="dk1"/>
                </a:solidFill>
              </a:rPr>
              <a:t>based on learner diversity</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Prioritize the learner categories (3-5) based on who you want to cater to</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chemeClr val="dk1"/>
                </a:solidFill>
              </a:rPr>
              <a:t>Choose the LeD(s) for which you want to create LxTs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Identify type of learning extensions that you want to provide for each category</a:t>
            </a:r>
            <a:endParaRPr>
              <a:solidFill>
                <a:srgbClr val="000000"/>
              </a:solidFill>
            </a:endParaRPr>
          </a:p>
          <a:p>
            <a:pPr indent="-342900" lvl="0" marL="457200" rtl="0" algn="l">
              <a:lnSpc>
                <a:spcPct val="115000"/>
              </a:lnSpc>
              <a:spcBef>
                <a:spcPts val="0"/>
              </a:spcBef>
              <a:spcAft>
                <a:spcPts val="0"/>
              </a:spcAft>
              <a:buClr>
                <a:srgbClr val="0000FF"/>
              </a:buClr>
              <a:buSzPts val="1800"/>
              <a:buChar char="●"/>
            </a:pPr>
            <a:r>
              <a:rPr lang="en">
                <a:solidFill>
                  <a:srgbClr val="0000FF"/>
                </a:solidFill>
              </a:rPr>
              <a:t>For each category, create a trajectory</a:t>
            </a:r>
            <a:endParaRPr>
              <a:solidFill>
                <a:srgbClr val="0000FF"/>
              </a:solidFill>
            </a:endParaRPr>
          </a:p>
          <a:p>
            <a:pPr indent="-317500" lvl="1" marL="914400" rtl="0" algn="l">
              <a:lnSpc>
                <a:spcPct val="115000"/>
              </a:lnSpc>
              <a:spcBef>
                <a:spcPts val="0"/>
              </a:spcBef>
              <a:spcAft>
                <a:spcPts val="0"/>
              </a:spcAft>
              <a:buClr>
                <a:srgbClr val="0000FF"/>
              </a:buClr>
              <a:buSzPts val="1400"/>
              <a:buChar char="○"/>
            </a:pPr>
            <a:r>
              <a:rPr lang="en">
                <a:solidFill>
                  <a:srgbClr val="0000FF"/>
                </a:solidFill>
              </a:rPr>
              <a:t>identify references</a:t>
            </a:r>
            <a:endParaRPr>
              <a:solidFill>
                <a:srgbClr val="0000FF"/>
              </a:solidFill>
            </a:endParaRPr>
          </a:p>
          <a:p>
            <a:pPr indent="-317500" lvl="1" marL="914400" rtl="0" algn="l">
              <a:lnSpc>
                <a:spcPct val="115000"/>
              </a:lnSpc>
              <a:spcBef>
                <a:spcPts val="0"/>
              </a:spcBef>
              <a:spcAft>
                <a:spcPts val="0"/>
              </a:spcAft>
              <a:buClr>
                <a:srgbClr val="0000FF"/>
              </a:buClr>
              <a:buSzPts val="1400"/>
              <a:buChar char="○"/>
            </a:pPr>
            <a:r>
              <a:rPr lang="en">
                <a:solidFill>
                  <a:srgbClr val="0000FF"/>
                </a:solidFill>
              </a:rPr>
              <a:t>create tasks</a:t>
            </a:r>
            <a:endParaRPr>
              <a:solidFill>
                <a:srgbClr val="0000FF"/>
              </a:solidFill>
            </a:endParaRPr>
          </a:p>
          <a:p>
            <a:pPr indent="-317500" lvl="1" marL="914400" rtl="0" algn="l">
              <a:lnSpc>
                <a:spcPct val="115000"/>
              </a:lnSpc>
              <a:spcBef>
                <a:spcPts val="0"/>
              </a:spcBef>
              <a:spcAft>
                <a:spcPts val="0"/>
              </a:spcAft>
              <a:buClr>
                <a:srgbClr val="0000FF"/>
              </a:buClr>
              <a:buSzPts val="1400"/>
              <a:buChar char="○"/>
            </a:pPr>
            <a:r>
              <a:rPr lang="en">
                <a:solidFill>
                  <a:srgbClr val="0000FF"/>
                </a:solidFill>
              </a:rPr>
              <a:t>create Assimilation Quiz</a:t>
            </a:r>
            <a:endParaRPr>
              <a:solidFill>
                <a:srgbClr val="0000FF"/>
              </a:solidFill>
            </a:endParaRPr>
          </a:p>
          <a:p>
            <a:pPr indent="0" lvl="0" marL="457200" rtl="0" algn="l">
              <a:lnSpc>
                <a:spcPct val="115000"/>
              </a:lnSpc>
              <a:spcBef>
                <a:spcPts val="1600"/>
              </a:spcBef>
              <a:spcAft>
                <a:spcPts val="1600"/>
              </a:spcAft>
              <a:buSzPts val="1800"/>
              <a:buNone/>
            </a:pPr>
            <a:r>
              <a:t/>
            </a:r>
            <a:endParaRPr>
              <a:solidFill>
                <a:srgbClr val="99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Overview of LxT creation steps</a:t>
            </a:r>
            <a:endParaRPr/>
          </a:p>
        </p:txBody>
      </p:sp>
      <p:sp>
        <p:nvSpPr>
          <p:cNvPr id="73" name="Google Shape;73;p4"/>
          <p:cNvSpPr txBox="1"/>
          <p:nvPr>
            <p:ph idx="1" type="body"/>
          </p:nvPr>
        </p:nvSpPr>
        <p:spPr>
          <a:xfrm>
            <a:off x="311700" y="1152475"/>
            <a:ext cx="2034000" cy="638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Trajectories</a:t>
            </a:r>
            <a:endParaRPr sz="1400">
              <a:solidFill>
                <a:srgbClr val="000000"/>
              </a:solidFill>
              <a:latin typeface="Raleway"/>
              <a:ea typeface="Raleway"/>
              <a:cs typeface="Raleway"/>
              <a:sym typeface="Raleway"/>
            </a:endParaRPr>
          </a:p>
        </p:txBody>
      </p:sp>
      <p:sp>
        <p:nvSpPr>
          <p:cNvPr id="74" name="Google Shape;74;p4"/>
          <p:cNvSpPr txBox="1"/>
          <p:nvPr>
            <p:ph idx="1" type="body"/>
          </p:nvPr>
        </p:nvSpPr>
        <p:spPr>
          <a:xfrm>
            <a:off x="2421000" y="1152475"/>
            <a:ext cx="2034000" cy="638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Resources</a:t>
            </a:r>
            <a:endParaRPr sz="1400">
              <a:solidFill>
                <a:srgbClr val="000000"/>
              </a:solidFill>
              <a:latin typeface="Raleway"/>
              <a:ea typeface="Raleway"/>
              <a:cs typeface="Raleway"/>
              <a:sym typeface="Raleway"/>
            </a:endParaRPr>
          </a:p>
        </p:txBody>
      </p:sp>
      <p:sp>
        <p:nvSpPr>
          <p:cNvPr id="75" name="Google Shape;75;p4"/>
          <p:cNvSpPr txBox="1"/>
          <p:nvPr>
            <p:ph idx="1" type="body"/>
          </p:nvPr>
        </p:nvSpPr>
        <p:spPr>
          <a:xfrm>
            <a:off x="4530300" y="1152475"/>
            <a:ext cx="2034000" cy="638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Create Tasks</a:t>
            </a:r>
            <a:endParaRPr sz="1400">
              <a:solidFill>
                <a:srgbClr val="000000"/>
              </a:solidFill>
              <a:latin typeface="Raleway"/>
              <a:ea typeface="Raleway"/>
              <a:cs typeface="Raleway"/>
              <a:sym typeface="Raleway"/>
            </a:endParaRPr>
          </a:p>
        </p:txBody>
      </p:sp>
      <p:sp>
        <p:nvSpPr>
          <p:cNvPr id="76" name="Google Shape;76;p4"/>
          <p:cNvSpPr txBox="1"/>
          <p:nvPr>
            <p:ph idx="1" type="body"/>
          </p:nvPr>
        </p:nvSpPr>
        <p:spPr>
          <a:xfrm>
            <a:off x="6639600" y="1152475"/>
            <a:ext cx="2034000" cy="6387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Create Assimilation Quiz</a:t>
            </a:r>
            <a:endParaRPr sz="1400">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Overview of LxT creation steps - A</a:t>
            </a:r>
            <a:endParaRPr/>
          </a:p>
        </p:txBody>
      </p:sp>
      <p:sp>
        <p:nvSpPr>
          <p:cNvPr id="82" name="Google Shape;82;p5"/>
          <p:cNvSpPr txBox="1"/>
          <p:nvPr>
            <p:ph idx="1" type="body"/>
          </p:nvPr>
        </p:nvSpPr>
        <p:spPr>
          <a:xfrm>
            <a:off x="311700" y="1152475"/>
            <a:ext cx="2034000" cy="33252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chemeClr val="dk1"/>
                </a:solidFill>
                <a:latin typeface="Raleway"/>
                <a:ea typeface="Raleway"/>
                <a:cs typeface="Raleway"/>
                <a:sym typeface="Raleway"/>
              </a:rPr>
              <a:t>Identify Trajectories</a:t>
            </a:r>
            <a:endParaRPr b="1" sz="1400">
              <a:solidFill>
                <a:srgbClr val="000000"/>
              </a:solidFill>
              <a:latin typeface="Raleway"/>
              <a:ea typeface="Raleway"/>
              <a:cs typeface="Raleway"/>
              <a:sym typeface="Raleway"/>
            </a:endParaRPr>
          </a:p>
          <a:p>
            <a:pPr indent="-342900" lvl="0" marL="457200" rtl="0" algn="l">
              <a:lnSpc>
                <a:spcPct val="115000"/>
              </a:lnSpc>
              <a:spcBef>
                <a:spcPts val="1600"/>
              </a:spcBef>
              <a:spcAft>
                <a:spcPts val="0"/>
              </a:spcAft>
              <a:buClr>
                <a:schemeClr val="dk1"/>
              </a:buClr>
              <a:buSzPts val="1800"/>
              <a:buFont typeface="Raleway"/>
              <a:buAutoNum type="arabicPeriod"/>
            </a:pPr>
            <a:r>
              <a:rPr lang="en">
                <a:solidFill>
                  <a:schemeClr val="dk1"/>
                </a:solidFill>
                <a:latin typeface="Raleway"/>
                <a:ea typeface="Raleway"/>
                <a:cs typeface="Raleway"/>
                <a:sym typeface="Raleway"/>
              </a:rPr>
              <a:t>List all possible categories</a:t>
            </a:r>
            <a:endParaRPr>
              <a:solidFill>
                <a:schemeClr val="dk1"/>
              </a:solidFill>
              <a:latin typeface="Raleway"/>
              <a:ea typeface="Raleway"/>
              <a:cs typeface="Raleway"/>
              <a:sym typeface="Raleway"/>
            </a:endParaRPr>
          </a:p>
          <a:p>
            <a:pPr indent="-342900" lvl="0" marL="457200" rtl="0" algn="l">
              <a:lnSpc>
                <a:spcPct val="115000"/>
              </a:lnSpc>
              <a:spcBef>
                <a:spcPts val="0"/>
              </a:spcBef>
              <a:spcAft>
                <a:spcPts val="0"/>
              </a:spcAft>
              <a:buClr>
                <a:schemeClr val="dk1"/>
              </a:buClr>
              <a:buSzPts val="1800"/>
              <a:buFont typeface="Raleway"/>
              <a:buAutoNum type="arabicPeriod"/>
            </a:pPr>
            <a:r>
              <a:rPr lang="en">
                <a:solidFill>
                  <a:schemeClr val="dk1"/>
                </a:solidFill>
                <a:latin typeface="Raleway"/>
                <a:ea typeface="Raleway"/>
                <a:cs typeface="Raleway"/>
                <a:sym typeface="Raleway"/>
              </a:rPr>
              <a:t>Identify modules/LeDs for LxTs</a:t>
            </a:r>
            <a:endParaRPr>
              <a:solidFill>
                <a:schemeClr val="dk1"/>
              </a:solidFill>
              <a:latin typeface="Raleway"/>
              <a:ea typeface="Raleway"/>
              <a:cs typeface="Raleway"/>
              <a:sym typeface="Raleway"/>
            </a:endParaRPr>
          </a:p>
          <a:p>
            <a:pPr indent="-342900" lvl="0" marL="457200" rtl="0" algn="l">
              <a:lnSpc>
                <a:spcPct val="115000"/>
              </a:lnSpc>
              <a:spcBef>
                <a:spcPts val="0"/>
              </a:spcBef>
              <a:spcAft>
                <a:spcPts val="0"/>
              </a:spcAft>
              <a:buClr>
                <a:schemeClr val="dk1"/>
              </a:buClr>
              <a:buSzPts val="1800"/>
              <a:buFont typeface="Raleway"/>
              <a:buAutoNum type="arabicPeriod"/>
            </a:pPr>
            <a:r>
              <a:rPr lang="en">
                <a:solidFill>
                  <a:schemeClr val="dk1"/>
                </a:solidFill>
                <a:latin typeface="Raleway"/>
                <a:ea typeface="Raleway"/>
                <a:cs typeface="Raleway"/>
                <a:sym typeface="Raleway"/>
              </a:rPr>
              <a:t>Prioritize the categories</a:t>
            </a:r>
            <a:endParaRPr>
              <a:solidFill>
                <a:schemeClr val="dk1"/>
              </a:solidFill>
              <a:latin typeface="Raleway"/>
              <a:ea typeface="Raleway"/>
              <a:cs typeface="Raleway"/>
              <a:sym typeface="Raleway"/>
            </a:endParaRPr>
          </a:p>
          <a:p>
            <a:pPr indent="0" lvl="0" marL="457200" rtl="0" algn="l">
              <a:lnSpc>
                <a:spcPct val="115000"/>
              </a:lnSpc>
              <a:spcBef>
                <a:spcPts val="1600"/>
              </a:spcBef>
              <a:spcAft>
                <a:spcPts val="1600"/>
              </a:spcAft>
              <a:buSzPts val="1800"/>
              <a:buNone/>
            </a:pPr>
            <a:r>
              <a:t/>
            </a:r>
            <a:endParaRPr b="1">
              <a:solidFill>
                <a:srgbClr val="000000"/>
              </a:solidFill>
              <a:latin typeface="Raleway"/>
              <a:ea typeface="Raleway"/>
              <a:cs typeface="Raleway"/>
              <a:sym typeface="Raleway"/>
            </a:endParaRPr>
          </a:p>
        </p:txBody>
      </p:sp>
      <p:sp>
        <p:nvSpPr>
          <p:cNvPr id="83" name="Google Shape;83;p5"/>
          <p:cNvSpPr txBox="1"/>
          <p:nvPr>
            <p:ph idx="1" type="body"/>
          </p:nvPr>
        </p:nvSpPr>
        <p:spPr>
          <a:xfrm>
            <a:off x="2421000" y="1152475"/>
            <a:ext cx="2034000" cy="638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Resources</a:t>
            </a:r>
            <a:endParaRPr sz="1400">
              <a:solidFill>
                <a:srgbClr val="000000"/>
              </a:solidFill>
              <a:latin typeface="Raleway"/>
              <a:ea typeface="Raleway"/>
              <a:cs typeface="Raleway"/>
              <a:sym typeface="Raleway"/>
            </a:endParaRPr>
          </a:p>
        </p:txBody>
      </p:sp>
      <p:sp>
        <p:nvSpPr>
          <p:cNvPr id="84" name="Google Shape;84;p5"/>
          <p:cNvSpPr txBox="1"/>
          <p:nvPr>
            <p:ph idx="1" type="body"/>
          </p:nvPr>
        </p:nvSpPr>
        <p:spPr>
          <a:xfrm>
            <a:off x="4530300" y="1152475"/>
            <a:ext cx="2034000" cy="638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Create Tasks</a:t>
            </a:r>
            <a:endParaRPr sz="1400">
              <a:solidFill>
                <a:srgbClr val="000000"/>
              </a:solidFill>
              <a:latin typeface="Raleway"/>
              <a:ea typeface="Raleway"/>
              <a:cs typeface="Raleway"/>
              <a:sym typeface="Raleway"/>
            </a:endParaRPr>
          </a:p>
        </p:txBody>
      </p:sp>
      <p:sp>
        <p:nvSpPr>
          <p:cNvPr id="85" name="Google Shape;85;p5"/>
          <p:cNvSpPr txBox="1"/>
          <p:nvPr>
            <p:ph idx="1" type="body"/>
          </p:nvPr>
        </p:nvSpPr>
        <p:spPr>
          <a:xfrm>
            <a:off x="6639600" y="1152475"/>
            <a:ext cx="2034000" cy="6387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Create Assimilation Quiz</a:t>
            </a:r>
            <a:endParaRPr sz="1400">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Step A.1: List all possible categories </a:t>
            </a:r>
            <a:endParaRPr/>
          </a:p>
        </p:txBody>
      </p:sp>
      <p:sp>
        <p:nvSpPr>
          <p:cNvPr id="91" name="Google Shape;91;p6"/>
          <p:cNvSpPr txBox="1"/>
          <p:nvPr>
            <p:ph idx="1" type="body"/>
          </p:nvPr>
        </p:nvSpPr>
        <p:spPr>
          <a:xfrm>
            <a:off x="311700" y="1152475"/>
            <a:ext cx="8520600" cy="341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92" name="Google Shape;92;p6"/>
          <p:cNvSpPr txBox="1"/>
          <p:nvPr>
            <p:ph idx="1" type="body"/>
          </p:nvPr>
        </p:nvSpPr>
        <p:spPr>
          <a:xfrm>
            <a:off x="311700" y="0"/>
            <a:ext cx="2034000" cy="572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Trajectories</a:t>
            </a:r>
            <a:endParaRPr sz="1400">
              <a:solidFill>
                <a:srgbClr val="000000"/>
              </a:solidFill>
              <a:latin typeface="Raleway"/>
              <a:ea typeface="Raleway"/>
              <a:cs typeface="Raleway"/>
              <a:sym typeface="Raleway"/>
            </a:endParaRPr>
          </a:p>
        </p:txBody>
      </p:sp>
      <p:sp>
        <p:nvSpPr>
          <p:cNvPr id="93" name="Google Shape;93;p6"/>
          <p:cNvSpPr txBox="1"/>
          <p:nvPr>
            <p:ph idx="1" type="body"/>
          </p:nvPr>
        </p:nvSpPr>
        <p:spPr>
          <a:xfrm>
            <a:off x="2421000" y="-1"/>
            <a:ext cx="2034000" cy="310275"/>
          </a:xfrm>
          <a:prstGeom prst="rect">
            <a:avLst/>
          </a:prstGeom>
          <a:solidFill>
            <a:srgbClr val="D9EA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Identify Resources</a:t>
            </a:r>
            <a:endParaRPr sz="1000">
              <a:solidFill>
                <a:srgbClr val="000000"/>
              </a:solidFill>
              <a:latin typeface="Raleway"/>
              <a:ea typeface="Raleway"/>
              <a:cs typeface="Raleway"/>
              <a:sym typeface="Raleway"/>
            </a:endParaRPr>
          </a:p>
        </p:txBody>
      </p:sp>
      <p:sp>
        <p:nvSpPr>
          <p:cNvPr id="94" name="Google Shape;94;p6"/>
          <p:cNvSpPr txBox="1"/>
          <p:nvPr>
            <p:ph idx="1" type="body"/>
          </p:nvPr>
        </p:nvSpPr>
        <p:spPr>
          <a:xfrm>
            <a:off x="4530300" y="-1"/>
            <a:ext cx="2034000" cy="310275"/>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Task</a:t>
            </a:r>
            <a:endParaRPr sz="1000">
              <a:solidFill>
                <a:srgbClr val="000000"/>
              </a:solidFill>
              <a:latin typeface="Raleway"/>
              <a:ea typeface="Raleway"/>
              <a:cs typeface="Raleway"/>
              <a:sym typeface="Raleway"/>
            </a:endParaRPr>
          </a:p>
        </p:txBody>
      </p:sp>
      <p:sp>
        <p:nvSpPr>
          <p:cNvPr id="95" name="Google Shape;95;p6"/>
          <p:cNvSpPr txBox="1"/>
          <p:nvPr>
            <p:ph idx="1" type="body"/>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Assimilation Quiz</a:t>
            </a:r>
            <a:endParaRPr sz="1000">
              <a:solidFill>
                <a:srgbClr val="000000"/>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Step A.2: Identify modules/LeDs for LxTs</a:t>
            </a:r>
            <a:endParaRPr/>
          </a:p>
        </p:txBody>
      </p:sp>
      <p:sp>
        <p:nvSpPr>
          <p:cNvPr id="101" name="Google Shape;101;p7"/>
          <p:cNvSpPr txBox="1"/>
          <p:nvPr>
            <p:ph idx="1" type="body"/>
          </p:nvPr>
        </p:nvSpPr>
        <p:spPr>
          <a:xfrm>
            <a:off x="311700" y="1152475"/>
            <a:ext cx="8520600" cy="341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02" name="Google Shape;102;p7"/>
          <p:cNvSpPr txBox="1"/>
          <p:nvPr>
            <p:ph idx="1" type="body"/>
          </p:nvPr>
        </p:nvSpPr>
        <p:spPr>
          <a:xfrm>
            <a:off x="311700" y="0"/>
            <a:ext cx="2034000" cy="572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Trajectories</a:t>
            </a:r>
            <a:endParaRPr sz="1400">
              <a:solidFill>
                <a:srgbClr val="000000"/>
              </a:solidFill>
              <a:latin typeface="Raleway"/>
              <a:ea typeface="Raleway"/>
              <a:cs typeface="Raleway"/>
              <a:sym typeface="Raleway"/>
            </a:endParaRPr>
          </a:p>
        </p:txBody>
      </p:sp>
      <p:sp>
        <p:nvSpPr>
          <p:cNvPr id="103" name="Google Shape;103;p7"/>
          <p:cNvSpPr txBox="1"/>
          <p:nvPr>
            <p:ph idx="1" type="body"/>
          </p:nvPr>
        </p:nvSpPr>
        <p:spPr>
          <a:xfrm>
            <a:off x="2421000" y="-1"/>
            <a:ext cx="2034000" cy="310275"/>
          </a:xfrm>
          <a:prstGeom prst="rect">
            <a:avLst/>
          </a:prstGeom>
          <a:solidFill>
            <a:srgbClr val="D9EA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Identify Resources</a:t>
            </a:r>
            <a:endParaRPr sz="1000">
              <a:solidFill>
                <a:srgbClr val="000000"/>
              </a:solidFill>
              <a:latin typeface="Raleway"/>
              <a:ea typeface="Raleway"/>
              <a:cs typeface="Raleway"/>
              <a:sym typeface="Raleway"/>
            </a:endParaRPr>
          </a:p>
        </p:txBody>
      </p:sp>
      <p:sp>
        <p:nvSpPr>
          <p:cNvPr id="104" name="Google Shape;104;p7"/>
          <p:cNvSpPr txBox="1"/>
          <p:nvPr>
            <p:ph idx="1" type="body"/>
          </p:nvPr>
        </p:nvSpPr>
        <p:spPr>
          <a:xfrm>
            <a:off x="4530300" y="-1"/>
            <a:ext cx="2034000" cy="310275"/>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Task</a:t>
            </a:r>
            <a:endParaRPr sz="1000">
              <a:solidFill>
                <a:srgbClr val="000000"/>
              </a:solidFill>
              <a:latin typeface="Raleway"/>
              <a:ea typeface="Raleway"/>
              <a:cs typeface="Raleway"/>
              <a:sym typeface="Raleway"/>
            </a:endParaRPr>
          </a:p>
        </p:txBody>
      </p:sp>
      <p:sp>
        <p:nvSpPr>
          <p:cNvPr id="105" name="Google Shape;105;p7"/>
          <p:cNvSpPr txBox="1"/>
          <p:nvPr>
            <p:ph idx="1" type="body"/>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Assimilation Quiz</a:t>
            </a:r>
            <a:endParaRPr sz="1000">
              <a:solidFill>
                <a:srgbClr val="0000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Step A.3: Prioritize the categories</a:t>
            </a:r>
            <a:endParaRPr/>
          </a:p>
        </p:txBody>
      </p:sp>
      <p:sp>
        <p:nvSpPr>
          <p:cNvPr id="111" name="Google Shape;111;p8"/>
          <p:cNvSpPr txBox="1"/>
          <p:nvPr>
            <p:ph idx="1" type="body"/>
          </p:nvPr>
        </p:nvSpPr>
        <p:spPr>
          <a:xfrm>
            <a:off x="311700" y="1152475"/>
            <a:ext cx="8520600" cy="341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Repeat this for each module</a:t>
            </a:r>
            <a:endParaRPr/>
          </a:p>
        </p:txBody>
      </p:sp>
      <p:sp>
        <p:nvSpPr>
          <p:cNvPr id="112" name="Google Shape;112;p8"/>
          <p:cNvSpPr txBox="1"/>
          <p:nvPr>
            <p:ph idx="1" type="body"/>
          </p:nvPr>
        </p:nvSpPr>
        <p:spPr>
          <a:xfrm>
            <a:off x="311700" y="0"/>
            <a:ext cx="2034000" cy="572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Identify Trajectories</a:t>
            </a:r>
            <a:endParaRPr sz="1400">
              <a:solidFill>
                <a:srgbClr val="000000"/>
              </a:solidFill>
              <a:latin typeface="Raleway"/>
              <a:ea typeface="Raleway"/>
              <a:cs typeface="Raleway"/>
              <a:sym typeface="Raleway"/>
            </a:endParaRPr>
          </a:p>
        </p:txBody>
      </p:sp>
      <p:sp>
        <p:nvSpPr>
          <p:cNvPr id="113" name="Google Shape;113;p8"/>
          <p:cNvSpPr txBox="1"/>
          <p:nvPr>
            <p:ph idx="1" type="body"/>
          </p:nvPr>
        </p:nvSpPr>
        <p:spPr>
          <a:xfrm>
            <a:off x="2421000" y="-1"/>
            <a:ext cx="2034000" cy="310275"/>
          </a:xfrm>
          <a:prstGeom prst="rect">
            <a:avLst/>
          </a:prstGeom>
          <a:solidFill>
            <a:srgbClr val="D9EAD3"/>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Identify Resources</a:t>
            </a:r>
            <a:endParaRPr sz="1000">
              <a:solidFill>
                <a:srgbClr val="000000"/>
              </a:solidFill>
              <a:latin typeface="Raleway"/>
              <a:ea typeface="Raleway"/>
              <a:cs typeface="Raleway"/>
              <a:sym typeface="Raleway"/>
            </a:endParaRPr>
          </a:p>
        </p:txBody>
      </p:sp>
      <p:sp>
        <p:nvSpPr>
          <p:cNvPr id="114" name="Google Shape;114;p8"/>
          <p:cNvSpPr txBox="1"/>
          <p:nvPr>
            <p:ph idx="1" type="body"/>
          </p:nvPr>
        </p:nvSpPr>
        <p:spPr>
          <a:xfrm>
            <a:off x="4530300" y="-1"/>
            <a:ext cx="2034000" cy="310275"/>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Task</a:t>
            </a:r>
            <a:endParaRPr sz="1000">
              <a:solidFill>
                <a:srgbClr val="000000"/>
              </a:solidFill>
              <a:latin typeface="Raleway"/>
              <a:ea typeface="Raleway"/>
              <a:cs typeface="Raleway"/>
              <a:sym typeface="Raleway"/>
            </a:endParaRPr>
          </a:p>
        </p:txBody>
      </p:sp>
      <p:sp>
        <p:nvSpPr>
          <p:cNvPr id="115" name="Google Shape;115;p8"/>
          <p:cNvSpPr txBox="1"/>
          <p:nvPr>
            <p:ph idx="1" type="body"/>
          </p:nvPr>
        </p:nvSpPr>
        <p:spPr>
          <a:xfrm>
            <a:off x="6639600" y="-1"/>
            <a:ext cx="2034000" cy="310275"/>
          </a:xfrm>
          <a:prstGeom prst="rect">
            <a:avLst/>
          </a:prstGeom>
          <a:solidFill>
            <a:srgbClr val="EAD1DC"/>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b="1" lang="en" sz="1000">
                <a:solidFill>
                  <a:srgbClr val="000000"/>
                </a:solidFill>
                <a:latin typeface="Raleway"/>
                <a:ea typeface="Raleway"/>
                <a:cs typeface="Raleway"/>
                <a:sym typeface="Raleway"/>
              </a:rPr>
              <a:t>Create Assimilation Quiz</a:t>
            </a:r>
            <a:endParaRPr sz="1000">
              <a:solidFill>
                <a:srgbClr val="000000"/>
              </a:solidFill>
              <a:latin typeface="Raleway"/>
              <a:ea typeface="Raleway"/>
              <a:cs typeface="Raleway"/>
              <a:sym typeface="Raleway"/>
            </a:endParaRPr>
          </a:p>
        </p:txBody>
      </p:sp>
      <p:graphicFrame>
        <p:nvGraphicFramePr>
          <p:cNvPr id="116" name="Google Shape;116;p8"/>
          <p:cNvGraphicFramePr/>
          <p:nvPr/>
        </p:nvGraphicFramePr>
        <p:xfrm>
          <a:off x="952500" y="1619250"/>
          <a:ext cx="3000000" cy="3000000"/>
        </p:xfrm>
        <a:graphic>
          <a:graphicData uri="http://schemas.openxmlformats.org/drawingml/2006/table">
            <a:tbl>
              <a:tblPr>
                <a:noFill/>
                <a:tableStyleId>{CC4C971F-90F2-4A98-8CCE-E3B9D3F9DDD9}</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Module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Learner Category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Learner Purpose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Priority</a:t>
                      </a:r>
                      <a:endParaRPr sz="1400" u="none" cap="none" strike="noStrike"/>
                    </a:p>
                  </a:txBody>
                  <a:tcPr marT="91425" marB="91425" marR="91425" marL="91425"/>
                </a:tc>
              </a:tr>
              <a:tr h="381000">
                <a:tc rowSpan="4">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vMerge="1"/>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Overview of LxT creation steps - B</a:t>
            </a:r>
            <a:endParaRPr/>
          </a:p>
        </p:txBody>
      </p:sp>
      <p:sp>
        <p:nvSpPr>
          <p:cNvPr id="122" name="Google Shape;122;p9"/>
          <p:cNvSpPr txBox="1"/>
          <p:nvPr>
            <p:ph idx="1" type="body"/>
          </p:nvPr>
        </p:nvSpPr>
        <p:spPr>
          <a:xfrm>
            <a:off x="311700" y="1152475"/>
            <a:ext cx="2034000" cy="638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chemeClr val="dk1"/>
                </a:solidFill>
                <a:latin typeface="Raleway"/>
                <a:ea typeface="Raleway"/>
                <a:cs typeface="Raleway"/>
                <a:sym typeface="Raleway"/>
              </a:rPr>
              <a:t>Identify Trajectories</a:t>
            </a:r>
            <a:endParaRPr b="1">
              <a:solidFill>
                <a:srgbClr val="000000"/>
              </a:solidFill>
              <a:latin typeface="Raleway"/>
              <a:ea typeface="Raleway"/>
              <a:cs typeface="Raleway"/>
              <a:sym typeface="Raleway"/>
            </a:endParaRPr>
          </a:p>
        </p:txBody>
      </p:sp>
      <p:sp>
        <p:nvSpPr>
          <p:cNvPr id="123" name="Google Shape;123;p9"/>
          <p:cNvSpPr txBox="1"/>
          <p:nvPr>
            <p:ph idx="1" type="body"/>
          </p:nvPr>
        </p:nvSpPr>
        <p:spPr>
          <a:xfrm>
            <a:off x="2421000" y="1152475"/>
            <a:ext cx="1851000" cy="3819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latin typeface="Raleway"/>
                <a:ea typeface="Raleway"/>
                <a:cs typeface="Raleway"/>
                <a:sym typeface="Raleway"/>
              </a:rPr>
              <a:t>Identify Resources</a:t>
            </a:r>
            <a:endParaRPr b="1" sz="1400">
              <a:solidFill>
                <a:srgbClr val="000000"/>
              </a:solidFill>
              <a:latin typeface="Raleway"/>
              <a:ea typeface="Raleway"/>
              <a:cs typeface="Raleway"/>
              <a:sym typeface="Raleway"/>
            </a:endParaRPr>
          </a:p>
          <a:p>
            <a:pPr indent="-342900" lvl="0" marL="457200" rtl="0" algn="l">
              <a:lnSpc>
                <a:spcPct val="115000"/>
              </a:lnSpc>
              <a:spcBef>
                <a:spcPts val="1600"/>
              </a:spcBef>
              <a:spcAft>
                <a:spcPts val="0"/>
              </a:spcAft>
              <a:buClr>
                <a:srgbClr val="000000"/>
              </a:buClr>
              <a:buSzPts val="1800"/>
              <a:buFont typeface="Raleway"/>
              <a:buAutoNum type="arabicPeriod"/>
            </a:pPr>
            <a:r>
              <a:rPr lang="en">
                <a:solidFill>
                  <a:srgbClr val="000000"/>
                </a:solidFill>
                <a:latin typeface="Raleway"/>
                <a:ea typeface="Raleway"/>
                <a:cs typeface="Raleway"/>
                <a:sym typeface="Raleway"/>
              </a:rPr>
              <a:t>Search for resources</a:t>
            </a:r>
            <a:endParaRPr>
              <a:solidFill>
                <a:srgbClr val="000000"/>
              </a:solidFill>
              <a:latin typeface="Raleway"/>
              <a:ea typeface="Raleway"/>
              <a:cs typeface="Raleway"/>
              <a:sym typeface="Raleway"/>
            </a:endParaRPr>
          </a:p>
          <a:p>
            <a:pPr indent="-342900" lvl="0" marL="457200" rtl="0" algn="l">
              <a:lnSpc>
                <a:spcPct val="115000"/>
              </a:lnSpc>
              <a:spcBef>
                <a:spcPts val="0"/>
              </a:spcBef>
              <a:spcAft>
                <a:spcPts val="0"/>
              </a:spcAft>
              <a:buClr>
                <a:srgbClr val="000000"/>
              </a:buClr>
              <a:buSzPts val="1800"/>
              <a:buFont typeface="Raleway"/>
              <a:buAutoNum type="arabicPeriod"/>
            </a:pPr>
            <a:r>
              <a:rPr lang="en">
                <a:solidFill>
                  <a:srgbClr val="000000"/>
                </a:solidFill>
                <a:latin typeface="Raleway"/>
                <a:ea typeface="Raleway"/>
                <a:cs typeface="Raleway"/>
                <a:sym typeface="Raleway"/>
              </a:rPr>
              <a:t>Check copyright</a:t>
            </a:r>
            <a:endParaRPr>
              <a:solidFill>
                <a:srgbClr val="000000"/>
              </a:solidFill>
              <a:latin typeface="Raleway"/>
              <a:ea typeface="Raleway"/>
              <a:cs typeface="Raleway"/>
              <a:sym typeface="Raleway"/>
            </a:endParaRPr>
          </a:p>
          <a:p>
            <a:pPr indent="-342900" lvl="0" marL="457200" rtl="0" algn="l">
              <a:lnSpc>
                <a:spcPct val="115000"/>
              </a:lnSpc>
              <a:spcBef>
                <a:spcPts val="0"/>
              </a:spcBef>
              <a:spcAft>
                <a:spcPts val="0"/>
              </a:spcAft>
              <a:buClr>
                <a:srgbClr val="000000"/>
              </a:buClr>
              <a:buSzPts val="1800"/>
              <a:buFont typeface="Raleway"/>
              <a:buAutoNum type="arabicPeriod"/>
            </a:pPr>
            <a:r>
              <a:rPr lang="en">
                <a:solidFill>
                  <a:srgbClr val="000000"/>
                </a:solidFill>
                <a:latin typeface="Raleway"/>
                <a:ea typeface="Raleway"/>
                <a:cs typeface="Raleway"/>
                <a:sym typeface="Raleway"/>
              </a:rPr>
              <a:t>Finalize resources</a:t>
            </a:r>
            <a:endParaRPr>
              <a:solidFill>
                <a:srgbClr val="000000"/>
              </a:solidFill>
              <a:latin typeface="Raleway"/>
              <a:ea typeface="Raleway"/>
              <a:cs typeface="Raleway"/>
              <a:sym typeface="Raleway"/>
            </a:endParaRPr>
          </a:p>
        </p:txBody>
      </p:sp>
      <p:sp>
        <p:nvSpPr>
          <p:cNvPr id="124" name="Google Shape;124;p9"/>
          <p:cNvSpPr txBox="1"/>
          <p:nvPr>
            <p:ph idx="1" type="body"/>
          </p:nvPr>
        </p:nvSpPr>
        <p:spPr>
          <a:xfrm>
            <a:off x="4530300" y="1152475"/>
            <a:ext cx="2034000" cy="638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Create Tasks</a:t>
            </a:r>
            <a:endParaRPr sz="1400">
              <a:solidFill>
                <a:srgbClr val="000000"/>
              </a:solidFill>
              <a:latin typeface="Raleway"/>
              <a:ea typeface="Raleway"/>
              <a:cs typeface="Raleway"/>
              <a:sym typeface="Raleway"/>
            </a:endParaRPr>
          </a:p>
        </p:txBody>
      </p:sp>
      <p:sp>
        <p:nvSpPr>
          <p:cNvPr id="125" name="Google Shape;125;p9"/>
          <p:cNvSpPr txBox="1"/>
          <p:nvPr>
            <p:ph idx="1" type="body"/>
          </p:nvPr>
        </p:nvSpPr>
        <p:spPr>
          <a:xfrm>
            <a:off x="6639600" y="1152475"/>
            <a:ext cx="2034000" cy="6387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400">
                <a:solidFill>
                  <a:srgbClr val="000000"/>
                </a:solidFill>
                <a:latin typeface="Raleway"/>
                <a:ea typeface="Raleway"/>
                <a:cs typeface="Raleway"/>
                <a:sym typeface="Raleway"/>
              </a:rPr>
              <a:t>Create Assimilation Quiz</a:t>
            </a:r>
            <a:endParaRPr sz="1400">
              <a:solidFill>
                <a:srgbClr val="000000"/>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