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9" r:id="rId4"/>
    <p:sldId id="268" r:id="rId5"/>
    <p:sldId id="270" r:id="rId6"/>
    <p:sldId id="265" r:id="rId7"/>
    <p:sldId id="266" r:id="rId8"/>
    <p:sldId id="271" r:id="rId9"/>
    <p:sldId id="272" r:id="rId10"/>
    <p:sldId id="273" r:id="rId11"/>
    <p:sldId id="260" r:id="rId12"/>
    <p:sldId id="274" r:id="rId13"/>
    <p:sldId id="264" r:id="rId14"/>
    <p:sldId id="259" r:id="rId15"/>
    <p:sldId id="258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1" autoAdjust="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F7C9A-AB13-4E90-9646-3AA85C2BD8B9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C7DB5-1407-43E9-BE8E-E44BF3378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43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nuscript" TargetMode="External"/><Relationship Id="rId13" Type="http://schemas.openxmlformats.org/officeDocument/2006/relationships/hyperlink" Target="https://en.wikipedia.org/wiki/TeX" TargetMode="External"/><Relationship Id="rId18" Type="http://schemas.openxmlformats.org/officeDocument/2006/relationships/hyperlink" Target="https://en.wikipedia.org/wiki/Structured_data" TargetMode="External"/><Relationship Id="rId3" Type="http://schemas.openxmlformats.org/officeDocument/2006/relationships/hyperlink" Target="https://en.wikipedia.org/wiki/Annotation" TargetMode="External"/><Relationship Id="rId7" Type="http://schemas.openxmlformats.org/officeDocument/2006/relationships/hyperlink" Target="https://en.wikipedia.org/wiki/Blue_pencil_(editing)" TargetMode="External"/><Relationship Id="rId12" Type="http://schemas.openxmlformats.org/officeDocument/2006/relationships/hyperlink" Target="https://en.wikipedia.org/wiki/Troff" TargetMode="External"/><Relationship Id="rId17" Type="http://schemas.openxmlformats.org/officeDocument/2006/relationships/hyperlink" Target="https://en.wikipedia.org/wiki/Presentation_semantics" TargetMode="External"/><Relationship Id="rId2" Type="http://schemas.openxmlformats.org/officeDocument/2006/relationships/slide" Target="../slides/slide11.xml"/><Relationship Id="rId16" Type="http://schemas.openxmlformats.org/officeDocument/2006/relationships/hyperlink" Target="https://en.wikipedia.org/wiki/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arkup_language#cite_note-1" TargetMode="External"/><Relationship Id="rId11" Type="http://schemas.openxmlformats.org/officeDocument/2006/relationships/hyperlink" Target="https://en.wikipedia.org/wiki/HTML_element" TargetMode="External"/><Relationship Id="rId5" Type="http://schemas.openxmlformats.org/officeDocument/2006/relationships/hyperlink" Target="https://en.wikipedia.org/wiki/Syntax_(logic)" TargetMode="External"/><Relationship Id="rId15" Type="http://schemas.openxmlformats.org/officeDocument/2006/relationships/hyperlink" Target="https://en.wikipedia.org/wiki/Extensible_Markup_Language" TargetMode="External"/><Relationship Id="rId10" Type="http://schemas.openxmlformats.org/officeDocument/2006/relationships/hyperlink" Target="https://en.wikipedia.org/wiki/Digital_media" TargetMode="External"/><Relationship Id="rId4" Type="http://schemas.openxmlformats.org/officeDocument/2006/relationships/hyperlink" Target="https://en.wikipedia.org/wiki/Document" TargetMode="External"/><Relationship Id="rId9" Type="http://schemas.openxmlformats.org/officeDocument/2006/relationships/hyperlink" Target="https://en.wikipedia.org/wiki/Wikipedia:Citation_needed" TargetMode="External"/><Relationship Id="rId14" Type="http://schemas.openxmlformats.org/officeDocument/2006/relationships/hyperlink" Target="https://en.wikipedia.org/wiki/LaTeX" TargetMode="Externa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nuscript" TargetMode="External"/><Relationship Id="rId13" Type="http://schemas.openxmlformats.org/officeDocument/2006/relationships/hyperlink" Target="https://en.wikipedia.org/wiki/TeX" TargetMode="External"/><Relationship Id="rId18" Type="http://schemas.openxmlformats.org/officeDocument/2006/relationships/hyperlink" Target="https://en.wikipedia.org/wiki/Structured_data" TargetMode="External"/><Relationship Id="rId3" Type="http://schemas.openxmlformats.org/officeDocument/2006/relationships/hyperlink" Target="https://en.wikipedia.org/wiki/Annotation" TargetMode="External"/><Relationship Id="rId7" Type="http://schemas.openxmlformats.org/officeDocument/2006/relationships/hyperlink" Target="https://en.wikipedia.org/wiki/Blue_pencil_(editing)" TargetMode="External"/><Relationship Id="rId12" Type="http://schemas.openxmlformats.org/officeDocument/2006/relationships/hyperlink" Target="https://en.wikipedia.org/wiki/Troff" TargetMode="External"/><Relationship Id="rId17" Type="http://schemas.openxmlformats.org/officeDocument/2006/relationships/hyperlink" Target="https://en.wikipedia.org/wiki/Presentation_semantics" TargetMode="External"/><Relationship Id="rId2" Type="http://schemas.openxmlformats.org/officeDocument/2006/relationships/slide" Target="../slides/slide12.xml"/><Relationship Id="rId16" Type="http://schemas.openxmlformats.org/officeDocument/2006/relationships/hyperlink" Target="https://en.wikipedia.org/wiki/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arkup_language#cite_note-1" TargetMode="External"/><Relationship Id="rId11" Type="http://schemas.openxmlformats.org/officeDocument/2006/relationships/hyperlink" Target="https://en.wikipedia.org/wiki/HTML_element" TargetMode="External"/><Relationship Id="rId5" Type="http://schemas.openxmlformats.org/officeDocument/2006/relationships/hyperlink" Target="https://en.wikipedia.org/wiki/Syntax_(logic)" TargetMode="External"/><Relationship Id="rId15" Type="http://schemas.openxmlformats.org/officeDocument/2006/relationships/hyperlink" Target="https://en.wikipedia.org/wiki/Extensible_Markup_Language" TargetMode="External"/><Relationship Id="rId10" Type="http://schemas.openxmlformats.org/officeDocument/2006/relationships/hyperlink" Target="https://en.wikipedia.org/wiki/Digital_media" TargetMode="External"/><Relationship Id="rId4" Type="http://schemas.openxmlformats.org/officeDocument/2006/relationships/hyperlink" Target="https://en.wikipedia.org/wiki/Document" TargetMode="External"/><Relationship Id="rId9" Type="http://schemas.openxmlformats.org/officeDocument/2006/relationships/hyperlink" Target="https://en.wikipedia.org/wiki/Wikipedia:Citation_needed" TargetMode="External"/><Relationship Id="rId14" Type="http://schemas.openxmlformats.org/officeDocument/2006/relationships/hyperlink" Target="https://en.wikipedia.org/wiki/LaTeX" TargetMode="Externa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nuscript" TargetMode="External"/><Relationship Id="rId13" Type="http://schemas.openxmlformats.org/officeDocument/2006/relationships/hyperlink" Target="https://en.wikipedia.org/wiki/TeX" TargetMode="External"/><Relationship Id="rId18" Type="http://schemas.openxmlformats.org/officeDocument/2006/relationships/hyperlink" Target="https://en.wikipedia.org/wiki/Structured_data" TargetMode="External"/><Relationship Id="rId3" Type="http://schemas.openxmlformats.org/officeDocument/2006/relationships/hyperlink" Target="https://en.wikipedia.org/wiki/Annotation" TargetMode="External"/><Relationship Id="rId7" Type="http://schemas.openxmlformats.org/officeDocument/2006/relationships/hyperlink" Target="https://en.wikipedia.org/wiki/Blue_pencil_(editing)" TargetMode="External"/><Relationship Id="rId12" Type="http://schemas.openxmlformats.org/officeDocument/2006/relationships/hyperlink" Target="https://en.wikipedia.org/wiki/Troff" TargetMode="External"/><Relationship Id="rId17" Type="http://schemas.openxmlformats.org/officeDocument/2006/relationships/hyperlink" Target="https://en.wikipedia.org/wiki/Presentation_semantics" TargetMode="External"/><Relationship Id="rId2" Type="http://schemas.openxmlformats.org/officeDocument/2006/relationships/slide" Target="../slides/slide13.xml"/><Relationship Id="rId16" Type="http://schemas.openxmlformats.org/officeDocument/2006/relationships/hyperlink" Target="https://en.wikipedia.org/wiki/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arkup_language#cite_note-1" TargetMode="External"/><Relationship Id="rId11" Type="http://schemas.openxmlformats.org/officeDocument/2006/relationships/hyperlink" Target="https://en.wikipedia.org/wiki/HTML_element" TargetMode="External"/><Relationship Id="rId5" Type="http://schemas.openxmlformats.org/officeDocument/2006/relationships/hyperlink" Target="https://en.wikipedia.org/wiki/Syntax_(logic)" TargetMode="External"/><Relationship Id="rId15" Type="http://schemas.openxmlformats.org/officeDocument/2006/relationships/hyperlink" Target="https://en.wikipedia.org/wiki/Extensible_Markup_Language" TargetMode="External"/><Relationship Id="rId10" Type="http://schemas.openxmlformats.org/officeDocument/2006/relationships/hyperlink" Target="https://en.wikipedia.org/wiki/Digital_media" TargetMode="External"/><Relationship Id="rId4" Type="http://schemas.openxmlformats.org/officeDocument/2006/relationships/hyperlink" Target="https://en.wikipedia.org/wiki/Document" TargetMode="External"/><Relationship Id="rId9" Type="http://schemas.openxmlformats.org/officeDocument/2006/relationships/hyperlink" Target="https://en.wikipedia.org/wiki/Wikipedia:Citation_needed" TargetMode="External"/><Relationship Id="rId14" Type="http://schemas.openxmlformats.org/officeDocument/2006/relationships/hyperlink" Target="https://en.wikipedia.org/wiki/LaTeX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system for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notation"/>
              </a:rPr>
              <a:t>annotating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ocument"/>
              </a:rPr>
              <a:t>document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 way that is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yntax (logic)"/>
              </a:rPr>
              <a:t>syntactically distinguishable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text.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idea and terminology evolved from the "marking up" of paper manuscripts, i.e., the revision instructions by editors, traditionally written with 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lue pencil (editing)"/>
              </a:rPr>
              <a:t>blue pencil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authors'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anuscript"/>
              </a:rPr>
              <a:t>manuscripts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GB" sz="1200" b="0" i="1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Wikipedia:Citation needed"/>
              </a:rPr>
              <a:t>citation needed</a:t>
            </a:r>
            <a:r>
              <a:rPr lang="en-GB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Digital media"/>
              </a:rPr>
              <a:t>digital media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"blue pencil instruction text" was replaced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TML element"/>
              </a:rPr>
              <a:t>tags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instructions are expressed directly by tags or "instruction text encapsulated by tags." Examples include typesetting instructions such as those found in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Troff"/>
              </a:rPr>
              <a:t>troff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TeX"/>
              </a:rPr>
              <a:t>TeX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LaTeX"/>
              </a:rPr>
              <a:t>LaTeX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structural markers such as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Extensible Markup Language"/>
              </a:rPr>
              <a:t>XML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tags.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instructs the software that displays the text to carry out appropriate actions, but is omitted from the version of the text that users see.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languages, such as the widely used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HTML"/>
              </a:rPr>
              <a:t>HTML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have pre-defined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Presentation semantics"/>
              </a:rPr>
              <a:t>presentation semantics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—meaning that their specification prescribes how to present the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Structured data"/>
              </a:rPr>
              <a:t>structured data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Others, such as XML, do not have them and are general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system for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notation"/>
              </a:rPr>
              <a:t>annotating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ocument"/>
              </a:rPr>
              <a:t>document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 way that is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yntax (logic)"/>
              </a:rPr>
              <a:t>syntactically distinguishable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text.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idea and terminology evolved from the "marking up" of paper manuscripts, i.e., the revision instructions by editors, traditionally written with 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lue pencil (editing)"/>
              </a:rPr>
              <a:t>blue pencil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authors'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anuscript"/>
              </a:rPr>
              <a:t>manuscripts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GB" sz="1200" b="0" i="1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Wikipedia:Citation needed"/>
              </a:rPr>
              <a:t>citation needed</a:t>
            </a:r>
            <a:r>
              <a:rPr lang="en-GB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Digital media"/>
              </a:rPr>
              <a:t>digital media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"blue pencil instruction text" was replaced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TML element"/>
              </a:rPr>
              <a:t>tags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instructions are expressed directly by tags or "instruction text encapsulated by tags." Examples include typesetting instructions such as those found in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Troff"/>
              </a:rPr>
              <a:t>troff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TeX"/>
              </a:rPr>
              <a:t>TeX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LaTeX"/>
              </a:rPr>
              <a:t>LaTeX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structural markers such as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Extensible Markup Language"/>
              </a:rPr>
              <a:t>XML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tags.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instructs the software that displays the text to carry out appropriate actions, but is omitted from the version of the text that users see.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languages, such as the widely used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HTML"/>
              </a:rPr>
              <a:t>HTML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have pre-defined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Presentation semantics"/>
              </a:rPr>
              <a:t>presentation semantics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—meaning that their specification prescribes how to present the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Structured data"/>
              </a:rPr>
              <a:t>structured data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Others, such as XML, do not have them and are general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system for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notation"/>
              </a:rPr>
              <a:t>annotating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ocument"/>
              </a:rPr>
              <a:t>document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 way that is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yntax (logic)"/>
              </a:rPr>
              <a:t>syntactically distinguishable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text.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idea and terminology evolved from the "marking up" of paper manuscripts, i.e., the revision instructions by editors, traditionally written with 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lue pencil (editing)"/>
              </a:rPr>
              <a:t>blue pencil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authors'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anuscript"/>
              </a:rPr>
              <a:t>manuscripts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GB" sz="1200" b="0" i="1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Wikipedia:Citation needed"/>
              </a:rPr>
              <a:t>citation needed</a:t>
            </a:r>
            <a:r>
              <a:rPr lang="en-GB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Digital media"/>
              </a:rPr>
              <a:t>digital media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"blue pencil instruction text" was replaced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HTML element"/>
              </a:rPr>
              <a:t>tags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instructions are expressed directly by tags or "instruction text encapsulated by tags." Examples include typesetting instructions such as those found in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Troff"/>
              </a:rPr>
              <a:t>troff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TeX"/>
              </a:rPr>
              <a:t>TeX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LaTeX"/>
              </a:rPr>
              <a:t>LaTeX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structural markers such as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Extensible Markup Language"/>
              </a:rPr>
              <a:t>XML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tags.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instructs the software that displays the text to carry out appropriate actions, but is omitted from the version of the text that users see.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languages, such as the widely used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HTML"/>
              </a:rPr>
              <a:t>HTML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have pre-defined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Presentation semantics"/>
              </a:rPr>
              <a:t>presentation semantics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—meaning that their specification prescribes how to present the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Structured data"/>
              </a:rPr>
              <a:t>structured data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Others, such as XML, do not have them and are general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C7DB5-1407-43E9-BE8E-E44BF33782D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14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6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5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75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95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7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8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94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83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A5AB-AD71-4092-9866-6486E1001640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EB43-CA07-4365-893D-E890C0C5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1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vimeo.com/178485416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kerLab/ataq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 and R Markdown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smtClean="0"/>
              <a:t>they are </a:t>
            </a:r>
            <a:r>
              <a:rPr lang="en-GB" dirty="0" smtClean="0"/>
              <a:t>useful and how to get started</a:t>
            </a:r>
            <a:endParaRPr lang="en-GB" dirty="0"/>
          </a:p>
        </p:txBody>
      </p:sp>
      <p:pic>
        <p:nvPicPr>
          <p:cNvPr id="1026" name="Picture 2" descr="http://rmarkdown.rstudio.com/images/bandThre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84175" cy="18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Image result for githu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Image result for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03" y="355265"/>
            <a:ext cx="3441601" cy="14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94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use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Download from the central copy to another computer (this could be you, or someone else)</a:t>
            </a:r>
          </a:p>
          <a:p>
            <a:endParaRPr lang="en-GB" sz="2400" dirty="0"/>
          </a:p>
          <a:p>
            <a:r>
              <a:rPr lang="en-GB" sz="2400" dirty="0" smtClean="0"/>
              <a:t>Do some work</a:t>
            </a:r>
          </a:p>
          <a:p>
            <a:endParaRPr lang="en-GB" sz="2400" dirty="0"/>
          </a:p>
          <a:p>
            <a:r>
              <a:rPr lang="en-GB" sz="2400" dirty="0" smtClean="0"/>
              <a:t>Synchronise (</a:t>
            </a:r>
            <a:r>
              <a:rPr lang="en-GB" sz="2400" i="1" dirty="0" smtClean="0"/>
              <a:t>push</a:t>
            </a:r>
            <a:r>
              <a:rPr lang="en-GB" sz="2400" dirty="0" smtClean="0"/>
              <a:t>) the changes to GitHub</a:t>
            </a:r>
          </a:p>
          <a:p>
            <a:endParaRPr lang="en-GB" sz="2400" dirty="0"/>
          </a:p>
          <a:p>
            <a:r>
              <a:rPr lang="en-GB" sz="2400" i="1" dirty="0" smtClean="0"/>
              <a:t>Pull </a:t>
            </a:r>
            <a:r>
              <a:rPr lang="en-GB" sz="2400" dirty="0" smtClean="0"/>
              <a:t>them down to the first computer</a:t>
            </a:r>
            <a:endParaRPr lang="en-GB" sz="2400" i="1" dirty="0" smtClean="0"/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pic>
        <p:nvPicPr>
          <p:cNvPr id="4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github flow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508" y="2636912"/>
            <a:ext cx="18163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87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 terms you will come across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576" y="1628799"/>
            <a:ext cx="7704856" cy="4497733"/>
          </a:xfrm>
        </p:spPr>
        <p:txBody>
          <a:bodyPr numCol="1">
            <a:normAutofit fontScale="92500" lnSpcReduction="20000"/>
          </a:bodyPr>
          <a:lstStyle/>
          <a:p>
            <a:r>
              <a:rPr lang="en-GB" b="1" dirty="0" smtClean="0"/>
              <a:t>Repository</a:t>
            </a:r>
            <a:r>
              <a:rPr lang="en-GB" dirty="0" smtClean="0"/>
              <a:t> - a directory</a:t>
            </a:r>
          </a:p>
          <a:p>
            <a:endParaRPr lang="en-GB" b="1" dirty="0" smtClean="0"/>
          </a:p>
          <a:p>
            <a:r>
              <a:rPr lang="en-GB" b="1" dirty="0" smtClean="0"/>
              <a:t>Remote</a:t>
            </a:r>
            <a:r>
              <a:rPr lang="en-GB" dirty="0" smtClean="0"/>
              <a:t> </a:t>
            </a:r>
            <a:r>
              <a:rPr lang="en-GB" dirty="0"/>
              <a:t>- the online </a:t>
            </a:r>
            <a:r>
              <a:rPr lang="en-GB" dirty="0" smtClean="0"/>
              <a:t>copy (also called the </a:t>
            </a:r>
            <a:r>
              <a:rPr lang="en-GB" b="1" dirty="0" smtClean="0"/>
              <a:t>origin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Clone</a:t>
            </a:r>
            <a:r>
              <a:rPr lang="en-GB" dirty="0"/>
              <a:t> - download a whole repository</a:t>
            </a:r>
          </a:p>
          <a:p>
            <a:endParaRPr lang="en-GB" dirty="0"/>
          </a:p>
          <a:p>
            <a:r>
              <a:rPr lang="en-GB" b="1" dirty="0" smtClean="0"/>
              <a:t>Add</a:t>
            </a:r>
            <a:r>
              <a:rPr lang="en-GB" dirty="0" smtClean="0"/>
              <a:t> - changes that you </a:t>
            </a:r>
            <a:r>
              <a:rPr lang="en-GB" b="1" dirty="0" smtClean="0"/>
              <a:t>add</a:t>
            </a:r>
            <a:r>
              <a:rPr lang="en-GB" dirty="0" smtClean="0"/>
              <a:t> are waiting </a:t>
            </a:r>
            <a:r>
              <a:rPr lang="en-GB" b="1" dirty="0" smtClean="0"/>
              <a:t>(staged) </a:t>
            </a:r>
            <a:r>
              <a:rPr lang="en-GB" dirty="0" smtClean="0"/>
              <a:t>to be stored</a:t>
            </a:r>
          </a:p>
          <a:p>
            <a:endParaRPr lang="en-GB" dirty="0"/>
          </a:p>
          <a:p>
            <a:r>
              <a:rPr lang="en-GB" b="1" dirty="0" smtClean="0"/>
              <a:t>Commit</a:t>
            </a:r>
            <a:r>
              <a:rPr lang="en-GB" dirty="0" smtClean="0"/>
              <a:t> - store a snapshot</a:t>
            </a:r>
          </a:p>
          <a:p>
            <a:endParaRPr lang="en-GB" dirty="0"/>
          </a:p>
          <a:p>
            <a:r>
              <a:rPr lang="en-GB" b="1" dirty="0" smtClean="0"/>
              <a:t>Push</a:t>
            </a:r>
            <a:r>
              <a:rPr lang="en-GB" dirty="0" smtClean="0"/>
              <a:t> - upload changes</a:t>
            </a:r>
          </a:p>
          <a:p>
            <a:endParaRPr lang="en-GB" dirty="0" smtClean="0"/>
          </a:p>
          <a:p>
            <a:r>
              <a:rPr lang="en-GB" b="1" dirty="0" smtClean="0"/>
              <a:t>Pull</a:t>
            </a:r>
            <a:r>
              <a:rPr lang="en-GB" dirty="0" smtClean="0"/>
              <a:t> - download changes and merge all together</a:t>
            </a:r>
          </a:p>
        </p:txBody>
      </p:sp>
      <p:pic>
        <p:nvPicPr>
          <p:cNvPr id="7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44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Some terms you might come across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576" y="1628799"/>
            <a:ext cx="7344816" cy="4968553"/>
          </a:xfrm>
        </p:spPr>
        <p:txBody>
          <a:bodyPr numCol="1">
            <a:normAutofit fontScale="92500" lnSpcReduction="10000"/>
          </a:bodyPr>
          <a:lstStyle/>
          <a:p>
            <a:r>
              <a:rPr lang="en-GB" b="1" dirty="0" smtClean="0"/>
              <a:t>Revert </a:t>
            </a:r>
            <a:r>
              <a:rPr lang="en-GB" dirty="0" smtClean="0"/>
              <a:t>– reverse previous changes (but still store them)</a:t>
            </a:r>
            <a:endParaRPr lang="en-GB" b="1" dirty="0" smtClean="0"/>
          </a:p>
          <a:p>
            <a:endParaRPr lang="en-GB" b="1" dirty="0"/>
          </a:p>
          <a:p>
            <a:r>
              <a:rPr lang="en-GB" b="1" dirty="0" smtClean="0"/>
              <a:t>Branch</a:t>
            </a:r>
            <a:r>
              <a:rPr lang="en-GB" dirty="0" smtClean="0"/>
              <a:t> - a parallel copy of the repository</a:t>
            </a:r>
          </a:p>
          <a:p>
            <a:endParaRPr lang="en-GB" dirty="0"/>
          </a:p>
          <a:p>
            <a:r>
              <a:rPr lang="en-GB" b="1" dirty="0" smtClean="0"/>
              <a:t>Master </a:t>
            </a:r>
            <a:r>
              <a:rPr lang="en-GB" dirty="0" smtClean="0"/>
              <a:t>– the main/default branch</a:t>
            </a:r>
            <a:endParaRPr lang="en-GB" b="1" dirty="0" smtClean="0"/>
          </a:p>
          <a:p>
            <a:endParaRPr lang="en-GB" dirty="0" smtClean="0"/>
          </a:p>
          <a:p>
            <a:r>
              <a:rPr lang="en-GB" b="1" dirty="0" smtClean="0"/>
              <a:t>Fetch</a:t>
            </a:r>
            <a:r>
              <a:rPr lang="en-GB" dirty="0" smtClean="0"/>
              <a:t> - download changes</a:t>
            </a:r>
          </a:p>
          <a:p>
            <a:endParaRPr lang="en-GB" dirty="0" smtClean="0"/>
          </a:p>
          <a:p>
            <a:r>
              <a:rPr lang="en-GB" b="1" dirty="0" smtClean="0"/>
              <a:t>Checkout</a:t>
            </a:r>
            <a:r>
              <a:rPr lang="en-GB" dirty="0" smtClean="0"/>
              <a:t> – switch branches or discard changes</a:t>
            </a:r>
          </a:p>
          <a:p>
            <a:endParaRPr lang="en-GB" dirty="0"/>
          </a:p>
          <a:p>
            <a:r>
              <a:rPr lang="en-GB" b="1" dirty="0" smtClean="0"/>
              <a:t>Merge - </a:t>
            </a:r>
            <a:r>
              <a:rPr lang="en-GB" dirty="0" smtClean="0"/>
              <a:t>combine branches</a:t>
            </a:r>
          </a:p>
          <a:p>
            <a:endParaRPr lang="en-GB" dirty="0"/>
          </a:p>
          <a:p>
            <a:r>
              <a:rPr lang="en-GB" b="1" dirty="0" smtClean="0"/>
              <a:t>Fork</a:t>
            </a:r>
            <a:r>
              <a:rPr lang="en-GB" dirty="0" smtClean="0"/>
              <a:t> – duplicate a repository</a:t>
            </a:r>
          </a:p>
        </p:txBody>
      </p:sp>
      <p:pic>
        <p:nvPicPr>
          <p:cNvPr id="7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5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 Markdown?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500" dirty="0" smtClean="0"/>
              <a:t>Lightweight </a:t>
            </a:r>
            <a:r>
              <a:rPr lang="en-GB" sz="2500" dirty="0" err="1" smtClean="0"/>
              <a:t>markup</a:t>
            </a:r>
            <a:r>
              <a:rPr lang="en-GB" sz="2500" dirty="0" smtClean="0"/>
              <a:t> for interactive documents</a:t>
            </a:r>
            <a:endParaRPr lang="en-GB" sz="2500" dirty="0"/>
          </a:p>
          <a:p>
            <a:endParaRPr lang="en-GB" sz="2500" dirty="0" smtClean="0"/>
          </a:p>
          <a:p>
            <a:r>
              <a:rPr lang="en-GB" sz="2500" dirty="0" smtClean="0"/>
              <a:t>Instruction tags e.g. HTML, </a:t>
            </a:r>
            <a:r>
              <a:rPr lang="en-GB" sz="2500" dirty="0" err="1" smtClean="0"/>
              <a:t>LaTeX</a:t>
            </a:r>
            <a:endParaRPr lang="en-GB" sz="2500" dirty="0" smtClean="0"/>
          </a:p>
          <a:p>
            <a:pPr lvl="1"/>
            <a:r>
              <a:rPr lang="en-GB" sz="2500" dirty="0" smtClean="0"/>
              <a:t>Word: WYSIWYG</a:t>
            </a:r>
            <a:endParaRPr lang="en-GB" sz="2500" dirty="0"/>
          </a:p>
          <a:p>
            <a:endParaRPr lang="en-GB" sz="2500" dirty="0"/>
          </a:p>
          <a:p>
            <a:r>
              <a:rPr lang="en-GB" sz="2500" dirty="0" smtClean="0"/>
              <a:t>Readable </a:t>
            </a:r>
            <a:r>
              <a:rPr lang="en-GB" sz="2500" dirty="0" err="1" smtClean="0"/>
              <a:t>markup</a:t>
            </a:r>
            <a:r>
              <a:rPr lang="en-GB" sz="2500" dirty="0" smtClean="0"/>
              <a:t> + conversion tool</a:t>
            </a:r>
          </a:p>
          <a:p>
            <a:endParaRPr lang="en-GB" sz="2500" dirty="0"/>
          </a:p>
          <a:p>
            <a:r>
              <a:rPr lang="en-GB" sz="2500" dirty="0" smtClean="0"/>
              <a:t>Include code (R, Python, SQL) in your text</a:t>
            </a:r>
          </a:p>
          <a:p>
            <a:endParaRPr lang="en-GB" sz="2500" dirty="0"/>
          </a:p>
          <a:p>
            <a:r>
              <a:rPr lang="en-GB" sz="2500" dirty="0" smtClean="0"/>
              <a:t>Reproducible dynamic documents</a:t>
            </a:r>
            <a:endParaRPr lang="en-GB" sz="2500" dirty="0"/>
          </a:p>
        </p:txBody>
      </p:sp>
      <p:pic>
        <p:nvPicPr>
          <p:cNvPr id="5122" name="Picture 2" descr="http://rmarkdown.rstudio.com/images/RMarkdownOutputForma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45224"/>
            <a:ext cx="1383542" cy="139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91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Markdown?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99176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Word + figures = Yuck.</a:t>
            </a:r>
          </a:p>
          <a:p>
            <a:endParaRPr lang="en-GB" dirty="0" smtClean="0"/>
          </a:p>
          <a:p>
            <a:r>
              <a:rPr lang="en-GB" dirty="0" smtClean="0"/>
              <a:t>Generate nice HTML/PDFs/Word docs</a:t>
            </a:r>
          </a:p>
          <a:p>
            <a:endParaRPr lang="en-GB" dirty="0"/>
          </a:p>
          <a:p>
            <a:r>
              <a:rPr lang="en-GB" dirty="0" smtClean="0"/>
              <a:t>Good integration with GitHub</a:t>
            </a:r>
          </a:p>
          <a:p>
            <a:endParaRPr lang="en-GB" dirty="0"/>
          </a:p>
          <a:p>
            <a:r>
              <a:rPr lang="en-GB" dirty="0" smtClean="0"/>
              <a:t>REALLY useful for R(/python/bash/SQL) users: integrate code and generate summary docs all in one</a:t>
            </a:r>
          </a:p>
          <a:p>
            <a:endParaRPr lang="en-GB" dirty="0"/>
          </a:p>
          <a:p>
            <a:r>
              <a:rPr lang="en-GB" dirty="0" smtClean="0"/>
              <a:t>Reproducible and dynamic analysis</a:t>
            </a:r>
          </a:p>
          <a:p>
            <a:endParaRPr lang="en-GB" dirty="0"/>
          </a:p>
          <a:p>
            <a:r>
              <a:rPr lang="en-GB" dirty="0" smtClean="0"/>
              <a:t>(</a:t>
            </a:r>
            <a:r>
              <a:rPr lang="en-GB" dirty="0" smtClean="0">
                <a:hlinkClick r:id="rId2"/>
              </a:rPr>
              <a:t>Parameters, slideshows, notebooks, websites</a:t>
            </a:r>
            <a:r>
              <a:rPr lang="en-GB" dirty="0" smtClean="0"/>
              <a:t>…)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5" name="Picture 2" descr="http://rmarkdown.rstudio.com/images/RMarkdownOutputForma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45224"/>
            <a:ext cx="1383542" cy="139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29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Markdown?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&lt;h1&gt;</a:t>
            </a:r>
            <a:r>
              <a:rPr lang="en-GB" dirty="0" smtClean="0"/>
              <a:t>Title</a:t>
            </a:r>
            <a:r>
              <a:rPr lang="en-GB" dirty="0" smtClean="0">
                <a:solidFill>
                  <a:srgbClr val="FF0000"/>
                </a:solidFill>
              </a:rPr>
              <a:t>&lt;/h1&gt;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&lt;/html&gt;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documentclass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[a4paper,12pt]{report}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textheight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=23.5cm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textwidth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=15cm</a:t>
            </a: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\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section{</a:t>
            </a:r>
            <a:r>
              <a:rPr lang="en-GB" dirty="0" smtClean="0"/>
              <a:t>Title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#</a:t>
            </a:r>
            <a:r>
              <a:rPr lang="en-GB" dirty="0" smtClean="0"/>
              <a:t> Title</a:t>
            </a:r>
          </a:p>
          <a:p>
            <a:endParaRPr lang="en-GB" dirty="0"/>
          </a:p>
        </p:txBody>
      </p:sp>
      <p:pic>
        <p:nvPicPr>
          <p:cNvPr id="5" name="Picture 2" descr="http://rmarkdown.rstudio.com/images/RMarkdownOutputForma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45224"/>
            <a:ext cx="1383542" cy="139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0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use R Markdown?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Open an R Markdown file in R Studio</a:t>
            </a:r>
          </a:p>
          <a:p>
            <a:endParaRPr lang="en-GB" sz="2400" i="1" dirty="0"/>
          </a:p>
          <a:p>
            <a:r>
              <a:rPr lang="en-GB" sz="2400" i="1" dirty="0" smtClean="0"/>
              <a:t>Type as normal</a:t>
            </a:r>
          </a:p>
          <a:p>
            <a:endParaRPr lang="en-GB" sz="2400" i="1" dirty="0"/>
          </a:p>
          <a:p>
            <a:r>
              <a:rPr lang="en-GB" sz="2400" dirty="0" smtClean="0"/>
              <a:t>Add code in chunks</a:t>
            </a:r>
          </a:p>
          <a:p>
            <a:endParaRPr lang="en-GB" sz="2400" dirty="0"/>
          </a:p>
          <a:p>
            <a:r>
              <a:rPr lang="en-GB" sz="2400" dirty="0" smtClean="0"/>
              <a:t>Click “Knit” to generate the document</a:t>
            </a:r>
          </a:p>
          <a:p>
            <a:endParaRPr lang="en-GB" sz="2400" dirty="0"/>
          </a:p>
          <a:p>
            <a:r>
              <a:rPr lang="en-GB" sz="2400" dirty="0" smtClean="0"/>
              <a:t>Open the file created in the same directory</a:t>
            </a:r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pic>
        <p:nvPicPr>
          <p:cNvPr id="6" name="Picture 2" descr="http://rmarkdown.rstudio.com/images/RMarkdownOutputForma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45224"/>
            <a:ext cx="1383542" cy="139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3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Distributed </a:t>
            </a:r>
            <a:r>
              <a:rPr lang="en-GB" sz="2400" dirty="0"/>
              <a:t>version </a:t>
            </a:r>
            <a:r>
              <a:rPr lang="en-GB" sz="2400" dirty="0" smtClean="0"/>
              <a:t>control</a:t>
            </a:r>
          </a:p>
          <a:p>
            <a:endParaRPr lang="en-GB" sz="2400" dirty="0"/>
          </a:p>
          <a:p>
            <a:r>
              <a:rPr lang="en-GB" sz="2400" dirty="0"/>
              <a:t>Manages changes without overwriting </a:t>
            </a:r>
            <a:r>
              <a:rPr lang="en-GB" sz="2400" dirty="0" smtClean="0"/>
              <a:t>them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</p:txBody>
      </p:sp>
      <p:pic>
        <p:nvPicPr>
          <p:cNvPr id="11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http://imgs.xkcd.com/comics/git_comm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952" y="3713951"/>
            <a:ext cx="4181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Distributed </a:t>
            </a:r>
            <a:r>
              <a:rPr lang="en-GB" sz="2400" dirty="0"/>
              <a:t>version </a:t>
            </a:r>
            <a:r>
              <a:rPr lang="en-GB" sz="2400" dirty="0" smtClean="0"/>
              <a:t>control</a:t>
            </a:r>
          </a:p>
          <a:p>
            <a:endParaRPr lang="en-GB" sz="2400" dirty="0"/>
          </a:p>
          <a:p>
            <a:r>
              <a:rPr lang="en-GB" sz="2400" dirty="0" smtClean="0"/>
              <a:t>Shell software and GUIs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</p:txBody>
      </p:sp>
      <p:pic>
        <p:nvPicPr>
          <p:cNvPr id="11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git-for-windows.github.io/img/gw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28801"/>
            <a:ext cx="3685574" cy="25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i1-mac.softpedia-static.com/screenshots/GitHub_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41" y="3431273"/>
            <a:ext cx="4307600" cy="28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3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Distributed </a:t>
            </a:r>
            <a:r>
              <a:rPr lang="en-GB" sz="2400" dirty="0"/>
              <a:t>version </a:t>
            </a:r>
            <a:r>
              <a:rPr lang="en-GB" sz="2400" dirty="0" smtClean="0"/>
              <a:t>control</a:t>
            </a:r>
          </a:p>
          <a:p>
            <a:endParaRPr lang="en-GB" sz="2400" dirty="0"/>
          </a:p>
          <a:p>
            <a:r>
              <a:rPr lang="en-GB" sz="2400" dirty="0"/>
              <a:t>M</a:t>
            </a:r>
            <a:r>
              <a:rPr lang="en-GB" sz="2400" dirty="0" smtClean="0"/>
              <a:t>anages changes without overwriting them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Local and remote copies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  <p:pic>
        <p:nvPicPr>
          <p:cNvPr id="10" name="Picture 2" descr="Image result for github flow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44824"/>
            <a:ext cx="251951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Distributed </a:t>
            </a:r>
            <a:r>
              <a:rPr lang="en-GB" sz="2400" dirty="0"/>
              <a:t>version </a:t>
            </a:r>
            <a:r>
              <a:rPr lang="en-GB" sz="2400" dirty="0" smtClean="0"/>
              <a:t>control</a:t>
            </a:r>
          </a:p>
          <a:p>
            <a:endParaRPr lang="en-GB" sz="2400" dirty="0"/>
          </a:p>
          <a:p>
            <a:r>
              <a:rPr lang="en-GB" sz="2400" dirty="0"/>
              <a:t>M</a:t>
            </a:r>
            <a:r>
              <a:rPr lang="en-GB" sz="2400" dirty="0" smtClean="0"/>
              <a:t>anages changes without overwriting them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Local and remote copies</a:t>
            </a:r>
          </a:p>
          <a:p>
            <a:endParaRPr lang="en-GB" sz="2400" dirty="0" smtClean="0"/>
          </a:p>
          <a:p>
            <a:r>
              <a:rPr lang="en-GB" sz="2400" dirty="0"/>
              <a:t>GitHub: Collaborative platform and hosting service</a:t>
            </a:r>
          </a:p>
          <a:p>
            <a:endParaRPr lang="en-GB" sz="2400" dirty="0"/>
          </a:p>
        </p:txBody>
      </p:sp>
      <p:pic>
        <p:nvPicPr>
          <p:cNvPr id="10" name="Picture 2" descr="Image result for github flow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44824"/>
            <a:ext cx="251951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1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 smtClean="0"/>
              <a:t>Code sharing and publishing, a programmer’s Linked In?</a:t>
            </a:r>
          </a:p>
          <a:p>
            <a:endParaRPr lang="en-GB" sz="2400" dirty="0" smtClean="0"/>
          </a:p>
          <a:p>
            <a:r>
              <a:rPr lang="en-GB" sz="2400" dirty="0" smtClean="0"/>
              <a:t>Or: Word </a:t>
            </a:r>
            <a:r>
              <a:rPr lang="en-GB" sz="2400" dirty="0"/>
              <a:t>t</a:t>
            </a:r>
            <a:r>
              <a:rPr lang="en-GB" sz="2400" dirty="0" smtClean="0"/>
              <a:t>rack changes + Dropbox shared folders</a:t>
            </a:r>
          </a:p>
          <a:p>
            <a:endParaRPr lang="en-GB" sz="2400" dirty="0" smtClean="0"/>
          </a:p>
          <a:p>
            <a:r>
              <a:rPr lang="en-GB" sz="2400" dirty="0" smtClean="0"/>
              <a:t>Not just for code: any type of file</a:t>
            </a:r>
          </a:p>
          <a:p>
            <a:r>
              <a:rPr lang="en-GB" sz="2400" dirty="0" smtClean="0"/>
              <a:t>Not just for coders: GUIs available</a:t>
            </a:r>
          </a:p>
          <a:p>
            <a:endParaRPr lang="en-GB" sz="2400" dirty="0" smtClean="0"/>
          </a:p>
          <a:p>
            <a:r>
              <a:rPr lang="en-GB" sz="2400" dirty="0" smtClean="0"/>
              <a:t>Manages and stores revisions: filing system for drafts</a:t>
            </a:r>
          </a:p>
          <a:p>
            <a:endParaRPr lang="en-GB" sz="2400" dirty="0" smtClean="0"/>
          </a:p>
          <a:p>
            <a:r>
              <a:rPr lang="en-GB" sz="2400" dirty="0" smtClean="0"/>
              <a:t>Joint </a:t>
            </a:r>
            <a:r>
              <a:rPr lang="en-GB" sz="2400" dirty="0" smtClean="0"/>
              <a:t>projects</a:t>
            </a:r>
          </a:p>
          <a:p>
            <a:endParaRPr lang="en-GB" sz="2400" dirty="0"/>
          </a:p>
          <a:p>
            <a:r>
              <a:rPr lang="en-GB" sz="2400" dirty="0" smtClean="0"/>
              <a:t>Public repositories are helpful e.g. </a:t>
            </a:r>
            <a:r>
              <a:rPr lang="en-GB" sz="2400" dirty="0" smtClean="0">
                <a:hlinkClick r:id="rId3"/>
              </a:rPr>
              <a:t>ATAC-</a:t>
            </a:r>
            <a:r>
              <a:rPr lang="en-GB" sz="2400" dirty="0" err="1" smtClean="0">
                <a:hlinkClick r:id="rId3"/>
              </a:rPr>
              <a:t>seq</a:t>
            </a:r>
            <a:r>
              <a:rPr lang="en-GB" sz="2400" dirty="0" smtClean="0">
                <a:hlinkClick r:id="rId3"/>
              </a:rPr>
              <a:t> QC</a:t>
            </a:r>
            <a:endParaRPr lang="en-GB" sz="2400" dirty="0"/>
          </a:p>
        </p:txBody>
      </p:sp>
      <p:pic>
        <p:nvPicPr>
          <p:cNvPr id="4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0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use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Usual folder structure on your computer</a:t>
            </a:r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pic>
        <p:nvPicPr>
          <p:cNvPr id="4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" t="5750" r="77288" b="53090"/>
          <a:stretch/>
        </p:blipFill>
        <p:spPr bwMode="auto">
          <a:xfrm>
            <a:off x="2555776" y="2420888"/>
            <a:ext cx="3698015" cy="333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30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use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Usual folder structure on your computer</a:t>
            </a:r>
          </a:p>
          <a:p>
            <a:endParaRPr lang="en-GB" sz="2400" dirty="0"/>
          </a:p>
          <a:p>
            <a:r>
              <a:rPr lang="en-GB" sz="2400" dirty="0" smtClean="0"/>
              <a:t>Do some work (the hardest part)</a:t>
            </a:r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pic>
        <p:nvPicPr>
          <p:cNvPr id="4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U:\Git and Rmd introduction\Screenshots\Edit_README_RStudi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62" y="3501008"/>
            <a:ext cx="3285390" cy="246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27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use Git?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Usual folder structure on your computer</a:t>
            </a:r>
          </a:p>
          <a:p>
            <a:endParaRPr lang="en-GB" sz="2400" dirty="0"/>
          </a:p>
          <a:p>
            <a:r>
              <a:rPr lang="en-GB" sz="2400" dirty="0" smtClean="0"/>
              <a:t>Do some work</a:t>
            </a:r>
          </a:p>
          <a:p>
            <a:endParaRPr lang="en-GB" sz="2400" dirty="0"/>
          </a:p>
          <a:p>
            <a:r>
              <a:rPr lang="en-GB" sz="2400" dirty="0" smtClean="0"/>
              <a:t>Save your changes locally; Git notices and tracks them</a:t>
            </a:r>
          </a:p>
          <a:p>
            <a:endParaRPr lang="en-GB" sz="2400" dirty="0"/>
          </a:p>
          <a:p>
            <a:r>
              <a:rPr lang="en-GB" sz="2400" dirty="0" smtClean="0"/>
              <a:t>Confirm that you want these changes to be remembered</a:t>
            </a:r>
          </a:p>
          <a:p>
            <a:endParaRPr lang="en-GB" sz="2400" dirty="0"/>
          </a:p>
          <a:p>
            <a:r>
              <a:rPr lang="en-GB" sz="2400" dirty="0" smtClean="0"/>
              <a:t>Synchronise with a central copy of your folder on GitHub</a:t>
            </a:r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pic>
        <p:nvPicPr>
          <p:cNvPr id="4" name="Picture 2" descr="https://pbs.twimg.com/profile_images/593061696039706627/uzIQ4lJF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4" y="5361885"/>
            <a:ext cx="1529296" cy="15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62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537</Words>
  <Application>Microsoft Office PowerPoint</Application>
  <PresentationFormat>On-screen Show (4:3)</PresentationFormat>
  <Paragraphs>164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Git and R Markdown</vt:lpstr>
      <vt:lpstr>What is Git?</vt:lpstr>
      <vt:lpstr>What is Git?</vt:lpstr>
      <vt:lpstr>What is Git?</vt:lpstr>
      <vt:lpstr>What is Git?</vt:lpstr>
      <vt:lpstr>Why use Git?</vt:lpstr>
      <vt:lpstr>How do you use Git?</vt:lpstr>
      <vt:lpstr>How do you use Git?</vt:lpstr>
      <vt:lpstr>How do you use Git?</vt:lpstr>
      <vt:lpstr>How do you use Git?</vt:lpstr>
      <vt:lpstr>Some terms you will come across</vt:lpstr>
      <vt:lpstr>Some terms you might come across</vt:lpstr>
      <vt:lpstr>What is R Markdown?</vt:lpstr>
      <vt:lpstr>Why use Markdown?</vt:lpstr>
      <vt:lpstr>Why use Markdown?</vt:lpstr>
      <vt:lpstr>How do you use R Markdown?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and Git</dc:title>
  <dc:creator>Katie Burnham</dc:creator>
  <cp:lastModifiedBy>Katie Burnham</cp:lastModifiedBy>
  <cp:revision>19</cp:revision>
  <dcterms:created xsi:type="dcterms:W3CDTF">2017-01-19T09:11:28Z</dcterms:created>
  <dcterms:modified xsi:type="dcterms:W3CDTF">2017-02-08T14:08:44Z</dcterms:modified>
</cp:coreProperties>
</file>