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6" r:id="rId5"/>
    <p:sldId id="268" r:id="rId6"/>
    <p:sldId id="269" r:id="rId7"/>
    <p:sldId id="270" r:id="rId8"/>
    <p:sldId id="259" r:id="rId9"/>
    <p:sldId id="261" r:id="rId10"/>
    <p:sldId id="264" r:id="rId11"/>
    <p:sldId id="262" r:id="rId12"/>
    <p:sldId id="271" r:id="rId13"/>
    <p:sldId id="27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80"/>
  </p:normalViewPr>
  <p:slideViewPr>
    <p:cSldViewPr snapToGrid="0" snapToObjects="1">
      <p:cViewPr varScale="1">
        <p:scale>
          <a:sx n="98" d="100"/>
          <a:sy n="98"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336730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5DDE4C-E771-EA41-9E69-C56497D818E2}"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57355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343438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5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339917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341148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66606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3326255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22086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23423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136721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DDE4C-E771-EA41-9E69-C56497D818E2}"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91267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DDE4C-E771-EA41-9E69-C56497D818E2}" type="datetimeFigureOut">
              <a:rPr lang="en-US" smtClean="0"/>
              <a:t>7/3/18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267997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416489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201044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45DDE4C-E771-EA41-9E69-C56497D818E2}" type="datetimeFigureOut">
              <a:rPr lang="en-US" smtClean="0"/>
              <a:t>7/3/18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282487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5DDE4C-E771-EA41-9E69-C56497D818E2}" type="datetimeFigureOut">
              <a:rPr lang="en-US" smtClean="0"/>
              <a:t>7/3/18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AE66-2207-894F-B9DB-B23077EC2BE2}" type="slidenum">
              <a:rPr lang="en-US" smtClean="0"/>
              <a:t>‹#›</a:t>
            </a:fld>
            <a:endParaRPr lang="en-US"/>
          </a:p>
        </p:txBody>
      </p:sp>
    </p:spTree>
    <p:extLst>
      <p:ext uri="{BB962C8B-B14F-4D97-AF65-F5344CB8AC3E}">
        <p14:creationId xmlns:p14="http://schemas.microsoft.com/office/powerpoint/2010/main" val="11995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5DDE4C-E771-EA41-9E69-C56497D818E2}" type="datetimeFigureOut">
              <a:rPr lang="en-US" smtClean="0"/>
              <a:t>7/3/18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89AE66-2207-894F-B9DB-B23077EC2BE2}" type="slidenum">
              <a:rPr lang="en-US" smtClean="0"/>
              <a:t>‹#›</a:t>
            </a:fld>
            <a:endParaRPr lang="en-US"/>
          </a:p>
        </p:txBody>
      </p:sp>
    </p:spTree>
    <p:extLst>
      <p:ext uri="{BB962C8B-B14F-4D97-AF65-F5344CB8AC3E}">
        <p14:creationId xmlns:p14="http://schemas.microsoft.com/office/powerpoint/2010/main" val="3442422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6D89-2792-DD45-A669-D8BC53B63476}"/>
              </a:ext>
            </a:extLst>
          </p:cNvPr>
          <p:cNvSpPr>
            <a:spLocks noGrp="1"/>
          </p:cNvSpPr>
          <p:nvPr>
            <p:ph type="ctrTitle"/>
          </p:nvPr>
        </p:nvSpPr>
        <p:spPr>
          <a:xfrm>
            <a:off x="906759" y="1003663"/>
            <a:ext cx="10353423" cy="2079171"/>
          </a:xfrm>
        </p:spPr>
        <p:txBody>
          <a:bodyPr/>
          <a:lstStyle/>
          <a:p>
            <a:r>
              <a:rPr lang="en-US" dirty="0"/>
              <a:t>C0D3R:</a:t>
            </a:r>
            <a:br>
              <a:rPr lang="en-US" dirty="0"/>
            </a:br>
            <a:r>
              <a:rPr lang="en-US" sz="4800" dirty="0"/>
              <a:t>A Programmer’s Dating App</a:t>
            </a:r>
          </a:p>
        </p:txBody>
      </p:sp>
      <p:sp>
        <p:nvSpPr>
          <p:cNvPr id="3" name="Subtitle 2">
            <a:extLst>
              <a:ext uri="{FF2B5EF4-FFF2-40B4-BE49-F238E27FC236}">
                <a16:creationId xmlns:a16="http://schemas.microsoft.com/office/drawing/2014/main" id="{460F9957-90F4-CE45-97AF-ABD8B0012828}"/>
              </a:ext>
            </a:extLst>
          </p:cNvPr>
          <p:cNvSpPr>
            <a:spLocks noGrp="1"/>
          </p:cNvSpPr>
          <p:nvPr>
            <p:ph type="subTitle" idx="1"/>
          </p:nvPr>
        </p:nvSpPr>
        <p:spPr>
          <a:xfrm>
            <a:off x="8005888" y="5895133"/>
            <a:ext cx="1758062" cy="418012"/>
          </a:xfrm>
        </p:spPr>
        <p:txBody>
          <a:bodyPr/>
          <a:lstStyle/>
          <a:p>
            <a:r>
              <a:rPr lang="en-US" dirty="0"/>
              <a:t>July 3, 2018</a:t>
            </a:r>
          </a:p>
        </p:txBody>
      </p:sp>
      <p:sp>
        <p:nvSpPr>
          <p:cNvPr id="4" name="TextBox 3">
            <a:extLst>
              <a:ext uri="{FF2B5EF4-FFF2-40B4-BE49-F238E27FC236}">
                <a16:creationId xmlns:a16="http://schemas.microsoft.com/office/drawing/2014/main" id="{D47F63C2-2AC0-F441-97E0-112C722A4A85}"/>
              </a:ext>
            </a:extLst>
          </p:cNvPr>
          <p:cNvSpPr txBox="1"/>
          <p:nvPr/>
        </p:nvSpPr>
        <p:spPr>
          <a:xfrm>
            <a:off x="1410788" y="5389815"/>
            <a:ext cx="2638697" cy="923330"/>
          </a:xfrm>
          <a:prstGeom prst="rect">
            <a:avLst/>
          </a:prstGeom>
          <a:noFill/>
        </p:spPr>
        <p:txBody>
          <a:bodyPr wrap="square" rtlCol="0">
            <a:spAutoFit/>
          </a:bodyPr>
          <a:lstStyle/>
          <a:p>
            <a:r>
              <a:rPr lang="en-US" dirty="0"/>
              <a:t>Josh Brown</a:t>
            </a:r>
          </a:p>
          <a:p>
            <a:r>
              <a:rPr lang="en-US" dirty="0"/>
              <a:t>Lisa Dean</a:t>
            </a:r>
          </a:p>
          <a:p>
            <a:r>
              <a:rPr lang="en-US" dirty="0"/>
              <a:t>Joshua Owens</a:t>
            </a:r>
          </a:p>
        </p:txBody>
      </p:sp>
    </p:spTree>
    <p:extLst>
      <p:ext uri="{BB962C8B-B14F-4D97-AF65-F5344CB8AC3E}">
        <p14:creationId xmlns:p14="http://schemas.microsoft.com/office/powerpoint/2010/main" val="247747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698363" y="583347"/>
            <a:ext cx="9137968" cy="644562"/>
          </a:xfrm>
        </p:spPr>
        <p:txBody>
          <a:bodyPr/>
          <a:lstStyle/>
          <a:p>
            <a:r>
              <a:rPr lang="en-US" dirty="0"/>
              <a:t>Things we’re proud of</a:t>
            </a:r>
          </a:p>
        </p:txBody>
      </p:sp>
      <p:sp>
        <p:nvSpPr>
          <p:cNvPr id="4" name="Content Placeholder 2">
            <a:extLst>
              <a:ext uri="{FF2B5EF4-FFF2-40B4-BE49-F238E27FC236}">
                <a16:creationId xmlns:a16="http://schemas.microsoft.com/office/drawing/2014/main" id="{64877CCA-5CB6-414B-BFC4-CADF6C29B892}"/>
              </a:ext>
            </a:extLst>
          </p:cNvPr>
          <p:cNvSpPr txBox="1">
            <a:spLocks/>
          </p:cNvSpPr>
          <p:nvPr/>
        </p:nvSpPr>
        <p:spPr>
          <a:xfrm>
            <a:off x="1142500" y="1504278"/>
            <a:ext cx="8249693" cy="41954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SQL generation for AND/OR searches and dummy data</a:t>
            </a:r>
          </a:p>
          <a:p>
            <a:pPr lvl="1"/>
            <a:r>
              <a:rPr lang="en-US" dirty="0"/>
              <a:t>Search implemented by passing in a JSON object from the search form which triggers dynamic SQL generation based on a dictionary of possible statement permutations.</a:t>
            </a:r>
          </a:p>
          <a:p>
            <a:pPr lvl="1"/>
            <a:r>
              <a:rPr lang="en-US" dirty="0"/>
              <a:t>Dummy data insert statement generated via JS program that randomly generates most fields in the users table, including date-time values</a:t>
            </a:r>
          </a:p>
          <a:p>
            <a:r>
              <a:rPr lang="en-US" dirty="0"/>
              <a:t>Get random </a:t>
            </a:r>
            <a:r>
              <a:rPr lang="en-US"/>
              <a:t>users feature</a:t>
            </a:r>
            <a:endParaRPr lang="en-US" dirty="0"/>
          </a:p>
          <a:p>
            <a:pPr lvl="1"/>
            <a:r>
              <a:rPr lang="en-US" dirty="0"/>
              <a:t>Ensures the current user is not included in the result set</a:t>
            </a:r>
          </a:p>
          <a:p>
            <a:pPr lvl="1"/>
            <a:r>
              <a:rPr lang="en-US" dirty="0"/>
              <a:t>Draws from the JS Math library’s random() function</a:t>
            </a:r>
          </a:p>
          <a:p>
            <a:pPr lvl="1"/>
            <a:r>
              <a:rPr lang="en-US" dirty="0"/>
              <a:t>Keeps track of users being displayed to prevent duplicates</a:t>
            </a:r>
          </a:p>
        </p:txBody>
      </p:sp>
    </p:spTree>
    <p:extLst>
      <p:ext uri="{BB962C8B-B14F-4D97-AF65-F5344CB8AC3E}">
        <p14:creationId xmlns:p14="http://schemas.microsoft.com/office/powerpoint/2010/main" val="39913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894306" y="348216"/>
            <a:ext cx="4134894" cy="736002"/>
          </a:xfrm>
        </p:spPr>
        <p:txBody>
          <a:bodyPr/>
          <a:lstStyle/>
          <a:p>
            <a:r>
              <a:rPr lang="en-US" dirty="0"/>
              <a:t>SQL Generator</a:t>
            </a:r>
          </a:p>
        </p:txBody>
      </p:sp>
      <p:sp>
        <p:nvSpPr>
          <p:cNvPr id="9" name="Rectangle 8">
            <a:extLst>
              <a:ext uri="{FF2B5EF4-FFF2-40B4-BE49-F238E27FC236}">
                <a16:creationId xmlns:a16="http://schemas.microsoft.com/office/drawing/2014/main" id="{34FBB2D3-0FBE-5F4B-8591-CE7852B93E95}"/>
              </a:ext>
            </a:extLst>
          </p:cNvPr>
          <p:cNvSpPr/>
          <p:nvPr/>
        </p:nvSpPr>
        <p:spPr>
          <a:xfrm>
            <a:off x="639580" y="1535728"/>
            <a:ext cx="5349739" cy="4524315"/>
          </a:xfrm>
          <a:prstGeom prst="rect">
            <a:avLst/>
          </a:prstGeom>
        </p:spPr>
        <p:txBody>
          <a:bodyPr wrap="square">
            <a:spAutoFit/>
          </a:bodyPr>
          <a:lstStyle/>
          <a:p>
            <a:r>
              <a:rPr lang="en-US" dirty="0">
                <a:solidFill>
                  <a:srgbClr val="569CD6"/>
                </a:solidFill>
                <a:latin typeface="Menlo" panose="020B0609030804020204" pitchFamily="49" charset="0"/>
              </a:rPr>
              <a:t>let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chunks</a:t>
            </a:r>
            <a:r>
              <a:rPr lang="en-US" dirty="0">
                <a:solidFill>
                  <a:srgbClr val="D4D4D4"/>
                </a:solidFill>
                <a:latin typeface="Menlo" panose="020B0609030804020204" pitchFamily="49" charset="0"/>
              </a:rPr>
              <a:t> = {</a:t>
            </a:r>
          </a:p>
          <a:p>
            <a:pPr lvl="1"/>
            <a:r>
              <a:rPr lang="en-US" dirty="0">
                <a:solidFill>
                  <a:srgbClr val="9CDCFE"/>
                </a:solidFill>
                <a:latin typeface="Menlo" panose="020B0609030804020204" pitchFamily="49" charset="0"/>
              </a:rPr>
              <a:t>editors:</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'JOIN </a:t>
            </a:r>
            <a:r>
              <a:rPr lang="en-US" dirty="0" err="1">
                <a:solidFill>
                  <a:srgbClr val="CE9178"/>
                </a:solidFill>
                <a:latin typeface="Menlo" panose="020B0609030804020204" pitchFamily="49" charset="0"/>
              </a:rPr>
              <a:t>user_editors</a:t>
            </a:r>
            <a:r>
              <a:rPr lang="en-US" dirty="0">
                <a:solidFill>
                  <a:srgbClr val="CE9178"/>
                </a:solidFill>
                <a:latin typeface="Menlo" panose="020B0609030804020204" pitchFamily="49" charset="0"/>
              </a:rPr>
              <a:t> </a:t>
            </a:r>
            <a:r>
              <a:rPr lang="en-US" dirty="0" err="1">
                <a:solidFill>
                  <a:srgbClr val="CE9178"/>
                </a:solidFill>
                <a:latin typeface="Menlo" panose="020B0609030804020204" pitchFamily="49" charset="0"/>
              </a:rPr>
              <a:t>ue</a:t>
            </a:r>
            <a:r>
              <a:rPr lang="en-US" dirty="0">
                <a:solidFill>
                  <a:srgbClr val="CE9178"/>
                </a:solidFill>
                <a:latin typeface="Menlo" panose="020B0609030804020204" pitchFamily="49" charset="0"/>
              </a:rPr>
              <a:t> ON </a:t>
            </a:r>
            <a:r>
              <a:rPr lang="en-US" dirty="0" err="1">
                <a:solidFill>
                  <a:srgbClr val="CE9178"/>
                </a:solidFill>
                <a:latin typeface="Menlo" panose="020B0609030804020204" pitchFamily="49" charset="0"/>
              </a:rPr>
              <a:t>ue.user_id</a:t>
            </a:r>
            <a:r>
              <a:rPr lang="en-US" dirty="0">
                <a:solidFill>
                  <a:srgbClr val="CE9178"/>
                </a:solidFill>
                <a:latin typeface="Menlo" panose="020B0609030804020204" pitchFamily="49" charset="0"/>
              </a:rPr>
              <a:t> = </a:t>
            </a:r>
            <a:r>
              <a:rPr lang="en-US" dirty="0" err="1">
                <a:solidFill>
                  <a:srgbClr val="CE9178"/>
                </a:solidFill>
                <a:latin typeface="Menlo" panose="020B0609030804020204" pitchFamily="49" charset="0"/>
              </a:rPr>
              <a:t>users.user_id</a:t>
            </a:r>
            <a:r>
              <a:rPr lang="en-US" dirty="0">
                <a:solidFill>
                  <a:srgbClr val="CE9178"/>
                </a:solidFill>
                <a:latin typeface="Menlo" panose="020B0609030804020204" pitchFamily="49" charset="0"/>
              </a:rPr>
              <a:t> JOIN editors ON </a:t>
            </a:r>
            <a:r>
              <a:rPr lang="en-US" dirty="0" err="1">
                <a:solidFill>
                  <a:srgbClr val="CE9178"/>
                </a:solidFill>
                <a:latin typeface="Menlo" panose="020B0609030804020204" pitchFamily="49" charset="0"/>
              </a:rPr>
              <a:t>editors.editor_id</a:t>
            </a:r>
            <a:r>
              <a:rPr lang="en-US" dirty="0">
                <a:solidFill>
                  <a:srgbClr val="CE9178"/>
                </a:solidFill>
                <a:latin typeface="Menlo" panose="020B0609030804020204" pitchFamily="49" charset="0"/>
              </a:rPr>
              <a:t> = </a:t>
            </a:r>
            <a:r>
              <a:rPr lang="en-US" dirty="0" err="1">
                <a:solidFill>
                  <a:srgbClr val="CE9178"/>
                </a:solidFill>
                <a:latin typeface="Menlo" panose="020B0609030804020204" pitchFamily="49" charset="0"/>
              </a:rPr>
              <a:t>ue.editor_id</a:t>
            </a:r>
            <a:r>
              <a:rPr lang="en-US" dirty="0">
                <a:solidFill>
                  <a:srgbClr val="CE9178"/>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9CDCFE"/>
                </a:solidFill>
                <a:latin typeface="Menlo" panose="020B0609030804020204" pitchFamily="49" charset="0"/>
              </a:rPr>
              <a:t>tabs_preference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'JOIN </a:t>
            </a:r>
            <a:r>
              <a:rPr lang="en-US" dirty="0" err="1">
                <a:solidFill>
                  <a:srgbClr val="CE9178"/>
                </a:solidFill>
                <a:latin typeface="Menlo" panose="020B0609030804020204" pitchFamily="49" charset="0"/>
              </a:rPr>
              <a:t>tabs_preferences</a:t>
            </a:r>
            <a:r>
              <a:rPr lang="en-US" dirty="0">
                <a:solidFill>
                  <a:srgbClr val="CE9178"/>
                </a:solidFill>
                <a:latin typeface="Menlo" panose="020B0609030804020204" pitchFamily="49" charset="0"/>
              </a:rPr>
              <a:t> </a:t>
            </a:r>
            <a:r>
              <a:rPr lang="en-US" dirty="0" err="1">
                <a:solidFill>
                  <a:srgbClr val="CE9178"/>
                </a:solidFill>
                <a:latin typeface="Menlo" panose="020B0609030804020204" pitchFamily="49" charset="0"/>
              </a:rPr>
              <a:t>tp</a:t>
            </a:r>
            <a:r>
              <a:rPr lang="en-US" dirty="0">
                <a:solidFill>
                  <a:srgbClr val="CE9178"/>
                </a:solidFill>
                <a:latin typeface="Menlo" panose="020B0609030804020204" pitchFamily="49" charset="0"/>
              </a:rPr>
              <a:t> ON </a:t>
            </a:r>
            <a:r>
              <a:rPr lang="en-US" dirty="0" err="1">
                <a:solidFill>
                  <a:srgbClr val="CE9178"/>
                </a:solidFill>
                <a:latin typeface="Menlo" panose="020B0609030804020204" pitchFamily="49" charset="0"/>
              </a:rPr>
              <a:t>tp.preference_id</a:t>
            </a:r>
            <a:r>
              <a:rPr lang="en-US" dirty="0">
                <a:solidFill>
                  <a:srgbClr val="CE9178"/>
                </a:solidFill>
                <a:latin typeface="Menlo" panose="020B0609030804020204" pitchFamily="49" charset="0"/>
              </a:rPr>
              <a:t> = </a:t>
            </a:r>
            <a:r>
              <a:rPr lang="en-US" dirty="0" err="1">
                <a:solidFill>
                  <a:srgbClr val="CE9178"/>
                </a:solidFill>
                <a:latin typeface="Menlo" panose="020B0609030804020204" pitchFamily="49" charset="0"/>
              </a:rPr>
              <a:t>users.tabs_preference</a:t>
            </a:r>
            <a:r>
              <a:rPr lang="en-US" dirty="0">
                <a:solidFill>
                  <a:srgbClr val="CE9178"/>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9CDCFE"/>
                </a:solidFill>
                <a:latin typeface="Menlo" panose="020B0609030804020204" pitchFamily="49" charset="0"/>
              </a:rPr>
              <a:t>editorsWhere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editors.editor_id</a:t>
            </a:r>
            <a:r>
              <a:rPr lang="en-US" dirty="0">
                <a:solidFill>
                  <a:srgbClr val="CE9178"/>
                </a:solidFill>
                <a:latin typeface="Menlo" panose="020B0609030804020204" pitchFamily="49" charset="0"/>
              </a:rPr>
              <a:t> IN '</a:t>
            </a:r>
            <a:r>
              <a:rPr lang="en-US" dirty="0">
                <a:solidFill>
                  <a:srgbClr val="D4D4D4"/>
                </a:solidFill>
                <a:latin typeface="Menlo" panose="020B0609030804020204" pitchFamily="49" charset="0"/>
              </a:rPr>
              <a:t>,</a:t>
            </a:r>
          </a:p>
          <a:p>
            <a:pPr lvl="1"/>
            <a:r>
              <a:rPr lang="en-US" dirty="0" err="1">
                <a:solidFill>
                  <a:srgbClr val="9CDCFE"/>
                </a:solidFill>
                <a:latin typeface="Menlo" panose="020B0609030804020204" pitchFamily="49" charset="0"/>
              </a:rPr>
              <a:t>tabs_preferenceWhere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tp.preference_id</a:t>
            </a:r>
            <a:r>
              <a:rPr lang="en-US" dirty="0">
                <a:solidFill>
                  <a:srgbClr val="CE9178"/>
                </a:solidFill>
                <a:latin typeface="Menlo" panose="020B0609030804020204" pitchFamily="49" charset="0"/>
              </a:rPr>
              <a:t> IN '</a:t>
            </a:r>
            <a:r>
              <a:rPr lang="en-US" dirty="0">
                <a:solidFill>
                  <a:srgbClr val="D4D4D4"/>
                </a:solidFill>
                <a:latin typeface="Menlo" panose="020B0609030804020204" pitchFamily="49" charset="0"/>
              </a:rPr>
              <a:t>,</a:t>
            </a:r>
          </a:p>
          <a:p>
            <a:pPr lvl="1"/>
            <a:r>
              <a:rPr lang="en-US" dirty="0" err="1">
                <a:solidFill>
                  <a:srgbClr val="9CDCFE"/>
                </a:solidFill>
                <a:latin typeface="Menlo" panose="020B0609030804020204" pitchFamily="49" charset="0"/>
              </a:rPr>
              <a:t>employerWhere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users.employer</a:t>
            </a:r>
            <a:r>
              <a:rPr lang="en-US" dirty="0">
                <a:solidFill>
                  <a:srgbClr val="CE9178"/>
                </a:solidFill>
                <a:latin typeface="Menlo" panose="020B0609030804020204" pitchFamily="49" charset="0"/>
              </a:rPr>
              <a:t> ILIKE'</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00989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907369" y="243713"/>
            <a:ext cx="4134894" cy="736002"/>
          </a:xfrm>
        </p:spPr>
        <p:txBody>
          <a:bodyPr/>
          <a:lstStyle/>
          <a:p>
            <a:r>
              <a:rPr lang="en-US" dirty="0"/>
              <a:t>SQL Generator</a:t>
            </a:r>
          </a:p>
        </p:txBody>
      </p:sp>
      <p:sp>
        <p:nvSpPr>
          <p:cNvPr id="9" name="Rectangle 8">
            <a:extLst>
              <a:ext uri="{FF2B5EF4-FFF2-40B4-BE49-F238E27FC236}">
                <a16:creationId xmlns:a16="http://schemas.microsoft.com/office/drawing/2014/main" id="{34FBB2D3-0FBE-5F4B-8591-CE7852B93E95}"/>
              </a:ext>
            </a:extLst>
          </p:cNvPr>
          <p:cNvSpPr/>
          <p:nvPr/>
        </p:nvSpPr>
        <p:spPr>
          <a:xfrm>
            <a:off x="430574" y="1136469"/>
            <a:ext cx="10751231" cy="5509200"/>
          </a:xfrm>
          <a:prstGeom prst="rect">
            <a:avLst/>
          </a:prstGeom>
        </p:spPr>
        <p:txBody>
          <a:bodyPr wrap="square">
            <a:spAutoFit/>
          </a:bodyPr>
          <a:lstStyle/>
          <a:p>
            <a:r>
              <a:rPr lang="en-US" sz="1600" dirty="0"/>
              <a:t>let result = ’’; let select = 'SELECT DISTINCT users.* FROM users ‘; let where = ' WHERE ';</a:t>
            </a:r>
          </a:p>
          <a:p>
            <a:r>
              <a:rPr lang="en-US" sz="1600" dirty="0" err="1"/>
              <a:t>Object.keys</a:t>
            </a:r>
            <a:r>
              <a:rPr lang="en-US" sz="1600" dirty="0"/>
              <a:t>(</a:t>
            </a:r>
            <a:r>
              <a:rPr lang="en-US" sz="1600" dirty="0" err="1"/>
              <a:t>searchObject</a:t>
            </a:r>
            <a:r>
              <a:rPr lang="en-US" sz="1600" dirty="0"/>
              <a:t>).</a:t>
            </a:r>
            <a:r>
              <a:rPr lang="en-US" sz="1600" dirty="0" err="1"/>
              <a:t>forEach</a:t>
            </a:r>
            <a:r>
              <a:rPr lang="en-US" sz="1600" dirty="0"/>
              <a:t>((key, </a:t>
            </a:r>
            <a:r>
              <a:rPr lang="en-US" sz="1600" dirty="0" err="1"/>
              <a:t>outerIndex</a:t>
            </a:r>
            <a:r>
              <a:rPr lang="en-US" sz="1600" dirty="0"/>
              <a:t>) =&gt; {</a:t>
            </a:r>
          </a:p>
          <a:p>
            <a:r>
              <a:rPr lang="en-US" sz="1600" dirty="0"/>
              <a:t>  </a:t>
            </a:r>
            <a:r>
              <a:rPr lang="en-US" sz="1600" dirty="0" err="1"/>
              <a:t>objString</a:t>
            </a:r>
            <a:r>
              <a:rPr lang="en-US" sz="1600" dirty="0"/>
              <a:t> = ’’;</a:t>
            </a:r>
          </a:p>
          <a:p>
            <a:br>
              <a:rPr lang="en-US" sz="1600" dirty="0"/>
            </a:br>
            <a:r>
              <a:rPr lang="en-US" sz="1600" dirty="0"/>
              <a:t>  if (</a:t>
            </a:r>
            <a:r>
              <a:rPr lang="en-US" sz="1600" dirty="0" err="1"/>
              <a:t>typeof</a:t>
            </a:r>
            <a:r>
              <a:rPr lang="en-US" sz="1600" dirty="0"/>
              <a:t> </a:t>
            </a:r>
            <a:r>
              <a:rPr lang="en-US" sz="1600" dirty="0" err="1"/>
              <a:t>searchObject</a:t>
            </a:r>
            <a:r>
              <a:rPr lang="en-US" sz="1600" dirty="0"/>
              <a:t>[key] === 'object' &amp;&amp; </a:t>
            </a:r>
            <a:r>
              <a:rPr lang="en-US" sz="1600" dirty="0" err="1"/>
              <a:t>searchObject</a:t>
            </a:r>
            <a:r>
              <a:rPr lang="en-US" sz="1600" dirty="0"/>
              <a:t>[key]) {</a:t>
            </a:r>
          </a:p>
          <a:p>
            <a:r>
              <a:rPr lang="en-US" sz="1600" dirty="0"/>
              <a:t>    </a:t>
            </a:r>
            <a:r>
              <a:rPr lang="en-US" sz="1600" dirty="0" err="1"/>
              <a:t>searchObject</a:t>
            </a:r>
            <a:r>
              <a:rPr lang="en-US" sz="1600" dirty="0"/>
              <a:t>[key].</a:t>
            </a:r>
            <a:r>
              <a:rPr lang="en-US" sz="1600" dirty="0" err="1"/>
              <a:t>forEach</a:t>
            </a:r>
            <a:r>
              <a:rPr lang="en-US" sz="1600" dirty="0"/>
              <a:t>( (datum, </a:t>
            </a:r>
            <a:r>
              <a:rPr lang="en-US" sz="1600" dirty="0" err="1"/>
              <a:t>innerIndex</a:t>
            </a:r>
            <a:r>
              <a:rPr lang="en-US" sz="1600" dirty="0"/>
              <a:t>) =&gt; {</a:t>
            </a:r>
          </a:p>
          <a:p>
            <a:r>
              <a:rPr lang="en-US" sz="1600" dirty="0"/>
              <a:t>      if (</a:t>
            </a:r>
            <a:r>
              <a:rPr lang="en-US" sz="1600" dirty="0" err="1"/>
              <a:t>innerIndex</a:t>
            </a:r>
            <a:r>
              <a:rPr lang="en-US" sz="1600" dirty="0"/>
              <a:t> === </a:t>
            </a:r>
            <a:r>
              <a:rPr lang="en-US" sz="1600" dirty="0" err="1"/>
              <a:t>searchObject</a:t>
            </a:r>
            <a:r>
              <a:rPr lang="en-US" sz="1600" dirty="0"/>
              <a:t>[key].length - 1) {</a:t>
            </a:r>
          </a:p>
          <a:p>
            <a:r>
              <a:rPr lang="en-US" sz="1600" dirty="0"/>
              <a:t>        </a:t>
            </a:r>
            <a:r>
              <a:rPr lang="en-US" sz="1600" dirty="0" err="1"/>
              <a:t>objString</a:t>
            </a:r>
            <a:r>
              <a:rPr lang="en-US" sz="1600" dirty="0"/>
              <a:t> += datum;</a:t>
            </a:r>
          </a:p>
          <a:p>
            <a:r>
              <a:rPr lang="en-US" sz="1600" dirty="0"/>
              <a:t>      } else {</a:t>
            </a:r>
          </a:p>
          <a:p>
            <a:r>
              <a:rPr lang="en-US" sz="1600" dirty="0"/>
              <a:t>        </a:t>
            </a:r>
            <a:r>
              <a:rPr lang="en-US" sz="1600" dirty="0" err="1"/>
              <a:t>objString</a:t>
            </a:r>
            <a:r>
              <a:rPr lang="en-US" sz="1600" dirty="0"/>
              <a:t> += datum + ', ‘</a:t>
            </a:r>
          </a:p>
          <a:p>
            <a:r>
              <a:rPr lang="en-US" sz="1600" dirty="0"/>
              <a:t>      }</a:t>
            </a:r>
          </a:p>
          <a:p>
            <a:r>
              <a:rPr lang="en-US" sz="1600" dirty="0"/>
              <a:t>    });</a:t>
            </a:r>
          </a:p>
          <a:p>
            <a:r>
              <a:rPr lang="en-US" sz="1600" dirty="0"/>
              <a:t>    if (chunks[key]) {</a:t>
            </a:r>
          </a:p>
          <a:p>
            <a:r>
              <a:rPr lang="en-US" sz="1600" dirty="0"/>
              <a:t>      select += (chunks[key]);</a:t>
            </a:r>
          </a:p>
          <a:p>
            <a:r>
              <a:rPr lang="en-US" sz="1600" dirty="0"/>
              <a:t>    }</a:t>
            </a:r>
          </a:p>
          <a:p>
            <a:r>
              <a:rPr lang="en-US" sz="1600" dirty="0"/>
              <a:t>    if (</a:t>
            </a:r>
            <a:r>
              <a:rPr lang="en-US" sz="1600" dirty="0" err="1"/>
              <a:t>outerIndex</a:t>
            </a:r>
            <a:r>
              <a:rPr lang="en-US" sz="1600" dirty="0"/>
              <a:t> === </a:t>
            </a:r>
            <a:r>
              <a:rPr lang="en-US" sz="1600" dirty="0" err="1"/>
              <a:t>Object.keys</a:t>
            </a:r>
            <a:r>
              <a:rPr lang="en-US" sz="1600" dirty="0"/>
              <a:t>(</a:t>
            </a:r>
            <a:r>
              <a:rPr lang="en-US" sz="1600" dirty="0" err="1"/>
              <a:t>searchObject</a:t>
            </a:r>
            <a:r>
              <a:rPr lang="en-US" sz="1600" dirty="0"/>
              <a:t>).length - 1) {</a:t>
            </a:r>
          </a:p>
          <a:p>
            <a:r>
              <a:rPr lang="en-US" sz="1600" dirty="0"/>
              <a:t>      where += chunks[key + 'Where'] + '(' + </a:t>
            </a:r>
            <a:r>
              <a:rPr lang="en-US" sz="1600" dirty="0" err="1"/>
              <a:t>objString</a:t>
            </a:r>
            <a:r>
              <a:rPr lang="en-US" sz="1600" dirty="0"/>
              <a:t> + ') ‘;</a:t>
            </a:r>
          </a:p>
          <a:p>
            <a:r>
              <a:rPr lang="en-US" sz="1600" dirty="0"/>
              <a:t>    } else {</a:t>
            </a:r>
          </a:p>
          <a:p>
            <a:r>
              <a:rPr lang="en-US" sz="1600" dirty="0"/>
              <a:t>      where += chunks[key + 'Where'] + '(' + </a:t>
            </a:r>
            <a:r>
              <a:rPr lang="en-US" sz="1600" dirty="0" err="1"/>
              <a:t>objString</a:t>
            </a:r>
            <a:r>
              <a:rPr lang="en-US" sz="1600" dirty="0"/>
              <a:t> + ') AND ‘; </a:t>
            </a:r>
          </a:p>
          <a:p>
            <a:r>
              <a:rPr lang="en-US" sz="1600" dirty="0"/>
              <a:t>    }</a:t>
            </a:r>
          </a:p>
          <a:p>
            <a:r>
              <a:rPr lang="en-US" sz="1600" dirty="0"/>
              <a:t>  result = select + where + ';';</a:t>
            </a:r>
          </a:p>
          <a:p>
            <a:r>
              <a:rPr lang="en-US" sz="1600" dirty="0"/>
              <a:t>return </a:t>
            </a:r>
            <a:r>
              <a:rPr lang="en-US" sz="1600" dirty="0" err="1"/>
              <a:t>db.any</a:t>
            </a:r>
            <a:r>
              <a:rPr lang="en-US" sz="1600" dirty="0"/>
              <a:t>(result);</a:t>
            </a:r>
          </a:p>
        </p:txBody>
      </p:sp>
    </p:spTree>
    <p:extLst>
      <p:ext uri="{BB962C8B-B14F-4D97-AF65-F5344CB8AC3E}">
        <p14:creationId xmlns:p14="http://schemas.microsoft.com/office/powerpoint/2010/main" val="380096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907368" y="243713"/>
            <a:ext cx="5192985" cy="736002"/>
          </a:xfrm>
        </p:spPr>
        <p:txBody>
          <a:bodyPr/>
          <a:lstStyle/>
          <a:p>
            <a:r>
              <a:rPr lang="en-US" dirty="0"/>
              <a:t>Get Random Users</a:t>
            </a:r>
          </a:p>
        </p:txBody>
      </p:sp>
      <p:sp>
        <p:nvSpPr>
          <p:cNvPr id="9" name="Rectangle 8">
            <a:extLst>
              <a:ext uri="{FF2B5EF4-FFF2-40B4-BE49-F238E27FC236}">
                <a16:creationId xmlns:a16="http://schemas.microsoft.com/office/drawing/2014/main" id="{34FBB2D3-0FBE-5F4B-8591-CE7852B93E95}"/>
              </a:ext>
            </a:extLst>
          </p:cNvPr>
          <p:cNvSpPr/>
          <p:nvPr/>
        </p:nvSpPr>
        <p:spPr>
          <a:xfrm>
            <a:off x="430574" y="1136469"/>
            <a:ext cx="10751231" cy="5509200"/>
          </a:xfrm>
          <a:prstGeom prst="rect">
            <a:avLst/>
          </a:prstGeom>
        </p:spPr>
        <p:txBody>
          <a:bodyPr wrap="square">
            <a:spAutoFit/>
          </a:bodyPr>
          <a:lstStyle/>
          <a:p>
            <a:r>
              <a:rPr lang="en-US" sz="1600" dirty="0"/>
              <a:t>function </a:t>
            </a:r>
            <a:r>
              <a:rPr lang="en-US" sz="1600" dirty="0" err="1"/>
              <a:t>getRandomUsers</a:t>
            </a:r>
            <a:r>
              <a:rPr lang="en-US" sz="1600" dirty="0"/>
              <a:t>(</a:t>
            </a:r>
            <a:r>
              <a:rPr lang="en-US" sz="1600" dirty="0" err="1"/>
              <a:t>current_user_id</a:t>
            </a:r>
            <a:r>
              <a:rPr lang="en-US" sz="1600" dirty="0"/>
              <a:t>, </a:t>
            </a:r>
            <a:r>
              <a:rPr lang="en-US" sz="1600" dirty="0" err="1"/>
              <a:t>num_users</a:t>
            </a:r>
            <a:r>
              <a:rPr lang="en-US" sz="1600" dirty="0"/>
              <a:t>) {</a:t>
            </a:r>
            <a:br>
              <a:rPr lang="en-US" sz="1600" dirty="0"/>
            </a:br>
            <a:r>
              <a:rPr lang="en-US" sz="1600" dirty="0"/>
              <a:t>  return </a:t>
            </a:r>
            <a:r>
              <a:rPr lang="en-US" sz="1600" dirty="0" err="1"/>
              <a:t>getAllUserIds</a:t>
            </a:r>
            <a:r>
              <a:rPr lang="en-US" sz="1600" dirty="0"/>
              <a:t>()</a:t>
            </a:r>
          </a:p>
          <a:p>
            <a:r>
              <a:rPr lang="en-US" sz="1600" dirty="0"/>
              <a:t>    .then((</a:t>
            </a:r>
            <a:r>
              <a:rPr lang="en-US" sz="1600" dirty="0" err="1"/>
              <a:t>arrayOfAllUserIds</a:t>
            </a:r>
            <a:r>
              <a:rPr lang="en-US" sz="1600" dirty="0"/>
              <a:t>) =&gt; {</a:t>
            </a:r>
            <a:br>
              <a:rPr lang="en-US" sz="1600" dirty="0"/>
            </a:br>
            <a:r>
              <a:rPr lang="en-US" sz="1600" dirty="0"/>
              <a:t>      if (</a:t>
            </a:r>
            <a:r>
              <a:rPr lang="en-US" sz="1600" dirty="0" err="1"/>
              <a:t>num_users</a:t>
            </a:r>
            <a:r>
              <a:rPr lang="en-US" sz="1600" dirty="0"/>
              <a:t> &gt; </a:t>
            </a:r>
            <a:r>
              <a:rPr lang="en-US" sz="1600" dirty="0" err="1"/>
              <a:t>arrayOfAllUserIds.length</a:t>
            </a:r>
            <a:r>
              <a:rPr lang="en-US" sz="1600" dirty="0"/>
              <a:t>) {</a:t>
            </a:r>
          </a:p>
          <a:p>
            <a:r>
              <a:rPr lang="en-US" sz="1600" dirty="0"/>
              <a:t>        throw new Error('number of users specified must be &lt;= the dataset’);</a:t>
            </a:r>
          </a:p>
          <a:p>
            <a:r>
              <a:rPr lang="en-US" sz="1600" dirty="0"/>
              <a:t>      }</a:t>
            </a:r>
            <a:br>
              <a:rPr lang="en-US" sz="1600" dirty="0"/>
            </a:br>
            <a:r>
              <a:rPr lang="en-US" sz="1600" dirty="0"/>
              <a:t>      let </a:t>
            </a:r>
            <a:r>
              <a:rPr lang="en-US" sz="1600" dirty="0" err="1"/>
              <a:t>randomIds</a:t>
            </a:r>
            <a:r>
              <a:rPr lang="en-US" sz="1600" dirty="0"/>
              <a:t> = [];</a:t>
            </a:r>
          </a:p>
          <a:p>
            <a:r>
              <a:rPr lang="en-US" sz="1600" dirty="0"/>
              <a:t>      for (let </a:t>
            </a:r>
            <a:r>
              <a:rPr lang="en-US" sz="1600" dirty="0" err="1"/>
              <a:t>i</a:t>
            </a:r>
            <a:r>
              <a:rPr lang="en-US" sz="1600" dirty="0"/>
              <a:t> = 0; </a:t>
            </a:r>
            <a:r>
              <a:rPr lang="en-US" sz="1600" dirty="0" err="1"/>
              <a:t>i</a:t>
            </a:r>
            <a:r>
              <a:rPr lang="en-US" sz="1600" dirty="0"/>
              <a:t> &lt; </a:t>
            </a:r>
            <a:r>
              <a:rPr lang="en-US" sz="1600" dirty="0" err="1"/>
              <a:t>num_users</a:t>
            </a:r>
            <a:r>
              <a:rPr lang="en-US" sz="1600" dirty="0"/>
              <a:t>; </a:t>
            </a:r>
            <a:r>
              <a:rPr lang="en-US" sz="1600" dirty="0" err="1"/>
              <a:t>i</a:t>
            </a:r>
            <a:r>
              <a:rPr lang="en-US" sz="1600" dirty="0"/>
              <a:t>++) {</a:t>
            </a:r>
          </a:p>
          <a:p>
            <a:r>
              <a:rPr lang="en-US" sz="1600" dirty="0"/>
              <a:t>        let </a:t>
            </a:r>
            <a:r>
              <a:rPr lang="en-US" sz="1600" dirty="0" err="1"/>
              <a:t>randomIndex</a:t>
            </a:r>
            <a:r>
              <a:rPr lang="en-US" sz="1600" dirty="0"/>
              <a:t> = </a:t>
            </a:r>
            <a:r>
              <a:rPr lang="en-US" sz="1600" dirty="0" err="1"/>
              <a:t>Math.floor</a:t>
            </a:r>
            <a:r>
              <a:rPr lang="en-US" sz="1600" dirty="0"/>
              <a:t>(</a:t>
            </a:r>
            <a:r>
              <a:rPr lang="en-US" sz="1600" dirty="0" err="1"/>
              <a:t>Math.random</a:t>
            </a:r>
            <a:r>
              <a:rPr lang="en-US" sz="1600" dirty="0"/>
              <a:t>() * </a:t>
            </a:r>
            <a:r>
              <a:rPr lang="en-US" sz="1600" dirty="0" err="1"/>
              <a:t>intIds.length</a:t>
            </a:r>
            <a:r>
              <a:rPr lang="en-US" sz="1600" dirty="0"/>
              <a:t>);</a:t>
            </a:r>
          </a:p>
          <a:p>
            <a:r>
              <a:rPr lang="en-US" sz="1600" dirty="0"/>
              <a:t>        let </a:t>
            </a:r>
            <a:r>
              <a:rPr lang="en-US" sz="1600" dirty="0" err="1"/>
              <a:t>randomValue</a:t>
            </a:r>
            <a:r>
              <a:rPr lang="en-US" sz="1600" dirty="0"/>
              <a:t> = </a:t>
            </a:r>
            <a:r>
              <a:rPr lang="en-US" sz="1600" dirty="0" err="1"/>
              <a:t>intIds</a:t>
            </a:r>
            <a:r>
              <a:rPr lang="en-US" sz="1600" dirty="0"/>
              <a:t>[</a:t>
            </a:r>
            <a:r>
              <a:rPr lang="en-US" sz="1600" dirty="0" err="1"/>
              <a:t>randomIndex</a:t>
            </a:r>
            <a:r>
              <a:rPr lang="en-US" sz="1600" dirty="0"/>
              <a:t>];</a:t>
            </a:r>
          </a:p>
          <a:p>
            <a:r>
              <a:rPr lang="en-US" sz="1600" dirty="0"/>
              <a:t>        </a:t>
            </a:r>
            <a:r>
              <a:rPr lang="en-US" sz="1600" dirty="0" err="1"/>
              <a:t>randomIds.push</a:t>
            </a:r>
            <a:r>
              <a:rPr lang="en-US" sz="1600" dirty="0"/>
              <a:t>(</a:t>
            </a:r>
            <a:r>
              <a:rPr lang="en-US" sz="1600" dirty="0" err="1"/>
              <a:t>randomValue</a:t>
            </a:r>
            <a:r>
              <a:rPr lang="en-US" sz="1600" dirty="0"/>
              <a:t>);</a:t>
            </a:r>
          </a:p>
          <a:p>
            <a:r>
              <a:rPr lang="en-US" sz="1600" dirty="0"/>
              <a:t>        </a:t>
            </a:r>
            <a:r>
              <a:rPr lang="en-US" sz="1600" dirty="0" err="1"/>
              <a:t>intIds.splice</a:t>
            </a:r>
            <a:r>
              <a:rPr lang="en-US" sz="1600" dirty="0"/>
              <a:t>(</a:t>
            </a:r>
            <a:r>
              <a:rPr lang="en-US" sz="1600" dirty="0" err="1"/>
              <a:t>randomIndex</a:t>
            </a:r>
            <a:r>
              <a:rPr lang="en-US" sz="1600" dirty="0"/>
              <a:t>, 1);</a:t>
            </a:r>
          </a:p>
          <a:p>
            <a:r>
              <a:rPr lang="en-US" sz="1600" dirty="0"/>
              <a:t>      }</a:t>
            </a:r>
          </a:p>
          <a:p>
            <a:r>
              <a:rPr lang="en-US" sz="1600" dirty="0"/>
              <a:t>    let initial = 'SELECT * FROM users WHERE </a:t>
            </a:r>
            <a:r>
              <a:rPr lang="en-US" sz="1600" dirty="0" err="1"/>
              <a:t>user_id</a:t>
            </a:r>
            <a:r>
              <a:rPr lang="en-US" sz="1600" dirty="0"/>
              <a:t> != $1 AND </a:t>
            </a:r>
            <a:r>
              <a:rPr lang="en-US" sz="1600" dirty="0" err="1"/>
              <a:t>user_id</a:t>
            </a:r>
            <a:r>
              <a:rPr lang="en-US" sz="1600" dirty="0"/>
              <a:t> IN (‘; let </a:t>
            </a:r>
            <a:r>
              <a:rPr lang="en-US" sz="1600" dirty="0" err="1"/>
              <a:t>userIds</a:t>
            </a:r>
            <a:r>
              <a:rPr lang="en-US" sz="1600" dirty="0"/>
              <a:t> = ’’; let final = ');’;</a:t>
            </a:r>
          </a:p>
          <a:p>
            <a:br>
              <a:rPr lang="en-US" sz="1600" dirty="0"/>
            </a:br>
            <a:r>
              <a:rPr lang="en-US" sz="1600" dirty="0"/>
              <a:t>    </a:t>
            </a:r>
            <a:r>
              <a:rPr lang="en-US" sz="1600" dirty="0" err="1"/>
              <a:t>randomIds.forEach</a:t>
            </a:r>
            <a:r>
              <a:rPr lang="en-US" sz="1600" dirty="0"/>
              <a:t>((item, index) =&gt; {</a:t>
            </a:r>
          </a:p>
          <a:p>
            <a:r>
              <a:rPr lang="en-US" sz="1600" dirty="0"/>
              <a:t>      index === </a:t>
            </a:r>
            <a:r>
              <a:rPr lang="en-US" sz="1600" dirty="0" err="1"/>
              <a:t>randomIds.length</a:t>
            </a:r>
            <a:r>
              <a:rPr lang="en-US" sz="1600" dirty="0"/>
              <a:t> - 1 ? </a:t>
            </a:r>
            <a:r>
              <a:rPr lang="en-US" sz="1600" dirty="0" err="1"/>
              <a:t>userIds</a:t>
            </a:r>
            <a:r>
              <a:rPr lang="en-US" sz="1600" dirty="0"/>
              <a:t> += item: </a:t>
            </a:r>
            <a:r>
              <a:rPr lang="en-US" sz="1600" dirty="0" err="1"/>
              <a:t>userIds</a:t>
            </a:r>
            <a:r>
              <a:rPr lang="en-US" sz="1600" dirty="0"/>
              <a:t> += item + ', ‘; </a:t>
            </a:r>
          </a:p>
          <a:p>
            <a:r>
              <a:rPr lang="en-US" sz="1600" dirty="0"/>
              <a:t>    });</a:t>
            </a:r>
          </a:p>
          <a:p>
            <a:br>
              <a:rPr lang="en-US" sz="1600" dirty="0"/>
            </a:br>
            <a:r>
              <a:rPr lang="en-US" sz="1600" dirty="0"/>
              <a:t>    results = initial + </a:t>
            </a:r>
            <a:r>
              <a:rPr lang="en-US" sz="1600" dirty="0" err="1"/>
              <a:t>userIds</a:t>
            </a:r>
            <a:r>
              <a:rPr lang="en-US" sz="1600" dirty="0"/>
              <a:t> + final;</a:t>
            </a:r>
          </a:p>
          <a:p>
            <a:r>
              <a:rPr lang="en-US" sz="1600" dirty="0"/>
              <a:t>    return </a:t>
            </a:r>
            <a:r>
              <a:rPr lang="en-US" sz="1600" dirty="0" err="1"/>
              <a:t>db.any</a:t>
            </a:r>
            <a:r>
              <a:rPr lang="en-US" sz="1600" dirty="0"/>
              <a:t>(results, [</a:t>
            </a:r>
            <a:r>
              <a:rPr lang="en-US" sz="1600" dirty="0" err="1"/>
              <a:t>current_user_id</a:t>
            </a:r>
            <a:r>
              <a:rPr lang="en-US" sz="1600" dirty="0"/>
              <a:t>]);</a:t>
            </a:r>
          </a:p>
          <a:p>
            <a:r>
              <a:rPr lang="en-US" sz="1600" dirty="0"/>
              <a:t>  })</a:t>
            </a:r>
          </a:p>
        </p:txBody>
      </p:sp>
    </p:spTree>
    <p:extLst>
      <p:ext uri="{BB962C8B-B14F-4D97-AF65-F5344CB8AC3E}">
        <p14:creationId xmlns:p14="http://schemas.microsoft.com/office/powerpoint/2010/main" val="209809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684E-FC4B-F44B-B829-124F5D0F39D0}"/>
              </a:ext>
            </a:extLst>
          </p:cNvPr>
          <p:cNvSpPr>
            <a:spLocks noGrp="1"/>
          </p:cNvSpPr>
          <p:nvPr>
            <p:ph type="title"/>
          </p:nvPr>
        </p:nvSpPr>
        <p:spPr>
          <a:xfrm>
            <a:off x="868179" y="844604"/>
            <a:ext cx="1470073" cy="853567"/>
          </a:xfrm>
        </p:spPr>
        <p:txBody>
          <a:bodyPr/>
          <a:lstStyle/>
          <a:p>
            <a:r>
              <a:rPr lang="en-US" dirty="0"/>
              <a:t>Q&amp;A</a:t>
            </a:r>
          </a:p>
        </p:txBody>
      </p:sp>
      <p:sp>
        <p:nvSpPr>
          <p:cNvPr id="3" name="Content Placeholder 2">
            <a:extLst>
              <a:ext uri="{FF2B5EF4-FFF2-40B4-BE49-F238E27FC236}">
                <a16:creationId xmlns:a16="http://schemas.microsoft.com/office/drawing/2014/main" id="{33B4D8B3-5AE7-9941-964E-DE41E169F18E}"/>
              </a:ext>
            </a:extLst>
          </p:cNvPr>
          <p:cNvSpPr>
            <a:spLocks noGrp="1"/>
          </p:cNvSpPr>
          <p:nvPr>
            <p:ph idx="1"/>
          </p:nvPr>
        </p:nvSpPr>
        <p:spPr>
          <a:xfrm>
            <a:off x="4264524" y="3280827"/>
            <a:ext cx="3351121" cy="873161"/>
          </a:xfrm>
        </p:spPr>
        <p:txBody>
          <a:bodyPr/>
          <a:lstStyle/>
          <a:p>
            <a:pPr marL="0" indent="0" algn="ctr">
              <a:buNone/>
            </a:pPr>
            <a:r>
              <a:rPr lang="en-US" dirty="0"/>
              <a:t>Thanks for your attention and suggestions!</a:t>
            </a:r>
          </a:p>
        </p:txBody>
      </p:sp>
    </p:spTree>
    <p:extLst>
      <p:ext uri="{BB962C8B-B14F-4D97-AF65-F5344CB8AC3E}">
        <p14:creationId xmlns:p14="http://schemas.microsoft.com/office/powerpoint/2010/main" val="353804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646111" y="452718"/>
            <a:ext cx="4748849" cy="696813"/>
          </a:xfrm>
        </p:spPr>
        <p:txBody>
          <a:bodyPr/>
          <a:lstStyle/>
          <a:p>
            <a:r>
              <a:rPr lang="en-US" dirty="0"/>
              <a:t>What’s it for?</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215040" y="2151434"/>
            <a:ext cx="2266904" cy="3713789"/>
          </a:xfrm>
        </p:spPr>
        <p:txBody>
          <a:bodyPr/>
          <a:lstStyle/>
          <a:p>
            <a:pPr marL="0" indent="0">
              <a:buNone/>
            </a:pPr>
            <a:r>
              <a:rPr lang="en-US" dirty="0"/>
              <a:t>C0D3R is a web application that facilitates genuine and meaningful interactions between programmers in search of a like-minded partner.</a:t>
            </a:r>
          </a:p>
        </p:txBody>
      </p:sp>
      <p:pic>
        <p:nvPicPr>
          <p:cNvPr id="8" name="Picture 7">
            <a:extLst>
              <a:ext uri="{FF2B5EF4-FFF2-40B4-BE49-F238E27FC236}">
                <a16:creationId xmlns:a16="http://schemas.microsoft.com/office/drawing/2014/main" id="{4BEB782E-604D-CB44-AAAD-3A36BAC84DB9}"/>
              </a:ext>
            </a:extLst>
          </p:cNvPr>
          <p:cNvPicPr>
            <a:picLocks noChangeAspect="1"/>
          </p:cNvPicPr>
          <p:nvPr/>
        </p:nvPicPr>
        <p:blipFill>
          <a:blip r:embed="rId2"/>
          <a:stretch>
            <a:fillRect/>
          </a:stretch>
        </p:blipFill>
        <p:spPr>
          <a:xfrm>
            <a:off x="2873829" y="1494629"/>
            <a:ext cx="9065624" cy="4957522"/>
          </a:xfrm>
          <a:prstGeom prst="rect">
            <a:avLst/>
          </a:prstGeom>
        </p:spPr>
      </p:pic>
    </p:spTree>
    <p:extLst>
      <p:ext uri="{BB962C8B-B14F-4D97-AF65-F5344CB8AC3E}">
        <p14:creationId xmlns:p14="http://schemas.microsoft.com/office/powerpoint/2010/main" val="426760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646111" y="452718"/>
            <a:ext cx="4748849" cy="696813"/>
          </a:xfrm>
        </p:spPr>
        <p:txBody>
          <a:bodyPr/>
          <a:lstStyle/>
          <a:p>
            <a:r>
              <a:rPr lang="en-US" dirty="0"/>
              <a:t>What’s it do?</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9744891" y="1593667"/>
            <a:ext cx="2325188" cy="4807132"/>
          </a:xfrm>
        </p:spPr>
        <p:txBody>
          <a:bodyPr>
            <a:normAutofit/>
          </a:bodyPr>
          <a:lstStyle/>
          <a:p>
            <a:pPr marL="0" indent="0">
              <a:buNone/>
            </a:pPr>
            <a:r>
              <a:rPr lang="en-US" dirty="0"/>
              <a:t>After entering C0D3R via GitHub authentication, users create a C0D3R profile (mostly pre-populated with GitHub data) to access the full range of app features: home, messages, profile, and search. </a:t>
            </a:r>
          </a:p>
        </p:txBody>
      </p:sp>
      <p:pic>
        <p:nvPicPr>
          <p:cNvPr id="5" name="Picture 4">
            <a:extLst>
              <a:ext uri="{FF2B5EF4-FFF2-40B4-BE49-F238E27FC236}">
                <a16:creationId xmlns:a16="http://schemas.microsoft.com/office/drawing/2014/main" id="{DAE3A48A-073E-0C49-8645-A4E1E4042481}"/>
              </a:ext>
            </a:extLst>
          </p:cNvPr>
          <p:cNvPicPr>
            <a:picLocks noChangeAspect="1"/>
          </p:cNvPicPr>
          <p:nvPr/>
        </p:nvPicPr>
        <p:blipFill>
          <a:blip r:embed="rId2"/>
          <a:stretch>
            <a:fillRect/>
          </a:stretch>
        </p:blipFill>
        <p:spPr>
          <a:xfrm>
            <a:off x="130629" y="1502228"/>
            <a:ext cx="9428951" cy="4933485"/>
          </a:xfrm>
          <a:prstGeom prst="rect">
            <a:avLst/>
          </a:prstGeom>
        </p:spPr>
      </p:pic>
    </p:spTree>
    <p:extLst>
      <p:ext uri="{BB962C8B-B14F-4D97-AF65-F5344CB8AC3E}">
        <p14:creationId xmlns:p14="http://schemas.microsoft.com/office/powerpoint/2010/main" val="141148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459461" y="1031966"/>
            <a:ext cx="2162530" cy="744582"/>
          </a:xfrm>
        </p:spPr>
        <p:txBody>
          <a:bodyPr/>
          <a:lstStyle/>
          <a:p>
            <a:r>
              <a:rPr lang="en-US" dirty="0"/>
              <a:t>Home</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9444446" y="1593667"/>
            <a:ext cx="2625633" cy="4807132"/>
          </a:xfrm>
        </p:spPr>
        <p:txBody>
          <a:bodyPr>
            <a:normAutofit/>
          </a:bodyPr>
          <a:lstStyle/>
          <a:p>
            <a:pPr marL="0" indent="0">
              <a:buNone/>
            </a:pPr>
            <a:r>
              <a:rPr lang="en-US" dirty="0"/>
              <a:t>Home displays 5 random users’ profile snippets. Individuals’ full profiles may be accessed from the profile snippet. Additional users can be displayed on demand by clicking the refresh button at the bottom of the list.</a:t>
            </a:r>
          </a:p>
        </p:txBody>
      </p:sp>
      <p:pic>
        <p:nvPicPr>
          <p:cNvPr id="6" name="Picture 5">
            <a:extLst>
              <a:ext uri="{FF2B5EF4-FFF2-40B4-BE49-F238E27FC236}">
                <a16:creationId xmlns:a16="http://schemas.microsoft.com/office/drawing/2014/main" id="{631AC91B-87CE-7D49-930A-9D6355CA93BA}"/>
              </a:ext>
            </a:extLst>
          </p:cNvPr>
          <p:cNvPicPr>
            <a:picLocks noChangeAspect="1"/>
          </p:cNvPicPr>
          <p:nvPr/>
        </p:nvPicPr>
        <p:blipFill>
          <a:blip r:embed="rId2"/>
          <a:stretch>
            <a:fillRect/>
          </a:stretch>
        </p:blipFill>
        <p:spPr>
          <a:xfrm>
            <a:off x="3053065" y="505133"/>
            <a:ext cx="5659860" cy="6065483"/>
          </a:xfrm>
          <a:prstGeom prst="rect">
            <a:avLst/>
          </a:prstGeom>
        </p:spPr>
      </p:pic>
    </p:spTree>
    <p:extLst>
      <p:ext uri="{BB962C8B-B14F-4D97-AF65-F5344CB8AC3E}">
        <p14:creationId xmlns:p14="http://schemas.microsoft.com/office/powerpoint/2010/main" val="285445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459461" y="1031966"/>
            <a:ext cx="2162530" cy="744582"/>
          </a:xfrm>
        </p:spPr>
        <p:txBody>
          <a:bodyPr/>
          <a:lstStyle/>
          <a:p>
            <a:r>
              <a:rPr lang="en-US" dirty="0"/>
              <a:t>Profile</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9157064" y="1593667"/>
            <a:ext cx="2442753" cy="4637316"/>
          </a:xfrm>
        </p:spPr>
        <p:txBody>
          <a:bodyPr>
            <a:normAutofit lnSpcReduction="10000"/>
          </a:bodyPr>
          <a:lstStyle/>
          <a:p>
            <a:pPr marL="0" indent="0">
              <a:buNone/>
            </a:pPr>
            <a:r>
              <a:rPr lang="en-US" dirty="0"/>
              <a:t>The full profile page lists the searchable data fields for a given user. The “edit profile” option appears only on the user’s own profile. Not all fields are editable. When in edit mode, changes can be either saved or discarded.</a:t>
            </a:r>
          </a:p>
        </p:txBody>
      </p:sp>
      <p:pic>
        <p:nvPicPr>
          <p:cNvPr id="5" name="Picture 4">
            <a:extLst>
              <a:ext uri="{FF2B5EF4-FFF2-40B4-BE49-F238E27FC236}">
                <a16:creationId xmlns:a16="http://schemas.microsoft.com/office/drawing/2014/main" id="{9D588B9B-B816-1948-8397-18757D158952}"/>
              </a:ext>
            </a:extLst>
          </p:cNvPr>
          <p:cNvPicPr>
            <a:picLocks noChangeAspect="1"/>
          </p:cNvPicPr>
          <p:nvPr/>
        </p:nvPicPr>
        <p:blipFill>
          <a:blip r:embed="rId2"/>
          <a:stretch>
            <a:fillRect/>
          </a:stretch>
        </p:blipFill>
        <p:spPr>
          <a:xfrm>
            <a:off x="2933101" y="394063"/>
            <a:ext cx="5792887" cy="6228806"/>
          </a:xfrm>
          <a:prstGeom prst="rect">
            <a:avLst/>
          </a:prstGeom>
        </p:spPr>
      </p:pic>
    </p:spTree>
    <p:extLst>
      <p:ext uri="{BB962C8B-B14F-4D97-AF65-F5344CB8AC3E}">
        <p14:creationId xmlns:p14="http://schemas.microsoft.com/office/powerpoint/2010/main" val="339018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381084" y="1045029"/>
            <a:ext cx="2793190" cy="770708"/>
          </a:xfrm>
        </p:spPr>
        <p:txBody>
          <a:bodyPr/>
          <a:lstStyle/>
          <a:p>
            <a:r>
              <a:rPr lang="en-US" dirty="0"/>
              <a:t>Messages</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979716" y="2063929"/>
            <a:ext cx="2442753" cy="4637316"/>
          </a:xfrm>
        </p:spPr>
        <p:txBody>
          <a:bodyPr>
            <a:normAutofit/>
          </a:bodyPr>
          <a:lstStyle/>
          <a:p>
            <a:pPr marL="0" indent="0">
              <a:buNone/>
            </a:pPr>
            <a:r>
              <a:rPr lang="en-US" dirty="0"/>
              <a:t>Messages may be selectively displayed as inbox and outbox. They are ordered chronologically descending. Messages are timestamped and include author’s GitHub alias. The ‘New Message’ form is readily accessible.</a:t>
            </a:r>
          </a:p>
        </p:txBody>
      </p:sp>
      <p:pic>
        <p:nvPicPr>
          <p:cNvPr id="8" name="Picture 7">
            <a:extLst>
              <a:ext uri="{FF2B5EF4-FFF2-40B4-BE49-F238E27FC236}">
                <a16:creationId xmlns:a16="http://schemas.microsoft.com/office/drawing/2014/main" id="{8B6782D9-7C44-994C-97D0-C02F714FB24D}"/>
              </a:ext>
            </a:extLst>
          </p:cNvPr>
          <p:cNvPicPr>
            <a:picLocks noChangeAspect="1"/>
          </p:cNvPicPr>
          <p:nvPr/>
        </p:nvPicPr>
        <p:blipFill>
          <a:blip r:embed="rId2"/>
          <a:stretch>
            <a:fillRect/>
          </a:stretch>
        </p:blipFill>
        <p:spPr>
          <a:xfrm>
            <a:off x="4386512" y="234363"/>
            <a:ext cx="6612414" cy="6479945"/>
          </a:xfrm>
          <a:prstGeom prst="rect">
            <a:avLst/>
          </a:prstGeom>
        </p:spPr>
      </p:pic>
    </p:spTree>
    <p:extLst>
      <p:ext uri="{BB962C8B-B14F-4D97-AF65-F5344CB8AC3E}">
        <p14:creationId xmlns:p14="http://schemas.microsoft.com/office/powerpoint/2010/main" val="28759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9BF-73CB-A841-A07E-4E29FEFBE298}"/>
              </a:ext>
            </a:extLst>
          </p:cNvPr>
          <p:cNvSpPr>
            <a:spLocks noGrp="1"/>
          </p:cNvSpPr>
          <p:nvPr>
            <p:ph type="title"/>
          </p:nvPr>
        </p:nvSpPr>
        <p:spPr>
          <a:xfrm>
            <a:off x="485586" y="509452"/>
            <a:ext cx="3812093" cy="770708"/>
          </a:xfrm>
        </p:spPr>
        <p:txBody>
          <a:bodyPr/>
          <a:lstStyle/>
          <a:p>
            <a:r>
              <a:rPr lang="en-US" dirty="0"/>
              <a:t>New Message</a:t>
            </a:r>
          </a:p>
        </p:txBody>
      </p:sp>
      <p:sp>
        <p:nvSpPr>
          <p:cNvPr id="3" name="Content Placeholder 2">
            <a:extLst>
              <a:ext uri="{FF2B5EF4-FFF2-40B4-BE49-F238E27FC236}">
                <a16:creationId xmlns:a16="http://schemas.microsoft.com/office/drawing/2014/main" id="{38EB87F8-518C-D744-A99F-A3EA02070A38}"/>
              </a:ext>
            </a:extLst>
          </p:cNvPr>
          <p:cNvSpPr>
            <a:spLocks noGrp="1"/>
          </p:cNvSpPr>
          <p:nvPr>
            <p:ph idx="1"/>
          </p:nvPr>
        </p:nvSpPr>
        <p:spPr>
          <a:xfrm>
            <a:off x="666206" y="2142306"/>
            <a:ext cx="2743200" cy="4284620"/>
          </a:xfrm>
        </p:spPr>
        <p:txBody>
          <a:bodyPr>
            <a:normAutofit/>
          </a:bodyPr>
          <a:lstStyle/>
          <a:p>
            <a:pPr marL="0" indent="0">
              <a:buNone/>
            </a:pPr>
            <a:r>
              <a:rPr lang="en-US" dirty="0"/>
              <a:t>New messages may be sent to valid users via their registered GitHub alias, separated by ‘, ‘ or space only. After sending successfully, the user is notified accordingly. There is a back button to quickly return to Messages.</a:t>
            </a:r>
          </a:p>
        </p:txBody>
      </p:sp>
      <p:pic>
        <p:nvPicPr>
          <p:cNvPr id="5" name="Picture 4">
            <a:extLst>
              <a:ext uri="{FF2B5EF4-FFF2-40B4-BE49-F238E27FC236}">
                <a16:creationId xmlns:a16="http://schemas.microsoft.com/office/drawing/2014/main" id="{953077F0-5BF0-7444-A2B2-A873C03D3CEC}"/>
              </a:ext>
            </a:extLst>
          </p:cNvPr>
          <p:cNvPicPr>
            <a:picLocks noChangeAspect="1"/>
          </p:cNvPicPr>
          <p:nvPr/>
        </p:nvPicPr>
        <p:blipFill>
          <a:blip r:embed="rId2"/>
          <a:stretch>
            <a:fillRect/>
          </a:stretch>
        </p:blipFill>
        <p:spPr>
          <a:xfrm>
            <a:off x="4087947" y="747304"/>
            <a:ext cx="7720875" cy="5790656"/>
          </a:xfrm>
          <a:prstGeom prst="rect">
            <a:avLst/>
          </a:prstGeom>
        </p:spPr>
      </p:pic>
    </p:spTree>
    <p:extLst>
      <p:ext uri="{BB962C8B-B14F-4D97-AF65-F5344CB8AC3E}">
        <p14:creationId xmlns:p14="http://schemas.microsoft.com/office/powerpoint/2010/main" val="8428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2161403" y="2085575"/>
            <a:ext cx="2136277" cy="827442"/>
          </a:xfrm>
        </p:spPr>
        <p:txBody>
          <a:bodyPr/>
          <a:lstStyle/>
          <a:p>
            <a:r>
              <a:rPr lang="en-US" dirty="0"/>
              <a:t>Demo!</a:t>
            </a:r>
          </a:p>
        </p:txBody>
      </p:sp>
    </p:spTree>
    <p:extLst>
      <p:ext uri="{BB962C8B-B14F-4D97-AF65-F5344CB8AC3E}">
        <p14:creationId xmlns:p14="http://schemas.microsoft.com/office/powerpoint/2010/main" val="137061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7E85-B23E-7A45-A449-F615152B5EA9}"/>
              </a:ext>
            </a:extLst>
          </p:cNvPr>
          <p:cNvSpPr>
            <a:spLocks noGrp="1"/>
          </p:cNvSpPr>
          <p:nvPr>
            <p:ph type="title"/>
          </p:nvPr>
        </p:nvSpPr>
        <p:spPr>
          <a:xfrm>
            <a:off x="698363" y="583347"/>
            <a:ext cx="9137968" cy="644562"/>
          </a:xfrm>
        </p:spPr>
        <p:txBody>
          <a:bodyPr/>
          <a:lstStyle/>
          <a:p>
            <a:r>
              <a:rPr lang="en-US" dirty="0"/>
              <a:t>Improvements for the future</a:t>
            </a:r>
          </a:p>
        </p:txBody>
      </p:sp>
      <p:sp>
        <p:nvSpPr>
          <p:cNvPr id="4" name="Content Placeholder 2">
            <a:extLst>
              <a:ext uri="{FF2B5EF4-FFF2-40B4-BE49-F238E27FC236}">
                <a16:creationId xmlns:a16="http://schemas.microsoft.com/office/drawing/2014/main" id="{64877CCA-5CB6-414B-BFC4-CADF6C29B892}"/>
              </a:ext>
            </a:extLst>
          </p:cNvPr>
          <p:cNvSpPr txBox="1">
            <a:spLocks/>
          </p:cNvSpPr>
          <p:nvPr/>
        </p:nvSpPr>
        <p:spPr>
          <a:xfrm>
            <a:off x="606923" y="1791660"/>
            <a:ext cx="8301945" cy="447851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Send message directly from profile [snippet]</a:t>
            </a:r>
          </a:p>
          <a:p>
            <a:pPr lvl="1"/>
            <a:r>
              <a:rPr lang="en-US" dirty="0"/>
              <a:t>Would need to auto-populate recipients field</a:t>
            </a:r>
          </a:p>
          <a:p>
            <a:r>
              <a:rPr lang="en-US" dirty="0"/>
              <a:t>Streamline/strengthen/secure search feature</a:t>
            </a:r>
          </a:p>
          <a:p>
            <a:pPr lvl="1"/>
            <a:r>
              <a:rPr lang="en-US" dirty="0"/>
              <a:t>Simplify layout, or perhaps reduce available fields</a:t>
            </a:r>
          </a:p>
          <a:p>
            <a:pPr lvl="1"/>
            <a:r>
              <a:rPr lang="en-US" dirty="0"/>
              <a:t>Make clear </a:t>
            </a:r>
            <a:r>
              <a:rPr lang="en-US" i="1" dirty="0"/>
              <a:t>how</a:t>
            </a:r>
            <a:r>
              <a:rPr lang="en-US" dirty="0"/>
              <a:t> it’s searching, not just </a:t>
            </a:r>
            <a:r>
              <a:rPr lang="en-US" i="1" dirty="0"/>
              <a:t>what</a:t>
            </a:r>
          </a:p>
          <a:p>
            <a:pPr lvl="1"/>
            <a:r>
              <a:rPr lang="en-US" dirty="0"/>
              <a:t>Ensure SQL injection is fully prevented</a:t>
            </a:r>
          </a:p>
          <a:p>
            <a:r>
              <a:rPr lang="en-US" dirty="0"/>
              <a:t>Introduce message threading</a:t>
            </a:r>
          </a:p>
          <a:p>
            <a:pPr lvl="1"/>
            <a:r>
              <a:rPr lang="en-US" dirty="0"/>
              <a:t>An alternative would be a chat box that instantly displays new messages</a:t>
            </a:r>
          </a:p>
          <a:p>
            <a:pPr lvl="1"/>
            <a:r>
              <a:rPr lang="en-US" dirty="0"/>
              <a:t>Can also specify message recipients</a:t>
            </a:r>
          </a:p>
          <a:p>
            <a:r>
              <a:rPr lang="en-US" dirty="0"/>
              <a:t>Introduce horizontal profile swiping for mobile</a:t>
            </a:r>
          </a:p>
        </p:txBody>
      </p:sp>
    </p:spTree>
    <p:extLst>
      <p:ext uri="{BB962C8B-B14F-4D97-AF65-F5344CB8AC3E}">
        <p14:creationId xmlns:p14="http://schemas.microsoft.com/office/powerpoint/2010/main" val="116908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{A2101C23-373D-714E-BFB3-465C5F66D0EE}tf10001062</Template>
  <TotalTime>344</TotalTime>
  <Words>574</Words>
  <Application>Microsoft Macintosh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Menlo</vt:lpstr>
      <vt:lpstr>Wingdings 3</vt:lpstr>
      <vt:lpstr>Ion</vt:lpstr>
      <vt:lpstr>C0D3R: A Programmer’s Dating App</vt:lpstr>
      <vt:lpstr>What’s it for?</vt:lpstr>
      <vt:lpstr>What’s it do?</vt:lpstr>
      <vt:lpstr>Home</vt:lpstr>
      <vt:lpstr>Profile</vt:lpstr>
      <vt:lpstr>Messages</vt:lpstr>
      <vt:lpstr>New Message</vt:lpstr>
      <vt:lpstr>Demo!</vt:lpstr>
      <vt:lpstr>Improvements for the future</vt:lpstr>
      <vt:lpstr>Things we’re proud of</vt:lpstr>
      <vt:lpstr>SQL Generator</vt:lpstr>
      <vt:lpstr>SQL Generator</vt:lpstr>
      <vt:lpstr>Get Random Users</vt:lpstr>
      <vt:lpstr>Q&amp;A</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Owens</dc:creator>
  <cp:lastModifiedBy>Joshua Owens</cp:lastModifiedBy>
  <cp:revision>34</cp:revision>
  <dcterms:created xsi:type="dcterms:W3CDTF">2018-06-06T15:04:50Z</dcterms:created>
  <dcterms:modified xsi:type="dcterms:W3CDTF">2018-07-03T16:06:14Z</dcterms:modified>
</cp:coreProperties>
</file>