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9"/>
    <p:restoredTop sz="93735"/>
  </p:normalViewPr>
  <p:slideViewPr>
    <p:cSldViewPr snapToGrid="0">
      <p:cViewPr varScale="1">
        <p:scale>
          <a:sx n="67" d="100"/>
          <a:sy n="67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41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7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5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88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8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491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14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6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9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18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8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5923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D263-D6E5-3EF6-9C37-B0E2833A8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9621838" cy="2209799"/>
          </a:xfrm>
        </p:spPr>
        <p:txBody>
          <a:bodyPr/>
          <a:lstStyle/>
          <a:p>
            <a:r>
              <a:rPr lang="en-US" dirty="0"/>
              <a:t>Scrum-Agile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E33C7-8143-DDAA-F1B7-1B61DF0DE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SNHU Travel project</a:t>
            </a:r>
          </a:p>
          <a:p>
            <a:endParaRPr lang="en-US" dirty="0"/>
          </a:p>
          <a:p>
            <a:r>
              <a:rPr lang="en-US" dirty="0"/>
              <a:t>By: James Kofa</a:t>
            </a:r>
          </a:p>
        </p:txBody>
      </p:sp>
    </p:spTree>
    <p:extLst>
      <p:ext uri="{BB962C8B-B14F-4D97-AF65-F5344CB8AC3E}">
        <p14:creationId xmlns:p14="http://schemas.microsoft.com/office/powerpoint/2010/main" val="3175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D594-915B-44B3-4B3F-88CF716B5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16" y="276225"/>
            <a:ext cx="9599611" cy="666750"/>
          </a:xfrm>
        </p:spPr>
        <p:txBody>
          <a:bodyPr>
            <a:normAutofit/>
          </a:bodyPr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4EE6-1D36-D731-E514-8A37D344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942975"/>
            <a:ext cx="10332027" cy="5305425"/>
          </a:xfrm>
        </p:spPr>
        <p:txBody>
          <a:bodyPr>
            <a:normAutofit/>
          </a:bodyPr>
          <a:lstStyle/>
          <a:p>
            <a:r>
              <a:rPr lang="en-US" b="1" dirty="0"/>
              <a:t>Scrum Master</a:t>
            </a:r>
          </a:p>
          <a:p>
            <a:pPr marL="0" indent="0">
              <a:buNone/>
            </a:pPr>
            <a:r>
              <a:rPr lang="en-US" dirty="0"/>
              <a:t>     the  facilitator, help the scrum team work effectively. Helps processes.</a:t>
            </a:r>
          </a:p>
          <a:p>
            <a:r>
              <a:rPr lang="en-US" b="1" dirty="0"/>
              <a:t>Product Owner</a:t>
            </a:r>
          </a:p>
          <a:p>
            <a:pPr marL="0" indent="0">
              <a:buNone/>
            </a:pPr>
            <a:r>
              <a:rPr lang="en-US" dirty="0"/>
              <a:t>      the visionary and decision maker. Priorities the user’s storis.</a:t>
            </a:r>
          </a:p>
          <a:p>
            <a:r>
              <a:rPr lang="en-US" b="1" dirty="0"/>
              <a:t>Product tester</a:t>
            </a:r>
          </a:p>
          <a:p>
            <a:pPr marL="0" indent="0">
              <a:buNone/>
            </a:pPr>
            <a:r>
              <a:rPr lang="en-US" dirty="0"/>
              <a:t>       A specialized developer, test the finished product and provide feedback.</a:t>
            </a:r>
          </a:p>
          <a:p>
            <a:r>
              <a:rPr lang="en-US" b="1" dirty="0"/>
              <a:t>Developer</a:t>
            </a:r>
          </a:p>
          <a:p>
            <a:pPr marL="0" indent="0">
              <a:buNone/>
            </a:pPr>
            <a:r>
              <a:rPr lang="en-US" dirty="0"/>
              <a:t>      The creator, this person create and execute  the task. </a:t>
            </a:r>
          </a:p>
        </p:txBody>
      </p:sp>
    </p:spTree>
    <p:extLst>
      <p:ext uri="{BB962C8B-B14F-4D97-AF65-F5344CB8AC3E}">
        <p14:creationId xmlns:p14="http://schemas.microsoft.com/office/powerpoint/2010/main" val="59381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82F1-F779-9EED-D71B-B0BBAA9F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644" y="285750"/>
            <a:ext cx="9256711" cy="647700"/>
          </a:xfrm>
        </p:spPr>
        <p:txBody>
          <a:bodyPr>
            <a:normAutofit/>
          </a:bodyPr>
          <a:lstStyle/>
          <a:p>
            <a:r>
              <a:rPr lang="en-US" dirty="0"/>
              <a:t>Explaining 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1464A-1A7B-D554-C77A-60CFDF18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933451"/>
            <a:ext cx="10399567" cy="5314950"/>
          </a:xfrm>
        </p:spPr>
        <p:txBody>
          <a:bodyPr>
            <a:normAutofit/>
          </a:bodyPr>
          <a:lstStyle/>
          <a:p>
            <a:r>
              <a:rPr lang="en-US" b="1" dirty="0"/>
              <a:t>Spring planning</a:t>
            </a:r>
          </a:p>
          <a:p>
            <a:pPr marL="0" indent="0">
              <a:buNone/>
            </a:pPr>
            <a:r>
              <a:rPr lang="en-US" dirty="0"/>
              <a:t>      Overall team goals, the kick-off meeting, List of items that will be work on</a:t>
            </a:r>
          </a:p>
          <a:p>
            <a:r>
              <a:rPr lang="en-US" b="1" dirty="0"/>
              <a:t>Meetings</a:t>
            </a:r>
          </a:p>
          <a:p>
            <a:pPr marL="0" indent="0">
              <a:buNone/>
            </a:pPr>
            <a:r>
              <a:rPr lang="en-US" dirty="0"/>
              <a:t>     Gathering of the team and discuss progress and blockers</a:t>
            </a:r>
          </a:p>
          <a:p>
            <a:r>
              <a:rPr lang="en-US" b="1" dirty="0"/>
              <a:t>Spring Reviews</a:t>
            </a:r>
          </a:p>
          <a:p>
            <a:pPr marL="0" indent="0">
              <a:buNone/>
            </a:pPr>
            <a:r>
              <a:rPr lang="en-US" dirty="0"/>
              <a:t>    Get Feedbacks, present develop work  to customers </a:t>
            </a:r>
          </a:p>
          <a:p>
            <a:r>
              <a:rPr lang="en-US" b="1" dirty="0"/>
              <a:t>Spring Retrospective</a:t>
            </a:r>
          </a:p>
          <a:p>
            <a:pPr marL="0" indent="0">
              <a:buNone/>
            </a:pPr>
            <a:r>
              <a:rPr lang="en-US" dirty="0"/>
              <a:t>     improve on the feedback, improvement to product</a:t>
            </a:r>
          </a:p>
        </p:txBody>
      </p:sp>
    </p:spTree>
    <p:extLst>
      <p:ext uri="{BB962C8B-B14F-4D97-AF65-F5344CB8AC3E}">
        <p14:creationId xmlns:p14="http://schemas.microsoft.com/office/powerpoint/2010/main" val="34222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8955-AA45-BDA8-C92B-F4547177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37274" y="243770"/>
            <a:ext cx="9252478" cy="763058"/>
          </a:xfrm>
        </p:spPr>
        <p:txBody>
          <a:bodyPr>
            <a:normAutofit/>
          </a:bodyPr>
          <a:lstStyle/>
          <a:p>
            <a:r>
              <a:rPr lang="en-US" dirty="0"/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DF11-E997-EA2A-8210-A46817A0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083" y="1176867"/>
            <a:ext cx="11454784" cy="52690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The Waterfall model is a linear, sequential approach to the software development lifecycle.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97281C-04FB-8F6C-1B9F-A45BD344EDE8}"/>
              </a:ext>
            </a:extLst>
          </p:cNvPr>
          <p:cNvSpPr/>
          <p:nvPr/>
        </p:nvSpPr>
        <p:spPr>
          <a:xfrm>
            <a:off x="1026796" y="839021"/>
            <a:ext cx="2851314" cy="23048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MAINTENANCE. Repair any issue, update, or services product.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40C635-ECDE-B854-D6E6-949E6BAB0D2B}"/>
              </a:ext>
            </a:extLst>
          </p:cNvPr>
          <p:cNvSpPr/>
          <p:nvPr/>
        </p:nvSpPr>
        <p:spPr>
          <a:xfrm>
            <a:off x="4513351" y="909814"/>
            <a:ext cx="1907822" cy="19568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gathering all requirement. document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073D7B1-D249-431D-A7B3-F7A94DE48642}"/>
              </a:ext>
            </a:extLst>
          </p:cNvPr>
          <p:cNvSpPr/>
          <p:nvPr/>
        </p:nvSpPr>
        <p:spPr>
          <a:xfrm>
            <a:off x="894969" y="4128266"/>
            <a:ext cx="2851315" cy="2304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DEPLOYMENT. Giving the product to customers, or selling the finish product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0E9CB5-6711-1BEB-34B6-6D25F512B31D}"/>
              </a:ext>
            </a:extLst>
          </p:cNvPr>
          <p:cNvSpPr/>
          <p:nvPr/>
        </p:nvSpPr>
        <p:spPr>
          <a:xfrm>
            <a:off x="8217600" y="4499973"/>
            <a:ext cx="2179466" cy="22010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IMPLEMENT. Coding, developing the actual foundation of the product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F3CB8A-E56D-EAB5-79ED-C4AEC2E450C2}"/>
              </a:ext>
            </a:extLst>
          </p:cNvPr>
          <p:cNvSpPr/>
          <p:nvPr/>
        </p:nvSpPr>
        <p:spPr>
          <a:xfrm>
            <a:off x="8108170" y="501356"/>
            <a:ext cx="2288896" cy="22686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DESIGN. System architecture and software design are created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B41CEA-548F-B2FA-52B8-46C41D704A94}"/>
              </a:ext>
            </a:extLst>
          </p:cNvPr>
          <p:cNvSpPr/>
          <p:nvPr/>
        </p:nvSpPr>
        <p:spPr>
          <a:xfrm>
            <a:off x="4219854" y="4314059"/>
            <a:ext cx="3027389" cy="22010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TESTING, find the bug, find the error with in the system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EB9644A-1BBA-2F10-AE56-3F46DB619C7B}"/>
              </a:ext>
            </a:extLst>
          </p:cNvPr>
          <p:cNvCxnSpPr>
            <a:cxnSpLocks/>
          </p:cNvCxnSpPr>
          <p:nvPr/>
        </p:nvCxnSpPr>
        <p:spPr>
          <a:xfrm>
            <a:off x="6529267" y="1292401"/>
            <a:ext cx="1578903" cy="58314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B54B2646-C7CC-7DF0-A90D-4718DF5625EF}"/>
              </a:ext>
            </a:extLst>
          </p:cNvPr>
          <p:cNvCxnSpPr/>
          <p:nvPr/>
        </p:nvCxnSpPr>
        <p:spPr>
          <a:xfrm rot="10800000" flipV="1">
            <a:off x="3474787" y="1107722"/>
            <a:ext cx="1490134" cy="43744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81FBDB5-9780-07FB-A101-80B9D333878C}"/>
              </a:ext>
            </a:extLst>
          </p:cNvPr>
          <p:cNvCxnSpPr>
            <a:cxnSpLocks/>
          </p:cNvCxnSpPr>
          <p:nvPr/>
        </p:nvCxnSpPr>
        <p:spPr>
          <a:xfrm>
            <a:off x="2888965" y="5490986"/>
            <a:ext cx="1964701" cy="4057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CD73B18E-FDF9-0D78-956D-B0715FDD2C1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03454" y="5417196"/>
            <a:ext cx="2014146" cy="18329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DA376DC2-46C2-056E-6E8B-9A60D6C6B459}"/>
              </a:ext>
            </a:extLst>
          </p:cNvPr>
          <p:cNvSpPr/>
          <p:nvPr/>
        </p:nvSpPr>
        <p:spPr>
          <a:xfrm rot="5400000">
            <a:off x="8734595" y="2583742"/>
            <a:ext cx="4524728" cy="2179465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U-Turn Arrow 30">
            <a:extLst>
              <a:ext uri="{FF2B5EF4-FFF2-40B4-BE49-F238E27FC236}">
                <a16:creationId xmlns:a16="http://schemas.microsoft.com/office/drawing/2014/main" id="{850BD6E3-8CFF-62B1-08BA-58E2E0B09261}"/>
              </a:ext>
            </a:extLst>
          </p:cNvPr>
          <p:cNvSpPr/>
          <p:nvPr/>
        </p:nvSpPr>
        <p:spPr>
          <a:xfrm rot="16386686">
            <a:off x="-1643757" y="2820422"/>
            <a:ext cx="4603455" cy="1523485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2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AB0B8-2BA1-F2C9-E2E1-E14CBD43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49" y="228600"/>
            <a:ext cx="9523411" cy="838200"/>
          </a:xfrm>
        </p:spPr>
        <p:txBody>
          <a:bodyPr/>
          <a:lstStyle/>
          <a:p>
            <a:r>
              <a:rPr lang="en-US" dirty="0"/>
              <a:t>Waterfall vs. agile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6AB3ED-0B9A-6D24-2E7D-693FD7E9C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4501"/>
            <a:ext cx="5637212" cy="4076700"/>
          </a:xfrm>
        </p:spPr>
        <p:txBody>
          <a:bodyPr>
            <a:normAutofit/>
          </a:bodyPr>
          <a:lstStyle/>
          <a:p>
            <a:r>
              <a:rPr lang="en-US" b="1" dirty="0"/>
              <a:t>Waterfall</a:t>
            </a:r>
          </a:p>
          <a:p>
            <a:pPr marL="0" indent="0">
              <a:buNone/>
            </a:pPr>
            <a:r>
              <a:rPr lang="en-US" dirty="0"/>
              <a:t>Flexibility, this is very rigid. Once development start, it is hard to change.</a:t>
            </a:r>
          </a:p>
          <a:p>
            <a:pPr marL="0" indent="0">
              <a:buNone/>
            </a:pPr>
            <a:r>
              <a:rPr lang="en-US" dirty="0"/>
              <a:t>Process, Step-by-step, Linear.</a:t>
            </a:r>
          </a:p>
          <a:p>
            <a:pPr marL="0" indent="0">
              <a:buNone/>
            </a:pPr>
            <a:r>
              <a:rPr lang="en-US" dirty="0"/>
              <a:t>Testing, this occurs after coding, later within the project. </a:t>
            </a:r>
          </a:p>
          <a:p>
            <a:pPr marL="0" indent="0">
              <a:buNone/>
            </a:pPr>
            <a:r>
              <a:rPr lang="en-US" dirty="0"/>
              <a:t>Risk, high risk compare to agile. If things are misunderstood, issue appear later.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7C9D3-621D-8603-08E7-27F05457A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790" y="1390650"/>
            <a:ext cx="5808660" cy="4076700"/>
          </a:xfrm>
        </p:spPr>
        <p:txBody>
          <a:bodyPr>
            <a:normAutofit/>
          </a:bodyPr>
          <a:lstStyle/>
          <a:p>
            <a:r>
              <a:rPr lang="en-US" b="1" dirty="0"/>
              <a:t>Agile</a:t>
            </a:r>
          </a:p>
          <a:p>
            <a:pPr marL="0" indent="0">
              <a:buNone/>
            </a:pPr>
            <a:r>
              <a:rPr lang="en-US" dirty="0"/>
              <a:t>Delivery, they comes in small unstable increments.</a:t>
            </a:r>
          </a:p>
          <a:p>
            <a:pPr marL="0" indent="0">
              <a:buNone/>
            </a:pPr>
            <a:r>
              <a:rPr lang="en-US" dirty="0"/>
              <a:t>Best for, un certainty, software production, or other changing requirements. </a:t>
            </a:r>
          </a:p>
          <a:p>
            <a:pPr marL="0" indent="0">
              <a:buNone/>
            </a:pPr>
            <a:r>
              <a:rPr lang="en-US" dirty="0"/>
              <a:t>Team Structural, cross-functional, everyone collaborating. </a:t>
            </a:r>
          </a:p>
        </p:txBody>
      </p:sp>
    </p:spTree>
    <p:extLst>
      <p:ext uri="{BB962C8B-B14F-4D97-AF65-F5344CB8AC3E}">
        <p14:creationId xmlns:p14="http://schemas.microsoft.com/office/powerpoint/2010/main" val="386112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15F5-7CA0-AB7C-53AA-0B8B13F70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94" y="285750"/>
            <a:ext cx="9371011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A8C9-9382-2410-8F8D-008C10EA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914401"/>
            <a:ext cx="10094911" cy="487680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Kirvan, P., </a:t>
            </a:r>
            <a:r>
              <a:rPr lang="en-US" dirty="0" err="1">
                <a:effectLst/>
              </a:rPr>
              <a:t>Lutkevich</a:t>
            </a:r>
            <a:r>
              <a:rPr lang="en-US" dirty="0">
                <a:effectLst/>
              </a:rPr>
              <a:t>, B., &amp; Lewis, S. (2024, November 15). </a:t>
            </a:r>
            <a:r>
              <a:rPr lang="en-US" i="1" dirty="0">
                <a:effectLst/>
              </a:rPr>
              <a:t>What is the waterfall model? definition and guide: Definition from TechTarget</a:t>
            </a:r>
            <a:r>
              <a:rPr lang="en-US" dirty="0">
                <a:effectLst/>
              </a:rPr>
              <a:t>. Search Software Quality. https://</a:t>
            </a:r>
            <a:r>
              <a:rPr lang="en-US" dirty="0" err="1">
                <a:effectLst/>
              </a:rPr>
              <a:t>www.techtarget.com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searchsoftwarequality</a:t>
            </a:r>
            <a:r>
              <a:rPr lang="en-US" dirty="0">
                <a:effectLst/>
              </a:rPr>
              <a:t>/definition/waterfall-model </a:t>
            </a:r>
          </a:p>
          <a:p>
            <a:r>
              <a:rPr lang="en-US" dirty="0">
                <a:effectLst/>
              </a:rPr>
              <a:t>Forbes Magazine. (2025, June 30). </a:t>
            </a:r>
            <a:r>
              <a:rPr lang="en-US" i="1" dirty="0">
                <a:effectLst/>
              </a:rPr>
              <a:t>Agile vs. waterfall: Which project management methodology is best for you?</a:t>
            </a:r>
            <a:r>
              <a:rPr lang="en-US" dirty="0">
                <a:effectLst/>
              </a:rPr>
              <a:t>. Forbes. https://</a:t>
            </a:r>
            <a:r>
              <a:rPr lang="en-US" dirty="0" err="1">
                <a:effectLst/>
              </a:rPr>
              <a:t>www.forbes.com</a:t>
            </a:r>
            <a:r>
              <a:rPr lang="en-US" dirty="0">
                <a:effectLst/>
              </a:rPr>
              <a:t>/advisor/business/agile-vs-waterfall-methodology/ </a:t>
            </a:r>
          </a:p>
          <a:p>
            <a:r>
              <a:rPr lang="en-US" dirty="0">
                <a:effectLst/>
              </a:rPr>
              <a:t>Nieto-Rodriguez, A. (2023, October 10). </a:t>
            </a:r>
            <a:r>
              <a:rPr lang="en-US" i="1" dirty="0">
                <a:effectLst/>
              </a:rPr>
              <a:t>It’s time to end the battle between Waterfall and Agile</a:t>
            </a:r>
            <a:r>
              <a:rPr lang="en-US" dirty="0">
                <a:effectLst/>
              </a:rPr>
              <a:t>. Harvard Business Review. https://</a:t>
            </a:r>
            <a:r>
              <a:rPr lang="en-US" dirty="0" err="1">
                <a:effectLst/>
              </a:rPr>
              <a:t>hbr.org</a:t>
            </a:r>
            <a:r>
              <a:rPr lang="en-US" dirty="0">
                <a:effectLst/>
              </a:rPr>
              <a:t>/2023/10/its-time-to-end-the-battle-between-waterfall-and-agile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17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{36FB82F4-98DC-D546-B028-33D2E5255149}tf16401378</Template>
  <TotalTime>592</TotalTime>
  <Words>421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Scrum-Agile</vt:lpstr>
      <vt:lpstr>Agile roles</vt:lpstr>
      <vt:lpstr>Explaining agile phases</vt:lpstr>
      <vt:lpstr>The waterfall model</vt:lpstr>
      <vt:lpstr>Waterfall vs. agile approach</vt:lpstr>
      <vt:lpstr>Reference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Kofa, James</dc:creator>
  <cp:lastModifiedBy>Kofa, James</cp:lastModifiedBy>
  <cp:revision>2</cp:revision>
  <dcterms:created xsi:type="dcterms:W3CDTF">2025-08-17T20:04:57Z</dcterms:created>
  <dcterms:modified xsi:type="dcterms:W3CDTF">2025-08-18T05:57:08Z</dcterms:modified>
</cp:coreProperties>
</file>