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Montserrat"/>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Montserrat-regular.fntdata"/><Relationship Id="rId43" Type="http://schemas.openxmlformats.org/officeDocument/2006/relationships/slide" Target="slides/slide38.xml"/><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Montserrat-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479d27b8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0479d27b8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4a2d02b5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4a2d02b5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4a2d02b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4a2d02b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4a2d02b5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4a2d02b5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04a2d02b5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04a2d02b5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4a2d02b5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04a2d02b5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04a2d02b5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04a2d02b5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479d27b88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479d27b8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0479d27b8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0479d27b8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0479d27b8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0479d27b8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479d27b8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479d27b8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0479d27b88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0479d27b88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04a2d02b5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04a2d02b5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04a2d02b5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04a2d02b5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04a2d02b5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04a2d02b5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479d27b8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479d27b8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0479d27b88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0479d27b88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0479d27b8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0479d27b8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0479d27b8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0479d27b8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04a2d02b5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04a2d02b5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0479d27b88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0479d27b8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479d27b8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479d27b8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04a2d02b5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04a2d02b5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04a2d02b5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04a2d02b5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04a2d02b5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04a2d02b5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04a2d02b5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04a2d02b5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04a2d02b5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04a2d02b5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0479d27b8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0479d27b8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0479d27b88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0479d27b88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0479d27b8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0479d27b8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04a2d02b5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04a2d02b5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4a2d02b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4a2d02b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479d27b8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479d27b8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479d27b88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479d27b88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479d27b88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479d27b88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479d27b8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479d27b8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04a2d02b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04a2d02b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6.png"/><Relationship Id="rId4" Type="http://schemas.openxmlformats.org/officeDocument/2006/relationships/hyperlink" Target="https://github.com/jkoganem/SEMS2024-deeplearnin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s://www.linkedin.com/in/huab/" TargetMode="External"/><Relationship Id="rId4" Type="http://schemas.openxmlformats.org/officeDocument/2006/relationships/hyperlink" Target="http://linkedin.com/in/justinfung17/" TargetMode="External"/><Relationship Id="rId5" Type="http://schemas.openxmlformats.org/officeDocument/2006/relationships/hyperlink" Target="http://linkedin.com/in/vishant-raajkumar-773547209" TargetMode="External"/><Relationship Id="rId6" Type="http://schemas.openxmlformats.org/officeDocument/2006/relationships/hyperlink" Target="http://www.linkedin.com/in/xu-leo" TargetMode="External"/><Relationship Id="rId7" Type="http://schemas.openxmlformats.org/officeDocument/2006/relationships/hyperlink" Target="http://github.com/danielwang546" TargetMode="External"/><Relationship Id="rId8"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96700" y="87485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Mathematics of Deep Learning Architectures</a:t>
            </a:r>
            <a:endParaRPr/>
          </a:p>
        </p:txBody>
      </p:sp>
      <p:sp>
        <p:nvSpPr>
          <p:cNvPr id="135" name="Google Shape;135;p13"/>
          <p:cNvSpPr txBox="1"/>
          <p:nvPr>
            <p:ph idx="1" type="subTitle"/>
          </p:nvPr>
        </p:nvSpPr>
        <p:spPr>
          <a:xfrm>
            <a:off x="5509025" y="3285125"/>
            <a:ext cx="34707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Iven Bai </a:t>
            </a:r>
            <a:endParaRPr/>
          </a:p>
          <a:p>
            <a:pPr indent="0" lvl="0" marL="0" rtl="0" algn="l">
              <a:spcBef>
                <a:spcPts val="0"/>
              </a:spcBef>
              <a:spcAft>
                <a:spcPts val="0"/>
              </a:spcAft>
              <a:buNone/>
            </a:pPr>
            <a:r>
              <a:rPr lang="en"/>
              <a:t>Justin Fung </a:t>
            </a:r>
            <a:endParaRPr/>
          </a:p>
          <a:p>
            <a:pPr indent="0" lvl="0" marL="0" rtl="0" algn="l">
              <a:spcBef>
                <a:spcPts val="0"/>
              </a:spcBef>
              <a:spcAft>
                <a:spcPts val="0"/>
              </a:spcAft>
              <a:buNone/>
            </a:pPr>
            <a:r>
              <a:rPr lang="en"/>
              <a:t>Vishant Raajkumar</a:t>
            </a:r>
            <a:endParaRPr/>
          </a:p>
          <a:p>
            <a:pPr indent="0" lvl="0" marL="0" rtl="0" algn="l">
              <a:spcBef>
                <a:spcPts val="0"/>
              </a:spcBef>
              <a:spcAft>
                <a:spcPts val="0"/>
              </a:spcAft>
              <a:buNone/>
            </a:pPr>
            <a:r>
              <a:rPr lang="en"/>
              <a:t>Leo Xu</a:t>
            </a:r>
            <a:endParaRPr/>
          </a:p>
          <a:p>
            <a:pPr indent="0" lvl="0" marL="0" rtl="0" algn="l">
              <a:spcBef>
                <a:spcPts val="0"/>
              </a:spcBef>
              <a:spcAft>
                <a:spcPts val="0"/>
              </a:spcAft>
              <a:buNone/>
            </a:pPr>
            <a:r>
              <a:rPr lang="en"/>
              <a:t>Daniel Wang</a:t>
            </a:r>
            <a:endParaRPr/>
          </a:p>
        </p:txBody>
      </p:sp>
      <p:sp>
        <p:nvSpPr>
          <p:cNvPr id="136" name="Google Shape;136;p13"/>
          <p:cNvSpPr txBox="1"/>
          <p:nvPr>
            <p:ph idx="1" type="subTitle"/>
          </p:nvPr>
        </p:nvSpPr>
        <p:spPr>
          <a:xfrm>
            <a:off x="724200" y="3422650"/>
            <a:ext cx="34707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SEMS Symposium 2024 </a:t>
            </a:r>
            <a:endParaRPr/>
          </a:p>
          <a:p>
            <a:pPr indent="0" lvl="0" marL="0" rtl="0" algn="l">
              <a:spcBef>
                <a:spcPts val="0"/>
              </a:spcBef>
              <a:spcAft>
                <a:spcPts val="0"/>
              </a:spcAft>
              <a:buNone/>
            </a:pPr>
            <a:r>
              <a:rPr lang="en"/>
              <a:t>Carnegie Mellon University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Advisor: Junichi Koganemaru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Optimization framework </a:t>
            </a:r>
            <a:endParaRPr/>
          </a:p>
        </p:txBody>
      </p:sp>
      <p:sp>
        <p:nvSpPr>
          <p:cNvPr id="190" name="Google Shape;190;p22"/>
          <p:cNvSpPr txBox="1"/>
          <p:nvPr>
            <p:ph idx="1" type="body"/>
          </p:nvPr>
        </p:nvSpPr>
        <p:spPr>
          <a:xfrm>
            <a:off x="1297500" y="1228125"/>
            <a:ext cx="7038900" cy="3472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Neural networks are associated with a scalar loss or cost function C, which is a function of the weights and biases that determine the model. Typically the cost function is based on the negative log-likelihood</a:t>
            </a:r>
            <a:endParaRPr sz="1700"/>
          </a:p>
          <a:p>
            <a:pPr indent="-336550" lvl="0" marL="457200" rtl="0" algn="l">
              <a:spcBef>
                <a:spcPts val="0"/>
              </a:spcBef>
              <a:spcAft>
                <a:spcPts val="0"/>
              </a:spcAft>
              <a:buSzPts val="1700"/>
              <a:buChar char="●"/>
            </a:pPr>
            <a:r>
              <a:rPr lang="en" sz="1700"/>
              <a:t>Most commonly used loss function is the l</a:t>
            </a:r>
            <a:r>
              <a:rPr baseline="30000" lang="en" sz="1700"/>
              <a:t>2</a:t>
            </a:r>
            <a:r>
              <a:rPr lang="en" sz="1700"/>
              <a:t>-error between the NN output and the target training data, though more </a:t>
            </a:r>
            <a:r>
              <a:rPr lang="en" sz="1700"/>
              <a:t>interesting loss functions (e.g. adding regularization terms) are sometimes used </a:t>
            </a:r>
            <a:endParaRPr sz="1700"/>
          </a:p>
          <a:p>
            <a:pPr indent="-336550" lvl="0" marL="457200" rtl="0" algn="l">
              <a:spcBef>
                <a:spcPts val="0"/>
              </a:spcBef>
              <a:spcAft>
                <a:spcPts val="0"/>
              </a:spcAft>
              <a:buSzPts val="1700"/>
              <a:buChar char="●"/>
            </a:pPr>
            <a:r>
              <a:rPr b="1" lang="en" sz="1700" u="sng"/>
              <a:t>The main goal of deep learning algorithms is to design efficient architectures to minimize the specified loss function</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Optimization framework </a:t>
            </a:r>
            <a:endParaRPr/>
          </a:p>
        </p:txBody>
      </p:sp>
      <p:sp>
        <p:nvSpPr>
          <p:cNvPr id="196" name="Google Shape;196;p23"/>
          <p:cNvSpPr txBox="1"/>
          <p:nvPr>
            <p:ph idx="1" type="body"/>
          </p:nvPr>
        </p:nvSpPr>
        <p:spPr>
          <a:xfrm>
            <a:off x="1297500" y="1228125"/>
            <a:ext cx="7038900" cy="3472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most popular approach is to use Gradient-based methods (e.g. stochastic gradient descent)</a:t>
            </a:r>
            <a:endParaRPr sz="1700"/>
          </a:p>
          <a:p>
            <a:pPr indent="-336550" lvl="0" marL="457200" rtl="0" algn="l">
              <a:spcBef>
                <a:spcPts val="0"/>
              </a:spcBef>
              <a:spcAft>
                <a:spcPts val="0"/>
              </a:spcAft>
              <a:buSzPts val="1700"/>
              <a:buChar char="●"/>
            </a:pPr>
            <a:r>
              <a:rPr lang="en" sz="1700"/>
              <a:t>In order to update the parameters at each epoch, one needs to compute the gradient vector ∇C = (∇C</a:t>
            </a:r>
            <a:r>
              <a:rPr baseline="-25000" lang="en" sz="1700"/>
              <a:t>W</a:t>
            </a:r>
            <a:r>
              <a:rPr lang="en" sz="1700"/>
              <a:t>,∇C</a:t>
            </a:r>
            <a:r>
              <a:rPr baseline="-25000" lang="en" sz="1700"/>
              <a:t>B</a:t>
            </a:r>
            <a:r>
              <a:rPr lang="en" sz="1700"/>
              <a:t>) containing the partial derivatives w.r.t. to the weights and biases </a:t>
            </a:r>
            <a:endParaRPr sz="1700"/>
          </a:p>
          <a:p>
            <a:pPr indent="-336550" lvl="0" marL="457200" rtl="0" algn="l">
              <a:spcBef>
                <a:spcPts val="0"/>
              </a:spcBef>
              <a:spcAft>
                <a:spcPts val="0"/>
              </a:spcAft>
              <a:buSzPts val="1700"/>
              <a:buChar char="●"/>
            </a:pPr>
            <a:r>
              <a:rPr lang="en" sz="1700"/>
              <a:t>For efficient computation, in practice one uses the </a:t>
            </a:r>
            <a:r>
              <a:rPr b="1" lang="en" sz="1700" u="sng"/>
              <a:t>backpropagation algorithm,</a:t>
            </a:r>
            <a:r>
              <a:rPr lang="en" sz="1700"/>
              <a:t> which is a special case of reverse-mode autodifferentiation (method distinct from symbolic differentiation and numerical differentiation with finite differences)</a:t>
            </a:r>
            <a:endParaRPr sz="1700"/>
          </a:p>
          <a:p>
            <a:pPr indent="0" lvl="0" marL="457200" rtl="0" algn="l">
              <a:spcBef>
                <a:spcPts val="1200"/>
              </a:spcBef>
              <a:spcAft>
                <a:spcPts val="1200"/>
              </a:spcAft>
              <a:buNone/>
            </a:pPr>
            <a:r>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Equations governing feedforward neural networks </a:t>
            </a:r>
            <a:endParaRPr/>
          </a:p>
        </p:txBody>
      </p:sp>
      <p:sp>
        <p:nvSpPr>
          <p:cNvPr id="202" name="Google Shape;202;p24"/>
          <p:cNvSpPr txBox="1"/>
          <p:nvPr>
            <p:ph idx="1" type="body"/>
          </p:nvPr>
        </p:nvSpPr>
        <p:spPr>
          <a:xfrm>
            <a:off x="1297500" y="1255625"/>
            <a:ext cx="7038900" cy="32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Assuming C is the ½ the l</a:t>
            </a:r>
            <a:r>
              <a:rPr baseline="30000" lang="en" sz="1600"/>
              <a:t>2</a:t>
            </a:r>
            <a:r>
              <a:rPr lang="en" sz="1600"/>
              <a:t>-loss, one can derive the following set of master equations (in matrix form) for a feedforward NN. </a:t>
            </a:r>
            <a:r>
              <a:rPr lang="en" sz="1600"/>
              <a:t>For notational convenience, we define δ</a:t>
            </a:r>
            <a:r>
              <a:rPr baseline="-25000" lang="en" sz="1600"/>
              <a:t>j</a:t>
            </a:r>
            <a:r>
              <a:rPr baseline="30000" lang="en" sz="1600"/>
              <a:t>(l)</a:t>
            </a:r>
            <a:r>
              <a:rPr lang="en" sz="1600"/>
              <a:t> = ∂C/∂s</a:t>
            </a:r>
            <a:r>
              <a:rPr baseline="-25000" lang="en" sz="1600"/>
              <a:t>j</a:t>
            </a:r>
            <a:r>
              <a:rPr baseline="30000" lang="en" sz="1600"/>
              <a:t>(l)</a:t>
            </a:r>
            <a:r>
              <a:rPr lang="en" sz="1600"/>
              <a:t> </a:t>
            </a:r>
            <a:endParaRPr sz="1600"/>
          </a:p>
          <a:p>
            <a:pPr indent="-330200" lvl="0" marL="457200" rtl="0" algn="l">
              <a:spcBef>
                <a:spcPts val="1200"/>
              </a:spcBef>
              <a:spcAft>
                <a:spcPts val="0"/>
              </a:spcAft>
              <a:buSzPts val="1600"/>
              <a:buAutoNum type="arabicPeriod"/>
            </a:pPr>
            <a:r>
              <a:rPr lang="en" sz="1600"/>
              <a:t>X</a:t>
            </a:r>
            <a:r>
              <a:rPr baseline="30000" lang="en" sz="1600"/>
              <a:t>(l)</a:t>
            </a:r>
            <a:r>
              <a:rPr lang="en" sz="1600"/>
              <a:t> = ɸ(</a:t>
            </a:r>
            <a:r>
              <a:rPr lang="en" sz="1600"/>
              <a:t>(W</a:t>
            </a:r>
            <a:r>
              <a:rPr baseline="30000" lang="en" sz="1600"/>
              <a:t>(l)</a:t>
            </a:r>
            <a:r>
              <a:rPr lang="en" sz="1600"/>
              <a:t>)</a:t>
            </a:r>
            <a:r>
              <a:rPr baseline="30000" lang="en" sz="1600"/>
              <a:t>T</a:t>
            </a:r>
            <a:r>
              <a:rPr lang="en" sz="1600"/>
              <a:t>X</a:t>
            </a:r>
            <a:r>
              <a:rPr baseline="30000" lang="en" sz="1600"/>
              <a:t>(l-1)</a:t>
            </a:r>
            <a:r>
              <a:rPr lang="en" sz="1600"/>
              <a:t>-B</a:t>
            </a:r>
            <a:r>
              <a:rPr baseline="30000" lang="en" sz="1600"/>
              <a:t>(l)</a:t>
            </a:r>
            <a:r>
              <a:rPr lang="en" sz="1600"/>
              <a:t>) </a:t>
            </a:r>
            <a:r>
              <a:rPr lang="en" sz="1600"/>
              <a:t>, 1≤l≤L</a:t>
            </a:r>
            <a:endParaRPr sz="1600"/>
          </a:p>
          <a:p>
            <a:pPr indent="-330200" lvl="0" marL="457200" rtl="0" algn="l">
              <a:spcBef>
                <a:spcPts val="0"/>
              </a:spcBef>
              <a:spcAft>
                <a:spcPts val="0"/>
              </a:spcAft>
              <a:buSzPts val="1600"/>
              <a:buAutoNum type="arabicPeriod"/>
            </a:pPr>
            <a:r>
              <a:rPr lang="en" sz="1600"/>
              <a:t>δ</a:t>
            </a:r>
            <a:r>
              <a:rPr baseline="30000" lang="en" sz="1600"/>
              <a:t>(L) </a:t>
            </a:r>
            <a:r>
              <a:rPr lang="en" sz="1600"/>
              <a:t>= (x</a:t>
            </a:r>
            <a:r>
              <a:rPr baseline="30000" lang="en" sz="1600"/>
              <a:t>(L)</a:t>
            </a:r>
            <a:r>
              <a:rPr lang="en" sz="1600"/>
              <a:t> - z) ⊙ɸ’(s</a:t>
            </a:r>
            <a:r>
              <a:rPr baseline="30000" lang="en" sz="1600"/>
              <a:t>(L)</a:t>
            </a:r>
            <a:r>
              <a:rPr lang="en" sz="1600"/>
              <a:t>)</a:t>
            </a:r>
            <a:endParaRPr sz="1600"/>
          </a:p>
          <a:p>
            <a:pPr indent="-330200" lvl="0" marL="457200" rtl="0" algn="l">
              <a:spcBef>
                <a:spcPts val="0"/>
              </a:spcBef>
              <a:spcAft>
                <a:spcPts val="0"/>
              </a:spcAft>
              <a:buSzPts val="1600"/>
              <a:buAutoNum type="arabicPeriod"/>
            </a:pPr>
            <a:r>
              <a:rPr lang="en" sz="1600"/>
              <a:t>δ</a:t>
            </a:r>
            <a:r>
              <a:rPr baseline="30000" lang="en" sz="1600"/>
              <a:t>(l-1) </a:t>
            </a:r>
            <a:r>
              <a:rPr lang="en" sz="1600"/>
              <a:t>= W</a:t>
            </a:r>
            <a:r>
              <a:rPr baseline="30000" lang="en" sz="1600"/>
              <a:t>(l)</a:t>
            </a:r>
            <a:r>
              <a:rPr lang="en" sz="1600"/>
              <a:t> δ</a:t>
            </a:r>
            <a:r>
              <a:rPr baseline="30000" lang="en" sz="1600"/>
              <a:t>(l)</a:t>
            </a:r>
            <a:r>
              <a:rPr lang="en" sz="1600"/>
              <a:t>⊙ɸ’(s</a:t>
            </a:r>
            <a:r>
              <a:rPr baseline="30000" lang="en" sz="1600"/>
              <a:t>(l-1)</a:t>
            </a:r>
            <a:r>
              <a:rPr lang="en" sz="1600"/>
              <a:t>), 1≤l≤L</a:t>
            </a:r>
            <a:endParaRPr sz="1600"/>
          </a:p>
          <a:p>
            <a:pPr indent="-330200" lvl="0" marL="457200" rtl="0" algn="l">
              <a:spcBef>
                <a:spcPts val="0"/>
              </a:spcBef>
              <a:spcAft>
                <a:spcPts val="0"/>
              </a:spcAft>
              <a:buSzPts val="1600"/>
              <a:buAutoNum type="arabicPeriod"/>
            </a:pPr>
            <a:r>
              <a:rPr lang="en" sz="1600"/>
              <a:t>∂C/∂W</a:t>
            </a:r>
            <a:r>
              <a:rPr baseline="30000" lang="en" sz="1600"/>
              <a:t>(l)</a:t>
            </a:r>
            <a:r>
              <a:rPr lang="en" sz="1600"/>
              <a:t> =X</a:t>
            </a:r>
            <a:r>
              <a:rPr baseline="30000" lang="en" sz="1600"/>
              <a:t>(l-1)</a:t>
            </a:r>
            <a:r>
              <a:rPr lang="en" sz="1600"/>
              <a:t>(δ</a:t>
            </a:r>
            <a:r>
              <a:rPr baseline="30000" lang="en" sz="1600"/>
              <a:t>(l)</a:t>
            </a:r>
            <a:r>
              <a:rPr lang="en" sz="1600"/>
              <a:t>)</a:t>
            </a:r>
            <a:r>
              <a:rPr baseline="30000" lang="en" sz="1600"/>
              <a:t>T</a:t>
            </a:r>
            <a:r>
              <a:rPr lang="en" sz="1600"/>
              <a:t>, 1≤l≤L</a:t>
            </a:r>
            <a:endParaRPr sz="1600"/>
          </a:p>
          <a:p>
            <a:pPr indent="-330200" lvl="0" marL="457200" rtl="0" algn="l">
              <a:spcBef>
                <a:spcPts val="0"/>
              </a:spcBef>
              <a:spcAft>
                <a:spcPts val="0"/>
              </a:spcAft>
              <a:buSzPts val="1600"/>
              <a:buAutoNum type="arabicPeriod"/>
            </a:pPr>
            <a:r>
              <a:rPr lang="en" sz="1600"/>
              <a:t>∂C/∂B</a:t>
            </a:r>
            <a:r>
              <a:rPr baseline="30000" lang="en" sz="1600"/>
              <a:t>(l)</a:t>
            </a:r>
            <a:r>
              <a:rPr lang="en" sz="1600"/>
              <a:t> = -δ</a:t>
            </a:r>
            <a:r>
              <a:rPr baseline="30000" lang="en" sz="1600"/>
              <a:t>(l)</a:t>
            </a:r>
            <a:r>
              <a:rPr lang="en" sz="1600"/>
              <a:t>, 1≤l≤L</a:t>
            </a:r>
            <a:endParaRPr sz="1600"/>
          </a:p>
          <a:p>
            <a:pPr indent="0" lvl="0" marL="0" rtl="0" algn="l">
              <a:spcBef>
                <a:spcPts val="1200"/>
              </a:spcBef>
              <a:spcAft>
                <a:spcPts val="1200"/>
              </a:spcAft>
              <a:buNone/>
            </a:pPr>
            <a:r>
              <a:rPr lang="en" sz="1600"/>
              <a:t>Here ⊙ is the Hadamard product of two vectors in ℝ</a:t>
            </a:r>
            <a:r>
              <a:rPr baseline="30000" lang="en" sz="1600"/>
              <a:t>n</a:t>
            </a:r>
            <a:r>
              <a:rPr lang="en" sz="1600"/>
              <a:t>, defined via (u⊙v)</a:t>
            </a:r>
            <a:r>
              <a:rPr baseline="-25000" lang="en" sz="1600"/>
              <a:t>i</a:t>
            </a:r>
            <a:r>
              <a:rPr lang="en" sz="1600"/>
              <a:t> = u</a:t>
            </a:r>
            <a:r>
              <a:rPr baseline="-25000" lang="en" sz="1600"/>
              <a:t>i</a:t>
            </a:r>
            <a:r>
              <a:rPr lang="en" sz="1600"/>
              <a:t> v</a:t>
            </a:r>
            <a:r>
              <a:rPr baseline="-25000" lang="en" sz="1600"/>
              <a:t>i</a:t>
            </a:r>
            <a:r>
              <a:rPr lang="en" sz="1600"/>
              <a:t>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Equations governing feedforward neural networks </a:t>
            </a:r>
            <a:endParaRPr/>
          </a:p>
        </p:txBody>
      </p:sp>
      <p:sp>
        <p:nvSpPr>
          <p:cNvPr id="208" name="Google Shape;208;p25"/>
          <p:cNvSpPr txBox="1"/>
          <p:nvPr>
            <p:ph idx="1" type="body"/>
          </p:nvPr>
        </p:nvSpPr>
        <p:spPr>
          <a:xfrm>
            <a:off x="1297500" y="1214375"/>
            <a:ext cx="7038900" cy="3637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X</a:t>
            </a:r>
            <a:r>
              <a:rPr baseline="30000" lang="en" sz="1400"/>
              <a:t>(l)</a:t>
            </a:r>
            <a:r>
              <a:rPr lang="en" sz="1400"/>
              <a:t> = ɸ((W</a:t>
            </a:r>
            <a:r>
              <a:rPr baseline="30000" lang="en" sz="1400"/>
              <a:t>(l)</a:t>
            </a:r>
            <a:r>
              <a:rPr lang="en" sz="1400"/>
              <a:t>)</a:t>
            </a:r>
            <a:r>
              <a:rPr baseline="30000" lang="en" sz="1400"/>
              <a:t>T</a:t>
            </a:r>
            <a:r>
              <a:rPr lang="en" sz="1400"/>
              <a:t>X</a:t>
            </a:r>
            <a:r>
              <a:rPr baseline="30000" lang="en" sz="1400"/>
              <a:t>(l-1)</a:t>
            </a:r>
            <a:r>
              <a:rPr lang="en" sz="1400"/>
              <a:t>-B</a:t>
            </a:r>
            <a:r>
              <a:rPr baseline="30000" lang="en" sz="1400"/>
              <a:t>(l)</a:t>
            </a:r>
            <a:r>
              <a:rPr lang="en" sz="1400"/>
              <a:t>) , 1≤l≤L</a:t>
            </a:r>
            <a:endParaRPr sz="1400"/>
          </a:p>
          <a:p>
            <a:pPr indent="-317500" lvl="0" marL="457200" rtl="0" algn="l">
              <a:spcBef>
                <a:spcPts val="0"/>
              </a:spcBef>
              <a:spcAft>
                <a:spcPts val="0"/>
              </a:spcAft>
              <a:buSzPts val="1400"/>
              <a:buAutoNum type="arabicPeriod"/>
            </a:pPr>
            <a:r>
              <a:rPr lang="en" sz="1400"/>
              <a:t>δ</a:t>
            </a:r>
            <a:r>
              <a:rPr baseline="30000" lang="en" sz="1400"/>
              <a:t>(L) </a:t>
            </a:r>
            <a:r>
              <a:rPr lang="en" sz="1400"/>
              <a:t>= (x</a:t>
            </a:r>
            <a:r>
              <a:rPr baseline="30000" lang="en" sz="1400"/>
              <a:t>(L)</a:t>
            </a:r>
            <a:r>
              <a:rPr lang="en" sz="1400"/>
              <a:t> - z) ⊙ɸ’(s</a:t>
            </a:r>
            <a:r>
              <a:rPr baseline="30000" lang="en" sz="1400"/>
              <a:t>(L)</a:t>
            </a:r>
            <a:r>
              <a:rPr lang="en" sz="1400"/>
              <a:t>)</a:t>
            </a:r>
            <a:endParaRPr sz="1400"/>
          </a:p>
          <a:p>
            <a:pPr indent="-317500" lvl="0" marL="457200" rtl="0" algn="l">
              <a:spcBef>
                <a:spcPts val="0"/>
              </a:spcBef>
              <a:spcAft>
                <a:spcPts val="0"/>
              </a:spcAft>
              <a:buSzPts val="1400"/>
              <a:buAutoNum type="arabicPeriod"/>
            </a:pPr>
            <a:r>
              <a:rPr lang="en" sz="1400"/>
              <a:t>δ</a:t>
            </a:r>
            <a:r>
              <a:rPr baseline="30000" lang="en" sz="1400"/>
              <a:t>(l-1) </a:t>
            </a:r>
            <a:r>
              <a:rPr lang="en" sz="1400"/>
              <a:t>= W</a:t>
            </a:r>
            <a:r>
              <a:rPr baseline="30000" lang="en" sz="1400"/>
              <a:t>(l)</a:t>
            </a:r>
            <a:r>
              <a:rPr lang="en" sz="1400"/>
              <a:t> δ</a:t>
            </a:r>
            <a:r>
              <a:rPr baseline="30000" lang="en" sz="1400"/>
              <a:t>(l)</a:t>
            </a:r>
            <a:r>
              <a:rPr lang="en" sz="1400"/>
              <a:t>⊙ɸ’(s</a:t>
            </a:r>
            <a:r>
              <a:rPr baseline="30000" lang="en" sz="1400"/>
              <a:t>(l-1)</a:t>
            </a:r>
            <a:r>
              <a:rPr lang="en" sz="1400"/>
              <a:t>), 1≤l≤L</a:t>
            </a:r>
            <a:endParaRPr sz="1400"/>
          </a:p>
          <a:p>
            <a:pPr indent="-317500" lvl="0" marL="457200" rtl="0" algn="l">
              <a:spcBef>
                <a:spcPts val="0"/>
              </a:spcBef>
              <a:spcAft>
                <a:spcPts val="0"/>
              </a:spcAft>
              <a:buSzPts val="1400"/>
              <a:buAutoNum type="arabicPeriod"/>
            </a:pPr>
            <a:r>
              <a:rPr lang="en" sz="1400"/>
              <a:t>∂C/∂W</a:t>
            </a:r>
            <a:r>
              <a:rPr baseline="30000" lang="en" sz="1400"/>
              <a:t>(l)</a:t>
            </a:r>
            <a:r>
              <a:rPr lang="en" sz="1400"/>
              <a:t> =X</a:t>
            </a:r>
            <a:r>
              <a:rPr baseline="30000" lang="en" sz="1400"/>
              <a:t>(l-1)</a:t>
            </a:r>
            <a:r>
              <a:rPr lang="en" sz="1400"/>
              <a:t>(δ</a:t>
            </a:r>
            <a:r>
              <a:rPr baseline="30000" lang="en" sz="1400"/>
              <a:t>(l)</a:t>
            </a:r>
            <a:r>
              <a:rPr lang="en" sz="1400"/>
              <a:t>)</a:t>
            </a:r>
            <a:r>
              <a:rPr baseline="30000" lang="en" sz="1400"/>
              <a:t>T</a:t>
            </a:r>
            <a:r>
              <a:rPr lang="en" sz="1400"/>
              <a:t>, 1≤l≤L</a:t>
            </a:r>
            <a:endParaRPr sz="1400"/>
          </a:p>
          <a:p>
            <a:pPr indent="-317500" lvl="0" marL="457200" rtl="0" algn="l">
              <a:spcBef>
                <a:spcPts val="0"/>
              </a:spcBef>
              <a:spcAft>
                <a:spcPts val="0"/>
              </a:spcAft>
              <a:buSzPts val="1400"/>
              <a:buAutoNum type="arabicPeriod"/>
            </a:pPr>
            <a:r>
              <a:rPr lang="en" sz="1400"/>
              <a:t>∂C/∂B</a:t>
            </a:r>
            <a:r>
              <a:rPr baseline="30000" lang="en" sz="1400"/>
              <a:t>(l)</a:t>
            </a:r>
            <a:r>
              <a:rPr lang="en" sz="1400"/>
              <a:t> = -δ</a:t>
            </a:r>
            <a:r>
              <a:rPr baseline="30000" lang="en" sz="1400"/>
              <a:t>(l)</a:t>
            </a:r>
            <a:r>
              <a:rPr lang="en" sz="1400"/>
              <a:t>, 1≤l≤L</a:t>
            </a:r>
            <a:endParaRPr sz="1400"/>
          </a:p>
          <a:p>
            <a:pPr indent="0" lvl="0" marL="0" rtl="0" algn="l">
              <a:spcBef>
                <a:spcPts val="1200"/>
              </a:spcBef>
              <a:spcAft>
                <a:spcPts val="0"/>
              </a:spcAft>
              <a:buNone/>
            </a:pPr>
            <a:r>
              <a:rPr lang="en" sz="1400"/>
              <a:t>The first equation is a forward recursive formula of the output of the NN (forward pass)</a:t>
            </a:r>
            <a:endParaRPr sz="1400"/>
          </a:p>
          <a:p>
            <a:pPr indent="0" lvl="0" marL="0" rtl="0" algn="l">
              <a:spcBef>
                <a:spcPts val="1200"/>
              </a:spcBef>
              <a:spcAft>
                <a:spcPts val="0"/>
              </a:spcAft>
              <a:buNone/>
            </a:pPr>
            <a:r>
              <a:rPr lang="en" sz="1400"/>
              <a:t>The second/third equations are the backpropagation formulas for the deltas (backward pass) </a:t>
            </a:r>
            <a:r>
              <a:rPr b="1" lang="en" sz="1400"/>
              <a:t>Key observation as to why backpropagation provides a speedup in runtime: the signals s</a:t>
            </a:r>
            <a:r>
              <a:rPr b="1" baseline="30000" lang="en" sz="1400"/>
              <a:t>(l)</a:t>
            </a:r>
            <a:r>
              <a:rPr b="1" lang="en" sz="1400"/>
              <a:t> are computed </a:t>
            </a:r>
            <a:r>
              <a:rPr b="1" lang="en" sz="1400"/>
              <a:t>during the forward pass</a:t>
            </a:r>
            <a:r>
              <a:rPr b="1" lang="en" sz="1400"/>
              <a:t> and can be stored, so recomputation is not necessary during the backward pass </a:t>
            </a:r>
            <a:endParaRPr b="1" sz="1400"/>
          </a:p>
          <a:p>
            <a:pPr indent="0" lvl="0" marL="0" rtl="0" algn="l">
              <a:spcBef>
                <a:spcPts val="1200"/>
              </a:spcBef>
              <a:spcAft>
                <a:spcPts val="0"/>
              </a:spcAft>
              <a:buNone/>
            </a:pPr>
            <a:r>
              <a:rPr lang="en" sz="1400"/>
              <a:t>The last two equations provide the formula for the gradient given the deltas</a:t>
            </a:r>
            <a:endParaRPr sz="1400"/>
          </a:p>
          <a:p>
            <a:pPr indent="0" lvl="0" marL="0" rtl="0" algn="l">
              <a:spcBef>
                <a:spcPts val="1200"/>
              </a:spcBef>
              <a:spcAft>
                <a:spcPts val="1200"/>
              </a:spcAft>
              <a:buNone/>
            </a:pPr>
            <a:r>
              <a:rPr lang="en" sz="1400"/>
              <a:t>For a different cost function C, only the second and third equations for the deltas change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Alternative view of backpropagation</a:t>
            </a:r>
            <a:endParaRPr/>
          </a:p>
        </p:txBody>
      </p:sp>
      <p:sp>
        <p:nvSpPr>
          <p:cNvPr id="214" name="Google Shape;214;p26"/>
          <p:cNvSpPr txBox="1"/>
          <p:nvPr>
            <p:ph idx="1" type="body"/>
          </p:nvPr>
        </p:nvSpPr>
        <p:spPr>
          <a:xfrm>
            <a:off x="1297500" y="1276250"/>
            <a:ext cx="7038900" cy="3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Another way to understand the speedup from backpropagation is by comparing different orderings in computing </a:t>
            </a:r>
            <a:r>
              <a:rPr lang="en" sz="1400"/>
              <a:t>∂C/∂W</a:t>
            </a:r>
            <a:r>
              <a:rPr baseline="30000" lang="en" sz="1400"/>
              <a:t>(l)</a:t>
            </a:r>
            <a:r>
              <a:rPr lang="en" sz="1400"/>
              <a:t>:</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A simple counting argument shows that the first ordering (which represents computing the gradients backwards from the last layer) is faster than the second ordering by an order of p</a:t>
            </a:r>
            <a:r>
              <a:rPr baseline="30000" lang="en" sz="1400"/>
              <a:t>(l)</a:t>
            </a:r>
            <a:r>
              <a:rPr lang="en" sz="1400"/>
              <a:t>, the number of parameters in the l-th layer</a:t>
            </a:r>
            <a:endParaRPr sz="1400"/>
          </a:p>
        </p:txBody>
      </p:sp>
      <p:pic>
        <p:nvPicPr>
          <p:cNvPr id="215" name="Google Shape;215;p26"/>
          <p:cNvPicPr preferRelativeResize="0"/>
          <p:nvPr/>
        </p:nvPicPr>
        <p:blipFill>
          <a:blip r:embed="rId3">
            <a:alphaModFix/>
          </a:blip>
          <a:stretch>
            <a:fillRect/>
          </a:stretch>
        </p:blipFill>
        <p:spPr>
          <a:xfrm>
            <a:off x="2289800" y="2031375"/>
            <a:ext cx="4477876" cy="1155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mathematical literature on deep learning</a:t>
            </a:r>
            <a:endParaRPr/>
          </a:p>
        </p:txBody>
      </p:sp>
      <p:sp>
        <p:nvSpPr>
          <p:cNvPr id="221" name="Google Shape;221;p27"/>
          <p:cNvSpPr txBox="1"/>
          <p:nvPr>
            <p:ph idx="1" type="body"/>
          </p:nvPr>
        </p:nvSpPr>
        <p:spPr>
          <a:xfrm>
            <a:off x="1297500" y="1567550"/>
            <a:ext cx="7038900" cy="3353100"/>
          </a:xfrm>
          <a:prstGeom prst="rect">
            <a:avLst/>
          </a:prstGeom>
        </p:spPr>
        <p:txBody>
          <a:bodyPr anchorCtr="0" anchor="t" bIns="91425" lIns="91425" spcFirstLastPara="1" rIns="91425" wrap="square" tIns="91425">
            <a:noAutofit/>
          </a:bodyPr>
          <a:lstStyle/>
          <a:p>
            <a:pPr indent="-330358" lvl="0" marL="457200" rtl="0" algn="l">
              <a:lnSpc>
                <a:spcPct val="95000"/>
              </a:lnSpc>
              <a:spcBef>
                <a:spcPts val="0"/>
              </a:spcBef>
              <a:spcAft>
                <a:spcPts val="0"/>
              </a:spcAft>
              <a:buSzPts val="1603"/>
              <a:buChar char="●"/>
            </a:pPr>
            <a:r>
              <a:rPr lang="en" sz="1602"/>
              <a:t>Universal approximation theorems - density-type results giving theoretical guarantees for classes of neural networks to be dense in some given functional class (e.g. C</a:t>
            </a:r>
            <a:r>
              <a:rPr baseline="30000" lang="en" sz="1602"/>
              <a:t>k</a:t>
            </a:r>
            <a:r>
              <a:rPr lang="en" sz="1602"/>
              <a:t>, Hölder, L</a:t>
            </a:r>
            <a:r>
              <a:rPr baseline="30000" lang="en" sz="1602"/>
              <a:t>p</a:t>
            </a:r>
            <a:r>
              <a:rPr lang="en" sz="1602"/>
              <a:t> , Sobolev, etc)</a:t>
            </a:r>
            <a:endParaRPr sz="1602"/>
          </a:p>
          <a:p>
            <a:pPr indent="-330358" lvl="1" marL="914400" rtl="0" algn="l">
              <a:lnSpc>
                <a:spcPct val="95000"/>
              </a:lnSpc>
              <a:spcBef>
                <a:spcPts val="0"/>
              </a:spcBef>
              <a:spcAft>
                <a:spcPts val="0"/>
              </a:spcAft>
              <a:buSzPts val="1603"/>
              <a:buChar char="○"/>
            </a:pPr>
            <a:r>
              <a:rPr lang="en" sz="1602"/>
              <a:t>Cybenko ‘89 [4], Hornik et. al. ‘91 [5] establishes this for C(K), K compact</a:t>
            </a:r>
            <a:endParaRPr sz="1602"/>
          </a:p>
          <a:p>
            <a:pPr indent="-330358" lvl="1" marL="914400" rtl="0" algn="l">
              <a:lnSpc>
                <a:spcPct val="95000"/>
              </a:lnSpc>
              <a:spcBef>
                <a:spcPts val="0"/>
              </a:spcBef>
              <a:spcAft>
                <a:spcPts val="0"/>
              </a:spcAft>
              <a:buSzPts val="1603"/>
              <a:buChar char="○"/>
            </a:pPr>
            <a:r>
              <a:rPr lang="en" sz="1602"/>
              <a:t>Barron ‘93 [6] for L</a:t>
            </a:r>
            <a:r>
              <a:rPr baseline="30000" lang="en" sz="1602"/>
              <a:t>2</a:t>
            </a:r>
            <a:r>
              <a:rPr lang="en" sz="1602"/>
              <a:t>(ℝ</a:t>
            </a:r>
            <a:r>
              <a:rPr baseline="30000" lang="en" sz="1602"/>
              <a:t>n</a:t>
            </a:r>
            <a:r>
              <a:rPr lang="en" sz="1602"/>
              <a:t>), Mhaskar-Micchelli ‘92  [7] for L</a:t>
            </a:r>
            <a:r>
              <a:rPr baseline="30000" lang="en" sz="1602"/>
              <a:t>p</a:t>
            </a:r>
            <a:r>
              <a:rPr lang="en" sz="1602"/>
              <a:t> (ℝ</a:t>
            </a:r>
            <a:r>
              <a:rPr baseline="30000" lang="en" sz="1602"/>
              <a:t>n</a:t>
            </a:r>
            <a:r>
              <a:rPr lang="en" sz="1602"/>
              <a:t>)</a:t>
            </a:r>
            <a:endParaRPr sz="1602"/>
          </a:p>
          <a:p>
            <a:pPr indent="-330358" lvl="1" marL="914400" rtl="0" algn="l">
              <a:lnSpc>
                <a:spcPct val="95000"/>
              </a:lnSpc>
              <a:spcBef>
                <a:spcPts val="0"/>
              </a:spcBef>
              <a:spcAft>
                <a:spcPts val="0"/>
              </a:spcAft>
              <a:buSzPts val="1603"/>
              <a:buChar char="○"/>
            </a:pPr>
            <a:r>
              <a:rPr lang="en" sz="1602"/>
              <a:t>Shen-Yang-Zhang ‘20 [8] for Sobolev spaces W</a:t>
            </a:r>
            <a:r>
              <a:rPr baseline="30000" lang="en" sz="1602"/>
              <a:t>k,p</a:t>
            </a:r>
            <a:r>
              <a:rPr lang="en" sz="1602"/>
              <a:t>(K), K compact</a:t>
            </a:r>
            <a:endParaRPr sz="1602"/>
          </a:p>
          <a:p>
            <a:pPr indent="-330358" lvl="0" marL="457200" rtl="0" algn="l">
              <a:lnSpc>
                <a:spcPct val="95000"/>
              </a:lnSpc>
              <a:spcBef>
                <a:spcPts val="0"/>
              </a:spcBef>
              <a:spcAft>
                <a:spcPts val="0"/>
              </a:spcAft>
              <a:buSzPts val="1603"/>
              <a:buChar char="●"/>
            </a:pPr>
            <a:r>
              <a:rPr lang="en" sz="1602"/>
              <a:t>However, these theorems do not guarantee that the training algorithms will be able to identify the desired neural network approximations, only that they exist</a:t>
            </a:r>
            <a:endParaRPr sz="1602"/>
          </a:p>
          <a:p>
            <a:pPr indent="-330358" lvl="0" marL="457200" rtl="0" algn="l">
              <a:lnSpc>
                <a:spcPct val="95000"/>
              </a:lnSpc>
              <a:spcBef>
                <a:spcPts val="0"/>
              </a:spcBef>
              <a:spcAft>
                <a:spcPts val="0"/>
              </a:spcAft>
              <a:buSzPts val="1603"/>
              <a:buChar char="●"/>
            </a:pPr>
            <a:r>
              <a:rPr lang="en" sz="1602"/>
              <a:t>Allen-Zhu, Li, Song ‘19 [9] proves a polynomial-time bound for overparameterized NNs</a:t>
            </a:r>
            <a:endParaRPr sz="160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mathematical literature on deep learning</a:t>
            </a:r>
            <a:endParaRPr/>
          </a:p>
        </p:txBody>
      </p:sp>
      <p:sp>
        <p:nvSpPr>
          <p:cNvPr id="227" name="Google Shape;227;p28"/>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30358" lvl="0" marL="457200" rtl="0" algn="l">
              <a:lnSpc>
                <a:spcPct val="95000"/>
              </a:lnSpc>
              <a:spcBef>
                <a:spcPts val="0"/>
              </a:spcBef>
              <a:spcAft>
                <a:spcPts val="0"/>
              </a:spcAft>
              <a:buSzPts val="1603"/>
              <a:buChar char="●"/>
            </a:pPr>
            <a:r>
              <a:rPr lang="en" sz="1602"/>
              <a:t>O</a:t>
            </a:r>
            <a:r>
              <a:rPr lang="en" sz="1602"/>
              <a:t>btaining quantitative bounds under general conditions is an active area of research</a:t>
            </a:r>
            <a:br>
              <a:rPr lang="en" sz="1602"/>
            </a:br>
            <a:endParaRPr sz="1602"/>
          </a:p>
          <a:p>
            <a:pPr indent="-330358" lvl="0" marL="457200" rtl="0" algn="l">
              <a:lnSpc>
                <a:spcPct val="95000"/>
              </a:lnSpc>
              <a:spcBef>
                <a:spcPts val="0"/>
              </a:spcBef>
              <a:spcAft>
                <a:spcPts val="0"/>
              </a:spcAft>
              <a:buSzPts val="1603"/>
              <a:buChar char="●"/>
            </a:pPr>
            <a:r>
              <a:rPr lang="en" sz="1602"/>
              <a:t>Designing task-specific NNs architectures is also an active area of research both in academia and industry; see diagram on the right from Brunton-Kutz [10]</a:t>
            </a:r>
            <a:endParaRPr sz="1602"/>
          </a:p>
        </p:txBody>
      </p:sp>
      <p:pic>
        <p:nvPicPr>
          <p:cNvPr id="228" name="Google Shape;228;p28"/>
          <p:cNvPicPr preferRelativeResize="0"/>
          <p:nvPr/>
        </p:nvPicPr>
        <p:blipFill>
          <a:blip r:embed="rId3">
            <a:alphaModFix/>
          </a:blip>
          <a:stretch>
            <a:fillRect/>
          </a:stretch>
        </p:blipFill>
        <p:spPr>
          <a:xfrm>
            <a:off x="5297625" y="1020350"/>
            <a:ext cx="2963149" cy="38956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823850" y="2053000"/>
            <a:ext cx="60426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Case Study I: Time Series Data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LSTM vs SARIMA on time series data</a:t>
            </a:r>
            <a:endParaRPr/>
          </a:p>
        </p:txBody>
      </p:sp>
      <p:sp>
        <p:nvSpPr>
          <p:cNvPr id="239" name="Google Shape;239;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Motivation: we want to understand how </a:t>
            </a:r>
            <a:r>
              <a:rPr lang="en" sz="1800"/>
              <a:t>popular</a:t>
            </a:r>
            <a:r>
              <a:rPr lang="en" sz="1800"/>
              <a:t> deep </a:t>
            </a:r>
            <a:r>
              <a:rPr lang="en" sz="1800"/>
              <a:t>learning</a:t>
            </a:r>
            <a:r>
              <a:rPr lang="en" sz="1800"/>
              <a:t> models perform relevant to classical models used in practice </a:t>
            </a:r>
            <a:br>
              <a:rPr lang="en" sz="1800"/>
            </a:br>
            <a:endParaRPr sz="1800"/>
          </a:p>
          <a:p>
            <a:pPr indent="-342900" lvl="0" marL="457200" rtl="0" algn="l">
              <a:spcBef>
                <a:spcPts val="0"/>
              </a:spcBef>
              <a:spcAft>
                <a:spcPts val="0"/>
              </a:spcAft>
              <a:buSzPts val="1800"/>
              <a:buChar char="●"/>
            </a:pPr>
            <a:r>
              <a:rPr lang="en" sz="1800"/>
              <a:t>We studied time-series data coming from </a:t>
            </a:r>
            <a:r>
              <a:rPr lang="en" sz="1800"/>
              <a:t>finance</a:t>
            </a:r>
            <a:r>
              <a:rPr lang="en" sz="1800"/>
              <a:t> markets and trained an LSTM model vs a SARIMA (seasonal autoregressive integrated moving average model)</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LSTM (Long short-term memory)</a:t>
            </a:r>
            <a:endParaRPr/>
          </a:p>
        </p:txBody>
      </p:sp>
      <p:sp>
        <p:nvSpPr>
          <p:cNvPr id="245" name="Google Shape;245;p31"/>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Subclass of RNN (recurrent neural network) models for sequential data introduced in Hochreiter-Schmidhuber ‘97 [11]</a:t>
            </a:r>
            <a:endParaRPr sz="1500"/>
          </a:p>
          <a:p>
            <a:pPr indent="-323850" lvl="0" marL="457200" rtl="0" algn="l">
              <a:spcBef>
                <a:spcPts val="0"/>
              </a:spcBef>
              <a:spcAft>
                <a:spcPts val="0"/>
              </a:spcAft>
              <a:buSzPts val="1500"/>
              <a:buChar char="●"/>
            </a:pPr>
            <a:r>
              <a:rPr b="1" lang="en" sz="1500" u="sng"/>
              <a:t>LSTMs represent a popular class of deep learning models used in time series forecasting</a:t>
            </a:r>
            <a:r>
              <a:rPr lang="en" sz="1500"/>
              <a:t>, including stock price prediction and weather forecasting</a:t>
            </a:r>
            <a:endParaRPr sz="1500"/>
          </a:p>
        </p:txBody>
      </p:sp>
      <p:pic>
        <p:nvPicPr>
          <p:cNvPr id="246" name="Google Shape;246;p31"/>
          <p:cNvPicPr preferRelativeResize="0"/>
          <p:nvPr/>
        </p:nvPicPr>
        <p:blipFill>
          <a:blip r:embed="rId3">
            <a:alphaModFix/>
          </a:blip>
          <a:stretch>
            <a:fillRect/>
          </a:stretch>
        </p:blipFill>
        <p:spPr>
          <a:xfrm>
            <a:off x="4984400" y="921450"/>
            <a:ext cx="3510803" cy="2911200"/>
          </a:xfrm>
          <a:prstGeom prst="rect">
            <a:avLst/>
          </a:prstGeom>
          <a:noFill/>
          <a:ln>
            <a:noFill/>
          </a:ln>
        </p:spPr>
      </p:pic>
      <p:sp>
        <p:nvSpPr>
          <p:cNvPr id="247" name="Google Shape;247;p31"/>
          <p:cNvSpPr txBox="1"/>
          <p:nvPr/>
        </p:nvSpPr>
        <p:spPr>
          <a:xfrm>
            <a:off x="4862950" y="4013025"/>
            <a:ext cx="3960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Diagram of LSTM “cell” from Goodfellow et al. [12]</a:t>
            </a:r>
            <a:endParaRPr sz="13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Learning architectures</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Deep Learning is an umbrella term for a class of algorithms that have seen major </a:t>
            </a:r>
            <a:r>
              <a:rPr lang="en" sz="1900"/>
              <a:t>applications</a:t>
            </a:r>
            <a:r>
              <a:rPr lang="en" sz="1900"/>
              <a:t> in recent years </a:t>
            </a:r>
            <a:br>
              <a:rPr lang="en" sz="1900"/>
            </a:br>
            <a:endParaRPr sz="1900"/>
          </a:p>
          <a:p>
            <a:pPr indent="-349250" lvl="0" marL="457200" rtl="0" algn="l">
              <a:spcBef>
                <a:spcPts val="0"/>
              </a:spcBef>
              <a:spcAft>
                <a:spcPts val="0"/>
              </a:spcAft>
              <a:buSzPts val="1900"/>
              <a:buChar char="●"/>
            </a:pPr>
            <a:r>
              <a:rPr lang="en" sz="1900"/>
              <a:t>Aside from its obvious applications in areas such as data science, recently it has also been used in </a:t>
            </a:r>
            <a:r>
              <a:rPr lang="en" sz="1900"/>
              <a:t>mathematical</a:t>
            </a:r>
            <a:r>
              <a:rPr lang="en" sz="1900"/>
              <a:t> research to help researchers prove rigorous mathematical theorems </a:t>
            </a:r>
            <a:endParaRPr sz="1900"/>
          </a:p>
          <a:p>
            <a:pPr indent="0" lvl="0" marL="457200" rtl="0" algn="l">
              <a:spcBef>
                <a:spcPts val="1200"/>
              </a:spcBef>
              <a:spcAft>
                <a:spcPts val="1200"/>
              </a:spcAft>
              <a:buNone/>
            </a:pPr>
            <a:r>
              <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Seasonal autoregressive integrated moving average models (SARIMA)</a:t>
            </a:r>
            <a:endParaRPr/>
          </a:p>
        </p:txBody>
      </p:sp>
      <p:sp>
        <p:nvSpPr>
          <p:cNvPr id="253" name="Google Shape;253;p32"/>
          <p:cNvSpPr txBox="1"/>
          <p:nvPr>
            <p:ph idx="1" type="body"/>
          </p:nvPr>
        </p:nvSpPr>
        <p:spPr>
          <a:xfrm>
            <a:off x="1297500" y="1338125"/>
            <a:ext cx="7161900" cy="33144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Moving average MA(q) models express the values of a time series as a linear </a:t>
            </a:r>
            <a:r>
              <a:rPr lang="en" sz="1400"/>
              <a:t>combination</a:t>
            </a:r>
            <a:r>
              <a:rPr lang="en" sz="1400"/>
              <a:t> of lagged independent normally distributed errors: y</a:t>
            </a:r>
            <a:r>
              <a:rPr baseline="-25000" lang="en" sz="1400"/>
              <a:t>t</a:t>
            </a:r>
            <a:r>
              <a:rPr lang="en" sz="1400"/>
              <a:t> = ε</a:t>
            </a:r>
            <a:r>
              <a:rPr baseline="-25000" lang="en" sz="1400"/>
              <a:t>t</a:t>
            </a:r>
            <a:r>
              <a:rPr lang="en" sz="1400"/>
              <a:t> + ɑ</a:t>
            </a:r>
            <a:r>
              <a:rPr baseline="-25000" lang="en" sz="1400"/>
              <a:t>1</a:t>
            </a:r>
            <a:r>
              <a:rPr lang="en" sz="1400"/>
              <a:t> ε</a:t>
            </a:r>
            <a:r>
              <a:rPr baseline="-25000" lang="en" sz="1400"/>
              <a:t>t-1</a:t>
            </a:r>
            <a:r>
              <a:rPr lang="en" sz="1400"/>
              <a:t>+ ɑ</a:t>
            </a:r>
            <a:r>
              <a:rPr baseline="-25000" lang="en" sz="1400"/>
              <a:t>2</a:t>
            </a:r>
            <a:r>
              <a:rPr lang="en" sz="1400"/>
              <a:t> ε</a:t>
            </a:r>
            <a:r>
              <a:rPr baseline="-25000" lang="en" sz="1400"/>
              <a:t>t-2</a:t>
            </a:r>
            <a:r>
              <a:rPr lang="en" sz="1400"/>
              <a:t>+ … + ɑ</a:t>
            </a:r>
            <a:r>
              <a:rPr baseline="-25000" lang="en" sz="1400"/>
              <a:t>q</a:t>
            </a:r>
            <a:r>
              <a:rPr lang="en" sz="1400"/>
              <a:t> ε</a:t>
            </a:r>
            <a:r>
              <a:rPr baseline="-25000" lang="en" sz="1400"/>
              <a:t>t-q</a:t>
            </a:r>
            <a:r>
              <a:rPr lang="en" sz="1400"/>
              <a:t>, ε</a:t>
            </a:r>
            <a:r>
              <a:rPr baseline="-25000" lang="en" sz="1400"/>
              <a:t>t</a:t>
            </a:r>
            <a:r>
              <a:rPr lang="en" sz="1400"/>
              <a:t>~N(0,σ</a:t>
            </a:r>
            <a:r>
              <a:rPr baseline="30000" lang="en" sz="1400"/>
              <a:t>2</a:t>
            </a:r>
            <a:r>
              <a:rPr lang="en" sz="1400"/>
              <a:t>)</a:t>
            </a:r>
            <a:endParaRPr sz="1400"/>
          </a:p>
          <a:p>
            <a:pPr indent="-317500" lvl="0" marL="457200" rtl="0" algn="l">
              <a:spcBef>
                <a:spcPts val="0"/>
              </a:spcBef>
              <a:spcAft>
                <a:spcPts val="0"/>
              </a:spcAft>
              <a:buSzPts val="1400"/>
              <a:buChar char="●"/>
            </a:pPr>
            <a:r>
              <a:rPr lang="en" sz="1400"/>
              <a:t>Autoregressive </a:t>
            </a:r>
            <a:r>
              <a:rPr lang="en" sz="1400"/>
              <a:t>AR(p) </a:t>
            </a:r>
            <a:r>
              <a:rPr lang="en" sz="1400"/>
              <a:t>models express the values of a time series as a linear </a:t>
            </a:r>
            <a:r>
              <a:rPr lang="en" sz="1400"/>
              <a:t>combination</a:t>
            </a:r>
            <a:r>
              <a:rPr lang="en" sz="1400"/>
              <a:t> of prior values plus an error term: </a:t>
            </a:r>
            <a:r>
              <a:rPr lang="en" sz="1400"/>
              <a:t>y</a:t>
            </a:r>
            <a:r>
              <a:rPr baseline="-25000" lang="en" sz="1400"/>
              <a:t>t</a:t>
            </a:r>
            <a:r>
              <a:rPr lang="en" sz="1400"/>
              <a:t> = ε</a:t>
            </a:r>
            <a:r>
              <a:rPr baseline="-25000" lang="en" sz="1400"/>
              <a:t>t</a:t>
            </a:r>
            <a:r>
              <a:rPr lang="en" sz="1400"/>
              <a:t> + β</a:t>
            </a:r>
            <a:r>
              <a:rPr baseline="-25000" lang="en" sz="1400"/>
              <a:t>1</a:t>
            </a:r>
            <a:r>
              <a:rPr lang="en" sz="1400"/>
              <a:t> y</a:t>
            </a:r>
            <a:r>
              <a:rPr baseline="-25000" lang="en" sz="1400"/>
              <a:t>t-1</a:t>
            </a:r>
            <a:r>
              <a:rPr lang="en" sz="1400"/>
              <a:t>+ β</a:t>
            </a:r>
            <a:r>
              <a:rPr baseline="-25000" lang="en" sz="1400"/>
              <a:t>2</a:t>
            </a:r>
            <a:r>
              <a:rPr lang="en" sz="1400"/>
              <a:t> y</a:t>
            </a:r>
            <a:r>
              <a:rPr baseline="-25000" lang="en" sz="1400"/>
              <a:t>t-2</a:t>
            </a:r>
            <a:r>
              <a:rPr lang="en" sz="1400"/>
              <a:t>+ … + β</a:t>
            </a:r>
            <a:r>
              <a:rPr baseline="-25000" lang="en" sz="1400"/>
              <a:t>p</a:t>
            </a:r>
            <a:r>
              <a:rPr lang="en" sz="1400"/>
              <a:t> y</a:t>
            </a:r>
            <a:r>
              <a:rPr baseline="-25000" lang="en" sz="1400"/>
              <a:t>t-p </a:t>
            </a:r>
            <a:r>
              <a:rPr lang="en" sz="1400"/>
              <a:t>+ε</a:t>
            </a:r>
            <a:r>
              <a:rPr baseline="-25000" lang="en" sz="1400"/>
              <a:t>t </a:t>
            </a:r>
            <a:r>
              <a:rPr lang="en" sz="1400"/>
              <a:t>, ε</a:t>
            </a:r>
            <a:r>
              <a:rPr baseline="-25000" lang="en" sz="1400"/>
              <a:t>t</a:t>
            </a:r>
            <a:r>
              <a:rPr lang="en" sz="1400"/>
              <a:t>~N(0,σ</a:t>
            </a:r>
            <a:r>
              <a:rPr baseline="30000" lang="en" sz="1400"/>
              <a:t>2</a:t>
            </a:r>
            <a:r>
              <a:rPr lang="en" sz="1400"/>
              <a:t>)</a:t>
            </a:r>
            <a:endParaRPr sz="1400"/>
          </a:p>
          <a:p>
            <a:pPr indent="-317500" lvl="0" marL="457200" rtl="0" algn="l">
              <a:spcBef>
                <a:spcPts val="0"/>
              </a:spcBef>
              <a:spcAft>
                <a:spcPts val="0"/>
              </a:spcAft>
              <a:buSzPts val="1400"/>
              <a:buChar char="●"/>
            </a:pPr>
            <a:r>
              <a:rPr lang="en" sz="1400"/>
              <a:t>Combining AR(p) and MA(q) gives an ARMA(p,q) process</a:t>
            </a:r>
            <a:endParaRPr sz="1400"/>
          </a:p>
          <a:p>
            <a:pPr indent="-317500" lvl="0" marL="457200" rtl="0" algn="l">
              <a:spcBef>
                <a:spcPts val="0"/>
              </a:spcBef>
              <a:spcAft>
                <a:spcPts val="0"/>
              </a:spcAft>
              <a:buSzPts val="1400"/>
              <a:buChar char="●"/>
            </a:pPr>
            <a:r>
              <a:rPr lang="en" sz="1400"/>
              <a:t>ARIMA(p,d,q) models is useful for non-stationary models, where the process satisfies (1-ɑ</a:t>
            </a:r>
            <a:r>
              <a:rPr baseline="-25000" lang="en" sz="1400"/>
              <a:t>1</a:t>
            </a:r>
            <a:r>
              <a:rPr lang="en" sz="1400"/>
              <a:t>B - … - ɑ</a:t>
            </a:r>
            <a:r>
              <a:rPr baseline="-25000" lang="en" sz="1400"/>
              <a:t>p</a:t>
            </a:r>
            <a:r>
              <a:rPr lang="en" sz="1400"/>
              <a:t>B)(1-B)</a:t>
            </a:r>
            <a:r>
              <a:rPr baseline="30000" lang="en" sz="1400"/>
              <a:t>d</a:t>
            </a:r>
            <a:r>
              <a:rPr lang="en" sz="1400"/>
              <a:t>y</a:t>
            </a:r>
            <a:r>
              <a:rPr baseline="-25000" lang="en" sz="1400"/>
              <a:t>t</a:t>
            </a:r>
            <a:r>
              <a:rPr baseline="30000" lang="en" sz="1400"/>
              <a:t> </a:t>
            </a:r>
            <a:r>
              <a:rPr lang="en" sz="1400"/>
              <a:t>= (1+β</a:t>
            </a:r>
            <a:r>
              <a:rPr baseline="-25000" lang="en" sz="1400"/>
              <a:t>1</a:t>
            </a:r>
            <a:r>
              <a:rPr lang="en" sz="1400"/>
              <a:t>B + … + B</a:t>
            </a:r>
            <a:r>
              <a:rPr baseline="30000" lang="en" sz="1400"/>
              <a:t>q</a:t>
            </a:r>
            <a:r>
              <a:rPr lang="en" sz="1400"/>
              <a:t>)ε</a:t>
            </a:r>
            <a:r>
              <a:rPr baseline="-25000" lang="en" sz="1400"/>
              <a:t>t</a:t>
            </a:r>
            <a:r>
              <a:rPr lang="en" sz="1400"/>
              <a:t>. B is the backshift operator that takes a time series t →y</a:t>
            </a:r>
            <a:r>
              <a:rPr baseline="-25000" lang="en" sz="1400"/>
              <a:t>t </a:t>
            </a:r>
            <a:r>
              <a:rPr lang="en" sz="1400"/>
              <a:t>to the backshifted time series t →y</a:t>
            </a:r>
            <a:r>
              <a:rPr baseline="-25000" lang="en" sz="1400"/>
              <a:t>t-1</a:t>
            </a:r>
            <a:r>
              <a:rPr lang="en" sz="1400"/>
              <a:t>. d is a parameter chosen so that the differenced time series appears stationary</a:t>
            </a:r>
            <a:endParaRPr sz="1400"/>
          </a:p>
          <a:p>
            <a:pPr indent="-317500" lvl="0" marL="457200" rtl="0" algn="l">
              <a:spcBef>
                <a:spcPts val="0"/>
              </a:spcBef>
              <a:spcAft>
                <a:spcPts val="0"/>
              </a:spcAft>
              <a:buSzPts val="1400"/>
              <a:buChar char="●"/>
            </a:pPr>
            <a:r>
              <a:rPr lang="en" sz="1400"/>
              <a:t>SARIMA models generalize ARIMA models and </a:t>
            </a:r>
            <a:r>
              <a:rPr b="1" lang="en" sz="1400" u="sng"/>
              <a:t>are a class of popular models used in time series forecasting</a:t>
            </a:r>
            <a:endParaRPr b="1" sz="1400" u="sng"/>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nvSpPr>
        <p:spPr>
          <a:xfrm>
            <a:off x="1156600" y="3022850"/>
            <a:ext cx="7240800" cy="1024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We analyzed Bitcoin data from July 2019~July 2024 </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90% of the data is used for training and 10% of the data is withheld for validation </a:t>
            </a:r>
            <a:endParaRPr baseline="30000" sz="1600">
              <a:solidFill>
                <a:schemeClr val="lt1"/>
              </a:solidFill>
              <a:latin typeface="Lato"/>
              <a:ea typeface="Lato"/>
              <a:cs typeface="Lato"/>
              <a:sym typeface="Lato"/>
            </a:endParaRPr>
          </a:p>
        </p:txBody>
      </p:sp>
      <p:sp>
        <p:nvSpPr>
          <p:cNvPr id="259" name="Google Shape;259;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pic>
        <p:nvPicPr>
          <p:cNvPr id="260" name="Google Shape;260;p33"/>
          <p:cNvPicPr preferRelativeResize="0"/>
          <p:nvPr/>
        </p:nvPicPr>
        <p:blipFill>
          <a:blip r:embed="rId3">
            <a:alphaModFix/>
          </a:blip>
          <a:stretch>
            <a:fillRect/>
          </a:stretch>
        </p:blipFill>
        <p:spPr>
          <a:xfrm>
            <a:off x="1156600" y="1080525"/>
            <a:ext cx="7858898" cy="1587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Baseline model: </a:t>
            </a:r>
            <a:r>
              <a:rPr lang="en"/>
              <a:t>linear</a:t>
            </a:r>
            <a:r>
              <a:rPr lang="en"/>
              <a:t> regression </a:t>
            </a:r>
            <a:endParaRPr/>
          </a:p>
        </p:txBody>
      </p:sp>
      <p:pic>
        <p:nvPicPr>
          <p:cNvPr id="266" name="Google Shape;266;p34"/>
          <p:cNvPicPr preferRelativeResize="0"/>
          <p:nvPr/>
        </p:nvPicPr>
        <p:blipFill>
          <a:blip r:embed="rId3">
            <a:alphaModFix/>
          </a:blip>
          <a:stretch>
            <a:fillRect/>
          </a:stretch>
        </p:blipFill>
        <p:spPr>
          <a:xfrm>
            <a:off x="1088575" y="1132275"/>
            <a:ext cx="8017001" cy="1439475"/>
          </a:xfrm>
          <a:prstGeom prst="rect">
            <a:avLst/>
          </a:prstGeom>
          <a:noFill/>
          <a:ln>
            <a:noFill/>
          </a:ln>
        </p:spPr>
      </p:pic>
      <p:sp>
        <p:nvSpPr>
          <p:cNvPr id="267" name="Google Shape;267;p34"/>
          <p:cNvSpPr txBox="1"/>
          <p:nvPr/>
        </p:nvSpPr>
        <p:spPr>
          <a:xfrm>
            <a:off x="951600" y="2878425"/>
            <a:ext cx="7240800" cy="1024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For a naive baseline, we used a linear model fitting a linear </a:t>
            </a:r>
            <a:r>
              <a:rPr lang="en" sz="1600">
                <a:solidFill>
                  <a:schemeClr val="lt1"/>
                </a:solidFill>
                <a:latin typeface="Lato"/>
                <a:ea typeface="Lato"/>
                <a:cs typeface="Lato"/>
                <a:sym typeface="Lato"/>
              </a:rPr>
              <a:t>combination</a:t>
            </a:r>
            <a:r>
              <a:rPr lang="en" sz="1600">
                <a:solidFill>
                  <a:schemeClr val="lt1"/>
                </a:solidFill>
                <a:latin typeface="Lato"/>
                <a:ea typeface="Lato"/>
                <a:cs typeface="Lato"/>
                <a:sym typeface="Lato"/>
              </a:rPr>
              <a:t> of affine and sin/cos functions of different frequencies </a:t>
            </a:r>
            <a:br>
              <a:rPr lang="en" sz="1600">
                <a:solidFill>
                  <a:schemeClr val="lt1"/>
                </a:solidFill>
                <a:latin typeface="Lato"/>
                <a:ea typeface="Lato"/>
                <a:cs typeface="Lato"/>
                <a:sym typeface="Lato"/>
              </a:rPr>
            </a:b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Needless to say, the </a:t>
            </a:r>
            <a:r>
              <a:rPr lang="en" sz="1600">
                <a:solidFill>
                  <a:schemeClr val="lt1"/>
                </a:solidFill>
                <a:latin typeface="Lato"/>
                <a:ea typeface="Lato"/>
                <a:cs typeface="Lato"/>
                <a:sym typeface="Lato"/>
              </a:rPr>
              <a:t>linear</a:t>
            </a:r>
            <a:r>
              <a:rPr lang="en" sz="1600">
                <a:solidFill>
                  <a:schemeClr val="lt1"/>
                </a:solidFill>
                <a:latin typeface="Lato"/>
                <a:ea typeface="Lato"/>
                <a:cs typeface="Lato"/>
                <a:sym typeface="Lato"/>
              </a:rPr>
              <a:t> </a:t>
            </a:r>
            <a:r>
              <a:rPr lang="en" sz="1600">
                <a:solidFill>
                  <a:schemeClr val="lt1"/>
                </a:solidFill>
                <a:latin typeface="Lato"/>
                <a:ea typeface="Lato"/>
                <a:cs typeface="Lato"/>
                <a:sym typeface="Lato"/>
              </a:rPr>
              <a:t>model</a:t>
            </a:r>
            <a:r>
              <a:rPr lang="en" sz="1600">
                <a:solidFill>
                  <a:schemeClr val="lt1"/>
                </a:solidFill>
                <a:latin typeface="Lato"/>
                <a:ea typeface="Lato"/>
                <a:cs typeface="Lato"/>
                <a:sym typeface="Lato"/>
              </a:rPr>
              <a:t> fails to accurately capture the trend in the data</a:t>
            </a:r>
            <a:endParaRPr sz="1600">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nvSpPr>
        <p:spPr>
          <a:xfrm>
            <a:off x="951600" y="3565625"/>
            <a:ext cx="7240800" cy="1024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We then fit a 14 period SARIMA model (14 is a guess by plotting the rolling averages), which performed significantly better</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The model took ~20 seconds to fit and MSE is around 2x10</a:t>
            </a:r>
            <a:r>
              <a:rPr baseline="30000" lang="en" sz="1600">
                <a:solidFill>
                  <a:schemeClr val="lt1"/>
                </a:solidFill>
                <a:latin typeface="Lato"/>
                <a:ea typeface="Lato"/>
                <a:cs typeface="Lato"/>
                <a:sym typeface="Lato"/>
              </a:rPr>
              <a:t>7</a:t>
            </a:r>
            <a:r>
              <a:rPr lang="en" sz="1600">
                <a:solidFill>
                  <a:schemeClr val="lt1"/>
                </a:solidFill>
                <a:latin typeface="Lato"/>
                <a:ea typeface="Lato"/>
                <a:cs typeface="Lato"/>
                <a:sym typeface="Lato"/>
              </a:rPr>
              <a:t> on validation data. By contrast, MSE with the regression baseline is close to 1x10</a:t>
            </a:r>
            <a:r>
              <a:rPr baseline="30000" lang="en" sz="1600">
                <a:solidFill>
                  <a:schemeClr val="lt1"/>
                </a:solidFill>
                <a:latin typeface="Lato"/>
                <a:ea typeface="Lato"/>
                <a:cs typeface="Lato"/>
                <a:sym typeface="Lato"/>
              </a:rPr>
              <a:t>8</a:t>
            </a:r>
            <a:r>
              <a:rPr lang="en" sz="1600">
                <a:solidFill>
                  <a:schemeClr val="lt1"/>
                </a:solidFill>
                <a:latin typeface="Lato"/>
                <a:ea typeface="Lato"/>
                <a:cs typeface="Lato"/>
                <a:sym typeface="Lato"/>
              </a:rPr>
              <a:t> </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Last plot is over the last 100 data points in the training data</a:t>
            </a:r>
            <a:endParaRPr sz="1600">
              <a:solidFill>
                <a:schemeClr val="lt1"/>
              </a:solidFill>
              <a:latin typeface="Lato"/>
              <a:ea typeface="Lato"/>
              <a:cs typeface="Lato"/>
              <a:sym typeface="Lato"/>
            </a:endParaRPr>
          </a:p>
        </p:txBody>
      </p:sp>
      <p:pic>
        <p:nvPicPr>
          <p:cNvPr id="273" name="Google Shape;273;p35"/>
          <p:cNvPicPr preferRelativeResize="0"/>
          <p:nvPr/>
        </p:nvPicPr>
        <p:blipFill>
          <a:blip r:embed="rId3">
            <a:alphaModFix/>
          </a:blip>
          <a:stretch>
            <a:fillRect/>
          </a:stretch>
        </p:blipFill>
        <p:spPr>
          <a:xfrm>
            <a:off x="1150500" y="466925"/>
            <a:ext cx="7839350" cy="1407550"/>
          </a:xfrm>
          <a:prstGeom prst="rect">
            <a:avLst/>
          </a:prstGeom>
          <a:noFill/>
          <a:ln>
            <a:noFill/>
          </a:ln>
        </p:spPr>
      </p:pic>
      <p:pic>
        <p:nvPicPr>
          <p:cNvPr id="274" name="Google Shape;274;p35"/>
          <p:cNvPicPr preferRelativeResize="0"/>
          <p:nvPr/>
        </p:nvPicPr>
        <p:blipFill>
          <a:blip r:embed="rId4">
            <a:alphaModFix/>
          </a:blip>
          <a:stretch>
            <a:fillRect/>
          </a:stretch>
        </p:blipFill>
        <p:spPr>
          <a:xfrm>
            <a:off x="1150500" y="2016275"/>
            <a:ext cx="7839350" cy="1407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nvSpPr>
        <p:spPr>
          <a:xfrm>
            <a:off x="675275" y="2389925"/>
            <a:ext cx="3832200" cy="217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then trained a very simple</a:t>
            </a:r>
            <a:r>
              <a:rPr lang="en">
                <a:solidFill>
                  <a:schemeClr val="lt1"/>
                </a:solidFill>
                <a:latin typeface="Lato"/>
                <a:ea typeface="Lato"/>
                <a:cs typeface="Lato"/>
                <a:sym typeface="Lato"/>
              </a:rPr>
              <a:t> 2-layer LSTM model to see how it compares</a:t>
            </a:r>
            <a:br>
              <a:rPr lang="en">
                <a:solidFill>
                  <a:schemeClr val="lt1"/>
                </a:solidFill>
                <a:latin typeface="Lato"/>
                <a:ea typeface="Lato"/>
                <a:cs typeface="Lato"/>
                <a:sym typeface="Lato"/>
              </a:rPr>
            </a:b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After 100 epochs (runtime only ~1min), the MSE decreased by 99.4%. Final MSE on validation data is around 5x10</a:t>
            </a:r>
            <a:r>
              <a:rPr baseline="30000" lang="en">
                <a:solidFill>
                  <a:schemeClr val="lt1"/>
                </a:solidFill>
                <a:latin typeface="Lato"/>
                <a:ea typeface="Lato"/>
                <a:cs typeface="Lato"/>
                <a:sym typeface="Lato"/>
              </a:rPr>
              <a:t>6</a:t>
            </a:r>
            <a:r>
              <a:rPr lang="en">
                <a:solidFill>
                  <a:schemeClr val="lt1"/>
                </a:solidFill>
                <a:latin typeface="Lato"/>
                <a:ea typeface="Lato"/>
                <a:cs typeface="Lato"/>
                <a:sym typeface="Lato"/>
              </a:rPr>
              <a:t>, compared to 2x10</a:t>
            </a:r>
            <a:r>
              <a:rPr baseline="30000" lang="en">
                <a:solidFill>
                  <a:schemeClr val="lt1"/>
                </a:solidFill>
                <a:latin typeface="Lato"/>
                <a:ea typeface="Lato"/>
                <a:cs typeface="Lato"/>
                <a:sym typeface="Lato"/>
              </a:rPr>
              <a:t>7</a:t>
            </a:r>
            <a:r>
              <a:rPr lang="en">
                <a:solidFill>
                  <a:schemeClr val="lt1"/>
                </a:solidFill>
                <a:latin typeface="Lato"/>
                <a:ea typeface="Lato"/>
                <a:cs typeface="Lato"/>
                <a:sym typeface="Lato"/>
              </a:rPr>
              <a:t> of the SARIMA model </a:t>
            </a:r>
            <a:br>
              <a:rPr lang="en">
                <a:solidFill>
                  <a:schemeClr val="lt1"/>
                </a:solidFill>
                <a:latin typeface="Lato"/>
                <a:ea typeface="Lato"/>
                <a:cs typeface="Lato"/>
                <a:sym typeface="Lato"/>
              </a:rPr>
            </a:b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Bitcoin prices are on a magnitude of 10</a:t>
            </a:r>
            <a:r>
              <a:rPr baseline="30000" lang="en">
                <a:solidFill>
                  <a:schemeClr val="lt1"/>
                </a:solidFill>
                <a:latin typeface="Lato"/>
                <a:ea typeface="Lato"/>
                <a:cs typeface="Lato"/>
                <a:sym typeface="Lato"/>
              </a:rPr>
              <a:t>5</a:t>
            </a:r>
            <a:endParaRPr baseline="30000">
              <a:solidFill>
                <a:schemeClr val="lt1"/>
              </a:solidFill>
              <a:latin typeface="Lato"/>
              <a:ea typeface="Lato"/>
              <a:cs typeface="Lato"/>
              <a:sym typeface="Lato"/>
            </a:endParaRPr>
          </a:p>
        </p:txBody>
      </p:sp>
      <p:pic>
        <p:nvPicPr>
          <p:cNvPr id="280" name="Google Shape;280;p36"/>
          <p:cNvPicPr preferRelativeResize="0"/>
          <p:nvPr/>
        </p:nvPicPr>
        <p:blipFill>
          <a:blip r:embed="rId3">
            <a:alphaModFix/>
          </a:blip>
          <a:stretch>
            <a:fillRect/>
          </a:stretch>
        </p:blipFill>
        <p:spPr>
          <a:xfrm>
            <a:off x="4682050" y="2389925"/>
            <a:ext cx="3889348" cy="1903274"/>
          </a:xfrm>
          <a:prstGeom prst="rect">
            <a:avLst/>
          </a:prstGeom>
          <a:noFill/>
          <a:ln>
            <a:noFill/>
          </a:ln>
        </p:spPr>
      </p:pic>
      <p:pic>
        <p:nvPicPr>
          <p:cNvPr id="281" name="Google Shape;281;p36"/>
          <p:cNvPicPr preferRelativeResize="0"/>
          <p:nvPr/>
        </p:nvPicPr>
        <p:blipFill>
          <a:blip r:embed="rId4">
            <a:alphaModFix/>
          </a:blip>
          <a:stretch>
            <a:fillRect/>
          </a:stretch>
        </p:blipFill>
        <p:spPr>
          <a:xfrm>
            <a:off x="1748138" y="276150"/>
            <a:ext cx="7068430" cy="18187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 and future work</a:t>
            </a:r>
            <a:endParaRPr/>
          </a:p>
        </p:txBody>
      </p:sp>
      <p:sp>
        <p:nvSpPr>
          <p:cNvPr id="287" name="Google Shape;287;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Our numerical experiment shows that the simple LSTM is more accurate than the classical alternatives</a:t>
            </a:r>
            <a:br>
              <a:rPr lang="en" sz="1700"/>
            </a:br>
            <a:endParaRPr sz="1700"/>
          </a:p>
          <a:p>
            <a:pPr indent="-336550" lvl="0" marL="457200" rtl="0" algn="l">
              <a:spcBef>
                <a:spcPts val="0"/>
              </a:spcBef>
              <a:spcAft>
                <a:spcPts val="0"/>
              </a:spcAft>
              <a:buSzPts val="1700"/>
              <a:buChar char="●"/>
            </a:pPr>
            <a:r>
              <a:rPr lang="en" sz="1700"/>
              <a:t>For immediate future work, we would like to t</a:t>
            </a:r>
            <a:r>
              <a:rPr lang="en" sz="1700"/>
              <a:t>rain/validate more sophisticated LSTM model on more diverse time-series data to demonstrate their robustness </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823850" y="2053000"/>
            <a:ext cx="69279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200"/>
              <a:t>Case Study II: Physics-Informed Neural Networks </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Physics-informed Neural Networks (PINNs)</a:t>
            </a:r>
            <a:endParaRPr/>
          </a:p>
        </p:txBody>
      </p:sp>
      <p:sp>
        <p:nvSpPr>
          <p:cNvPr id="298" name="Google Shape;298;p39"/>
          <p:cNvSpPr txBox="1"/>
          <p:nvPr>
            <p:ph idx="1" type="body"/>
          </p:nvPr>
        </p:nvSpPr>
        <p:spPr>
          <a:xfrm>
            <a:off x="971125" y="1361275"/>
            <a:ext cx="38370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 recent years there has been </a:t>
            </a:r>
            <a:r>
              <a:rPr lang="en" sz="1400"/>
              <a:t>significant</a:t>
            </a:r>
            <a:r>
              <a:rPr lang="en" sz="1400"/>
              <a:t> interest in using PINNs (first introduced in Raissi-Perdikaris-Karniadakis ‘19 [13]) for </a:t>
            </a:r>
            <a:r>
              <a:rPr lang="en" sz="1400"/>
              <a:t>studying</a:t>
            </a:r>
            <a:r>
              <a:rPr lang="en" sz="1400"/>
              <a:t> nonlinear PDEs (e.g. Buckmaster et al. [3]) </a:t>
            </a:r>
            <a:endParaRPr sz="1400"/>
          </a:p>
          <a:p>
            <a:pPr indent="-317500" lvl="0" marL="457200" rtl="0" algn="l">
              <a:spcBef>
                <a:spcPts val="0"/>
              </a:spcBef>
              <a:spcAft>
                <a:spcPts val="0"/>
              </a:spcAft>
              <a:buSzPts val="1400"/>
              <a:buChar char="●"/>
            </a:pPr>
            <a:r>
              <a:rPr b="1" lang="en" sz="1400" u="sng"/>
              <a:t>The main idea is to </a:t>
            </a:r>
            <a:r>
              <a:rPr b="1" lang="en" sz="1400" u="sng"/>
              <a:t>incorporate</a:t>
            </a:r>
            <a:r>
              <a:rPr b="1" lang="en" sz="1400" u="sng"/>
              <a:t> additional loss terms coming from the PDE/boundary conditions/initial conditions in the loss function</a:t>
            </a:r>
            <a:endParaRPr b="1" sz="1400" u="sng"/>
          </a:p>
          <a:p>
            <a:pPr indent="-317500" lvl="0" marL="457200" rtl="0" algn="l">
              <a:spcBef>
                <a:spcPts val="0"/>
              </a:spcBef>
              <a:spcAft>
                <a:spcPts val="0"/>
              </a:spcAft>
              <a:buSzPts val="1400"/>
              <a:buChar char="●"/>
            </a:pPr>
            <a:r>
              <a:rPr lang="en" sz="1400"/>
              <a:t>Derivatives used for computing the PDE residual are computed using autodifferentiation </a:t>
            </a:r>
            <a:endParaRPr sz="1400"/>
          </a:p>
        </p:txBody>
      </p:sp>
      <p:pic>
        <p:nvPicPr>
          <p:cNvPr id="299" name="Google Shape;299;p39"/>
          <p:cNvPicPr preferRelativeResize="0"/>
          <p:nvPr/>
        </p:nvPicPr>
        <p:blipFill>
          <a:blip r:embed="rId3">
            <a:alphaModFix/>
          </a:blip>
          <a:stretch>
            <a:fillRect/>
          </a:stretch>
        </p:blipFill>
        <p:spPr>
          <a:xfrm>
            <a:off x="5080850" y="1665725"/>
            <a:ext cx="3764399" cy="2714862"/>
          </a:xfrm>
          <a:prstGeom prst="rect">
            <a:avLst/>
          </a:prstGeom>
          <a:noFill/>
          <a:ln>
            <a:noFill/>
          </a:ln>
        </p:spPr>
      </p:pic>
      <p:sp>
        <p:nvSpPr>
          <p:cNvPr id="300" name="Google Shape;300;p39"/>
          <p:cNvSpPr txBox="1"/>
          <p:nvPr/>
        </p:nvSpPr>
        <p:spPr>
          <a:xfrm>
            <a:off x="5124250" y="4480625"/>
            <a:ext cx="3837000" cy="28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Diagram from </a:t>
            </a:r>
            <a:r>
              <a:rPr lang="en" sz="1200">
                <a:solidFill>
                  <a:schemeClr val="lt1"/>
                </a:solidFill>
                <a:latin typeface="Lato"/>
                <a:ea typeface="Lato"/>
                <a:cs typeface="Lato"/>
                <a:sym typeface="Lato"/>
              </a:rPr>
              <a:t>Brunton-Kutz [10]</a:t>
            </a:r>
            <a:endParaRPr sz="1200">
              <a:solidFill>
                <a:schemeClr val="lt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PINNs for PDEs</a:t>
            </a:r>
            <a:endParaRPr/>
          </a:p>
        </p:txBody>
      </p:sp>
      <p:sp>
        <p:nvSpPr>
          <p:cNvPr id="306" name="Google Shape;306;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Motivation: we want to understand how PINN </a:t>
            </a:r>
            <a:r>
              <a:rPr lang="en" sz="1800"/>
              <a:t>performs</a:t>
            </a:r>
            <a:r>
              <a:rPr lang="en" sz="1800"/>
              <a:t> for approximating </a:t>
            </a:r>
            <a:r>
              <a:rPr lang="en" sz="1800"/>
              <a:t>solutions</a:t>
            </a:r>
            <a:r>
              <a:rPr lang="en" sz="1800"/>
              <a:t> to PDEs, gradually building a PINN model that can be used for studying nonlinear PDEs with nontrivial boundary conditions</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linear equation, 2D Laplacian with Dirichlet BC</a:t>
            </a:r>
            <a:endParaRPr/>
          </a:p>
        </p:txBody>
      </p:sp>
      <p:sp>
        <p:nvSpPr>
          <p:cNvPr id="312" name="Google Shape;312;p41"/>
          <p:cNvSpPr txBox="1"/>
          <p:nvPr>
            <p:ph idx="1" type="body"/>
          </p:nvPr>
        </p:nvSpPr>
        <p:spPr>
          <a:xfrm>
            <a:off x="1060325" y="1567550"/>
            <a:ext cx="4215300" cy="3091800"/>
          </a:xfrm>
          <a:prstGeom prst="rect">
            <a:avLst/>
          </a:prstGeom>
        </p:spPr>
        <p:txBody>
          <a:bodyPr anchorCtr="0" anchor="t" bIns="91425" lIns="91425" spcFirstLastPara="1" rIns="91425" wrap="square" tIns="91425">
            <a:normAutofit lnSpcReduction="20000"/>
          </a:bodyPr>
          <a:lstStyle/>
          <a:p>
            <a:pPr indent="-319722" lvl="0" marL="457200" rtl="0" algn="l">
              <a:lnSpc>
                <a:spcPct val="105000"/>
              </a:lnSpc>
              <a:spcBef>
                <a:spcPts val="0"/>
              </a:spcBef>
              <a:spcAft>
                <a:spcPts val="0"/>
              </a:spcAft>
              <a:buSzPts val="1435"/>
              <a:buChar char="●"/>
            </a:pPr>
            <a:r>
              <a:rPr lang="en" sz="1435"/>
              <a:t>Equation is -Δu = -(u</a:t>
            </a:r>
            <a:r>
              <a:rPr baseline="-25000" lang="en" sz="1435"/>
              <a:t>xx</a:t>
            </a:r>
            <a:r>
              <a:rPr lang="en" sz="1435"/>
              <a:t>+</a:t>
            </a:r>
            <a:r>
              <a:rPr lang="en" sz="1435"/>
              <a:t>u</a:t>
            </a:r>
            <a:r>
              <a:rPr baseline="-25000" lang="en" sz="1435"/>
              <a:t>yy</a:t>
            </a:r>
            <a:r>
              <a:rPr lang="en" sz="1435"/>
              <a:t>) = 0 over [0,1]</a:t>
            </a:r>
            <a:r>
              <a:rPr baseline="30000" lang="en" sz="1435"/>
              <a:t>2</a:t>
            </a:r>
            <a:endParaRPr baseline="30000" sz="1435"/>
          </a:p>
          <a:p>
            <a:pPr indent="-319722" lvl="0" marL="457200" rtl="0" algn="l">
              <a:lnSpc>
                <a:spcPct val="105000"/>
              </a:lnSpc>
              <a:spcBef>
                <a:spcPts val="0"/>
              </a:spcBef>
              <a:spcAft>
                <a:spcPts val="0"/>
              </a:spcAft>
              <a:buSzPts val="1435"/>
              <a:buChar char="●"/>
            </a:pPr>
            <a:r>
              <a:rPr lang="en" sz="1435"/>
              <a:t>BC is u(0,y) = -y</a:t>
            </a:r>
            <a:r>
              <a:rPr baseline="30000" lang="en" sz="1435"/>
              <a:t>2</a:t>
            </a:r>
            <a:r>
              <a:rPr lang="en" sz="1435"/>
              <a:t>, u(1,y) = 1-y</a:t>
            </a:r>
            <a:r>
              <a:rPr baseline="30000" lang="en" sz="1435"/>
              <a:t>2</a:t>
            </a:r>
            <a:r>
              <a:rPr lang="en" sz="1435"/>
              <a:t>, u(x,0) = x</a:t>
            </a:r>
            <a:r>
              <a:rPr baseline="30000" lang="en" sz="1435"/>
              <a:t>2</a:t>
            </a:r>
            <a:r>
              <a:rPr lang="en" sz="1435"/>
              <a:t>, u(x,1)</a:t>
            </a:r>
            <a:r>
              <a:rPr baseline="30000" lang="en" sz="1435"/>
              <a:t> </a:t>
            </a:r>
            <a:r>
              <a:rPr lang="en" sz="1435"/>
              <a:t>= x</a:t>
            </a:r>
            <a:r>
              <a:rPr baseline="30000" lang="en" sz="1435"/>
              <a:t>2</a:t>
            </a:r>
            <a:r>
              <a:rPr lang="en" sz="1435"/>
              <a:t>-1</a:t>
            </a:r>
            <a:endParaRPr sz="1435"/>
          </a:p>
          <a:p>
            <a:pPr indent="-319722" lvl="0" marL="457200" rtl="0" algn="l">
              <a:lnSpc>
                <a:spcPct val="105000"/>
              </a:lnSpc>
              <a:spcBef>
                <a:spcPts val="0"/>
              </a:spcBef>
              <a:spcAft>
                <a:spcPts val="0"/>
              </a:spcAft>
              <a:buSzPts val="1435"/>
              <a:buChar char="●"/>
            </a:pPr>
            <a:r>
              <a:rPr lang="en" sz="1435"/>
              <a:t>Explicit solution (ground truth) is u: [0,1]</a:t>
            </a:r>
            <a:r>
              <a:rPr baseline="30000" lang="en" sz="1435"/>
              <a:t>2</a:t>
            </a:r>
            <a:r>
              <a:rPr lang="en" sz="1435"/>
              <a:t> →ℝ defined via u(x,y) = x</a:t>
            </a:r>
            <a:r>
              <a:rPr baseline="30000" lang="en" sz="1435"/>
              <a:t>2</a:t>
            </a:r>
            <a:r>
              <a:rPr lang="en" sz="1435"/>
              <a:t>-y</a:t>
            </a:r>
            <a:r>
              <a:rPr baseline="30000" lang="en" sz="1435"/>
              <a:t>2</a:t>
            </a:r>
            <a:endParaRPr baseline="30000" sz="1435"/>
          </a:p>
          <a:p>
            <a:pPr indent="-319722" lvl="0" marL="457200" rtl="0" algn="l">
              <a:lnSpc>
                <a:spcPct val="105000"/>
              </a:lnSpc>
              <a:spcBef>
                <a:spcPts val="0"/>
              </a:spcBef>
              <a:spcAft>
                <a:spcPts val="0"/>
              </a:spcAft>
              <a:buSzPts val="1435"/>
              <a:buChar char="●"/>
            </a:pPr>
            <a:r>
              <a:rPr lang="en" sz="1435"/>
              <a:t>We used  a simple NN with only linear layers and sigmoid activation</a:t>
            </a:r>
            <a:endParaRPr sz="1435"/>
          </a:p>
          <a:p>
            <a:pPr indent="-319722" lvl="0" marL="457200" rtl="0" algn="l">
              <a:lnSpc>
                <a:spcPct val="105000"/>
              </a:lnSpc>
              <a:spcBef>
                <a:spcPts val="0"/>
              </a:spcBef>
              <a:spcAft>
                <a:spcPts val="0"/>
              </a:spcAft>
              <a:buSzPts val="1435"/>
              <a:buChar char="●"/>
            </a:pPr>
            <a:r>
              <a:rPr lang="en" sz="1435"/>
              <a:t>The loss function is a sum of MSE based PDE loss (computed at the collocation points) and BC loss (computed at the boundary points). </a:t>
            </a:r>
            <a:r>
              <a:rPr b="1" lang="en" sz="1435" u="sng"/>
              <a:t>We found that randomized collocation points improves model performance significantly</a:t>
            </a:r>
            <a:endParaRPr b="1" sz="1435" u="sng"/>
          </a:p>
          <a:p>
            <a:pPr indent="-319722" lvl="0" marL="457200" rtl="0" algn="l">
              <a:lnSpc>
                <a:spcPct val="105000"/>
              </a:lnSpc>
              <a:spcBef>
                <a:spcPts val="0"/>
              </a:spcBef>
              <a:spcAft>
                <a:spcPts val="0"/>
              </a:spcAft>
              <a:buSzPts val="1435"/>
              <a:buChar char="●"/>
            </a:pPr>
            <a:r>
              <a:rPr lang="en" sz="1435"/>
              <a:t>A separate set of coordinates are withheld to be used for validation</a:t>
            </a:r>
            <a:endParaRPr sz="1435"/>
          </a:p>
        </p:txBody>
      </p:sp>
      <p:pic>
        <p:nvPicPr>
          <p:cNvPr id="313" name="Google Shape;313;p41"/>
          <p:cNvPicPr preferRelativeResize="0"/>
          <p:nvPr/>
        </p:nvPicPr>
        <p:blipFill>
          <a:blip r:embed="rId3">
            <a:alphaModFix/>
          </a:blip>
          <a:stretch>
            <a:fillRect/>
          </a:stretch>
        </p:blipFill>
        <p:spPr>
          <a:xfrm>
            <a:off x="5707575" y="1567550"/>
            <a:ext cx="3024875" cy="2986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blowup solutions to the Euler equations </a:t>
            </a:r>
            <a:endParaRPr/>
          </a:p>
        </p:txBody>
      </p:sp>
      <p:sp>
        <p:nvSpPr>
          <p:cNvPr id="148" name="Google Shape;148;p15"/>
          <p:cNvSpPr txBox="1"/>
          <p:nvPr>
            <p:ph idx="1" type="body"/>
          </p:nvPr>
        </p:nvSpPr>
        <p:spPr>
          <a:xfrm>
            <a:off x="1297500" y="1097475"/>
            <a:ext cx="7038900" cy="3575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800"/>
          </a:p>
          <a:p>
            <a:pPr indent="-342900" lvl="0" marL="457200" rtl="0" algn="l">
              <a:spcBef>
                <a:spcPts val="1200"/>
              </a:spcBef>
              <a:spcAft>
                <a:spcPts val="0"/>
              </a:spcAft>
              <a:buSzPts val="1800"/>
              <a:buChar char="●"/>
            </a:pPr>
            <a:r>
              <a:rPr lang="en" sz="1800"/>
              <a:t>A </a:t>
            </a:r>
            <a:r>
              <a:rPr lang="en" sz="1800"/>
              <a:t>major</a:t>
            </a:r>
            <a:r>
              <a:rPr lang="en" sz="1800"/>
              <a:t> open problem in </a:t>
            </a:r>
            <a:r>
              <a:rPr lang="en" sz="1800"/>
              <a:t>mathematical</a:t>
            </a:r>
            <a:r>
              <a:rPr lang="en" sz="1800"/>
              <a:t> fluid mechanics is finding blow-up solutions to the Euler equations with smooth initial data</a:t>
            </a:r>
            <a:br>
              <a:rPr lang="en" sz="1800"/>
            </a:br>
            <a:endParaRPr sz="1800"/>
          </a:p>
          <a:p>
            <a:pPr indent="-342900" lvl="0" marL="457200" rtl="0" algn="l">
              <a:spcBef>
                <a:spcPts val="0"/>
              </a:spcBef>
              <a:spcAft>
                <a:spcPts val="0"/>
              </a:spcAft>
              <a:buSzPts val="1800"/>
              <a:buChar char="●"/>
            </a:pPr>
            <a:r>
              <a:rPr lang="en" sz="1800"/>
              <a:t>In recent years, there have been attempts by multiple groups to run numerical simulations for Euler (and similar equations) to find numerical evidence of such solutions, and use</a:t>
            </a:r>
            <a:r>
              <a:rPr lang="en" sz="1800"/>
              <a:t> the numerical evidence to </a:t>
            </a:r>
            <a:r>
              <a:rPr lang="en" sz="1800"/>
              <a:t>motivate rigorous mathematical results</a:t>
            </a:r>
            <a:endParaRPr sz="1800"/>
          </a:p>
          <a:p>
            <a:pPr indent="0" lvl="0" marL="457200" rtl="0" algn="l">
              <a:spcBef>
                <a:spcPts val="1200"/>
              </a:spcBef>
              <a:spcAft>
                <a:spcPts val="1200"/>
              </a:spcAft>
              <a:buNone/>
            </a:pPr>
            <a:r>
              <a:t/>
            </a:r>
            <a:endParaRPr b="1" sz="1800" u="sng"/>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42"/>
          <p:cNvPicPr preferRelativeResize="0"/>
          <p:nvPr/>
        </p:nvPicPr>
        <p:blipFill>
          <a:blip r:embed="rId3">
            <a:alphaModFix/>
          </a:blip>
          <a:stretch>
            <a:fillRect/>
          </a:stretch>
        </p:blipFill>
        <p:spPr>
          <a:xfrm>
            <a:off x="1715575" y="173275"/>
            <a:ext cx="5849775" cy="2317875"/>
          </a:xfrm>
          <a:prstGeom prst="rect">
            <a:avLst/>
          </a:prstGeom>
          <a:noFill/>
          <a:ln>
            <a:noFill/>
          </a:ln>
        </p:spPr>
      </p:pic>
      <p:pic>
        <p:nvPicPr>
          <p:cNvPr id="319" name="Google Shape;319;p42"/>
          <p:cNvPicPr preferRelativeResize="0"/>
          <p:nvPr/>
        </p:nvPicPr>
        <p:blipFill>
          <a:blip r:embed="rId4">
            <a:alphaModFix/>
          </a:blip>
          <a:stretch>
            <a:fillRect/>
          </a:stretch>
        </p:blipFill>
        <p:spPr>
          <a:xfrm>
            <a:off x="5920550" y="2640500"/>
            <a:ext cx="3095700" cy="2392375"/>
          </a:xfrm>
          <a:prstGeom prst="rect">
            <a:avLst/>
          </a:prstGeom>
          <a:noFill/>
          <a:ln>
            <a:noFill/>
          </a:ln>
        </p:spPr>
      </p:pic>
      <p:sp>
        <p:nvSpPr>
          <p:cNvPr id="320" name="Google Shape;320;p42"/>
          <p:cNvSpPr txBox="1"/>
          <p:nvPr/>
        </p:nvSpPr>
        <p:spPr>
          <a:xfrm>
            <a:off x="874675" y="2919700"/>
            <a:ext cx="4827300" cy="1684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Training took around 8 minutes for 20k epochs</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On the validation coordinates, the </a:t>
            </a:r>
            <a:r>
              <a:rPr lang="en" sz="1600">
                <a:solidFill>
                  <a:schemeClr val="lt1"/>
                </a:solidFill>
                <a:latin typeface="Lato"/>
                <a:ea typeface="Lato"/>
                <a:cs typeface="Lato"/>
                <a:sym typeface="Lato"/>
              </a:rPr>
              <a:t>model</a:t>
            </a:r>
            <a:r>
              <a:rPr lang="en" sz="1600">
                <a:solidFill>
                  <a:schemeClr val="lt1"/>
                </a:solidFill>
                <a:latin typeface="Lato"/>
                <a:ea typeface="Lato"/>
                <a:cs typeface="Lato"/>
                <a:sym typeface="Lato"/>
              </a:rPr>
              <a:t> </a:t>
            </a:r>
            <a:r>
              <a:rPr lang="en" sz="1600">
                <a:solidFill>
                  <a:schemeClr val="lt1"/>
                </a:solidFill>
                <a:latin typeface="Lato"/>
                <a:ea typeface="Lato"/>
                <a:cs typeface="Lato"/>
                <a:sym typeface="Lato"/>
              </a:rPr>
              <a:t>achieved</a:t>
            </a:r>
            <a:r>
              <a:rPr lang="en" sz="1600">
                <a:solidFill>
                  <a:schemeClr val="lt1"/>
                </a:solidFill>
                <a:latin typeface="Lato"/>
                <a:ea typeface="Lato"/>
                <a:cs typeface="Lato"/>
                <a:sym typeface="Lato"/>
              </a:rPr>
              <a:t> a MSE loss of 3x10</a:t>
            </a:r>
            <a:r>
              <a:rPr baseline="30000" lang="en" sz="1600">
                <a:solidFill>
                  <a:schemeClr val="lt1"/>
                </a:solidFill>
                <a:latin typeface="Lato"/>
                <a:ea typeface="Lato"/>
                <a:cs typeface="Lato"/>
                <a:sym typeface="Lato"/>
              </a:rPr>
              <a:t>-6</a:t>
            </a:r>
            <a:r>
              <a:rPr lang="en" sz="1600">
                <a:solidFill>
                  <a:schemeClr val="lt1"/>
                </a:solidFill>
                <a:latin typeface="Lato"/>
                <a:ea typeface="Lato"/>
                <a:cs typeface="Lato"/>
                <a:sym typeface="Lato"/>
              </a:rPr>
              <a:t>. This is likely due to the fact that the equation is linear and the BCs are simple </a:t>
            </a:r>
            <a:endParaRPr sz="1600">
              <a:solidFill>
                <a:schemeClr val="lt1"/>
              </a:solidFill>
              <a:latin typeface="Lato"/>
              <a:ea typeface="Lato"/>
              <a:cs typeface="Lato"/>
              <a:sym typeface="Lato"/>
            </a:endParaRPr>
          </a:p>
          <a:p>
            <a:pPr indent="0" lvl="0" marL="457200" rtl="0" algn="l">
              <a:spcBef>
                <a:spcPts val="0"/>
              </a:spcBef>
              <a:spcAft>
                <a:spcPts val="0"/>
              </a:spcAft>
              <a:buNone/>
            </a:pPr>
            <a:r>
              <a:t/>
            </a:r>
            <a:endParaRPr sz="1600">
              <a:solidFill>
                <a:schemeClr val="lt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Case study: 1D Poisson with periodic BC</a:t>
            </a:r>
            <a:endParaRPr/>
          </a:p>
        </p:txBody>
      </p:sp>
      <p:pic>
        <p:nvPicPr>
          <p:cNvPr id="326" name="Google Shape;326;p43"/>
          <p:cNvPicPr preferRelativeResize="0"/>
          <p:nvPr/>
        </p:nvPicPr>
        <p:blipFill>
          <a:blip r:embed="rId3">
            <a:alphaModFix/>
          </a:blip>
          <a:stretch>
            <a:fillRect/>
          </a:stretch>
        </p:blipFill>
        <p:spPr>
          <a:xfrm>
            <a:off x="4635800" y="1369725"/>
            <a:ext cx="4255675" cy="3253900"/>
          </a:xfrm>
          <a:prstGeom prst="rect">
            <a:avLst/>
          </a:prstGeom>
          <a:noFill/>
          <a:ln>
            <a:noFill/>
          </a:ln>
        </p:spPr>
      </p:pic>
      <p:sp>
        <p:nvSpPr>
          <p:cNvPr id="327" name="Google Shape;327;p43"/>
          <p:cNvSpPr txBox="1"/>
          <p:nvPr>
            <p:ph idx="1" type="body"/>
          </p:nvPr>
        </p:nvSpPr>
        <p:spPr>
          <a:xfrm>
            <a:off x="1001700" y="1574425"/>
            <a:ext cx="3427800" cy="3091800"/>
          </a:xfrm>
          <a:prstGeom prst="rect">
            <a:avLst/>
          </a:prstGeom>
        </p:spPr>
        <p:txBody>
          <a:bodyPr anchorCtr="0" anchor="t" bIns="91425" lIns="91425" spcFirstLastPara="1" rIns="91425" wrap="square" tIns="91425">
            <a:normAutofit/>
          </a:bodyPr>
          <a:lstStyle/>
          <a:p>
            <a:pPr indent="-319722" lvl="0" marL="457200" rtl="0" algn="l">
              <a:lnSpc>
                <a:spcPct val="105000"/>
              </a:lnSpc>
              <a:spcBef>
                <a:spcPts val="0"/>
              </a:spcBef>
              <a:spcAft>
                <a:spcPts val="0"/>
              </a:spcAft>
              <a:buSzPts val="1435"/>
              <a:buChar char="●"/>
            </a:pPr>
            <a:r>
              <a:rPr lang="en" sz="1435"/>
              <a:t>We also tried the same PINN </a:t>
            </a:r>
            <a:r>
              <a:rPr lang="en" sz="1435"/>
              <a:t>model</a:t>
            </a:r>
            <a:r>
              <a:rPr lang="en" sz="1435"/>
              <a:t> on the 1D Poisson equation with periodic boundary conditions</a:t>
            </a:r>
            <a:br>
              <a:rPr lang="en" sz="1435"/>
            </a:br>
            <a:endParaRPr sz="1435"/>
          </a:p>
          <a:p>
            <a:pPr indent="-319722" lvl="0" marL="457200" rtl="0" algn="l">
              <a:lnSpc>
                <a:spcPct val="105000"/>
              </a:lnSpc>
              <a:spcBef>
                <a:spcPts val="0"/>
              </a:spcBef>
              <a:spcAft>
                <a:spcPts val="0"/>
              </a:spcAft>
              <a:buSzPts val="1435"/>
              <a:buChar char="●"/>
            </a:pPr>
            <a:r>
              <a:rPr lang="en" sz="1435"/>
              <a:t>The model performed equally well and training only took around 30 seconds</a:t>
            </a:r>
            <a:endParaRPr sz="143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Case study: 2D Poisson </a:t>
            </a:r>
            <a:r>
              <a:rPr lang="en"/>
              <a:t>with</a:t>
            </a:r>
            <a:r>
              <a:rPr lang="en"/>
              <a:t> mixed BC</a:t>
            </a:r>
            <a:endParaRPr/>
          </a:p>
        </p:txBody>
      </p:sp>
      <p:sp>
        <p:nvSpPr>
          <p:cNvPr id="333" name="Google Shape;333;p4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8772" lvl="0" marL="457200" rtl="0" algn="l">
              <a:lnSpc>
                <a:spcPct val="105000"/>
              </a:lnSpc>
              <a:spcBef>
                <a:spcPts val="0"/>
              </a:spcBef>
              <a:spcAft>
                <a:spcPts val="0"/>
              </a:spcAft>
              <a:buSzPts val="1735"/>
              <a:buChar char="●"/>
            </a:pPr>
            <a:r>
              <a:rPr lang="en" sz="1735"/>
              <a:t>Equation is -Δu = 8𝛑</a:t>
            </a:r>
            <a:r>
              <a:rPr baseline="30000" lang="en" sz="1735"/>
              <a:t>2</a:t>
            </a:r>
            <a:r>
              <a:rPr lang="en" sz="1735"/>
              <a:t> sin(2</a:t>
            </a:r>
            <a:r>
              <a:rPr lang="en" sz="1735"/>
              <a:t>𝛑x)cos(2𝛑y) over</a:t>
            </a:r>
            <a:r>
              <a:rPr lang="en" sz="1735"/>
              <a:t> [0,1]</a:t>
            </a:r>
            <a:r>
              <a:rPr baseline="30000" lang="en" sz="1735"/>
              <a:t>2</a:t>
            </a:r>
            <a:endParaRPr sz="1735"/>
          </a:p>
          <a:p>
            <a:pPr indent="-338772" lvl="0" marL="457200" rtl="0" algn="l">
              <a:lnSpc>
                <a:spcPct val="105000"/>
              </a:lnSpc>
              <a:spcBef>
                <a:spcPts val="0"/>
              </a:spcBef>
              <a:spcAft>
                <a:spcPts val="0"/>
              </a:spcAft>
              <a:buSzPts val="1735"/>
              <a:buChar char="●"/>
            </a:pPr>
            <a:r>
              <a:rPr lang="en" sz="1735"/>
              <a:t>BC is mixed: periodic BC on left/right, u(0,y) = u(1,y), homogeneous Dirichlet on bottom, u(x,0) = 0, Neumann on top, ∂u/∂n (x,1) = 2</a:t>
            </a:r>
            <a:r>
              <a:rPr lang="en" sz="1735"/>
              <a:t>𝛑 sin(2𝛑x)</a:t>
            </a:r>
            <a:endParaRPr sz="1735"/>
          </a:p>
          <a:p>
            <a:pPr indent="-338772" lvl="0" marL="457200" rtl="0" algn="l">
              <a:lnSpc>
                <a:spcPct val="105000"/>
              </a:lnSpc>
              <a:spcBef>
                <a:spcPts val="0"/>
              </a:spcBef>
              <a:spcAft>
                <a:spcPts val="0"/>
              </a:spcAft>
              <a:buSzPts val="1735"/>
              <a:buChar char="●"/>
            </a:pPr>
            <a:r>
              <a:rPr lang="en" sz="1735"/>
              <a:t>Explicit solution is u: [0,1]</a:t>
            </a:r>
            <a:r>
              <a:rPr baseline="30000" lang="en" sz="1735"/>
              <a:t>2</a:t>
            </a:r>
            <a:r>
              <a:rPr lang="en" sz="1735"/>
              <a:t> →ℝ defined via u(x,y) =</a:t>
            </a:r>
            <a:r>
              <a:rPr lang="en" sz="1735"/>
              <a:t>sin(2𝛑x)sin(2𝛑y)</a:t>
            </a:r>
            <a:endParaRPr sz="1735"/>
          </a:p>
          <a:p>
            <a:pPr indent="-338772" lvl="0" marL="457200" rtl="0" algn="l">
              <a:lnSpc>
                <a:spcPct val="105000"/>
              </a:lnSpc>
              <a:spcBef>
                <a:spcPts val="0"/>
              </a:spcBef>
              <a:spcAft>
                <a:spcPts val="0"/>
              </a:spcAft>
              <a:buSzPts val="1735"/>
              <a:buChar char="●"/>
            </a:pPr>
            <a:r>
              <a:rPr lang="en" sz="1735"/>
              <a:t>The more complicated BCs are motivated by more realistic BCs coming from the free boundary incompressible Navier-Stokes equations in 2D </a:t>
            </a:r>
            <a:endParaRPr sz="1735"/>
          </a:p>
          <a:p>
            <a:pPr indent="0" lvl="0" marL="457200" rtl="0" algn="l">
              <a:lnSpc>
                <a:spcPct val="105000"/>
              </a:lnSpc>
              <a:spcBef>
                <a:spcPts val="1200"/>
              </a:spcBef>
              <a:spcAft>
                <a:spcPts val="1200"/>
              </a:spcAft>
              <a:buNone/>
            </a:pPr>
            <a:r>
              <a:t/>
            </a:r>
            <a:endParaRPr sz="1735"/>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5"/>
          <p:cNvSpPr txBox="1"/>
          <p:nvPr/>
        </p:nvSpPr>
        <p:spPr>
          <a:xfrm>
            <a:off x="922800" y="3194750"/>
            <a:ext cx="4827300" cy="16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lt1"/>
              </a:solidFill>
              <a:latin typeface="Lato"/>
              <a:ea typeface="Lato"/>
              <a:cs typeface="Lato"/>
              <a:sym typeface="Lato"/>
            </a:endParaRPr>
          </a:p>
        </p:txBody>
      </p:sp>
      <p:pic>
        <p:nvPicPr>
          <p:cNvPr id="339" name="Google Shape;339;p45"/>
          <p:cNvPicPr preferRelativeResize="0"/>
          <p:nvPr/>
        </p:nvPicPr>
        <p:blipFill>
          <a:blip r:embed="rId3">
            <a:alphaModFix/>
          </a:blip>
          <a:stretch>
            <a:fillRect/>
          </a:stretch>
        </p:blipFill>
        <p:spPr>
          <a:xfrm>
            <a:off x="5860025" y="2530500"/>
            <a:ext cx="2891075" cy="2238250"/>
          </a:xfrm>
          <a:prstGeom prst="rect">
            <a:avLst/>
          </a:prstGeom>
          <a:noFill/>
          <a:ln>
            <a:noFill/>
          </a:ln>
        </p:spPr>
      </p:pic>
      <p:sp>
        <p:nvSpPr>
          <p:cNvPr id="340" name="Google Shape;340;p45"/>
          <p:cNvSpPr txBox="1"/>
          <p:nvPr>
            <p:ph idx="1" type="body"/>
          </p:nvPr>
        </p:nvSpPr>
        <p:spPr>
          <a:xfrm>
            <a:off x="1472250" y="2787875"/>
            <a:ext cx="3728400" cy="17235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lang="en" sz="1500"/>
              <a:t>With more complicated BCs, we found that the same PINN model had a tendency to </a:t>
            </a:r>
            <a:r>
              <a:rPr b="1" lang="en" sz="1500"/>
              <a:t>overfit</a:t>
            </a:r>
            <a:r>
              <a:rPr lang="en" sz="1500"/>
              <a:t>, which is fairly typical of NNs</a:t>
            </a:r>
            <a:br>
              <a:rPr lang="en" sz="1500"/>
            </a:br>
            <a:endParaRPr sz="1500"/>
          </a:p>
          <a:p>
            <a:pPr indent="-323850" lvl="0" marL="457200" rtl="0" algn="l">
              <a:lnSpc>
                <a:spcPct val="95000"/>
              </a:lnSpc>
              <a:spcBef>
                <a:spcPts val="0"/>
              </a:spcBef>
              <a:spcAft>
                <a:spcPts val="0"/>
              </a:spcAft>
              <a:buSzPts val="1500"/>
              <a:buChar char="●"/>
            </a:pPr>
            <a:r>
              <a:rPr lang="en" sz="1500"/>
              <a:t>Model accuracy was also </a:t>
            </a:r>
            <a:r>
              <a:rPr lang="en" sz="1500"/>
              <a:t>fairly</a:t>
            </a:r>
            <a:r>
              <a:rPr lang="en" sz="1500"/>
              <a:t> poor, as evident in the graph above</a:t>
            </a:r>
            <a:endParaRPr sz="1500"/>
          </a:p>
        </p:txBody>
      </p:sp>
      <p:pic>
        <p:nvPicPr>
          <p:cNvPr id="341" name="Google Shape;341;p45"/>
          <p:cNvPicPr preferRelativeResize="0"/>
          <p:nvPr/>
        </p:nvPicPr>
        <p:blipFill>
          <a:blip r:embed="rId4">
            <a:alphaModFix/>
          </a:blip>
          <a:stretch>
            <a:fillRect/>
          </a:stretch>
        </p:blipFill>
        <p:spPr>
          <a:xfrm>
            <a:off x="1742325" y="214325"/>
            <a:ext cx="5783149" cy="21690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6"/>
          <p:cNvSpPr txBox="1"/>
          <p:nvPr/>
        </p:nvSpPr>
        <p:spPr>
          <a:xfrm>
            <a:off x="902175" y="3226650"/>
            <a:ext cx="4827300" cy="16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lt1"/>
              </a:solidFill>
              <a:latin typeface="Lato"/>
              <a:ea typeface="Lato"/>
              <a:cs typeface="Lato"/>
              <a:sym typeface="Lato"/>
            </a:endParaRPr>
          </a:p>
        </p:txBody>
      </p:sp>
      <p:sp>
        <p:nvSpPr>
          <p:cNvPr id="347" name="Google Shape;347;p46"/>
          <p:cNvSpPr txBox="1"/>
          <p:nvPr>
            <p:ph idx="1" type="body"/>
          </p:nvPr>
        </p:nvSpPr>
        <p:spPr>
          <a:xfrm>
            <a:off x="156200" y="2527775"/>
            <a:ext cx="3874800" cy="16068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Char char="●"/>
            </a:pPr>
            <a:r>
              <a:rPr lang="en" sz="1400"/>
              <a:t>We incorporated various techniques to </a:t>
            </a:r>
            <a:r>
              <a:rPr lang="en" sz="1400"/>
              <a:t>improve</a:t>
            </a:r>
            <a:r>
              <a:rPr lang="en" sz="1400"/>
              <a:t> model </a:t>
            </a:r>
            <a:r>
              <a:rPr lang="en" sz="1400"/>
              <a:t>performance, including </a:t>
            </a:r>
            <a:endParaRPr sz="1400"/>
          </a:p>
          <a:p>
            <a:pPr indent="-317500" lvl="1" marL="914400" rtl="0" algn="l">
              <a:lnSpc>
                <a:spcPct val="95000"/>
              </a:lnSpc>
              <a:spcBef>
                <a:spcPts val="0"/>
              </a:spcBef>
              <a:spcAft>
                <a:spcPts val="0"/>
              </a:spcAft>
              <a:buSzPts val="1400"/>
              <a:buChar char="○"/>
            </a:pPr>
            <a:r>
              <a:rPr lang="en" sz="1400"/>
              <a:t>Increasing depth and width of NN</a:t>
            </a:r>
            <a:endParaRPr sz="1400"/>
          </a:p>
          <a:p>
            <a:pPr indent="-317500" lvl="1" marL="914400" rtl="0" algn="l">
              <a:lnSpc>
                <a:spcPct val="95000"/>
              </a:lnSpc>
              <a:spcBef>
                <a:spcPts val="0"/>
              </a:spcBef>
              <a:spcAft>
                <a:spcPts val="0"/>
              </a:spcAft>
              <a:buSzPts val="1400"/>
              <a:buChar char="○"/>
            </a:pPr>
            <a:r>
              <a:rPr lang="en" sz="1400"/>
              <a:t>Adding dropout layers</a:t>
            </a:r>
            <a:endParaRPr sz="1400"/>
          </a:p>
          <a:p>
            <a:pPr indent="-317500" lvl="1" marL="914400" rtl="0" algn="l">
              <a:lnSpc>
                <a:spcPct val="95000"/>
              </a:lnSpc>
              <a:spcBef>
                <a:spcPts val="0"/>
              </a:spcBef>
              <a:spcAft>
                <a:spcPts val="0"/>
              </a:spcAft>
              <a:buSzPts val="1400"/>
              <a:buChar char="○"/>
            </a:pPr>
            <a:r>
              <a:rPr lang="en" sz="1400"/>
              <a:t>Adding weights to loss function</a:t>
            </a:r>
            <a:endParaRPr sz="1400"/>
          </a:p>
          <a:p>
            <a:pPr indent="-317500" lvl="1" marL="914400" rtl="0" algn="l">
              <a:lnSpc>
                <a:spcPct val="95000"/>
              </a:lnSpc>
              <a:spcBef>
                <a:spcPts val="0"/>
              </a:spcBef>
              <a:spcAft>
                <a:spcPts val="0"/>
              </a:spcAft>
              <a:buSzPts val="1400"/>
              <a:buChar char="○"/>
            </a:pPr>
            <a:r>
              <a:rPr lang="en" sz="1400"/>
              <a:t>Adding regularization to optimizer</a:t>
            </a:r>
            <a:endParaRPr sz="1400"/>
          </a:p>
          <a:p>
            <a:pPr indent="-317500" lvl="0" marL="457200" rtl="0" algn="l">
              <a:lnSpc>
                <a:spcPct val="95000"/>
              </a:lnSpc>
              <a:spcBef>
                <a:spcPts val="0"/>
              </a:spcBef>
              <a:spcAft>
                <a:spcPts val="0"/>
              </a:spcAft>
              <a:buSzPts val="1400"/>
              <a:buChar char="●"/>
            </a:pPr>
            <a:r>
              <a:rPr lang="en" sz="1400"/>
              <a:t>While model performance improved, model still overfits and accuracy remains undesirable </a:t>
            </a:r>
            <a:endParaRPr sz="1400"/>
          </a:p>
          <a:p>
            <a:pPr indent="-317500" lvl="0" marL="457200" rtl="0" algn="l">
              <a:lnSpc>
                <a:spcPct val="95000"/>
              </a:lnSpc>
              <a:spcBef>
                <a:spcPts val="0"/>
              </a:spcBef>
              <a:spcAft>
                <a:spcPts val="0"/>
              </a:spcAft>
              <a:buSzPts val="1400"/>
              <a:buChar char="●"/>
            </a:pPr>
            <a:r>
              <a:rPr lang="en" sz="1400"/>
              <a:t>We suspect that the problem comes from enforcing the Neumann BC at the top</a:t>
            </a:r>
            <a:endParaRPr sz="1400"/>
          </a:p>
        </p:txBody>
      </p:sp>
      <p:pic>
        <p:nvPicPr>
          <p:cNvPr id="348" name="Google Shape;348;p46"/>
          <p:cNvPicPr preferRelativeResize="0"/>
          <p:nvPr/>
        </p:nvPicPr>
        <p:blipFill>
          <a:blip r:embed="rId3">
            <a:alphaModFix/>
          </a:blip>
          <a:stretch>
            <a:fillRect/>
          </a:stretch>
        </p:blipFill>
        <p:spPr>
          <a:xfrm>
            <a:off x="1277900" y="388800"/>
            <a:ext cx="4686732" cy="1857075"/>
          </a:xfrm>
          <a:prstGeom prst="rect">
            <a:avLst/>
          </a:prstGeom>
          <a:noFill/>
          <a:ln>
            <a:noFill/>
          </a:ln>
        </p:spPr>
      </p:pic>
      <p:pic>
        <p:nvPicPr>
          <p:cNvPr id="349" name="Google Shape;349;p46"/>
          <p:cNvPicPr preferRelativeResize="0"/>
          <p:nvPr/>
        </p:nvPicPr>
        <p:blipFill>
          <a:blip r:embed="rId4">
            <a:alphaModFix/>
          </a:blip>
          <a:stretch>
            <a:fillRect/>
          </a:stretch>
        </p:blipFill>
        <p:spPr>
          <a:xfrm>
            <a:off x="6492625" y="2526262"/>
            <a:ext cx="2324200" cy="2256175"/>
          </a:xfrm>
          <a:prstGeom prst="rect">
            <a:avLst/>
          </a:prstGeom>
          <a:noFill/>
          <a:ln>
            <a:noFill/>
          </a:ln>
        </p:spPr>
      </p:pic>
      <p:pic>
        <p:nvPicPr>
          <p:cNvPr id="350" name="Google Shape;350;p46"/>
          <p:cNvPicPr preferRelativeResize="0"/>
          <p:nvPr/>
        </p:nvPicPr>
        <p:blipFill>
          <a:blip r:embed="rId5">
            <a:alphaModFix/>
          </a:blip>
          <a:stretch>
            <a:fillRect/>
          </a:stretch>
        </p:blipFill>
        <p:spPr>
          <a:xfrm>
            <a:off x="6124025" y="193625"/>
            <a:ext cx="2610300" cy="2100301"/>
          </a:xfrm>
          <a:prstGeom prst="rect">
            <a:avLst/>
          </a:prstGeom>
          <a:noFill/>
          <a:ln>
            <a:noFill/>
          </a:ln>
        </p:spPr>
      </p:pic>
      <p:pic>
        <p:nvPicPr>
          <p:cNvPr id="351" name="Google Shape;351;p46"/>
          <p:cNvPicPr preferRelativeResize="0"/>
          <p:nvPr/>
        </p:nvPicPr>
        <p:blipFill>
          <a:blip r:embed="rId6">
            <a:alphaModFix/>
          </a:blip>
          <a:stretch>
            <a:fillRect/>
          </a:stretch>
        </p:blipFill>
        <p:spPr>
          <a:xfrm>
            <a:off x="3988600" y="2734025"/>
            <a:ext cx="2403000" cy="1857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and future work</a:t>
            </a:r>
            <a:endParaRPr/>
          </a:p>
        </p:txBody>
      </p:sp>
      <p:sp>
        <p:nvSpPr>
          <p:cNvPr id="357" name="Google Shape;357;p47"/>
          <p:cNvSpPr txBox="1"/>
          <p:nvPr>
            <p:ph idx="1" type="body"/>
          </p:nvPr>
        </p:nvSpPr>
        <p:spPr>
          <a:xfrm>
            <a:off x="1242500" y="1149700"/>
            <a:ext cx="7038900" cy="2911200"/>
          </a:xfrm>
          <a:prstGeom prst="rect">
            <a:avLst/>
          </a:prstGeom>
        </p:spPr>
        <p:txBody>
          <a:bodyPr anchorCtr="0" anchor="t" bIns="91425" lIns="91425" spcFirstLastPara="1" rIns="91425" wrap="square" tIns="91425">
            <a:noAutofit/>
          </a:bodyPr>
          <a:lstStyle/>
          <a:p>
            <a:pPr indent="-314960" lvl="0" marL="457200" rtl="0" algn="l">
              <a:lnSpc>
                <a:spcPct val="105000"/>
              </a:lnSpc>
              <a:spcBef>
                <a:spcPts val="0"/>
              </a:spcBef>
              <a:spcAft>
                <a:spcPts val="0"/>
              </a:spcAft>
              <a:buSzPts val="1360"/>
              <a:buChar char="●"/>
            </a:pPr>
            <a:r>
              <a:rPr lang="en" sz="1360"/>
              <a:t>Our simple PINN architecture can accurately approximate solutions to simple </a:t>
            </a:r>
            <a:r>
              <a:rPr lang="en" sz="1360"/>
              <a:t>linear</a:t>
            </a:r>
            <a:r>
              <a:rPr lang="en" sz="1360"/>
              <a:t> PDEs and BCs</a:t>
            </a:r>
            <a:br>
              <a:rPr lang="en" sz="1360"/>
            </a:br>
            <a:endParaRPr sz="1360"/>
          </a:p>
          <a:p>
            <a:pPr indent="-314960" lvl="0" marL="457200" rtl="0" algn="l">
              <a:lnSpc>
                <a:spcPct val="105000"/>
              </a:lnSpc>
              <a:spcBef>
                <a:spcPts val="0"/>
              </a:spcBef>
              <a:spcAft>
                <a:spcPts val="0"/>
              </a:spcAft>
              <a:buSzPts val="1360"/>
              <a:buChar char="●"/>
            </a:pPr>
            <a:r>
              <a:rPr lang="en" sz="1360"/>
              <a:t>We are currently </a:t>
            </a:r>
            <a:r>
              <a:rPr lang="en" sz="1360"/>
              <a:t>attempting</a:t>
            </a:r>
            <a:r>
              <a:rPr lang="en" sz="1360"/>
              <a:t> to improve model </a:t>
            </a:r>
            <a:r>
              <a:rPr lang="en" sz="1360"/>
              <a:t>performance</a:t>
            </a:r>
            <a:r>
              <a:rPr lang="en" sz="1360"/>
              <a:t> for more </a:t>
            </a:r>
            <a:r>
              <a:rPr lang="en" sz="1360"/>
              <a:t>complicated</a:t>
            </a:r>
            <a:r>
              <a:rPr lang="en" sz="1360"/>
              <a:t> BCs by trying other techniques, including incorporating more complicated derivative information in the loss function (e.g. Sobolev training) </a:t>
            </a:r>
            <a:br>
              <a:rPr lang="en" sz="1360"/>
            </a:br>
            <a:endParaRPr sz="1360"/>
          </a:p>
          <a:p>
            <a:pPr indent="-314960" lvl="0" marL="457200" rtl="0" algn="l">
              <a:lnSpc>
                <a:spcPct val="105000"/>
              </a:lnSpc>
              <a:spcBef>
                <a:spcPts val="0"/>
              </a:spcBef>
              <a:spcAft>
                <a:spcPts val="0"/>
              </a:spcAft>
              <a:buSzPts val="1360"/>
              <a:buChar char="●"/>
            </a:pPr>
            <a:r>
              <a:rPr lang="en" sz="1360"/>
              <a:t>Since NNs are sensitive to hyperparameters, we are also trying to incorporate a hyperparameter tuning framework (Optuna) for identifying optimal parameters</a:t>
            </a:r>
            <a:br>
              <a:rPr lang="en" sz="1360"/>
            </a:br>
            <a:endParaRPr sz="1360"/>
          </a:p>
          <a:p>
            <a:pPr indent="-314960" lvl="0" marL="457200" rtl="0" algn="l">
              <a:lnSpc>
                <a:spcPct val="105000"/>
              </a:lnSpc>
              <a:spcBef>
                <a:spcPts val="0"/>
              </a:spcBef>
              <a:spcAft>
                <a:spcPts val="0"/>
              </a:spcAft>
              <a:buSzPts val="1360"/>
              <a:buChar char="●"/>
            </a:pPr>
            <a:r>
              <a:rPr lang="en" sz="1360"/>
              <a:t>Our PINNs experiments show that while deep learning algorithms are extremely powerful, they can still be prone to failure and </a:t>
            </a:r>
            <a:r>
              <a:rPr b="1" lang="en" sz="1360" u="sng"/>
              <a:t>NN architectures need to be carefully engineered and validated </a:t>
            </a:r>
            <a:r>
              <a:rPr lang="en" sz="1360"/>
              <a:t>to be useful for sufficiently complicated tasks</a:t>
            </a:r>
            <a:br>
              <a:rPr lang="en" sz="1360"/>
            </a:br>
            <a:endParaRPr sz="1360"/>
          </a:p>
          <a:p>
            <a:pPr indent="-314960" lvl="0" marL="457200" rtl="0" algn="l">
              <a:lnSpc>
                <a:spcPct val="105000"/>
              </a:lnSpc>
              <a:spcBef>
                <a:spcPts val="0"/>
              </a:spcBef>
              <a:spcAft>
                <a:spcPts val="0"/>
              </a:spcAft>
              <a:buSzPts val="1360"/>
              <a:buChar char="●"/>
            </a:pPr>
            <a:r>
              <a:rPr lang="en" sz="1360"/>
              <a:t>Our goal is to </a:t>
            </a:r>
            <a:r>
              <a:rPr lang="en" sz="1360"/>
              <a:t>eventually</a:t>
            </a:r>
            <a:r>
              <a:rPr lang="en" sz="1360"/>
              <a:t> build a robust PINN model for approximating solutions to </a:t>
            </a:r>
            <a:r>
              <a:rPr lang="en" sz="1360"/>
              <a:t>nonlinear</a:t>
            </a:r>
            <a:r>
              <a:rPr lang="en" sz="1360"/>
              <a:t> PDEs with similar BCs (e.g. free boundary Navier-Stokes) </a:t>
            </a:r>
            <a:endParaRPr sz="136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8"/>
          <p:cNvSpPr txBox="1"/>
          <p:nvPr>
            <p:ph type="ctrTitle"/>
          </p:nvPr>
        </p:nvSpPr>
        <p:spPr>
          <a:xfrm>
            <a:off x="3344600" y="992850"/>
            <a:ext cx="5017500" cy="15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Thank you for your attention!</a:t>
            </a:r>
            <a:br>
              <a:rPr lang="en" sz="2500"/>
            </a:br>
            <a:endParaRPr sz="2500"/>
          </a:p>
        </p:txBody>
      </p:sp>
      <p:pic>
        <p:nvPicPr>
          <p:cNvPr id="363" name="Google Shape;363;p48"/>
          <p:cNvPicPr preferRelativeResize="0"/>
          <p:nvPr/>
        </p:nvPicPr>
        <p:blipFill>
          <a:blip r:embed="rId3">
            <a:alphaModFix/>
          </a:blip>
          <a:stretch>
            <a:fillRect/>
          </a:stretch>
        </p:blipFill>
        <p:spPr>
          <a:xfrm>
            <a:off x="6591925" y="2999200"/>
            <a:ext cx="1654749" cy="1632701"/>
          </a:xfrm>
          <a:prstGeom prst="rect">
            <a:avLst/>
          </a:prstGeom>
          <a:noFill/>
          <a:ln>
            <a:noFill/>
          </a:ln>
        </p:spPr>
      </p:pic>
      <p:sp>
        <p:nvSpPr>
          <p:cNvPr id="364" name="Google Shape;364;p48"/>
          <p:cNvSpPr txBox="1"/>
          <p:nvPr/>
        </p:nvSpPr>
        <p:spPr>
          <a:xfrm>
            <a:off x="984675" y="3084725"/>
            <a:ext cx="5171100" cy="17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Code and data </a:t>
            </a:r>
            <a:r>
              <a:rPr lang="en">
                <a:solidFill>
                  <a:schemeClr val="lt1"/>
                </a:solidFill>
                <a:latin typeface="Montserrat"/>
                <a:ea typeface="Montserrat"/>
                <a:cs typeface="Montserrat"/>
                <a:sym typeface="Montserrat"/>
              </a:rPr>
              <a:t>available</a:t>
            </a:r>
            <a:r>
              <a:rPr lang="en">
                <a:solidFill>
                  <a:schemeClr val="lt1"/>
                </a:solidFill>
                <a:latin typeface="Montserrat"/>
                <a:ea typeface="Montserrat"/>
                <a:cs typeface="Montserrat"/>
                <a:sym typeface="Montserrat"/>
              </a:rPr>
              <a:t> on Github</a:t>
            </a:r>
            <a:r>
              <a:rPr lang="en">
                <a:solidFill>
                  <a:schemeClr val="lt1"/>
                </a:solidFill>
                <a:latin typeface="Montserrat"/>
                <a:ea typeface="Montserrat"/>
                <a:cs typeface="Montserrat"/>
                <a:sym typeface="Montserrat"/>
              </a:rPr>
              <a:t>: </a:t>
            </a:r>
            <a:r>
              <a:rPr lang="en" u="sng">
                <a:solidFill>
                  <a:schemeClr val="accent5"/>
                </a:solidFill>
                <a:hlinkClick r:id="rId4">
                  <a:extLst>
                    <a:ext uri="{A12FA001-AC4F-418D-AE19-62706E023703}">
                      <ahyp:hlinkClr val="tx"/>
                    </a:ext>
                  </a:extLst>
                </a:hlinkClick>
              </a:rPr>
              <a:t>https://github.com/jkoganem/SEMS2024-deeplearning</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a:t>
            </a:r>
            <a:endParaRPr/>
          </a:p>
        </p:txBody>
      </p:sp>
      <p:sp>
        <p:nvSpPr>
          <p:cNvPr id="370" name="Google Shape;370;p49"/>
          <p:cNvSpPr txBox="1"/>
          <p:nvPr>
            <p:ph idx="1" type="body"/>
          </p:nvPr>
        </p:nvSpPr>
        <p:spPr>
          <a:xfrm>
            <a:off x="1297500" y="1035575"/>
            <a:ext cx="7038900" cy="3443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100"/>
              <a:t>[1] G. Lou, T. Hou, </a:t>
            </a:r>
            <a:r>
              <a:rPr i="1" lang="en" sz="1100"/>
              <a:t>Potentially singular solutions of the 3D axisymmetric Euler equations</a:t>
            </a:r>
            <a:r>
              <a:rPr lang="en" sz="1100"/>
              <a:t>.</a:t>
            </a:r>
            <a:br>
              <a:rPr lang="en" sz="1100"/>
            </a:br>
            <a:r>
              <a:rPr lang="en" sz="1100"/>
              <a:t>[2] </a:t>
            </a:r>
            <a:r>
              <a:rPr lang="en" sz="1100"/>
              <a:t>G. Lou, T. Hou, </a:t>
            </a:r>
            <a:r>
              <a:rPr i="1" lang="en" sz="1100"/>
              <a:t>Toward the Finite-Time Blowup of the 3D Axisymmetric Euler Equations: A Numerical Investigation</a:t>
            </a:r>
            <a:r>
              <a:rPr lang="en" sz="1100"/>
              <a:t>.</a:t>
            </a:r>
            <a:br>
              <a:rPr lang="en" sz="1100"/>
            </a:br>
            <a:r>
              <a:rPr lang="en" sz="1100"/>
              <a:t>[3] T. </a:t>
            </a:r>
            <a:r>
              <a:rPr lang="en" sz="1100"/>
              <a:t>Buckmaster</a:t>
            </a:r>
            <a:r>
              <a:rPr lang="en" sz="1100"/>
              <a:t>, J. Gómez-Serrano, C. Lai, Y. Wang, </a:t>
            </a:r>
            <a:r>
              <a:rPr i="1" lang="en" sz="1100"/>
              <a:t>Asymptotic self-similar blow-up profile for three-dimensional axisymmetric Euler equations using neural networks</a:t>
            </a:r>
            <a:r>
              <a:rPr lang="en" sz="1100"/>
              <a:t>.</a:t>
            </a:r>
            <a:br>
              <a:rPr lang="en" sz="1100"/>
            </a:br>
            <a:r>
              <a:rPr lang="en" sz="1100"/>
              <a:t>[4] G. </a:t>
            </a:r>
            <a:r>
              <a:rPr lang="en" sz="1100"/>
              <a:t>Cybenko, </a:t>
            </a:r>
            <a:r>
              <a:rPr i="1" lang="en" sz="1100"/>
              <a:t>Approximation by Superpositions of a Sigmoidal Function</a:t>
            </a:r>
            <a:r>
              <a:rPr lang="en" sz="1100"/>
              <a:t>.</a:t>
            </a:r>
            <a:br>
              <a:rPr lang="en" sz="1100"/>
            </a:br>
            <a:r>
              <a:rPr lang="en" sz="1100"/>
              <a:t>[5] K. Hornik, </a:t>
            </a:r>
            <a:r>
              <a:rPr i="1" lang="en" sz="1100"/>
              <a:t>Approximation capabilities of multilayer feedforward networks</a:t>
            </a:r>
            <a:r>
              <a:rPr lang="en" sz="1100"/>
              <a:t>.</a:t>
            </a:r>
            <a:br>
              <a:rPr lang="en" sz="1100"/>
            </a:br>
            <a:r>
              <a:rPr lang="en" sz="1100"/>
              <a:t>[6] A. R. </a:t>
            </a:r>
            <a:r>
              <a:rPr lang="en" sz="1100"/>
              <a:t>Barron, </a:t>
            </a:r>
            <a:r>
              <a:rPr i="1" lang="en" sz="1100"/>
              <a:t>Universal approximation bounds for superpositions of a sigmoidal function</a:t>
            </a:r>
            <a:r>
              <a:rPr lang="en" sz="1100"/>
              <a:t>.</a:t>
            </a:r>
            <a:br>
              <a:rPr lang="en" sz="1100"/>
            </a:br>
            <a:r>
              <a:rPr lang="en" sz="1100"/>
              <a:t>[7] H. N. Mhaskar, C. Micchelli, </a:t>
            </a:r>
            <a:r>
              <a:rPr i="1" lang="en" sz="1100"/>
              <a:t>Approximation by superposition of sigmoidal and radial basis functions.</a:t>
            </a:r>
            <a:br>
              <a:rPr lang="en" sz="1100"/>
            </a:br>
            <a:r>
              <a:rPr lang="en" sz="1100"/>
              <a:t>[8] Z. Shen, H. Yang, S. Zhang, </a:t>
            </a:r>
            <a:r>
              <a:rPr i="1" lang="en" sz="1100"/>
              <a:t>Deep network approximation characterized by number of neurons</a:t>
            </a:r>
            <a:r>
              <a:rPr lang="en" sz="1100"/>
              <a:t>.</a:t>
            </a:r>
            <a:br>
              <a:rPr lang="en" sz="1100"/>
            </a:br>
            <a:r>
              <a:rPr lang="en" sz="1100"/>
              <a:t>[9] Z. Allen-Zhu, Y. Li, Z. Song, </a:t>
            </a:r>
            <a:r>
              <a:rPr i="1" lang="en" sz="1100"/>
              <a:t>A convergence theory for deep learning via over-parameterization.</a:t>
            </a:r>
            <a:br>
              <a:rPr lang="en" sz="1100"/>
            </a:br>
            <a:r>
              <a:rPr lang="en" sz="1100"/>
              <a:t>[10] S. L. Brunton, J. N. Kutz,  </a:t>
            </a:r>
            <a:r>
              <a:rPr i="1" lang="en" sz="1100"/>
              <a:t>Data-Driven Science and Engineering: Machine Learning, Dynamical Systems, and Control</a:t>
            </a:r>
            <a:r>
              <a:rPr lang="en" sz="1100"/>
              <a:t>.</a:t>
            </a:r>
            <a:br>
              <a:rPr lang="en" sz="1100"/>
            </a:br>
            <a:r>
              <a:rPr lang="en" sz="1100"/>
              <a:t>[11] S. Hochreiter, J. Schmidhuber, </a:t>
            </a:r>
            <a:r>
              <a:rPr i="1" lang="en" sz="1100"/>
              <a:t>Long Short-Term Memory.</a:t>
            </a:r>
            <a:r>
              <a:rPr lang="en" sz="1100"/>
              <a:t> </a:t>
            </a:r>
            <a:br>
              <a:rPr lang="en" sz="1100"/>
            </a:br>
            <a:r>
              <a:rPr lang="en" sz="1100"/>
              <a:t>[12] A. Courville, I. Goodfellow, Y. Bengio, </a:t>
            </a:r>
            <a:r>
              <a:rPr i="1" lang="en" sz="1100"/>
              <a:t>Deep Learning</a:t>
            </a:r>
            <a:r>
              <a:rPr lang="en" sz="1100"/>
              <a:t>.</a:t>
            </a:r>
            <a:br>
              <a:rPr lang="en" sz="1100"/>
            </a:br>
            <a:r>
              <a:rPr lang="en" sz="1100"/>
              <a:t>[13] M. Raissi, P. Perdikaris, G. E. Karniadakis, </a:t>
            </a:r>
            <a:r>
              <a:rPr i="1" lang="en" sz="1100"/>
              <a:t>Physics-informed neural networks: A deep learning framework for solving forward and inverse problems involving nonlinear partial differential equations</a:t>
            </a:r>
            <a:r>
              <a:rPr lang="en" sz="1100"/>
              <a:t>.</a:t>
            </a:r>
            <a:br>
              <a:rPr lang="en" sz="1100"/>
            </a:br>
            <a:endParaRPr sz="11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Team members</a:t>
            </a:r>
            <a:endParaRPr sz="1400"/>
          </a:p>
        </p:txBody>
      </p:sp>
      <p:sp>
        <p:nvSpPr>
          <p:cNvPr id="376" name="Google Shape;376;p50"/>
          <p:cNvSpPr txBox="1"/>
          <p:nvPr>
            <p:ph idx="1" type="body"/>
          </p:nvPr>
        </p:nvSpPr>
        <p:spPr>
          <a:xfrm>
            <a:off x="1297500" y="973700"/>
            <a:ext cx="3477300" cy="3740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lang="en" sz="1000"/>
              <a:t>Iven Bai </a:t>
            </a:r>
            <a:endParaRPr sz="1000"/>
          </a:p>
          <a:p>
            <a:pPr indent="-292100" lvl="0" marL="457200" rtl="0" algn="l">
              <a:lnSpc>
                <a:spcPct val="100000"/>
              </a:lnSpc>
              <a:spcBef>
                <a:spcPts val="0"/>
              </a:spcBef>
              <a:spcAft>
                <a:spcPts val="0"/>
              </a:spcAft>
              <a:buSzPts val="1000"/>
              <a:buFont typeface="Lato"/>
              <a:buChar char="●"/>
            </a:pPr>
            <a:r>
              <a:rPr lang="en" sz="1000"/>
              <a:t>Junior</a:t>
            </a:r>
            <a:endParaRPr sz="1000"/>
          </a:p>
          <a:p>
            <a:pPr indent="-292100" lvl="0" marL="457200" rtl="0" algn="l">
              <a:lnSpc>
                <a:spcPct val="100000"/>
              </a:lnSpc>
              <a:spcBef>
                <a:spcPts val="0"/>
              </a:spcBef>
              <a:spcAft>
                <a:spcPts val="0"/>
              </a:spcAft>
              <a:buSzPts val="1000"/>
              <a:buFont typeface="Lato"/>
              <a:buChar char="●"/>
            </a:pPr>
            <a:r>
              <a:rPr lang="en" sz="1000"/>
              <a:t>Research interests: Discrete and continuous time finance</a:t>
            </a:r>
            <a:endParaRPr sz="1000"/>
          </a:p>
          <a:p>
            <a:pPr indent="-292100" lvl="0" marL="457200" rtl="0" algn="l">
              <a:lnSpc>
                <a:spcPct val="100000"/>
              </a:lnSpc>
              <a:spcBef>
                <a:spcPts val="0"/>
              </a:spcBef>
              <a:spcAft>
                <a:spcPts val="0"/>
              </a:spcAft>
              <a:buSzPts val="1000"/>
              <a:buFont typeface="Lato"/>
              <a:buChar char="●"/>
            </a:pPr>
            <a:r>
              <a:rPr lang="en" sz="1000"/>
              <a:t>Currently looking for finance industry opportunities</a:t>
            </a:r>
            <a:endParaRPr sz="1000"/>
          </a:p>
          <a:p>
            <a:pPr indent="-292100" lvl="0" marL="457200" rtl="0" algn="l">
              <a:lnSpc>
                <a:spcPct val="100000"/>
              </a:lnSpc>
              <a:spcBef>
                <a:spcPts val="0"/>
              </a:spcBef>
              <a:spcAft>
                <a:spcPts val="0"/>
              </a:spcAft>
              <a:buSzPts val="1000"/>
              <a:buFont typeface="Lato"/>
              <a:buChar char="●"/>
            </a:pPr>
            <a:r>
              <a:rPr lang="en" sz="1000"/>
              <a:t>Linkedin: </a:t>
            </a:r>
            <a:r>
              <a:rPr lang="en" sz="1000" u="sng">
                <a:solidFill>
                  <a:schemeClr val="hlink"/>
                </a:solidFill>
                <a:hlinkClick r:id="rId3"/>
              </a:rPr>
              <a:t>https://www.linkedin.com/in/huab/</a:t>
            </a:r>
            <a:br>
              <a:rPr lang="en" sz="1000"/>
            </a:br>
            <a:endParaRPr sz="1000"/>
          </a:p>
          <a:p>
            <a:pPr indent="0" lvl="0" marL="0" rtl="0" algn="l">
              <a:lnSpc>
                <a:spcPct val="80000"/>
              </a:lnSpc>
              <a:spcBef>
                <a:spcPts val="0"/>
              </a:spcBef>
              <a:spcAft>
                <a:spcPts val="0"/>
              </a:spcAft>
              <a:buSzPts val="852"/>
              <a:buNone/>
            </a:pPr>
            <a:r>
              <a:rPr lang="en" sz="1000"/>
              <a:t>Justin Fung </a:t>
            </a:r>
            <a:endParaRPr sz="1000"/>
          </a:p>
          <a:p>
            <a:pPr indent="-292100" lvl="0" marL="457200" rtl="0" algn="l">
              <a:lnSpc>
                <a:spcPct val="100000"/>
              </a:lnSpc>
              <a:spcBef>
                <a:spcPts val="0"/>
              </a:spcBef>
              <a:spcAft>
                <a:spcPts val="0"/>
              </a:spcAft>
              <a:buSzPts val="1000"/>
              <a:buFont typeface="Lato"/>
              <a:buChar char="●"/>
            </a:pPr>
            <a:r>
              <a:rPr lang="en" sz="1000"/>
              <a:t>Sophomore</a:t>
            </a:r>
            <a:endParaRPr sz="1000"/>
          </a:p>
          <a:p>
            <a:pPr indent="-292100" lvl="0" marL="457200" rtl="0" algn="l">
              <a:lnSpc>
                <a:spcPct val="100000"/>
              </a:lnSpc>
              <a:spcBef>
                <a:spcPts val="0"/>
              </a:spcBef>
              <a:spcAft>
                <a:spcPts val="0"/>
              </a:spcAft>
              <a:buSzPts val="1000"/>
              <a:buFont typeface="Lato"/>
              <a:buChar char="●"/>
            </a:pPr>
            <a:r>
              <a:rPr lang="en" sz="1000"/>
              <a:t>Research interests: Machine Learning</a:t>
            </a:r>
            <a:endParaRPr sz="1000"/>
          </a:p>
          <a:p>
            <a:pPr indent="-292100" lvl="0" marL="457200" rtl="0" algn="l">
              <a:lnSpc>
                <a:spcPct val="100000"/>
              </a:lnSpc>
              <a:spcBef>
                <a:spcPts val="0"/>
              </a:spcBef>
              <a:spcAft>
                <a:spcPts val="0"/>
              </a:spcAft>
              <a:buSzPts val="1000"/>
              <a:buFont typeface="Lato"/>
              <a:buChar char="●"/>
            </a:pPr>
            <a:r>
              <a:rPr lang="en" sz="1000"/>
              <a:t>Currently pursuing research/industry opportunities in machine learning</a:t>
            </a:r>
            <a:endParaRPr sz="1000"/>
          </a:p>
          <a:p>
            <a:pPr indent="-292100" lvl="0" marL="457200" rtl="0" algn="l">
              <a:lnSpc>
                <a:spcPct val="100000"/>
              </a:lnSpc>
              <a:spcBef>
                <a:spcPts val="0"/>
              </a:spcBef>
              <a:spcAft>
                <a:spcPts val="0"/>
              </a:spcAft>
              <a:buSzPts val="1000"/>
              <a:buFont typeface="Lato"/>
              <a:buChar char="●"/>
            </a:pPr>
            <a:r>
              <a:rPr lang="en" sz="1000"/>
              <a:t>Linkedin: </a:t>
            </a:r>
            <a:r>
              <a:rPr lang="en" sz="1000" u="sng">
                <a:solidFill>
                  <a:schemeClr val="hlink"/>
                </a:solidFill>
                <a:hlinkClick r:id="rId4"/>
              </a:rPr>
              <a:t>linkedin.com/in/justinfung17/</a:t>
            </a:r>
            <a:br>
              <a:rPr lang="en" sz="1000"/>
            </a:br>
            <a:endParaRPr sz="1000"/>
          </a:p>
          <a:p>
            <a:pPr indent="0" lvl="0" marL="0" rtl="0" algn="l">
              <a:lnSpc>
                <a:spcPct val="100000"/>
              </a:lnSpc>
              <a:spcBef>
                <a:spcPts val="0"/>
              </a:spcBef>
              <a:spcAft>
                <a:spcPts val="0"/>
              </a:spcAft>
              <a:buNone/>
            </a:pPr>
            <a:r>
              <a:rPr lang="en" sz="1000"/>
              <a:t>Vishant Raajkumar</a:t>
            </a:r>
            <a:endParaRPr sz="1000"/>
          </a:p>
          <a:p>
            <a:pPr indent="-292100" lvl="0" marL="457200" rtl="0" algn="l">
              <a:lnSpc>
                <a:spcPct val="100000"/>
              </a:lnSpc>
              <a:spcBef>
                <a:spcPts val="0"/>
              </a:spcBef>
              <a:spcAft>
                <a:spcPts val="0"/>
              </a:spcAft>
              <a:buSzPts val="1000"/>
              <a:buFont typeface="Lato"/>
              <a:buChar char="●"/>
            </a:pPr>
            <a:r>
              <a:rPr lang="en" sz="1000"/>
              <a:t>Junior</a:t>
            </a:r>
            <a:endParaRPr sz="1000"/>
          </a:p>
          <a:p>
            <a:pPr indent="-292100" lvl="0" marL="457200" rtl="0" algn="l">
              <a:lnSpc>
                <a:spcPct val="100000"/>
              </a:lnSpc>
              <a:spcBef>
                <a:spcPts val="0"/>
              </a:spcBef>
              <a:spcAft>
                <a:spcPts val="0"/>
              </a:spcAft>
              <a:buSzPts val="1000"/>
              <a:buFont typeface="Lato"/>
              <a:buChar char="●"/>
            </a:pPr>
            <a:r>
              <a:rPr lang="en" sz="1000"/>
              <a:t>Research interests: Machine Learning, Computer Graphics</a:t>
            </a:r>
            <a:endParaRPr sz="1000"/>
          </a:p>
          <a:p>
            <a:pPr indent="-292100" lvl="0" marL="457200" rtl="0" algn="l">
              <a:lnSpc>
                <a:spcPct val="100000"/>
              </a:lnSpc>
              <a:spcBef>
                <a:spcPts val="0"/>
              </a:spcBef>
              <a:spcAft>
                <a:spcPts val="0"/>
              </a:spcAft>
              <a:buSzPts val="1000"/>
              <a:buFont typeface="Lato"/>
              <a:buChar char="●"/>
            </a:pPr>
            <a:r>
              <a:rPr lang="en" sz="1000"/>
              <a:t>Currently looking for research and industry opportunities</a:t>
            </a:r>
            <a:endParaRPr sz="1000"/>
          </a:p>
          <a:p>
            <a:pPr indent="-292100" lvl="0" marL="457200" rtl="0" algn="l">
              <a:lnSpc>
                <a:spcPct val="100000"/>
              </a:lnSpc>
              <a:spcBef>
                <a:spcPts val="0"/>
              </a:spcBef>
              <a:spcAft>
                <a:spcPts val="0"/>
              </a:spcAft>
              <a:buSzPts val="1000"/>
              <a:buFont typeface="Lato"/>
              <a:buChar char="●"/>
            </a:pPr>
            <a:r>
              <a:rPr lang="en" sz="1000"/>
              <a:t>Linkedin: </a:t>
            </a:r>
            <a:r>
              <a:rPr lang="en" sz="1000" u="sng">
                <a:solidFill>
                  <a:schemeClr val="hlink"/>
                </a:solidFill>
                <a:hlinkClick r:id="rId5"/>
              </a:rPr>
              <a:t>linkedin.com/in/vishant-raajkumar</a:t>
            </a:r>
            <a:br>
              <a:rPr lang="en" sz="1000"/>
            </a:br>
            <a:endParaRPr sz="1000"/>
          </a:p>
          <a:p>
            <a:pPr indent="0" lvl="0" marL="457200" rtl="0" algn="l">
              <a:lnSpc>
                <a:spcPct val="80000"/>
              </a:lnSpc>
              <a:spcBef>
                <a:spcPts val="0"/>
              </a:spcBef>
              <a:spcAft>
                <a:spcPts val="0"/>
              </a:spcAft>
              <a:buNone/>
            </a:pPr>
            <a:r>
              <a:t/>
            </a:r>
            <a:endParaRPr sz="1000"/>
          </a:p>
          <a:p>
            <a:pPr indent="0" lvl="0" marL="0" rtl="0" algn="l">
              <a:lnSpc>
                <a:spcPct val="80000"/>
              </a:lnSpc>
              <a:spcBef>
                <a:spcPts val="0"/>
              </a:spcBef>
              <a:spcAft>
                <a:spcPts val="0"/>
              </a:spcAft>
              <a:buSzPts val="852"/>
              <a:buNone/>
            </a:pPr>
            <a:r>
              <a:t/>
            </a:r>
            <a:endParaRPr sz="1000"/>
          </a:p>
          <a:p>
            <a:pPr indent="0" lvl="0" marL="0" rtl="0" algn="l">
              <a:lnSpc>
                <a:spcPct val="80000"/>
              </a:lnSpc>
              <a:spcBef>
                <a:spcPts val="0"/>
              </a:spcBef>
              <a:spcAft>
                <a:spcPts val="0"/>
              </a:spcAft>
              <a:buSzPts val="852"/>
              <a:buNone/>
            </a:pPr>
            <a:r>
              <a:t/>
            </a:r>
            <a:endParaRPr sz="1000">
              <a:latin typeface="Montserrat"/>
              <a:ea typeface="Montserrat"/>
              <a:cs typeface="Montserrat"/>
              <a:sym typeface="Montserrat"/>
            </a:endParaRPr>
          </a:p>
          <a:p>
            <a:pPr indent="0" lvl="0" marL="0" rtl="0" algn="l">
              <a:lnSpc>
                <a:spcPct val="95000"/>
              </a:lnSpc>
              <a:spcBef>
                <a:spcPts val="0"/>
              </a:spcBef>
              <a:spcAft>
                <a:spcPts val="1200"/>
              </a:spcAft>
              <a:buSzPts val="852"/>
              <a:buNone/>
            </a:pPr>
            <a:r>
              <a:t/>
            </a:r>
            <a:endParaRPr sz="1000"/>
          </a:p>
        </p:txBody>
      </p:sp>
      <p:sp>
        <p:nvSpPr>
          <p:cNvPr id="377" name="Google Shape;377;p50"/>
          <p:cNvSpPr txBox="1"/>
          <p:nvPr>
            <p:ph idx="2" type="body"/>
          </p:nvPr>
        </p:nvSpPr>
        <p:spPr>
          <a:xfrm>
            <a:off x="4933225" y="973550"/>
            <a:ext cx="3721500" cy="350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000"/>
              <a:t>Leo Xu</a:t>
            </a:r>
            <a:endParaRPr sz="1000"/>
          </a:p>
          <a:p>
            <a:pPr indent="-292100" lvl="0" marL="457200" rtl="0" algn="l">
              <a:lnSpc>
                <a:spcPct val="100000"/>
              </a:lnSpc>
              <a:spcBef>
                <a:spcPts val="0"/>
              </a:spcBef>
              <a:spcAft>
                <a:spcPts val="0"/>
              </a:spcAft>
              <a:buSzPts val="1000"/>
              <a:buChar char="●"/>
            </a:pPr>
            <a:r>
              <a:rPr lang="en" sz="1000"/>
              <a:t>Junior</a:t>
            </a:r>
            <a:endParaRPr sz="1000"/>
          </a:p>
          <a:p>
            <a:pPr indent="-292100" lvl="0" marL="457200" rtl="0" algn="l">
              <a:lnSpc>
                <a:spcPct val="100000"/>
              </a:lnSpc>
              <a:spcBef>
                <a:spcPts val="0"/>
              </a:spcBef>
              <a:spcAft>
                <a:spcPts val="0"/>
              </a:spcAft>
              <a:buSzPts val="1000"/>
              <a:buChar char="●"/>
            </a:pPr>
            <a:r>
              <a:rPr lang="en" sz="1000"/>
              <a:t>Research interests: Mathematical Finance</a:t>
            </a:r>
            <a:endParaRPr sz="1000"/>
          </a:p>
          <a:p>
            <a:pPr indent="-292100" lvl="0" marL="457200" rtl="0" algn="l">
              <a:lnSpc>
                <a:spcPct val="100000"/>
              </a:lnSpc>
              <a:spcBef>
                <a:spcPts val="0"/>
              </a:spcBef>
              <a:spcAft>
                <a:spcPts val="0"/>
              </a:spcAft>
              <a:buSzPts val="1000"/>
              <a:buChar char="●"/>
            </a:pPr>
            <a:r>
              <a:rPr lang="en" sz="1000"/>
              <a:t>Currently looking for finance industry opportunities</a:t>
            </a:r>
            <a:endParaRPr sz="1000"/>
          </a:p>
          <a:p>
            <a:pPr indent="-292100" lvl="0" marL="457200" rtl="0" algn="l">
              <a:lnSpc>
                <a:spcPct val="100000"/>
              </a:lnSpc>
              <a:spcBef>
                <a:spcPts val="0"/>
              </a:spcBef>
              <a:spcAft>
                <a:spcPts val="0"/>
              </a:spcAft>
              <a:buSzPts val="1000"/>
              <a:buChar char="●"/>
            </a:pPr>
            <a:r>
              <a:rPr lang="en" sz="1000"/>
              <a:t>Linkedin: </a:t>
            </a:r>
            <a:r>
              <a:rPr lang="en" sz="1000" u="sng">
                <a:solidFill>
                  <a:schemeClr val="hlink"/>
                </a:solidFill>
                <a:hlinkClick r:id="rId6"/>
              </a:rPr>
              <a:t>www.linkedin.com/in/xu-leo</a:t>
            </a:r>
            <a:endParaRPr sz="1000"/>
          </a:p>
          <a:p>
            <a:pPr indent="0" lvl="0" marL="45720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Daniel Wang </a:t>
            </a:r>
            <a:endParaRPr sz="1000"/>
          </a:p>
          <a:p>
            <a:pPr indent="-292100" lvl="0" marL="457200" rtl="0" algn="l">
              <a:lnSpc>
                <a:spcPct val="100000"/>
              </a:lnSpc>
              <a:spcBef>
                <a:spcPts val="0"/>
              </a:spcBef>
              <a:spcAft>
                <a:spcPts val="0"/>
              </a:spcAft>
              <a:buSzPts val="1000"/>
              <a:buChar char="●"/>
            </a:pPr>
            <a:r>
              <a:rPr lang="en" sz="1000"/>
              <a:t>Junior</a:t>
            </a:r>
            <a:endParaRPr sz="1000"/>
          </a:p>
          <a:p>
            <a:pPr indent="-292100" lvl="0" marL="457200" rtl="0" algn="l">
              <a:lnSpc>
                <a:spcPct val="100000"/>
              </a:lnSpc>
              <a:spcBef>
                <a:spcPts val="0"/>
              </a:spcBef>
              <a:spcAft>
                <a:spcPts val="0"/>
              </a:spcAft>
              <a:buSzPts val="1000"/>
              <a:buChar char="●"/>
            </a:pPr>
            <a:r>
              <a:rPr lang="en" sz="1000"/>
              <a:t>Research interests: Combinatorics, Formal verification</a:t>
            </a:r>
            <a:endParaRPr sz="1000"/>
          </a:p>
          <a:p>
            <a:pPr indent="-292100" lvl="0" marL="457200" rtl="0" algn="l">
              <a:lnSpc>
                <a:spcPct val="100000"/>
              </a:lnSpc>
              <a:spcBef>
                <a:spcPts val="0"/>
              </a:spcBef>
              <a:spcAft>
                <a:spcPts val="0"/>
              </a:spcAft>
              <a:buSzPts val="1000"/>
              <a:buChar char="●"/>
            </a:pPr>
            <a:r>
              <a:rPr lang="en" sz="1000"/>
              <a:t>Currently pursuing research/industry opportunities</a:t>
            </a:r>
            <a:endParaRPr sz="1000"/>
          </a:p>
          <a:p>
            <a:pPr indent="-292100" lvl="0" marL="457200" rtl="0" algn="l">
              <a:lnSpc>
                <a:spcPct val="100000"/>
              </a:lnSpc>
              <a:spcBef>
                <a:spcPts val="0"/>
              </a:spcBef>
              <a:spcAft>
                <a:spcPts val="0"/>
              </a:spcAft>
              <a:buSzPts val="1000"/>
              <a:buChar char="●"/>
            </a:pPr>
            <a:r>
              <a:rPr lang="en" sz="1000"/>
              <a:t>Github: </a:t>
            </a:r>
            <a:r>
              <a:rPr lang="en" sz="1000" u="sng">
                <a:solidFill>
                  <a:schemeClr val="hlink"/>
                </a:solidFill>
                <a:hlinkClick r:id="rId7"/>
              </a:rPr>
              <a:t>github.com/danielwang546</a:t>
            </a:r>
            <a:br>
              <a:rPr lang="en" sz="1000"/>
            </a:br>
            <a:endParaRPr sz="1000"/>
          </a:p>
          <a:p>
            <a:pPr indent="0" lvl="0" marL="0" rtl="0" algn="l">
              <a:lnSpc>
                <a:spcPct val="100000"/>
              </a:lnSpc>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1200"/>
              </a:spcAft>
              <a:buNone/>
            </a:pPr>
            <a:r>
              <a:t/>
            </a:r>
            <a:endParaRPr sz="1000"/>
          </a:p>
        </p:txBody>
      </p:sp>
      <p:pic>
        <p:nvPicPr>
          <p:cNvPr id="378" name="Google Shape;378;p50"/>
          <p:cNvPicPr preferRelativeResize="0"/>
          <p:nvPr/>
        </p:nvPicPr>
        <p:blipFill>
          <a:blip r:embed="rId8">
            <a:alphaModFix/>
          </a:blip>
          <a:stretch>
            <a:fillRect/>
          </a:stretch>
        </p:blipFill>
        <p:spPr>
          <a:xfrm>
            <a:off x="6010325" y="3008300"/>
            <a:ext cx="1654749" cy="1632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blowup solutions to the Euler equations </a:t>
            </a:r>
            <a:endParaRPr/>
          </a:p>
          <a:p>
            <a:pPr indent="0" lvl="0" marL="0" rtl="0" algn="l">
              <a:spcBef>
                <a:spcPts val="0"/>
              </a:spcBef>
              <a:spcAft>
                <a:spcPts val="0"/>
              </a:spcAft>
              <a:buNone/>
            </a:pPr>
            <a:r>
              <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Char char="●"/>
            </a:pPr>
            <a:r>
              <a:rPr lang="en" sz="1700"/>
              <a:t>In </a:t>
            </a:r>
            <a:r>
              <a:rPr lang="en" sz="1700"/>
              <a:t>Luo-Hou ‘13 [1,2], the authors used traditional numerical methods to study 3D axisymmetric Euler with cylindrical boundary and found strong evidence of such solutions, however classical methods are costly (sometimes taking months on supercomputers) and tend to have issues close to singularity formation </a:t>
            </a:r>
            <a:br>
              <a:rPr lang="en" sz="1700"/>
            </a:br>
            <a:endParaRPr sz="1700"/>
          </a:p>
          <a:p>
            <a:pPr indent="-336550" lvl="0" marL="457200" rtl="0" algn="l">
              <a:spcBef>
                <a:spcPts val="0"/>
              </a:spcBef>
              <a:spcAft>
                <a:spcPts val="0"/>
              </a:spcAft>
              <a:buSzPts val="1700"/>
              <a:buChar char="●"/>
            </a:pPr>
            <a:r>
              <a:rPr lang="en" sz="1700"/>
              <a:t>In a recent paper Buckmaster, Gomez-Serrano, Lai, Wang ‘22 [3], the authors were able to overcome some of these challenges by training a Physics-informed neural network (PINN). </a:t>
            </a:r>
            <a:r>
              <a:rPr b="1" lang="en" sz="1700" u="sng"/>
              <a:t>Training required less than 24 hours on a local 40GB GPU.</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advantages of neural networks vs classical numerical methods </a:t>
            </a:r>
            <a:endParaRPr/>
          </a:p>
        </p:txBody>
      </p:sp>
      <p:sp>
        <p:nvSpPr>
          <p:cNvPr id="160" name="Google Shape;160;p17"/>
          <p:cNvSpPr txBox="1"/>
          <p:nvPr>
            <p:ph idx="1" type="body"/>
          </p:nvPr>
        </p:nvSpPr>
        <p:spPr>
          <a:xfrm>
            <a:off x="1297500" y="1567550"/>
            <a:ext cx="7038900" cy="29751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Deep learning methods tend to scale well with respect to dimension and are usually mesh-free</a:t>
            </a:r>
            <a:r>
              <a:rPr lang="en" sz="1600"/>
              <a:t>, whereas classical methods (e.g. finite elements for nonlinear PDEs) are usually costly for high dimensional and highly nonlinear problems. </a:t>
            </a:r>
            <a:r>
              <a:rPr b="1" lang="en" sz="1600" u="sng"/>
              <a:t>The significant speedup of deep learning methods make them an attractive alternative to classical numerical methods for certain tasks</a:t>
            </a:r>
            <a:endParaRPr b="1" sz="1600" u="sng"/>
          </a:p>
          <a:p>
            <a:pPr indent="-330200" lvl="0" marL="457200" rtl="0" algn="l">
              <a:spcBef>
                <a:spcPts val="0"/>
              </a:spcBef>
              <a:spcAft>
                <a:spcPts val="0"/>
              </a:spcAft>
              <a:buSzPts val="1600"/>
              <a:buChar char="●"/>
            </a:pPr>
            <a:r>
              <a:rPr lang="en" sz="1600"/>
              <a:t>Pretrained deep learning models are readily available and are constantly being updated, and PyTorch (framework for designing NN models) is highly customizable</a:t>
            </a:r>
            <a:endParaRPr sz="1600"/>
          </a:p>
          <a:p>
            <a:pPr indent="-330200" lvl="0" marL="457200" rtl="0" algn="l">
              <a:spcBef>
                <a:spcPts val="0"/>
              </a:spcBef>
              <a:spcAft>
                <a:spcPts val="0"/>
              </a:spcAft>
              <a:buSzPts val="1600"/>
              <a:buChar char="●"/>
            </a:pPr>
            <a:r>
              <a:rPr lang="en" sz="1600"/>
              <a:t>However, deep learning models </a:t>
            </a:r>
            <a:r>
              <a:rPr lang="en" sz="1600"/>
              <a:t>can be difficult to interpret and can suffer from issues with overfitting and poor generalization, due to the increasing complexity of the models  (bias-variance tradeoff)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work</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Investigated the mathematical </a:t>
            </a:r>
            <a:r>
              <a:rPr lang="en" sz="1600"/>
              <a:t>principles</a:t>
            </a:r>
            <a:r>
              <a:rPr lang="en" sz="1600"/>
              <a:t> that </a:t>
            </a:r>
            <a:r>
              <a:rPr lang="en" sz="1600"/>
              <a:t>underlie prototypical deep learning architectures</a:t>
            </a:r>
            <a:endParaRPr sz="1600"/>
          </a:p>
          <a:p>
            <a:pPr indent="-330200" lvl="0" marL="457200" rtl="0" algn="l">
              <a:spcBef>
                <a:spcPts val="0"/>
              </a:spcBef>
              <a:spcAft>
                <a:spcPts val="0"/>
              </a:spcAft>
              <a:buSzPts val="1600"/>
              <a:buChar char="●"/>
            </a:pPr>
            <a:r>
              <a:rPr lang="en" sz="1600"/>
              <a:t>Performed numerical experiments to examine the performance of deep learning models</a:t>
            </a:r>
            <a:endParaRPr sz="1600"/>
          </a:p>
          <a:p>
            <a:pPr indent="-330200" lvl="0" marL="457200" rtl="0" algn="l">
              <a:spcBef>
                <a:spcPts val="0"/>
              </a:spcBef>
              <a:spcAft>
                <a:spcPts val="0"/>
              </a:spcAft>
              <a:buSzPts val="1600"/>
              <a:buChar char="●"/>
            </a:pPr>
            <a:r>
              <a:rPr lang="en" sz="1600"/>
              <a:t>In our first case study, we showed numerically that deep learning-based methods outperformed traditional autoregressive models on time series data </a:t>
            </a:r>
            <a:endParaRPr sz="1600"/>
          </a:p>
          <a:p>
            <a:pPr indent="-330200" lvl="0" marL="457200" rtl="0" algn="l">
              <a:spcBef>
                <a:spcPts val="0"/>
              </a:spcBef>
              <a:spcAft>
                <a:spcPts val="0"/>
              </a:spcAft>
              <a:buSzPts val="1600"/>
              <a:buChar char="●"/>
            </a:pPr>
            <a:r>
              <a:rPr lang="en" sz="1600"/>
              <a:t>In our second case study, we developed a PINNs framework using PyTorch to generate approximate solutions to PDEs with various kinds of BCs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Mathematics of Deep learning Architectures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Feedforward neural networks</a:t>
            </a:r>
            <a:endParaRPr/>
          </a:p>
        </p:txBody>
      </p:sp>
      <p:sp>
        <p:nvSpPr>
          <p:cNvPr id="177" name="Google Shape;177;p20"/>
          <p:cNvSpPr txBox="1"/>
          <p:nvPr>
            <p:ph idx="1" type="body"/>
          </p:nvPr>
        </p:nvSpPr>
        <p:spPr>
          <a:xfrm>
            <a:off x="1297500" y="1567550"/>
            <a:ext cx="3403200" cy="2995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a:t>
            </a:r>
            <a:r>
              <a:rPr i="1" lang="en" sz="1400"/>
              <a:t>feedforward neural network </a:t>
            </a:r>
            <a:r>
              <a:rPr lang="en" sz="1400"/>
              <a:t>is a composition function f: ℝ</a:t>
            </a:r>
            <a:r>
              <a:rPr baseline="30000" lang="en" sz="1400"/>
              <a:t>n</a:t>
            </a:r>
            <a:r>
              <a:rPr lang="en" sz="1400"/>
              <a:t>→ℝ</a:t>
            </a:r>
            <a:r>
              <a:rPr baseline="30000" lang="en" sz="1400"/>
              <a:t>m </a:t>
            </a:r>
            <a:r>
              <a:rPr lang="en" sz="1400"/>
              <a:t>defined via f = f</a:t>
            </a:r>
            <a:r>
              <a:rPr baseline="30000" lang="en" sz="1400"/>
              <a:t>(L)</a:t>
            </a:r>
            <a:r>
              <a:rPr lang="en" sz="1400"/>
              <a:t>○</a:t>
            </a:r>
            <a:r>
              <a:rPr lang="en" sz="1400"/>
              <a:t> f</a:t>
            </a:r>
            <a:r>
              <a:rPr baseline="30000" lang="en" sz="1400"/>
              <a:t>(L-1)</a:t>
            </a:r>
            <a:r>
              <a:rPr lang="en" sz="1400"/>
              <a:t> ○…○f</a:t>
            </a:r>
            <a:r>
              <a:rPr baseline="30000" lang="en" sz="1400"/>
              <a:t>(2)</a:t>
            </a:r>
            <a:r>
              <a:rPr lang="en" sz="1400"/>
              <a:t>○f</a:t>
            </a:r>
            <a:r>
              <a:rPr baseline="30000" lang="en" sz="1400"/>
              <a:t>(1)</a:t>
            </a:r>
            <a:br>
              <a:rPr baseline="30000" lang="en" sz="1400"/>
            </a:br>
            <a:endParaRPr baseline="30000" sz="1400"/>
          </a:p>
          <a:p>
            <a:pPr indent="-317500" lvl="0" marL="457200" rtl="0" algn="l">
              <a:spcBef>
                <a:spcPts val="0"/>
              </a:spcBef>
              <a:spcAft>
                <a:spcPts val="0"/>
              </a:spcAft>
              <a:buSzPts val="1400"/>
              <a:buChar char="●"/>
            </a:pPr>
            <a:r>
              <a:rPr lang="en" sz="1400"/>
              <a:t>The</a:t>
            </a:r>
            <a:r>
              <a:rPr i="1" lang="en" sz="1400"/>
              <a:t> </a:t>
            </a:r>
            <a:r>
              <a:rPr i="1" lang="en" sz="1400"/>
              <a:t>layers </a:t>
            </a:r>
            <a:r>
              <a:rPr lang="en" sz="1400"/>
              <a:t>{f</a:t>
            </a:r>
            <a:r>
              <a:rPr baseline="30000" lang="en" sz="1400"/>
              <a:t>(l)</a:t>
            </a:r>
            <a:r>
              <a:rPr lang="en" sz="1400"/>
              <a:t>}</a:t>
            </a:r>
            <a:r>
              <a:rPr baseline="-25000" lang="en" sz="1400"/>
              <a:t>l=1</a:t>
            </a:r>
            <a:r>
              <a:rPr baseline="30000" lang="en" sz="1400"/>
              <a:t>L</a:t>
            </a:r>
            <a:r>
              <a:rPr lang="en" sz="1400"/>
              <a:t> are maps f</a:t>
            </a:r>
            <a:r>
              <a:rPr baseline="30000" lang="en" sz="1400"/>
              <a:t>(l)</a:t>
            </a:r>
            <a:r>
              <a:rPr lang="en" sz="1400"/>
              <a:t>: </a:t>
            </a:r>
            <a:r>
              <a:rPr lang="en" sz="1400"/>
              <a:t> ℝ</a:t>
            </a:r>
            <a:r>
              <a:rPr baseline="30000" lang="en" sz="1400"/>
              <a:t>d^{l-1}</a:t>
            </a:r>
            <a:r>
              <a:rPr lang="en" sz="1400"/>
              <a:t>→ℝ</a:t>
            </a:r>
            <a:r>
              <a:rPr baseline="30000" lang="en" sz="1400"/>
              <a:t>d^{l} </a:t>
            </a:r>
            <a:r>
              <a:rPr lang="en" sz="1400"/>
              <a:t>of the form ɸ</a:t>
            </a:r>
            <a:r>
              <a:rPr baseline="30000" lang="en" sz="1400"/>
              <a:t>(l)</a:t>
            </a:r>
            <a:r>
              <a:rPr lang="en" sz="1400"/>
              <a:t>(W</a:t>
            </a:r>
            <a:r>
              <a:rPr baseline="30000" lang="en" sz="1400"/>
              <a:t>(l)</a:t>
            </a:r>
            <a:r>
              <a:rPr lang="en" sz="1400"/>
              <a:t>x+b</a:t>
            </a:r>
            <a:r>
              <a:rPr baseline="30000" lang="en" sz="1400"/>
              <a:t>(l)</a:t>
            </a:r>
            <a:r>
              <a:rPr lang="en" sz="1400"/>
              <a:t>), where W</a:t>
            </a:r>
            <a:r>
              <a:rPr baseline="30000" lang="en" sz="1400"/>
              <a:t>(l)</a:t>
            </a:r>
            <a:r>
              <a:rPr lang="en" sz="1400"/>
              <a:t> is </a:t>
            </a:r>
            <a:r>
              <a:rPr lang="en" sz="1400"/>
              <a:t>a</a:t>
            </a:r>
            <a:r>
              <a:rPr lang="en" sz="1400"/>
              <a:t> matrix</a:t>
            </a:r>
            <a:r>
              <a:rPr lang="en" sz="1400"/>
              <a:t> of weights</a:t>
            </a:r>
            <a:r>
              <a:rPr lang="en" sz="1400"/>
              <a:t>, b</a:t>
            </a:r>
            <a:r>
              <a:rPr baseline="30000" lang="en" sz="1400"/>
              <a:t>(l)</a:t>
            </a:r>
            <a:r>
              <a:rPr lang="en" sz="1400"/>
              <a:t> is </a:t>
            </a:r>
            <a:r>
              <a:rPr lang="en" sz="1400"/>
              <a:t>a vector of biases</a:t>
            </a:r>
            <a:r>
              <a:rPr lang="en" sz="1400"/>
              <a:t>, and ɸ</a:t>
            </a:r>
            <a:r>
              <a:rPr baseline="30000" lang="en" sz="1400"/>
              <a:t>(l)</a:t>
            </a:r>
            <a:r>
              <a:rPr lang="en" sz="1400"/>
              <a:t> </a:t>
            </a:r>
            <a:r>
              <a:rPr lang="en" sz="1400"/>
              <a:t>is</a:t>
            </a:r>
            <a:r>
              <a:rPr lang="en" sz="1400"/>
              <a:t> a so-called activation function at layer l, where 1≤l≤L.</a:t>
            </a:r>
            <a:endParaRPr sz="1400"/>
          </a:p>
          <a:p>
            <a:pPr indent="0" lvl="0" marL="457200" rtl="0" algn="l">
              <a:spcBef>
                <a:spcPts val="1200"/>
              </a:spcBef>
              <a:spcAft>
                <a:spcPts val="1200"/>
              </a:spcAft>
              <a:buNone/>
            </a:pPr>
            <a:r>
              <a:t/>
            </a:r>
            <a:endParaRPr sz="1400"/>
          </a:p>
        </p:txBody>
      </p:sp>
      <p:pic>
        <p:nvPicPr>
          <p:cNvPr id="178" name="Google Shape;178;p20"/>
          <p:cNvPicPr preferRelativeResize="0"/>
          <p:nvPr/>
        </p:nvPicPr>
        <p:blipFill>
          <a:blip r:embed="rId3">
            <a:alphaModFix/>
          </a:blip>
          <a:stretch>
            <a:fillRect/>
          </a:stretch>
        </p:blipFill>
        <p:spPr>
          <a:xfrm>
            <a:off x="5160175" y="1064850"/>
            <a:ext cx="3216600" cy="3413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Feedforward neural networks</a:t>
            </a:r>
            <a:endParaRPr/>
          </a:p>
        </p:txBody>
      </p:sp>
      <p:sp>
        <p:nvSpPr>
          <p:cNvPr id="184" name="Google Shape;184;p21"/>
          <p:cNvSpPr txBox="1"/>
          <p:nvPr>
            <p:ph idx="1" type="body"/>
          </p:nvPr>
        </p:nvSpPr>
        <p:spPr>
          <a:xfrm>
            <a:off x="1297500" y="1567550"/>
            <a:ext cx="66666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Given an input x ϵ  ℝ</a:t>
            </a:r>
            <a:r>
              <a:rPr baseline="30000" lang="en" sz="1700"/>
              <a:t>d^(0)</a:t>
            </a:r>
            <a:r>
              <a:rPr lang="en" sz="1700"/>
              <a:t>,  the </a:t>
            </a:r>
            <a:r>
              <a:rPr i="1" lang="en" sz="1700"/>
              <a:t>signal s</a:t>
            </a:r>
            <a:r>
              <a:rPr baseline="30000" i="1" lang="en" sz="1700"/>
              <a:t>(l)</a:t>
            </a:r>
            <a:r>
              <a:rPr i="1" lang="en" sz="1700"/>
              <a:t> and activation</a:t>
            </a:r>
            <a:r>
              <a:rPr lang="en" sz="1700"/>
              <a:t> </a:t>
            </a:r>
            <a:r>
              <a:rPr i="1" lang="en" sz="1700"/>
              <a:t>x</a:t>
            </a:r>
            <a:r>
              <a:rPr baseline="30000" i="1" lang="en" sz="1700"/>
              <a:t>(l) </a:t>
            </a:r>
            <a:r>
              <a:rPr i="1" lang="en" sz="1700"/>
              <a:t>at layer l </a:t>
            </a:r>
            <a:r>
              <a:rPr lang="en" sz="1700"/>
              <a:t>are the quantities  s</a:t>
            </a:r>
            <a:r>
              <a:rPr baseline="30000" lang="en" sz="1700"/>
              <a:t>(l) </a:t>
            </a:r>
            <a:r>
              <a:rPr lang="en" sz="1700"/>
              <a:t>= W</a:t>
            </a:r>
            <a:r>
              <a:rPr baseline="30000" lang="en" sz="1700"/>
              <a:t>(l)</a:t>
            </a:r>
            <a:r>
              <a:rPr lang="en" sz="1700"/>
              <a:t>x</a:t>
            </a:r>
            <a:r>
              <a:rPr baseline="30000" lang="en" sz="1700"/>
              <a:t>(l-1)</a:t>
            </a:r>
            <a:r>
              <a:rPr lang="en" sz="1700"/>
              <a:t>+b</a:t>
            </a:r>
            <a:r>
              <a:rPr baseline="30000" lang="en" sz="1700"/>
              <a:t>(l)</a:t>
            </a:r>
            <a:r>
              <a:rPr lang="en" sz="1700"/>
              <a:t> and x</a:t>
            </a:r>
            <a:r>
              <a:rPr baseline="30000" lang="en" sz="1700"/>
              <a:t>(l)</a:t>
            </a:r>
            <a:r>
              <a:rPr lang="en" sz="1700"/>
              <a:t> = ɸ</a:t>
            </a:r>
            <a:r>
              <a:rPr baseline="30000" lang="en" sz="1700"/>
              <a:t>(l)</a:t>
            </a:r>
            <a:r>
              <a:rPr lang="en" sz="1700"/>
              <a:t>( s</a:t>
            </a:r>
            <a:r>
              <a:rPr baseline="30000" lang="en" sz="1700"/>
              <a:t>(l) </a:t>
            </a:r>
            <a:r>
              <a:rPr lang="en" sz="1700"/>
              <a:t>)</a:t>
            </a:r>
            <a:endParaRPr sz="1700"/>
          </a:p>
          <a:p>
            <a:pPr indent="-336550" lvl="0" marL="457200" rtl="0" algn="l">
              <a:spcBef>
                <a:spcPts val="0"/>
              </a:spcBef>
              <a:spcAft>
                <a:spcPts val="0"/>
              </a:spcAft>
              <a:buSzPts val="1700"/>
              <a:buChar char="●"/>
            </a:pPr>
            <a:r>
              <a:rPr lang="en" sz="1700"/>
              <a:t>The activation functions are what distinguishes a neural network from a standard regression model: </a:t>
            </a:r>
            <a:r>
              <a:rPr b="1" lang="en" sz="1700" u="sng"/>
              <a:t>nonlinear activation functions allows neural networks to approximate nonlinear functions</a:t>
            </a:r>
            <a:endParaRPr b="1" sz="1700" u="sng"/>
          </a:p>
          <a:p>
            <a:pPr indent="-336550" lvl="0" marL="457200" rtl="0" algn="l">
              <a:spcBef>
                <a:spcPts val="0"/>
              </a:spcBef>
              <a:spcAft>
                <a:spcPts val="0"/>
              </a:spcAft>
              <a:buSzPts val="1700"/>
              <a:buChar char="●"/>
            </a:pPr>
            <a:r>
              <a:rPr lang="en" sz="1700"/>
              <a:t>Standard activation functions: ReLU(x) = max(x,0), sigmoid, etc.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