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38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71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1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celynliang.shinyapps.io/MovieRecommend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9C-A50C-E544-A355-9AB48FE27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4700" dirty="0">
                <a:solidFill>
                  <a:srgbClr val="FFFFFF"/>
                </a:solidFill>
              </a:rPr>
              <a:t>MSIS2506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br>
              <a:rPr lang="en-US" altLang="zh-CN" sz="4700" dirty="0">
                <a:solidFill>
                  <a:srgbClr val="FFFFFF"/>
                </a:solidFill>
              </a:rPr>
            </a:br>
            <a:r>
              <a:rPr lang="en-US" altLang="zh-CN" sz="4700" dirty="0">
                <a:solidFill>
                  <a:srgbClr val="FFFFFF"/>
                </a:solidFill>
              </a:rPr>
              <a:t>R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Programming</a:t>
            </a:r>
            <a:br>
              <a:rPr lang="en-US" altLang="zh-CN" sz="4700" dirty="0">
                <a:solidFill>
                  <a:srgbClr val="FFFFFF"/>
                </a:solidFill>
              </a:rPr>
            </a:br>
            <a:r>
              <a:rPr lang="en-US" altLang="zh-CN" sz="4700" dirty="0">
                <a:solidFill>
                  <a:srgbClr val="FFFFFF"/>
                </a:solidFill>
              </a:rPr>
              <a:t>Final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Project</a:t>
            </a:r>
            <a:br>
              <a:rPr lang="en-US" altLang="zh-CN" sz="4700" dirty="0">
                <a:solidFill>
                  <a:srgbClr val="FFFFFF"/>
                </a:solidFill>
              </a:rPr>
            </a:br>
            <a:r>
              <a:rPr lang="en-US" altLang="zh-CN" sz="4700" dirty="0">
                <a:solidFill>
                  <a:srgbClr val="FFFFFF"/>
                </a:solidFill>
              </a:rPr>
              <a:t>Movie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Recommender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01FF2-AC85-F049-A4B8-DF106A797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Group</a:t>
            </a:r>
            <a:r>
              <a:rPr lang="zh-CN" alt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Members:</a:t>
            </a:r>
          </a:p>
          <a:p>
            <a:pPr algn="l"/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Jialin,</a:t>
            </a:r>
            <a:r>
              <a:rPr lang="zh-CN" alt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dirty="0" err="1">
                <a:solidFill>
                  <a:srgbClr val="FFFFFF">
                    <a:alpha val="70000"/>
                  </a:srgbClr>
                </a:solidFill>
              </a:rPr>
              <a:t>Bingbing</a:t>
            </a:r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Tam,</a:t>
            </a:r>
            <a:r>
              <a:rPr lang="zh-CN" alt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Shruti,</a:t>
            </a:r>
            <a:r>
              <a:rPr lang="zh-CN" alt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FFFFFF">
                    <a:alpha val="70000"/>
                  </a:srgbClr>
                </a:solidFill>
              </a:rPr>
              <a:t>Jaskaran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5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E04-0D4A-814B-9C6A-80B52BC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Scatterplot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66A7F-2D7F-CE42-A744-1953AFF10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slider</a:t>
            </a:r>
            <a:r>
              <a:rPr lang="zh-CN" altLang="en-US" dirty="0"/>
              <a:t> </a:t>
            </a:r>
            <a:r>
              <a:rPr lang="en-US" altLang="zh-CN" dirty="0"/>
              <a:t>(time</a:t>
            </a:r>
            <a:r>
              <a:rPr lang="zh-CN" altLang="en-US" dirty="0"/>
              <a:t> </a:t>
            </a:r>
            <a:r>
              <a:rPr lang="en-US" altLang="zh-CN" dirty="0"/>
              <a:t>periods)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ggplot2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scatterplot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Plotly</a:t>
            </a:r>
            <a:endParaRPr lang="en-US" dirty="0"/>
          </a:p>
          <a:p>
            <a:r>
              <a:rPr lang="en-US" sz="1100" dirty="0"/>
              <a:t>output$plot2 &lt;- </a:t>
            </a:r>
            <a:r>
              <a:rPr lang="en-US" sz="1100" dirty="0" err="1"/>
              <a:t>renderPlotly</a:t>
            </a:r>
            <a:r>
              <a:rPr lang="en-US" sz="1100" dirty="0"/>
              <a:t>({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ggplotly</a:t>
            </a:r>
            <a:r>
              <a:rPr lang="en-US" sz="1100" dirty="0"/>
              <a:t>({</a:t>
            </a:r>
          </a:p>
          <a:p>
            <a:r>
              <a:rPr lang="en-US" sz="1100" dirty="0"/>
              <a:t>    data &lt;- subset(db_sub2, year &gt;= </a:t>
            </a:r>
            <a:r>
              <a:rPr lang="en-US" sz="1100" dirty="0" err="1"/>
              <a:t>input$year</a:t>
            </a:r>
            <a:r>
              <a:rPr lang="en-US" sz="1100" dirty="0"/>
              <a:t>[1] &amp; year &lt;= </a:t>
            </a:r>
            <a:r>
              <a:rPr lang="en-US" sz="1100" dirty="0" err="1"/>
              <a:t>input$year</a:t>
            </a:r>
            <a:r>
              <a:rPr lang="en-US" sz="1100" dirty="0"/>
              <a:t>[2])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ggplot</a:t>
            </a:r>
            <a:r>
              <a:rPr lang="en-US" sz="1100" dirty="0"/>
              <a:t>(data, </a:t>
            </a:r>
            <a:r>
              <a:rPr lang="en-US" sz="1100" dirty="0" err="1"/>
              <a:t>aes</a:t>
            </a:r>
            <a:r>
              <a:rPr lang="en-US" sz="1100" dirty="0"/>
              <a:t>(</a:t>
            </a:r>
            <a:r>
              <a:rPr lang="en-US" sz="1100" dirty="0" err="1"/>
              <a:t>vote_average</a:t>
            </a:r>
            <a:r>
              <a:rPr lang="en-US" sz="1100" dirty="0"/>
              <a:t>, </a:t>
            </a:r>
            <a:r>
              <a:rPr lang="en-US" sz="1100" dirty="0" err="1"/>
              <a:t>vote_count</a:t>
            </a:r>
            <a:r>
              <a:rPr lang="en-US" sz="1100" dirty="0"/>
              <a:t>, color = </a:t>
            </a:r>
            <a:r>
              <a:rPr lang="en-US" sz="1100" dirty="0" err="1"/>
              <a:t>vote_count</a:t>
            </a:r>
            <a:r>
              <a:rPr lang="en-US" sz="1100" dirty="0"/>
              <a:t>)) +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geom_point</a:t>
            </a:r>
            <a:r>
              <a:rPr lang="en-US" sz="1100" dirty="0"/>
              <a:t>(shape = 16, size = 4, </a:t>
            </a:r>
            <a:r>
              <a:rPr lang="en-US" sz="1100" dirty="0" err="1"/>
              <a:t>show.legend</a:t>
            </a:r>
            <a:r>
              <a:rPr lang="en-US" sz="1100" dirty="0"/>
              <a:t> = FALSE, alpha = .4) +</a:t>
            </a:r>
          </a:p>
          <a:p>
            <a:r>
              <a:rPr lang="en-US" sz="1100" dirty="0"/>
              <a:t>      labs(x = "Rating", y = "Vote Count") +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theme_minimal</a:t>
            </a:r>
            <a:r>
              <a:rPr lang="en-US" sz="1100" dirty="0"/>
              <a:t>() +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scale_color_gradient</a:t>
            </a:r>
            <a:r>
              <a:rPr lang="en-US" sz="1100" dirty="0"/>
              <a:t>(low = "#5994f9", high = "#f0650e") }) })</a:t>
            </a:r>
          </a:p>
        </p:txBody>
      </p:sp>
    </p:spTree>
    <p:extLst>
      <p:ext uri="{BB962C8B-B14F-4D97-AF65-F5344CB8AC3E}">
        <p14:creationId xmlns:p14="http://schemas.microsoft.com/office/powerpoint/2010/main" val="9858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54B-1C28-B848-BF9A-6C2B302C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Recommender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B289-1C89-AF41-B0BE-279A2BDA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Algorithm:</a:t>
            </a:r>
            <a:r>
              <a:rPr lang="zh-CN" altLang="en-US" dirty="0"/>
              <a:t> </a:t>
            </a:r>
            <a:r>
              <a:rPr lang="en-US" altLang="zh-CN" dirty="0"/>
              <a:t>User-based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(Special</a:t>
            </a:r>
            <a:r>
              <a:rPr lang="zh-CN" altLang="en-US" dirty="0"/>
              <a:t> 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Stefan Nikolic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</a:p>
          <a:p>
            <a:r>
              <a:rPr lang="en-US" altLang="zh-CN" dirty="0"/>
              <a:t>Techniques: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 err="1"/>
              <a:t>recommenderlab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slam,</a:t>
            </a:r>
            <a:r>
              <a:rPr lang="zh-CN" altLang="en-US" dirty="0"/>
              <a:t> </a:t>
            </a:r>
            <a:r>
              <a:rPr lang="en-US" altLang="zh-CN" dirty="0" err="1"/>
              <a:t>data.table</a:t>
            </a:r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</a:p>
          <a:p>
            <a:r>
              <a:rPr lang="en-US" altLang="zh-CN" dirty="0"/>
              <a:t>F</a:t>
            </a:r>
            <a:r>
              <a:rPr lang="en-US" dirty="0"/>
              <a:t>irst identify other users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similar to the current user in terms of their ratings on the same set of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en-US" dirty="0"/>
              <a:t>.</a:t>
            </a:r>
          </a:p>
          <a:p>
            <a:r>
              <a:rPr lang="en-US" altLang="zh-CN" dirty="0"/>
              <a:t>T</a:t>
            </a:r>
            <a:r>
              <a:rPr lang="en-US" dirty="0"/>
              <a:t>ake their average rating of </a:t>
            </a:r>
            <a:r>
              <a:rPr lang="en-US" altLang="zh-CN" dirty="0"/>
              <a:t>movie</a:t>
            </a:r>
            <a:r>
              <a:rPr lang="en-US" dirty="0"/>
              <a:t>s the current user has not yet </a:t>
            </a:r>
            <a:r>
              <a:rPr lang="en-US" altLang="zh-CN" dirty="0"/>
              <a:t>watched</a:t>
            </a:r>
            <a:endParaRPr lang="en-US" dirty="0"/>
          </a:p>
          <a:p>
            <a:r>
              <a:rPr lang="en-US" dirty="0"/>
              <a:t>… and recommend those </a:t>
            </a:r>
            <a:r>
              <a:rPr lang="en-US" altLang="zh-CN" dirty="0"/>
              <a:t>movie</a:t>
            </a:r>
            <a:r>
              <a:rPr lang="en-US" dirty="0"/>
              <a:t>s with the highest average rating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en-US" dirty="0"/>
              <a:t>.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B84-8BD7-CD49-B3CA-2E18BE5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Recommender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AB03-3094-7540-BF1B-393230A7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Restructure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matrix:</a:t>
            </a:r>
            <a:r>
              <a:rPr lang="zh-CN" altLang="en-US" dirty="0"/>
              <a:t> </a:t>
            </a:r>
            <a:r>
              <a:rPr lang="en-US" dirty="0"/>
              <a:t>each row corresponds to a user and each column corresponds to a </a:t>
            </a:r>
            <a:r>
              <a:rPr lang="en-US" altLang="zh-CN" dirty="0"/>
              <a:t>movie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B1B68-C9A7-7C4B-A6CB-086A96058B34}"/>
              </a:ext>
            </a:extLst>
          </p:cNvPr>
          <p:cNvSpPr txBox="1"/>
          <p:nvPr/>
        </p:nvSpPr>
        <p:spPr>
          <a:xfrm>
            <a:off x="677334" y="2771235"/>
            <a:ext cx="7085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reshape to movies x user matrix </a:t>
            </a:r>
          </a:p>
          <a:p>
            <a:r>
              <a:rPr lang="en-US" sz="1100" dirty="0" err="1"/>
              <a:t>ratingmat</a:t>
            </a:r>
            <a:r>
              <a:rPr lang="en-US" sz="1100" dirty="0"/>
              <a:t> &lt;- </a:t>
            </a:r>
            <a:r>
              <a:rPr lang="en-US" sz="1100" dirty="0" err="1"/>
              <a:t>sparseMatrix</a:t>
            </a:r>
            <a:r>
              <a:rPr lang="en-US" sz="1100" dirty="0"/>
              <a:t>(</a:t>
            </a:r>
            <a:r>
              <a:rPr lang="en-US" sz="1100" dirty="0" err="1"/>
              <a:t>ratings$id</a:t>
            </a:r>
            <a:r>
              <a:rPr lang="en-US" sz="1100" dirty="0"/>
              <a:t>, </a:t>
            </a:r>
            <a:r>
              <a:rPr lang="en-US" sz="1100" dirty="0" err="1"/>
              <a:t>ratings$userId</a:t>
            </a:r>
            <a:r>
              <a:rPr lang="en-US" sz="1100" dirty="0"/>
              <a:t>, x=</a:t>
            </a:r>
            <a:r>
              <a:rPr lang="en-US" sz="1100" dirty="0" err="1"/>
              <a:t>ratings$rating</a:t>
            </a:r>
            <a:r>
              <a:rPr lang="en-US" sz="1100" dirty="0"/>
              <a:t>) # movie x user matrix</a:t>
            </a:r>
          </a:p>
          <a:p>
            <a:r>
              <a:rPr lang="en-US" sz="1100" dirty="0" err="1"/>
              <a:t>ratingmat</a:t>
            </a:r>
            <a:r>
              <a:rPr lang="en-US" sz="1100" dirty="0"/>
              <a:t> &lt;- </a:t>
            </a:r>
            <a:r>
              <a:rPr lang="en-US" sz="1100" dirty="0" err="1"/>
              <a:t>ratingmat</a:t>
            </a:r>
            <a:r>
              <a:rPr lang="en-US" sz="1100" dirty="0"/>
              <a:t>[, unique(summary(</a:t>
            </a:r>
            <a:r>
              <a:rPr lang="en-US" sz="1100" dirty="0" err="1"/>
              <a:t>ratingmat</a:t>
            </a:r>
            <a:r>
              <a:rPr lang="en-US" sz="1100" dirty="0"/>
              <a:t>)$j)] # remove users with no ratings</a:t>
            </a:r>
          </a:p>
          <a:p>
            <a:r>
              <a:rPr lang="en-US" sz="1100" dirty="0" err="1"/>
              <a:t>dimnames</a:t>
            </a:r>
            <a:r>
              <a:rPr lang="en-US" sz="1100" dirty="0"/>
              <a:t>(</a:t>
            </a:r>
            <a:r>
              <a:rPr lang="en-US" sz="1100" dirty="0" err="1"/>
              <a:t>ratingmat</a:t>
            </a:r>
            <a:r>
              <a:rPr lang="en-US" sz="1100" dirty="0"/>
              <a:t>) &lt;- list(id = </a:t>
            </a:r>
            <a:r>
              <a:rPr lang="en-US" sz="1100" dirty="0" err="1"/>
              <a:t>as.character</a:t>
            </a:r>
            <a:r>
              <a:rPr lang="en-US" sz="1100" dirty="0"/>
              <a:t>(1:163949), </a:t>
            </a:r>
            <a:r>
              <a:rPr lang="en-US" sz="1100" dirty="0" err="1"/>
              <a:t>userId</a:t>
            </a:r>
            <a:r>
              <a:rPr lang="en-US" sz="1100" dirty="0"/>
              <a:t> = </a:t>
            </a:r>
            <a:r>
              <a:rPr lang="en-US" sz="1100" dirty="0" err="1"/>
              <a:t>as.character</a:t>
            </a:r>
            <a:r>
              <a:rPr lang="en-US" sz="1100" dirty="0"/>
              <a:t>(sort(unique(</a:t>
            </a:r>
            <a:r>
              <a:rPr lang="en-US" sz="1100" dirty="0" err="1"/>
              <a:t>ratings$userId</a:t>
            </a:r>
            <a:r>
              <a:rPr lang="en-US" sz="1100" dirty="0"/>
              <a:t>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63884-3026-DB46-AC03-84BF5AD839AF}"/>
              </a:ext>
            </a:extLst>
          </p:cNvPr>
          <p:cNvSpPr txBox="1"/>
          <p:nvPr/>
        </p:nvSpPr>
        <p:spPr>
          <a:xfrm>
            <a:off x="677334" y="3936124"/>
            <a:ext cx="50593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define functions</a:t>
            </a:r>
          </a:p>
          <a:p>
            <a:r>
              <a:rPr lang="en-US" sz="1100" dirty="0" err="1"/>
              <a:t>get_user_ratings</a:t>
            </a:r>
            <a:r>
              <a:rPr lang="en-US" sz="1100" dirty="0"/>
              <a:t> &lt;- function(</a:t>
            </a:r>
            <a:r>
              <a:rPr lang="en-US" sz="1100" dirty="0" err="1"/>
              <a:t>value_list</a:t>
            </a:r>
            <a:r>
              <a:rPr lang="en-US" sz="1100" dirty="0"/>
              <a:t>) 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dat</a:t>
            </a:r>
            <a:r>
              <a:rPr lang="en-US" sz="1100" dirty="0"/>
              <a:t> &lt;- </a:t>
            </a:r>
            <a:r>
              <a:rPr lang="en-US" sz="1100" dirty="0" err="1"/>
              <a:t>data.table</a:t>
            </a:r>
            <a:r>
              <a:rPr lang="en-US" sz="1100" dirty="0"/>
              <a:t>(id = </a:t>
            </a:r>
            <a:r>
              <a:rPr lang="en-US" sz="1100" dirty="0" err="1"/>
              <a:t>sapply</a:t>
            </a:r>
            <a:r>
              <a:rPr lang="en-US" sz="1100" dirty="0"/>
              <a:t>(</a:t>
            </a:r>
            <a:r>
              <a:rPr lang="en-US" sz="1100" dirty="0" err="1"/>
              <a:t>strsplit</a:t>
            </a:r>
            <a:r>
              <a:rPr lang="en-US" sz="1100" dirty="0"/>
              <a:t>(names(</a:t>
            </a:r>
            <a:r>
              <a:rPr lang="en-US" sz="1100" dirty="0" err="1"/>
              <a:t>value_list</a:t>
            </a:r>
            <a:r>
              <a:rPr lang="en-US" sz="1100" dirty="0"/>
              <a:t>), "_"), function(x) </a:t>
            </a:r>
            <a:r>
              <a:rPr lang="en-US" sz="1100" dirty="0" err="1"/>
              <a:t>ifelse</a:t>
            </a:r>
            <a:r>
              <a:rPr lang="en-US" sz="1100" dirty="0"/>
              <a:t>(length(x) &gt; 1, x[[2]], NA)),</a:t>
            </a:r>
          </a:p>
          <a:p>
            <a:r>
              <a:rPr lang="en-US" sz="1100" dirty="0"/>
              <a:t>                    rating = </a:t>
            </a:r>
            <a:r>
              <a:rPr lang="en-US" sz="1100" dirty="0" err="1"/>
              <a:t>unlist</a:t>
            </a:r>
            <a:r>
              <a:rPr lang="en-US" sz="1100" dirty="0"/>
              <a:t>(</a:t>
            </a:r>
            <a:r>
              <a:rPr lang="en-US" sz="1100" dirty="0" err="1"/>
              <a:t>as.character</a:t>
            </a:r>
            <a:r>
              <a:rPr lang="en-US" sz="1100" dirty="0"/>
              <a:t>(</a:t>
            </a:r>
            <a:r>
              <a:rPr lang="en-US" sz="1100" dirty="0" err="1"/>
              <a:t>value_list</a:t>
            </a:r>
            <a:r>
              <a:rPr lang="en-US" sz="1100" dirty="0"/>
              <a:t>)))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dat</a:t>
            </a:r>
            <a:r>
              <a:rPr lang="en-US" sz="1100" dirty="0"/>
              <a:t> &lt;- </a:t>
            </a:r>
            <a:r>
              <a:rPr lang="en-US" sz="1100" dirty="0" err="1"/>
              <a:t>dat</a:t>
            </a:r>
            <a:r>
              <a:rPr lang="en-US" sz="1100" dirty="0"/>
              <a:t>[!</a:t>
            </a:r>
            <a:r>
              <a:rPr lang="en-US" sz="1100" dirty="0" err="1"/>
              <a:t>is.null</a:t>
            </a:r>
            <a:r>
              <a:rPr lang="en-US" sz="1100" dirty="0"/>
              <a:t>(rating) &amp; !</a:t>
            </a:r>
            <a:r>
              <a:rPr lang="en-US" sz="1100" dirty="0" err="1"/>
              <a:t>is.na</a:t>
            </a:r>
            <a:r>
              <a:rPr lang="en-US" sz="1100" dirty="0"/>
              <a:t>(id)]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dat</a:t>
            </a:r>
            <a:r>
              <a:rPr lang="en-US" sz="1100" dirty="0"/>
              <a:t>[rating == " ", rating := 0]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dat</a:t>
            </a:r>
            <a:r>
              <a:rPr lang="en-US" sz="1100" dirty="0"/>
              <a:t>[, ':=' (id = </a:t>
            </a:r>
            <a:r>
              <a:rPr lang="en-US" sz="1100" dirty="0" err="1"/>
              <a:t>as.numeric</a:t>
            </a:r>
            <a:r>
              <a:rPr lang="en-US" sz="1100" dirty="0"/>
              <a:t>(id), rating = </a:t>
            </a:r>
            <a:r>
              <a:rPr lang="en-US" sz="1100" dirty="0" err="1"/>
              <a:t>as.numeric</a:t>
            </a:r>
            <a:r>
              <a:rPr lang="en-US" sz="1100" dirty="0"/>
              <a:t>(rating))]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dat</a:t>
            </a:r>
            <a:r>
              <a:rPr lang="en-US" sz="1100" dirty="0"/>
              <a:t> &lt;- </a:t>
            </a:r>
            <a:r>
              <a:rPr lang="en-US" sz="1100" dirty="0" err="1"/>
              <a:t>dat</a:t>
            </a:r>
            <a:r>
              <a:rPr lang="en-US" sz="1100" dirty="0"/>
              <a:t>[rating &gt; 0]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# get the indices of the ratings</a:t>
            </a:r>
          </a:p>
          <a:p>
            <a:r>
              <a:rPr lang="en-US" sz="1100" dirty="0"/>
              <a:t>  # add the user ratings to the existing rating matrix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user_ratings</a:t>
            </a:r>
            <a:r>
              <a:rPr lang="en-US" sz="1100" dirty="0"/>
              <a:t> &lt;- </a:t>
            </a:r>
            <a:r>
              <a:rPr lang="en-US" sz="1100" dirty="0" err="1"/>
              <a:t>sparseMatrix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 = </a:t>
            </a:r>
            <a:r>
              <a:rPr lang="en-US" sz="1100" dirty="0" err="1"/>
              <a:t>dat$id</a:t>
            </a:r>
            <a:r>
              <a:rPr lang="en-US" sz="1100" dirty="0"/>
              <a:t>, </a:t>
            </a:r>
          </a:p>
          <a:p>
            <a:r>
              <a:rPr lang="en-US" sz="1100" dirty="0"/>
              <a:t>                               j = rep(1,nrow(</a:t>
            </a:r>
            <a:r>
              <a:rPr lang="en-US" sz="1100" dirty="0" err="1"/>
              <a:t>dat</a:t>
            </a:r>
            <a:r>
              <a:rPr lang="en-US" sz="1100" dirty="0"/>
              <a:t>)), </a:t>
            </a:r>
          </a:p>
          <a:p>
            <a:r>
              <a:rPr lang="en-US" sz="1100" dirty="0"/>
              <a:t>                               x = </a:t>
            </a:r>
            <a:r>
              <a:rPr lang="en-US" sz="1100" dirty="0" err="1"/>
              <a:t>dat$rating</a:t>
            </a:r>
            <a:r>
              <a:rPr lang="en-US" sz="1100" dirty="0"/>
              <a:t>, </a:t>
            </a:r>
          </a:p>
          <a:p>
            <a:r>
              <a:rPr lang="en-US" sz="1100" dirty="0"/>
              <a:t>                               dims = c(</a:t>
            </a:r>
            <a:r>
              <a:rPr lang="en-US" sz="1100" dirty="0" err="1"/>
              <a:t>nrow</a:t>
            </a:r>
            <a:r>
              <a:rPr lang="en-US" sz="1100" dirty="0"/>
              <a:t>(</a:t>
            </a:r>
            <a:r>
              <a:rPr lang="en-US" sz="1100" dirty="0" err="1"/>
              <a:t>ratingmat</a:t>
            </a:r>
            <a:r>
              <a:rPr lang="en-US" sz="1100" dirty="0"/>
              <a:t>), 1))}</a:t>
            </a:r>
          </a:p>
        </p:txBody>
      </p:sp>
    </p:spTree>
    <p:extLst>
      <p:ext uri="{BB962C8B-B14F-4D97-AF65-F5344CB8AC3E}">
        <p14:creationId xmlns:p14="http://schemas.microsoft.com/office/powerpoint/2010/main" val="301861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EA29-BE03-474F-80E1-466CD850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Recommender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E2D2-1246-EB4E-BAAB-53533DE4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elect users that rated the sam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</a:p>
          <a:p>
            <a:r>
              <a:rPr lang="en-US" dirty="0"/>
              <a:t>For these users, we calculate the similarity of their ratings with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Stefan Nikolic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cosine</a:t>
            </a:r>
            <a:r>
              <a:rPr lang="zh-CN" altLang="en-US" dirty="0"/>
              <a:t> </a:t>
            </a:r>
            <a:r>
              <a:rPr lang="en-US" altLang="zh-CN" dirty="0"/>
              <a:t>similarity)</a:t>
            </a:r>
            <a:endParaRPr lang="en-US" dirty="0"/>
          </a:p>
          <a:p>
            <a:r>
              <a:rPr lang="en-US" altLang="zh-CN" dirty="0"/>
              <a:t>S</a:t>
            </a:r>
            <a:r>
              <a:rPr lang="en-US" dirty="0"/>
              <a:t>ort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descending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r>
              <a:rPr lang="en-US" altLang="zh-CN" dirty="0"/>
              <a:t>T</a:t>
            </a:r>
            <a:r>
              <a:rPr lang="en-US" dirty="0"/>
              <a:t>ake the most similar users (e.g. </a:t>
            </a:r>
            <a:r>
              <a:rPr lang="en-US" altLang="zh-CN" dirty="0"/>
              <a:t>20</a:t>
            </a:r>
            <a:r>
              <a:rPr lang="en-US" dirty="0"/>
              <a:t>) and average their ratings for </a:t>
            </a:r>
            <a:r>
              <a:rPr lang="en-US" altLang="zh-CN" dirty="0"/>
              <a:t>movie</a:t>
            </a:r>
            <a:r>
              <a:rPr lang="en-US" dirty="0"/>
              <a:t>s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en-US" dirty="0"/>
              <a:t> has not yet rated</a:t>
            </a:r>
          </a:p>
          <a:p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rated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movies!</a:t>
            </a:r>
          </a:p>
        </p:txBody>
      </p:sp>
    </p:spTree>
    <p:extLst>
      <p:ext uri="{BB962C8B-B14F-4D97-AF65-F5344CB8AC3E}">
        <p14:creationId xmlns:p14="http://schemas.microsoft.com/office/powerpoint/2010/main" val="111229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6245-F2DB-E949-912A-6DD42A3D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Recommender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B4D99-C77C-0641-9CCD-4F1C1FD601B2}"/>
              </a:ext>
            </a:extLst>
          </p:cNvPr>
          <p:cNvSpPr txBox="1"/>
          <p:nvPr/>
        </p:nvSpPr>
        <p:spPr>
          <a:xfrm>
            <a:off x="569159" y="1863271"/>
            <a:ext cx="633613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# Calculate recommendations when the </a:t>
            </a:r>
            <a:r>
              <a:rPr lang="en-US" sz="1100" dirty="0" err="1"/>
              <a:t>sbumbutton</a:t>
            </a:r>
            <a:r>
              <a:rPr lang="en-US" sz="1100" dirty="0"/>
              <a:t> is clicked</a:t>
            </a:r>
          </a:p>
          <a:p>
            <a:r>
              <a:rPr lang="en-US" sz="1100" dirty="0"/>
              <a:t>  df &lt;- </a:t>
            </a:r>
            <a:r>
              <a:rPr lang="en-US" sz="1100" dirty="0" err="1"/>
              <a:t>eventReactive</a:t>
            </a:r>
            <a:r>
              <a:rPr lang="en-US" sz="1100" dirty="0"/>
              <a:t>(</a:t>
            </a:r>
            <a:r>
              <a:rPr lang="en-US" sz="1100" dirty="0" err="1"/>
              <a:t>input$btn</a:t>
            </a:r>
            <a:r>
              <a:rPr lang="en-US" sz="1100" dirty="0"/>
              <a:t>, 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withBusyIndicatorServer</a:t>
            </a:r>
            <a:r>
              <a:rPr lang="en-US" sz="1100" dirty="0"/>
              <a:t>("</a:t>
            </a:r>
            <a:r>
              <a:rPr lang="en-US" sz="1100" dirty="0" err="1"/>
              <a:t>btn</a:t>
            </a:r>
            <a:r>
              <a:rPr lang="en-US" sz="1100" dirty="0"/>
              <a:t>", { # showing the busy indicator</a:t>
            </a:r>
          </a:p>
          <a:p>
            <a:r>
              <a:rPr lang="en-US" sz="1100" dirty="0"/>
              <a:t>      # hide the rating container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useShinyjs</a:t>
            </a:r>
            <a:r>
              <a:rPr lang="en-US" sz="1100" dirty="0"/>
              <a:t>()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jsCode</a:t>
            </a:r>
            <a:r>
              <a:rPr lang="en-US" sz="1100" dirty="0"/>
              <a:t> &lt;- "</a:t>
            </a:r>
            <a:r>
              <a:rPr lang="en-US" sz="1100" dirty="0" err="1"/>
              <a:t>document.querySelector</a:t>
            </a:r>
            <a:r>
              <a:rPr lang="en-US" sz="1100" dirty="0"/>
              <a:t>('[data-widget=collapse]').click();"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runjs</a:t>
            </a:r>
            <a:r>
              <a:rPr lang="en-US" sz="1100" dirty="0"/>
              <a:t>(</a:t>
            </a:r>
            <a:r>
              <a:rPr lang="en-US" sz="1100" dirty="0" err="1"/>
              <a:t>jsCode</a:t>
            </a:r>
            <a:r>
              <a:rPr lang="en-US" sz="1100" dirty="0"/>
              <a:t>)  </a:t>
            </a:r>
          </a:p>
          <a:p>
            <a:r>
              <a:rPr lang="en-US" sz="1100" dirty="0"/>
              <a:t>      # get the user's rating data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value_list</a:t>
            </a:r>
            <a:r>
              <a:rPr lang="en-US" sz="1100" dirty="0"/>
              <a:t> &lt;- </a:t>
            </a:r>
            <a:r>
              <a:rPr lang="en-US" sz="1100" dirty="0" err="1"/>
              <a:t>reactiveValuesToList</a:t>
            </a:r>
            <a:r>
              <a:rPr lang="en-US" sz="1100" dirty="0"/>
              <a:t>(input)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user_ratings</a:t>
            </a:r>
            <a:r>
              <a:rPr lang="en-US" sz="1100" dirty="0"/>
              <a:t> &lt;- </a:t>
            </a:r>
            <a:r>
              <a:rPr lang="en-US" sz="1100" dirty="0" err="1"/>
              <a:t>get_user_ratings</a:t>
            </a:r>
            <a:r>
              <a:rPr lang="en-US" sz="1100" dirty="0"/>
              <a:t>(</a:t>
            </a:r>
            <a:r>
              <a:rPr lang="en-US" sz="1100" dirty="0" err="1"/>
              <a:t>value_list</a:t>
            </a:r>
            <a:r>
              <a:rPr lang="en-US" sz="1100" dirty="0"/>
              <a:t>)  </a:t>
            </a:r>
          </a:p>
          <a:p>
            <a:r>
              <a:rPr lang="en-US" sz="1100" dirty="0"/>
              <a:t>      # add user's ratings as first column to rating matrix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rmat</a:t>
            </a:r>
            <a:r>
              <a:rPr lang="en-US" sz="1100" dirty="0"/>
              <a:t> &lt;- </a:t>
            </a:r>
            <a:r>
              <a:rPr lang="en-US" sz="1100" dirty="0" err="1"/>
              <a:t>cbind</a:t>
            </a:r>
            <a:r>
              <a:rPr lang="en-US" sz="1100" dirty="0"/>
              <a:t>(</a:t>
            </a:r>
            <a:r>
              <a:rPr lang="en-US" sz="1100" dirty="0" err="1"/>
              <a:t>user_ratings</a:t>
            </a:r>
            <a:r>
              <a:rPr lang="en-US" sz="1100" dirty="0"/>
              <a:t>, </a:t>
            </a:r>
            <a:r>
              <a:rPr lang="en-US" sz="1100" dirty="0" err="1"/>
              <a:t>ratingmat</a:t>
            </a:r>
            <a:r>
              <a:rPr lang="en-US" sz="1100" dirty="0"/>
              <a:t>)</a:t>
            </a:r>
          </a:p>
          <a:p>
            <a:r>
              <a:rPr lang="en-US" sz="1100" dirty="0"/>
              <a:t>      # get the indices of which cells in the matrix should be predicted</a:t>
            </a:r>
          </a:p>
          <a:p>
            <a:r>
              <a:rPr lang="en-US" sz="1100" dirty="0"/>
              <a:t>      # predict all movies the current user has not yet rated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items_to_predict</a:t>
            </a:r>
            <a:r>
              <a:rPr lang="en-US" sz="1100" dirty="0"/>
              <a:t> &lt;- which(</a:t>
            </a:r>
            <a:r>
              <a:rPr lang="en-US" sz="1100" dirty="0" err="1"/>
              <a:t>rmat</a:t>
            </a:r>
            <a:r>
              <a:rPr lang="en-US" sz="1100" dirty="0"/>
              <a:t>[, 1] == 0)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prediction_indices</a:t>
            </a:r>
            <a:r>
              <a:rPr lang="en-US" sz="1100" dirty="0"/>
              <a:t> &lt;- </a:t>
            </a:r>
            <a:r>
              <a:rPr lang="en-US" sz="1100" dirty="0" err="1"/>
              <a:t>as.matrix</a:t>
            </a:r>
            <a:r>
              <a:rPr lang="en-US" sz="1100" dirty="0"/>
              <a:t>(</a:t>
            </a:r>
            <a:r>
              <a:rPr lang="en-US" sz="1100" dirty="0" err="1"/>
              <a:t>expand.grid</a:t>
            </a:r>
            <a:r>
              <a:rPr lang="en-US" sz="1100" dirty="0"/>
              <a:t>(</a:t>
            </a:r>
            <a:r>
              <a:rPr lang="en-US" sz="1100" dirty="0" err="1"/>
              <a:t>items_to_predict</a:t>
            </a:r>
            <a:r>
              <a:rPr lang="en-US" sz="1100" dirty="0"/>
              <a:t>, 1))</a:t>
            </a:r>
          </a:p>
          <a:p>
            <a:r>
              <a:rPr lang="en-US" sz="1100" dirty="0"/>
              <a:t>      # run the </a:t>
            </a:r>
            <a:r>
              <a:rPr lang="en-US" sz="1100" dirty="0" err="1"/>
              <a:t>ubcf-alogrithm</a:t>
            </a:r>
            <a:endParaRPr lang="en-US" sz="1100" dirty="0"/>
          </a:p>
          <a:p>
            <a:r>
              <a:rPr lang="en-US" sz="1100" dirty="0"/>
              <a:t>      res &lt;- </a:t>
            </a:r>
            <a:r>
              <a:rPr lang="en-US" sz="1100" dirty="0" err="1"/>
              <a:t>predict_cf</a:t>
            </a:r>
            <a:r>
              <a:rPr lang="en-US" sz="1100" dirty="0"/>
              <a:t>(</a:t>
            </a:r>
            <a:r>
              <a:rPr lang="en-US" sz="1100" dirty="0" err="1"/>
              <a:t>rmat</a:t>
            </a:r>
            <a:r>
              <a:rPr lang="en-US" sz="1100" dirty="0"/>
              <a:t>, </a:t>
            </a:r>
            <a:r>
              <a:rPr lang="en-US" sz="1100" dirty="0" err="1"/>
              <a:t>prediction_indices</a:t>
            </a:r>
            <a:r>
              <a:rPr lang="en-US" sz="1100" dirty="0"/>
              <a:t>, "</a:t>
            </a:r>
            <a:r>
              <a:rPr lang="en-US" sz="1100" dirty="0" err="1"/>
              <a:t>ubcf</a:t>
            </a:r>
            <a:r>
              <a:rPr lang="en-US" sz="1100" dirty="0"/>
              <a:t>", TRUE, </a:t>
            </a:r>
            <a:r>
              <a:rPr lang="en-US" sz="1100" dirty="0" err="1"/>
              <a:t>cal_cos</a:t>
            </a:r>
            <a:r>
              <a:rPr lang="en-US" sz="1100" dirty="0"/>
              <a:t>, 1000, FALSE, 2000, 1000)</a:t>
            </a:r>
          </a:p>
          <a:p>
            <a:r>
              <a:rPr lang="en-US" sz="1100" dirty="0"/>
              <a:t>      </a:t>
            </a:r>
          </a:p>
          <a:p>
            <a:r>
              <a:rPr lang="en-US" sz="1100" dirty="0"/>
              <a:t>      # sort, organize, and return the results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user_results</a:t>
            </a:r>
            <a:r>
              <a:rPr lang="en-US" sz="1100" dirty="0"/>
              <a:t> &lt;- sort(res[, 1], decreasing = TRUE)[1:20]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user_predicted_ids</a:t>
            </a:r>
            <a:r>
              <a:rPr lang="en-US" sz="1100" dirty="0"/>
              <a:t> &lt;- </a:t>
            </a:r>
            <a:r>
              <a:rPr lang="en-US" sz="1100" dirty="0" err="1"/>
              <a:t>as.numeric</a:t>
            </a:r>
            <a:r>
              <a:rPr lang="en-US" sz="1100" dirty="0"/>
              <a:t>(names(</a:t>
            </a:r>
            <a:r>
              <a:rPr lang="en-US" sz="1100" dirty="0" err="1"/>
              <a:t>user_results</a:t>
            </a:r>
            <a:r>
              <a:rPr lang="en-US" sz="1100" dirty="0"/>
              <a:t>))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recom_results</a:t>
            </a:r>
            <a:r>
              <a:rPr lang="en-US" sz="1100" dirty="0"/>
              <a:t> &lt;- </a:t>
            </a:r>
            <a:r>
              <a:rPr lang="en-US" sz="1100" dirty="0" err="1"/>
              <a:t>data.table</a:t>
            </a:r>
            <a:r>
              <a:rPr lang="en-US" sz="1100" dirty="0"/>
              <a:t>(Rank = 1:20, </a:t>
            </a:r>
          </a:p>
          <a:p>
            <a:r>
              <a:rPr lang="en-US" sz="1100" dirty="0"/>
              <a:t>                                  </a:t>
            </a:r>
            <a:r>
              <a:rPr lang="en-US" sz="1100" dirty="0" err="1"/>
              <a:t>Movie_id</a:t>
            </a:r>
            <a:r>
              <a:rPr lang="en-US" sz="1100" dirty="0"/>
              <a:t> = </a:t>
            </a:r>
            <a:r>
              <a:rPr lang="en-US" sz="1100" dirty="0" err="1"/>
              <a:t>user_predicted_ids</a:t>
            </a:r>
            <a:r>
              <a:rPr lang="en-US" sz="1100" dirty="0"/>
              <a:t>, </a:t>
            </a:r>
          </a:p>
          <a:p>
            <a:r>
              <a:rPr lang="en-US" sz="1100" dirty="0"/>
              <a:t>                                  Title = </a:t>
            </a:r>
            <a:r>
              <a:rPr lang="en-US" sz="1100" dirty="0" err="1"/>
              <a:t>movies$original_title</a:t>
            </a:r>
            <a:r>
              <a:rPr lang="en-US" sz="1100" dirty="0"/>
              <a:t>[</a:t>
            </a:r>
            <a:r>
              <a:rPr lang="en-US" sz="1100" dirty="0" err="1"/>
              <a:t>user_predicted_ids</a:t>
            </a:r>
            <a:r>
              <a:rPr lang="en-US" sz="1100" dirty="0"/>
              <a:t>], </a:t>
            </a:r>
          </a:p>
          <a:p>
            <a:r>
              <a:rPr lang="en-US" sz="1100" dirty="0"/>
              <a:t>                                  </a:t>
            </a:r>
            <a:r>
              <a:rPr lang="en-US" sz="1100" dirty="0" err="1"/>
              <a:t>Predicted_rating</a:t>
            </a:r>
            <a:r>
              <a:rPr lang="en-US" sz="1100" dirty="0"/>
              <a:t> =  </a:t>
            </a:r>
            <a:r>
              <a:rPr lang="en-US" sz="1100" dirty="0" err="1"/>
              <a:t>user_results</a:t>
            </a:r>
            <a:r>
              <a:rPr lang="en-US" sz="1100" dirty="0"/>
              <a:t>)     }) # still busy</a:t>
            </a:r>
            <a:r>
              <a:rPr lang="zh-CN" altLang="en-US" sz="1100" dirty="0"/>
              <a:t> </a:t>
            </a:r>
            <a:r>
              <a:rPr lang="en-US" sz="1100" dirty="0"/>
              <a:t>}) # clicked on button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8E449-E060-4243-B599-7FA409A3310F}"/>
              </a:ext>
            </a:extLst>
          </p:cNvPr>
          <p:cNvSpPr txBox="1"/>
          <p:nvPr/>
        </p:nvSpPr>
        <p:spPr>
          <a:xfrm>
            <a:off x="7245505" y="832655"/>
            <a:ext cx="40569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output$ratings</a:t>
            </a:r>
            <a:r>
              <a:rPr lang="en-US" sz="1100" dirty="0"/>
              <a:t> &lt;- </a:t>
            </a:r>
            <a:r>
              <a:rPr lang="en-US" sz="1100" dirty="0" err="1"/>
              <a:t>renderUI</a:t>
            </a:r>
            <a:r>
              <a:rPr lang="en-US" sz="1100" dirty="0"/>
              <a:t>({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num_rows</a:t>
            </a:r>
            <a:r>
              <a:rPr lang="en-US" sz="1100" dirty="0"/>
              <a:t> &lt;- 20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num_movies</a:t>
            </a:r>
            <a:r>
              <a:rPr lang="en-US" sz="1100" dirty="0"/>
              <a:t> &lt;- 4 # movies per row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lapply</a:t>
            </a:r>
            <a:r>
              <a:rPr lang="en-US" sz="1100" dirty="0"/>
              <a:t>(1:num_rows, function(</a:t>
            </a:r>
            <a:r>
              <a:rPr lang="en-US" sz="1100" dirty="0" err="1"/>
              <a:t>i</a:t>
            </a:r>
            <a:r>
              <a:rPr lang="en-US" sz="1100" dirty="0"/>
              <a:t>) {</a:t>
            </a:r>
          </a:p>
          <a:p>
            <a:r>
              <a:rPr lang="en-US" sz="1100" dirty="0"/>
              <a:t>      list(</a:t>
            </a:r>
            <a:r>
              <a:rPr lang="en-US" sz="1100" dirty="0" err="1"/>
              <a:t>fluidRow</a:t>
            </a:r>
            <a:r>
              <a:rPr lang="en-US" sz="1100" dirty="0"/>
              <a:t>(</a:t>
            </a:r>
            <a:r>
              <a:rPr lang="en-US" sz="1100" dirty="0" err="1"/>
              <a:t>lapply</a:t>
            </a:r>
            <a:r>
              <a:rPr lang="en-US" sz="1100" dirty="0"/>
              <a:t>(1:num_movies, function(j) {</a:t>
            </a:r>
          </a:p>
          <a:p>
            <a:r>
              <a:rPr lang="en-US" sz="1100" dirty="0"/>
              <a:t>        list(box(width = 3,</a:t>
            </a:r>
          </a:p>
          <a:p>
            <a:r>
              <a:rPr lang="en-US" sz="1100" dirty="0"/>
              <a:t>                 div(style = "</a:t>
            </a:r>
            <a:r>
              <a:rPr lang="en-US" sz="1100" dirty="0" err="1"/>
              <a:t>text-align:center</a:t>
            </a:r>
            <a:r>
              <a:rPr lang="en-US" sz="1100" dirty="0"/>
              <a:t>", </a:t>
            </a:r>
            <a:r>
              <a:rPr lang="en-US" sz="1100" dirty="0" err="1"/>
              <a:t>img</a:t>
            </a:r>
            <a:r>
              <a:rPr lang="en-US" sz="1100" dirty="0"/>
              <a:t>(</a:t>
            </a:r>
            <a:r>
              <a:rPr lang="en-US" sz="1100" dirty="0" err="1"/>
              <a:t>src</a:t>
            </a:r>
            <a:r>
              <a:rPr lang="en-US" sz="1100" dirty="0"/>
              <a:t> = </a:t>
            </a:r>
            <a:r>
              <a:rPr lang="en-US" sz="1100" dirty="0" err="1"/>
              <a:t>movies$poster_path</a:t>
            </a:r>
            <a:r>
              <a:rPr lang="en-US" sz="1100" dirty="0"/>
              <a:t>[(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j], style = "max-height:150")),</a:t>
            </a:r>
          </a:p>
          <a:p>
            <a:r>
              <a:rPr lang="en-US" sz="1100" dirty="0"/>
              <a:t>                 div(style = "</a:t>
            </a:r>
            <a:r>
              <a:rPr lang="en-US" sz="1100" dirty="0" err="1"/>
              <a:t>text-align:center</a:t>
            </a:r>
            <a:r>
              <a:rPr lang="en-US" sz="1100" dirty="0"/>
              <a:t>", strong(</a:t>
            </a:r>
            <a:r>
              <a:rPr lang="en-US" sz="1100" dirty="0" err="1"/>
              <a:t>movies$original_title</a:t>
            </a:r>
            <a:r>
              <a:rPr lang="en-US" sz="1100" dirty="0"/>
              <a:t>[(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j])),</a:t>
            </a:r>
          </a:p>
          <a:p>
            <a:r>
              <a:rPr lang="en-US" sz="1100" dirty="0"/>
              <a:t>                 div(style = "</a:t>
            </a:r>
            <a:r>
              <a:rPr lang="en-US" sz="1100" dirty="0" err="1"/>
              <a:t>text-align:center</a:t>
            </a:r>
            <a:r>
              <a:rPr lang="en-US" sz="1100" dirty="0"/>
              <a:t>; font-size: 150%; color: #C44F4F;", </a:t>
            </a:r>
            <a:r>
              <a:rPr lang="en-US" sz="1100" dirty="0" err="1"/>
              <a:t>ratingInput</a:t>
            </a:r>
            <a:r>
              <a:rPr lang="en-US" sz="1100" dirty="0"/>
              <a:t>(paste0("select_", </a:t>
            </a:r>
            <a:r>
              <a:rPr lang="en-US" sz="1100" dirty="0" err="1"/>
              <a:t>movies$id</a:t>
            </a:r>
            <a:r>
              <a:rPr lang="en-US" sz="1100" dirty="0"/>
              <a:t>[(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j]), label = "", </a:t>
            </a:r>
            <a:r>
              <a:rPr lang="en-US" sz="1100" dirty="0" err="1"/>
              <a:t>dataStop</a:t>
            </a:r>
            <a:r>
              <a:rPr lang="en-US" sz="1100" dirty="0"/>
              <a:t> = 5)))</a:t>
            </a:r>
          </a:p>
          <a:p>
            <a:r>
              <a:rPr lang="en-US" sz="1100" dirty="0"/>
              <a:t>             )</a:t>
            </a:r>
            <a:r>
              <a:rPr lang="zh-CN" altLang="en-US" sz="1100" dirty="0"/>
              <a:t> </a:t>
            </a:r>
            <a:r>
              <a:rPr lang="en-US" sz="1100" dirty="0"/>
              <a:t>}))) })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537FC-865A-7E40-A8BD-F239DCFF2E0F}"/>
              </a:ext>
            </a:extLst>
          </p:cNvPr>
          <p:cNvSpPr txBox="1"/>
          <p:nvPr/>
        </p:nvSpPr>
        <p:spPr>
          <a:xfrm>
            <a:off x="7245505" y="3725319"/>
            <a:ext cx="4313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output$results</a:t>
            </a:r>
            <a:r>
              <a:rPr lang="en-US" sz="1100" dirty="0"/>
              <a:t> &lt;- </a:t>
            </a:r>
            <a:r>
              <a:rPr lang="en-US" sz="1100" dirty="0" err="1"/>
              <a:t>renderUI</a:t>
            </a:r>
            <a:r>
              <a:rPr lang="en-US" sz="1100" dirty="0"/>
              <a:t>({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num_rows</a:t>
            </a:r>
            <a:r>
              <a:rPr lang="en-US" sz="1100" dirty="0"/>
              <a:t> &lt;- 2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num_movies</a:t>
            </a:r>
            <a:r>
              <a:rPr lang="en-US" sz="1100" dirty="0"/>
              <a:t> &lt;- 4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recom_result</a:t>
            </a:r>
            <a:r>
              <a:rPr lang="en-US" sz="1100" dirty="0"/>
              <a:t> &lt;- df()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lapply</a:t>
            </a:r>
            <a:r>
              <a:rPr lang="en-US" sz="1100" dirty="0"/>
              <a:t>(1:num_rows, function(</a:t>
            </a:r>
            <a:r>
              <a:rPr lang="en-US" sz="1100" dirty="0" err="1"/>
              <a:t>i</a:t>
            </a:r>
            <a:r>
              <a:rPr lang="en-US" sz="1100" dirty="0"/>
              <a:t>) {</a:t>
            </a:r>
          </a:p>
          <a:p>
            <a:r>
              <a:rPr lang="en-US" sz="1100" dirty="0"/>
              <a:t>      list(</a:t>
            </a:r>
            <a:r>
              <a:rPr lang="en-US" sz="1100" dirty="0" err="1"/>
              <a:t>fluidRow</a:t>
            </a:r>
            <a:r>
              <a:rPr lang="en-US" sz="1100" dirty="0"/>
              <a:t>(</a:t>
            </a:r>
            <a:r>
              <a:rPr lang="en-US" sz="1100" dirty="0" err="1"/>
              <a:t>lapply</a:t>
            </a:r>
            <a:r>
              <a:rPr lang="en-US" sz="1100" dirty="0"/>
              <a:t>(1:num_movies, function(j) {</a:t>
            </a:r>
          </a:p>
          <a:p>
            <a:r>
              <a:rPr lang="en-US" sz="1100" dirty="0"/>
              <a:t>        box(width = 3, status = "primary", </a:t>
            </a:r>
            <a:r>
              <a:rPr lang="en-US" sz="1100" dirty="0" err="1"/>
              <a:t>solidHeader</a:t>
            </a:r>
            <a:r>
              <a:rPr lang="en-US" sz="1100" dirty="0"/>
              <a:t> = TRUE, title = paste0("Rank ", 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j),</a:t>
            </a:r>
          </a:p>
          <a:p>
            <a:r>
              <a:rPr lang="en-US" sz="1100" dirty="0"/>
              <a:t>            div(style = "</a:t>
            </a:r>
            <a:r>
              <a:rPr lang="en-US" sz="1100" dirty="0" err="1"/>
              <a:t>text-align:center</a:t>
            </a:r>
            <a:r>
              <a:rPr lang="en-US" sz="1100" dirty="0"/>
              <a:t>", </a:t>
            </a:r>
            <a:r>
              <a:rPr lang="en-US" sz="1100" dirty="0" err="1"/>
              <a:t>img</a:t>
            </a:r>
            <a:r>
              <a:rPr lang="en-US" sz="1100" dirty="0"/>
              <a:t>(</a:t>
            </a:r>
            <a:r>
              <a:rPr lang="en-US" sz="1100" dirty="0" err="1"/>
              <a:t>src</a:t>
            </a:r>
            <a:r>
              <a:rPr lang="en-US" sz="1100" dirty="0"/>
              <a:t> = </a:t>
            </a:r>
            <a:r>
              <a:rPr lang="en-US" sz="1100" dirty="0" err="1"/>
              <a:t>movies$poster_path</a:t>
            </a:r>
            <a:r>
              <a:rPr lang="en-US" sz="1100" dirty="0"/>
              <a:t>[which(</a:t>
            </a:r>
            <a:r>
              <a:rPr lang="en-US" sz="1100" dirty="0" err="1"/>
              <a:t>movies$id</a:t>
            </a:r>
            <a:r>
              <a:rPr lang="en-US" sz="1100" dirty="0"/>
              <a:t> == </a:t>
            </a:r>
            <a:r>
              <a:rPr lang="en-US" sz="1100" dirty="0" err="1"/>
              <a:t>recom_result$Movie_id</a:t>
            </a:r>
            <a:r>
              <a:rPr lang="en-US" sz="1100" dirty="0"/>
              <a:t>[(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j])], style = "max-height:150")),</a:t>
            </a:r>
          </a:p>
          <a:p>
            <a:r>
              <a:rPr lang="en-US" sz="1100" dirty="0"/>
              <a:t>            div(style= "</a:t>
            </a:r>
            <a:r>
              <a:rPr lang="en-US" sz="1100" dirty="0" err="1"/>
              <a:t>text-align:center</a:t>
            </a:r>
            <a:r>
              <a:rPr lang="en-US" sz="1100" dirty="0"/>
              <a:t>; font-size: 100%", </a:t>
            </a:r>
          </a:p>
          <a:p>
            <a:r>
              <a:rPr lang="en-US" sz="1100" dirty="0"/>
              <a:t>                strong(</a:t>
            </a:r>
            <a:r>
              <a:rPr lang="en-US" sz="1100" dirty="0" err="1"/>
              <a:t>movies$original_title</a:t>
            </a:r>
            <a:r>
              <a:rPr lang="en-US" sz="1100" dirty="0"/>
              <a:t>[which(</a:t>
            </a:r>
            <a:r>
              <a:rPr lang="en-US" sz="1100" dirty="0" err="1"/>
              <a:t>movies$id</a:t>
            </a:r>
            <a:r>
              <a:rPr lang="en-US" sz="1100" dirty="0"/>
              <a:t> == </a:t>
            </a:r>
            <a:r>
              <a:rPr lang="en-US" sz="1100" dirty="0" err="1"/>
              <a:t>recom_result$Movie_id</a:t>
            </a:r>
            <a:r>
              <a:rPr lang="en-US" sz="1100" dirty="0"/>
              <a:t>[(</a:t>
            </a:r>
            <a:r>
              <a:rPr lang="en-US" sz="1100" dirty="0" err="1"/>
              <a:t>i</a:t>
            </a:r>
            <a:r>
              <a:rPr lang="en-US" sz="1100" dirty="0"/>
              <a:t> - 1) * </a:t>
            </a:r>
            <a:r>
              <a:rPr lang="en-US" sz="1100" dirty="0" err="1"/>
              <a:t>num_movies</a:t>
            </a:r>
            <a:r>
              <a:rPr lang="en-US" sz="1100" dirty="0"/>
              <a:t> + j])])))    }))) # columns }) # rows })}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1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8FD5-3E16-1846-B9CB-61DEC5C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Q&amp;A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65EF-14A5-5741-AF99-AFC8DA0D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000" dirty="0"/>
              <a:t>Thank</a:t>
            </a:r>
            <a:r>
              <a:rPr lang="zh-CN" altLang="en-US" sz="8000" dirty="0"/>
              <a:t> </a:t>
            </a:r>
            <a:r>
              <a:rPr lang="en-US" altLang="zh-CN" sz="8000" dirty="0"/>
              <a:t>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111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C3A9-19C0-4748-A010-415D4379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Shinyapps.io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AB64-83BB-984E-B537-7E45181A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</a:p>
          <a:p>
            <a:r>
              <a:rPr lang="en-US" dirty="0">
                <a:hlinkClick r:id="rId2"/>
              </a:rPr>
              <a:t>https://jocelynliang.shinyapps.io/MovieRecommender/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App:</a:t>
            </a:r>
          </a:p>
          <a:p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</a:p>
          <a:p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8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C9A-03AE-CB4C-936D-49AD3717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8478-DEBF-5140-B350-794A681B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Shiny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Shinydashboard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 </a:t>
            </a:r>
            <a:r>
              <a:rPr lang="en-US" altLang="zh-CN" dirty="0"/>
              <a:t>sidebar: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menu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B03A5-5C9D-9C49-AC91-EF313DBCDCE4}"/>
              </a:ext>
            </a:extLst>
          </p:cNvPr>
          <p:cNvSpPr txBox="1"/>
          <p:nvPr/>
        </p:nvSpPr>
        <p:spPr>
          <a:xfrm>
            <a:off x="1061544" y="3429000"/>
            <a:ext cx="6914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sidebar &lt;- </a:t>
            </a:r>
            <a:r>
              <a:rPr lang="en-US" altLang="zh-CN" dirty="0" err="1"/>
              <a:t>dashboardSidebar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sidebarMenu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menuItem</a:t>
            </a:r>
            <a:r>
              <a:rPr lang="en-US" altLang="zh-CN" dirty="0"/>
              <a:t>(text = "</a:t>
            </a:r>
            <a:r>
              <a:rPr lang="en-US" altLang="zh-CN" dirty="0" err="1"/>
              <a:t>Wordcloud</a:t>
            </a:r>
            <a:r>
              <a:rPr lang="en-US" altLang="zh-CN" dirty="0"/>
              <a:t>", </a:t>
            </a:r>
            <a:r>
              <a:rPr lang="en-US" altLang="zh-CN" dirty="0" err="1"/>
              <a:t>tabName</a:t>
            </a:r>
            <a:r>
              <a:rPr lang="en-US" altLang="zh-CN" dirty="0"/>
              <a:t> = "</a:t>
            </a:r>
            <a:r>
              <a:rPr lang="en-US" altLang="zh-CN" dirty="0" err="1"/>
              <a:t>wordcloud</a:t>
            </a:r>
            <a:r>
              <a:rPr lang="en-US" altLang="zh-CN" dirty="0"/>
              <a:t>"),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menuItem</a:t>
            </a:r>
            <a:r>
              <a:rPr lang="en-US" altLang="zh-CN" dirty="0"/>
              <a:t>(text = "Scatter Plot", </a:t>
            </a:r>
            <a:r>
              <a:rPr lang="en-US" altLang="zh-CN" dirty="0" err="1"/>
              <a:t>tabName</a:t>
            </a:r>
            <a:r>
              <a:rPr lang="en-US" altLang="zh-CN" dirty="0"/>
              <a:t> = "plot"),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menuItem</a:t>
            </a:r>
            <a:r>
              <a:rPr lang="en-US" altLang="zh-CN" dirty="0"/>
              <a:t>(text = "Recommender", </a:t>
            </a:r>
            <a:r>
              <a:rPr lang="en-US" altLang="zh-CN" dirty="0" err="1"/>
              <a:t>tabName</a:t>
            </a:r>
            <a:r>
              <a:rPr lang="en-US" altLang="zh-CN" dirty="0"/>
              <a:t> = "recommender")</a:t>
            </a:r>
          </a:p>
          <a:p>
            <a:r>
              <a:rPr lang="en-US" altLang="zh-CN" dirty="0"/>
              <a:t>  )</a:t>
            </a:r>
          </a:p>
          <a:p>
            <a:r>
              <a:rPr lang="en-US" altLang="zh-C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224D-0773-F142-B408-AD9D4185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2248"/>
            <a:ext cx="8596668" cy="1320800"/>
          </a:xfr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AC22-46BC-A64E-8903-9C4E9CE4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2648"/>
            <a:ext cx="8596668" cy="3880773"/>
          </a:xfrm>
        </p:spPr>
        <p:txBody>
          <a:bodyPr/>
          <a:lstStyle/>
          <a:p>
            <a:r>
              <a:rPr lang="en-US" altLang="zh-CN" dirty="0"/>
              <a:t>Dashboard</a:t>
            </a:r>
            <a:r>
              <a:rPr lang="zh-CN" altLang="en-US" dirty="0"/>
              <a:t> </a:t>
            </a:r>
            <a:r>
              <a:rPr lang="en-US" altLang="zh-CN" dirty="0"/>
              <a:t>body: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CFAD4-7D95-B440-83E7-DC68884E7439}"/>
              </a:ext>
            </a:extLst>
          </p:cNvPr>
          <p:cNvSpPr txBox="1"/>
          <p:nvPr/>
        </p:nvSpPr>
        <p:spPr>
          <a:xfrm>
            <a:off x="1103586" y="1250387"/>
            <a:ext cx="998482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body &lt;- </a:t>
            </a:r>
            <a:r>
              <a:rPr lang="en-US" sz="1100" dirty="0" err="1"/>
              <a:t>dashboardBody</a:t>
            </a:r>
            <a:r>
              <a:rPr lang="en-US" sz="1100" dirty="0"/>
              <a:t>(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tabItems</a:t>
            </a:r>
            <a:r>
              <a:rPr lang="en-US" sz="1100" dirty="0"/>
              <a:t>(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tabItem</a:t>
            </a:r>
            <a:r>
              <a:rPr lang="en-US" sz="1100" dirty="0"/>
              <a:t>(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tabName</a:t>
            </a:r>
            <a:r>
              <a:rPr lang="en-US" sz="1100" dirty="0"/>
              <a:t> = "</a:t>
            </a:r>
            <a:r>
              <a:rPr lang="en-US" sz="1100" dirty="0" err="1"/>
              <a:t>wordcloud</a:t>
            </a:r>
            <a:r>
              <a:rPr lang="en-US" sz="1100" dirty="0"/>
              <a:t>",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selectInput</a:t>
            </a:r>
            <a:r>
              <a:rPr lang="en-US" sz="1100" dirty="0"/>
              <a:t>("selection", "Choose a period:",</a:t>
            </a:r>
          </a:p>
          <a:p>
            <a:r>
              <a:rPr lang="en-US" sz="1100" dirty="0"/>
              <a:t>                  choices = periods),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sliderInput</a:t>
            </a:r>
            <a:r>
              <a:rPr lang="en-US" sz="1100" dirty="0"/>
              <a:t>(</a:t>
            </a:r>
            <a:r>
              <a:rPr lang="en-US" sz="1100" dirty="0" err="1"/>
              <a:t>inputId</a:t>
            </a:r>
            <a:r>
              <a:rPr lang="en-US" sz="1100" dirty="0"/>
              <a:t> = "words", label = "Number of Words",</a:t>
            </a:r>
          </a:p>
          <a:p>
            <a:r>
              <a:rPr lang="en-US" sz="1100" dirty="0"/>
              <a:t>                  min = 1, max = 100, value = 50),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actionButton</a:t>
            </a:r>
            <a:r>
              <a:rPr lang="en-US" sz="1100" dirty="0"/>
              <a:t>("update", "Change"),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hr</a:t>
            </a:r>
            <a:r>
              <a:rPr lang="en-US" sz="1100" dirty="0"/>
              <a:t>(),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plotOutput</a:t>
            </a:r>
            <a:r>
              <a:rPr lang="en-US" sz="1100" dirty="0"/>
              <a:t>("plot1") ),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tabItem</a:t>
            </a:r>
            <a:r>
              <a:rPr lang="en-US" sz="1100" dirty="0"/>
              <a:t>(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tabName</a:t>
            </a:r>
            <a:r>
              <a:rPr lang="en-US" sz="1100" dirty="0"/>
              <a:t> = "plot",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sliderInput</a:t>
            </a:r>
            <a:r>
              <a:rPr lang="en-US" sz="1100" dirty="0"/>
              <a:t>(</a:t>
            </a:r>
            <a:r>
              <a:rPr lang="en-US" sz="1100" dirty="0" err="1"/>
              <a:t>inputId</a:t>
            </a:r>
            <a:r>
              <a:rPr lang="en-US" sz="1100" dirty="0"/>
              <a:t> = "year", label = "Year",</a:t>
            </a:r>
          </a:p>
          <a:p>
            <a:r>
              <a:rPr lang="en-US" sz="1100" dirty="0"/>
              <a:t>                  min = 1874, max = 2020,</a:t>
            </a:r>
          </a:p>
          <a:p>
            <a:r>
              <a:rPr lang="en-US" sz="1100" dirty="0"/>
              <a:t>                  value = c(1976, 2020)),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plotlyOutput</a:t>
            </a:r>
            <a:r>
              <a:rPr lang="en-US" sz="1100" dirty="0"/>
              <a:t>("plot2") ),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tabItem</a:t>
            </a:r>
            <a:r>
              <a:rPr lang="en-US" sz="1100" dirty="0"/>
              <a:t>(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tabName</a:t>
            </a:r>
            <a:r>
              <a:rPr lang="en-US" sz="1100" dirty="0"/>
              <a:t> = "recommender",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includeCSS</a:t>
            </a:r>
            <a:r>
              <a:rPr lang="en-US" sz="1100" dirty="0"/>
              <a:t>("</a:t>
            </a:r>
            <a:r>
              <a:rPr lang="en-US" sz="1100" dirty="0" err="1"/>
              <a:t>books.css</a:t>
            </a:r>
            <a:r>
              <a:rPr lang="en-US" sz="1100" dirty="0"/>
              <a:t>"),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fluidRow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box(width = 12, title = "Step 1: Please rate as many movies as possible", status = "danger", </a:t>
            </a:r>
            <a:r>
              <a:rPr lang="en-US" sz="1100" dirty="0" err="1"/>
              <a:t>solidHeader</a:t>
            </a:r>
            <a:r>
              <a:rPr lang="en-US" sz="1100" dirty="0"/>
              <a:t> = TRUE, collapsible = TRUE,</a:t>
            </a:r>
          </a:p>
          <a:p>
            <a:r>
              <a:rPr lang="en-US" sz="1100" dirty="0"/>
              <a:t>            div(class = "</a:t>
            </a:r>
            <a:r>
              <a:rPr lang="en-US" sz="1100" dirty="0" err="1"/>
              <a:t>rateitems</a:t>
            </a:r>
            <a:r>
              <a:rPr lang="en-US" sz="1100" dirty="0"/>
              <a:t>", </a:t>
            </a:r>
            <a:r>
              <a:rPr lang="en-US" sz="1100" dirty="0" err="1"/>
              <a:t>uiOutput</a:t>
            </a:r>
            <a:r>
              <a:rPr lang="en-US" sz="1100" dirty="0"/>
              <a:t>('ratings') ) ) ),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fluidRow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useShinyjs</a:t>
            </a:r>
            <a:r>
              <a:rPr lang="en-US" sz="1100" dirty="0"/>
              <a:t>(),</a:t>
            </a:r>
          </a:p>
          <a:p>
            <a:r>
              <a:rPr lang="en-US" sz="1100" dirty="0"/>
              <a:t>        box(</a:t>
            </a:r>
          </a:p>
          <a:p>
            <a:r>
              <a:rPr lang="en-US" sz="1100" dirty="0"/>
              <a:t>          width = 12, status = "danger", </a:t>
            </a:r>
            <a:r>
              <a:rPr lang="en-US" sz="1100" dirty="0" err="1"/>
              <a:t>solidHeader</a:t>
            </a:r>
            <a:r>
              <a:rPr lang="en-US" sz="1100" dirty="0"/>
              <a:t> = TRUE,</a:t>
            </a:r>
          </a:p>
          <a:p>
            <a:r>
              <a:rPr lang="en-US" sz="1100" dirty="0"/>
              <a:t>          title = "Step 2: Discover movies",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br</a:t>
            </a:r>
            <a:r>
              <a:rPr lang="en-US" sz="1100" dirty="0"/>
              <a:t>(),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withBusyIndicatorUI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actionButton</a:t>
            </a:r>
            <a:r>
              <a:rPr lang="en-US" sz="1100" dirty="0"/>
              <a:t>(“</a:t>
            </a:r>
            <a:r>
              <a:rPr lang="en-US" sz="1100" dirty="0" err="1"/>
              <a:t>btn</a:t>
            </a:r>
            <a:r>
              <a:rPr lang="en-US" sz="1100" dirty="0"/>
              <a:t>”, “Click here to view the results ♥”, class = “</a:t>
            </a:r>
            <a:r>
              <a:rPr lang="en-US" sz="1100" dirty="0" err="1"/>
              <a:t>btn</a:t>
            </a:r>
            <a:r>
              <a:rPr lang="en-US" sz="1100" dirty="0"/>
              <a:t>-warning”)</a:t>
            </a:r>
            <a:r>
              <a:rPr lang="zh-CN" altLang="en-US" sz="1100" dirty="0"/>
              <a:t> 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br</a:t>
            </a:r>
            <a:r>
              <a:rPr lang="en-US" sz="1100" dirty="0"/>
              <a:t>(),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tableOutput</a:t>
            </a:r>
            <a:r>
              <a:rPr lang="en-US" sz="1100" dirty="0"/>
              <a:t>(“results”) )</a:t>
            </a:r>
            <a:r>
              <a:rPr lang="zh-CN" altLang="en-US" sz="1100" dirty="0"/>
              <a:t> </a:t>
            </a:r>
            <a:r>
              <a:rPr lang="en-US" sz="1100" dirty="0"/>
              <a:t>)</a:t>
            </a:r>
            <a:r>
              <a:rPr lang="zh-CN" altLang="en-US" sz="1100" dirty="0"/>
              <a:t> </a:t>
            </a:r>
            <a:r>
              <a:rPr lang="en-US" sz="1100" dirty="0"/>
              <a:t>)</a:t>
            </a:r>
            <a:r>
              <a:rPr lang="zh-CN" altLang="en-US" sz="1100" dirty="0"/>
              <a:t> 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0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CA8A-5626-B94B-A2A1-0C2C5DC8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56BC-F298-4442-A168-A98284CE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Dashboard</a:t>
            </a:r>
            <a:r>
              <a:rPr lang="zh-CN" altLang="en-US" dirty="0"/>
              <a:t> </a:t>
            </a:r>
            <a:r>
              <a:rPr lang="en-US" altLang="zh-CN" dirty="0"/>
              <a:t>page:</a:t>
            </a:r>
            <a:r>
              <a:rPr lang="zh-CN" altLang="en-US" dirty="0"/>
              <a:t> </a:t>
            </a:r>
            <a:r>
              <a:rPr lang="en-US" altLang="zh-CN" dirty="0"/>
              <a:t>comprises</a:t>
            </a:r>
            <a:r>
              <a:rPr lang="zh-CN" altLang="en-US" dirty="0"/>
              <a:t> </a:t>
            </a:r>
            <a:r>
              <a:rPr lang="en-US" altLang="zh-CN" dirty="0"/>
              <a:t>Header,</a:t>
            </a:r>
            <a:r>
              <a:rPr lang="zh-CN" altLang="en-US" dirty="0"/>
              <a:t> </a:t>
            </a:r>
            <a:r>
              <a:rPr lang="en-US" altLang="zh-CN" dirty="0"/>
              <a:t>Sidebar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F357-04B9-7644-9301-07FF6D5359AD}"/>
              </a:ext>
            </a:extLst>
          </p:cNvPr>
          <p:cNvSpPr txBox="1"/>
          <p:nvPr/>
        </p:nvSpPr>
        <p:spPr>
          <a:xfrm>
            <a:off x="1008992" y="2946813"/>
            <a:ext cx="5369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dashboardPage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skin = "purple",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dashboardHeader</a:t>
            </a:r>
            <a:r>
              <a:rPr lang="en-US" altLang="zh-CN" dirty="0"/>
              <a:t>(title = "Movie Recommender"),</a:t>
            </a:r>
          </a:p>
          <a:p>
            <a:r>
              <a:rPr lang="en-US" altLang="zh-CN" dirty="0"/>
              <a:t>  sidebar,</a:t>
            </a:r>
          </a:p>
          <a:p>
            <a:r>
              <a:rPr lang="en-US" altLang="zh-CN" dirty="0"/>
              <a:t>  body</a:t>
            </a:r>
          </a:p>
          <a:p>
            <a:r>
              <a:rPr lang="en-US" altLang="zh-CN" dirty="0"/>
              <a:t>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70F0-B285-EE41-825D-B9C766FA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 err="1"/>
              <a:t>Wordcloud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D47F-914F-1E49-B7AA-BBFAA283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Techniques:</a:t>
            </a:r>
            <a:r>
              <a:rPr lang="zh-CN" altLang="en-US" dirty="0"/>
              <a:t> </a:t>
            </a:r>
            <a:r>
              <a:rPr lang="en-US" altLang="zh-CN" dirty="0" err="1"/>
              <a:t>lubridate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dplyr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memoise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tm,</a:t>
            </a:r>
            <a:r>
              <a:rPr lang="zh-CN" altLang="en-US" dirty="0"/>
              <a:t> </a:t>
            </a:r>
            <a:r>
              <a:rPr lang="en-US" altLang="zh-CN" dirty="0" err="1"/>
              <a:t>wordcloud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lubridate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sz="1100" dirty="0" err="1"/>
              <a:t>db</a:t>
            </a:r>
            <a:r>
              <a:rPr lang="en-US" sz="1100" dirty="0"/>
              <a:t> &lt;- </a:t>
            </a:r>
            <a:r>
              <a:rPr lang="en-US" sz="1100" dirty="0" err="1"/>
              <a:t>read.csv</a:t>
            </a:r>
            <a:r>
              <a:rPr lang="en-US" sz="1100" dirty="0"/>
              <a:t>("</a:t>
            </a:r>
            <a:r>
              <a:rPr lang="en-US" sz="1100" dirty="0" err="1"/>
              <a:t>movies_metadata.csv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db$release_date</a:t>
            </a:r>
            <a:r>
              <a:rPr lang="en-US" sz="1100" dirty="0"/>
              <a:t> &lt;- </a:t>
            </a:r>
            <a:r>
              <a:rPr lang="en-US" sz="1100" dirty="0" err="1"/>
              <a:t>ymd</a:t>
            </a:r>
            <a:r>
              <a:rPr lang="en-US" sz="1100" dirty="0"/>
              <a:t>(</a:t>
            </a:r>
            <a:r>
              <a:rPr lang="en-US" sz="1100" dirty="0" err="1"/>
              <a:t>db$release_date</a:t>
            </a:r>
            <a:r>
              <a:rPr lang="en-US" sz="1100" dirty="0"/>
              <a:t>)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columns:</a:t>
            </a:r>
            <a:r>
              <a:rPr lang="zh-CN" altLang="en-US" dirty="0"/>
              <a:t> </a:t>
            </a:r>
            <a:r>
              <a:rPr lang="en-US" altLang="zh-CN" dirty="0" err="1"/>
              <a:t>release_date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tagline</a:t>
            </a:r>
            <a:endParaRPr lang="en-US" dirty="0"/>
          </a:p>
          <a:p>
            <a:r>
              <a:rPr lang="en-US" sz="1100" dirty="0" err="1"/>
              <a:t>db_sub</a:t>
            </a:r>
            <a:r>
              <a:rPr lang="en-US" sz="1100" dirty="0"/>
              <a:t> &lt;- select(</a:t>
            </a:r>
            <a:r>
              <a:rPr lang="en-US" sz="1100" dirty="0" err="1"/>
              <a:t>db,release_date,tagline</a:t>
            </a:r>
            <a:r>
              <a:rPr lang="en-US" sz="1100" dirty="0"/>
              <a:t>) # data for </a:t>
            </a:r>
            <a:r>
              <a:rPr lang="en-US" sz="1100" dirty="0" err="1"/>
              <a:t>wordcloud</a:t>
            </a:r>
            <a:endParaRPr lang="en-US" altLang="zh-CN" sz="1100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sub-datasets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</a:t>
            </a:r>
          </a:p>
          <a:p>
            <a:r>
              <a:rPr lang="en-US" sz="1200" dirty="0"/>
              <a:t>Before_40s &lt;- filter(</a:t>
            </a:r>
            <a:r>
              <a:rPr lang="en-US" sz="1200" dirty="0" err="1"/>
              <a:t>db_sub</a:t>
            </a:r>
            <a:r>
              <a:rPr lang="en-US" sz="1200" dirty="0"/>
              <a:t>, </a:t>
            </a:r>
            <a:r>
              <a:rPr lang="en-US" sz="1200" dirty="0" err="1"/>
              <a:t>release_date</a:t>
            </a:r>
            <a:r>
              <a:rPr lang="en-US" sz="1200" dirty="0"/>
              <a:t> &lt; "1940-01-01")</a:t>
            </a:r>
          </a:p>
          <a:p>
            <a:r>
              <a:rPr lang="en-US" sz="1200" dirty="0"/>
              <a:t>Before_60s &lt;- filter(</a:t>
            </a:r>
            <a:r>
              <a:rPr lang="en-US" sz="1200" dirty="0" err="1"/>
              <a:t>db_sub</a:t>
            </a:r>
            <a:r>
              <a:rPr lang="en-US" sz="1200" dirty="0"/>
              <a:t>, </a:t>
            </a:r>
            <a:r>
              <a:rPr lang="en-US" sz="1200" dirty="0" err="1"/>
              <a:t>release_date</a:t>
            </a:r>
            <a:r>
              <a:rPr lang="en-US" sz="1200" dirty="0"/>
              <a:t> &lt; "1960-01-01" &amp; </a:t>
            </a:r>
            <a:r>
              <a:rPr lang="en-US" sz="1200" dirty="0" err="1"/>
              <a:t>release_date</a:t>
            </a:r>
            <a:r>
              <a:rPr lang="en-US" sz="1200" dirty="0"/>
              <a:t> &gt;= "1940-01-01" )</a:t>
            </a:r>
          </a:p>
          <a:p>
            <a:r>
              <a:rPr lang="en-US" sz="1200" dirty="0"/>
              <a:t>Before_80s &lt;- filter(</a:t>
            </a:r>
            <a:r>
              <a:rPr lang="en-US" sz="1200" dirty="0" err="1"/>
              <a:t>db_sub</a:t>
            </a:r>
            <a:r>
              <a:rPr lang="en-US" sz="1200" dirty="0"/>
              <a:t>, </a:t>
            </a:r>
            <a:r>
              <a:rPr lang="en-US" sz="1200" dirty="0" err="1"/>
              <a:t>release_date</a:t>
            </a:r>
            <a:r>
              <a:rPr lang="en-US" sz="1200" dirty="0"/>
              <a:t> &lt; "1980-01-01" &amp; </a:t>
            </a:r>
            <a:r>
              <a:rPr lang="en-US" sz="1200" dirty="0" err="1"/>
              <a:t>release_date</a:t>
            </a:r>
            <a:r>
              <a:rPr lang="en-US" sz="1200" dirty="0"/>
              <a:t> &gt;= "1960-01-01" )</a:t>
            </a:r>
          </a:p>
          <a:p>
            <a:r>
              <a:rPr lang="en-US" sz="1200" dirty="0"/>
              <a:t>Before_00s &lt;- filter(</a:t>
            </a:r>
            <a:r>
              <a:rPr lang="en-US" sz="1200" dirty="0" err="1"/>
              <a:t>db_sub</a:t>
            </a:r>
            <a:r>
              <a:rPr lang="en-US" sz="1200" dirty="0"/>
              <a:t>, </a:t>
            </a:r>
            <a:r>
              <a:rPr lang="en-US" sz="1200" dirty="0" err="1"/>
              <a:t>release_date</a:t>
            </a:r>
            <a:r>
              <a:rPr lang="en-US" sz="1200" dirty="0"/>
              <a:t> &lt; "2000-01-01" &amp; </a:t>
            </a:r>
            <a:r>
              <a:rPr lang="en-US" sz="1200" dirty="0" err="1"/>
              <a:t>release_date</a:t>
            </a:r>
            <a:r>
              <a:rPr lang="en-US" sz="1200" dirty="0"/>
              <a:t> &gt;= "1980-01-01" )</a:t>
            </a:r>
          </a:p>
          <a:p>
            <a:r>
              <a:rPr lang="en-US" sz="1200" dirty="0"/>
              <a:t>Up_to_20s &lt;- filter(</a:t>
            </a:r>
            <a:r>
              <a:rPr lang="en-US" sz="1200" dirty="0" err="1"/>
              <a:t>db_sub</a:t>
            </a:r>
            <a:r>
              <a:rPr lang="en-US" sz="1200" dirty="0"/>
              <a:t>, </a:t>
            </a:r>
            <a:r>
              <a:rPr lang="en-US" sz="1200" dirty="0" err="1"/>
              <a:t>release_date</a:t>
            </a:r>
            <a:r>
              <a:rPr lang="en-US" sz="1200" dirty="0"/>
              <a:t> &lt; "2020-12-31" &amp; </a:t>
            </a:r>
            <a:r>
              <a:rPr lang="en-US" sz="1200" dirty="0" err="1"/>
              <a:t>release_date</a:t>
            </a:r>
            <a:r>
              <a:rPr lang="en-US" sz="1200" dirty="0"/>
              <a:t> &gt;= "2000-01-01" )</a:t>
            </a:r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8B6-5A01-764F-B967-60FE5FBB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 err="1"/>
              <a:t>Wordcloud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B2E8B-510C-B042-A9A5-3A17871C1E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10217862" cy="2857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drop-down</a:t>
            </a:r>
            <a:r>
              <a:rPr lang="zh-CN" altLang="en-US" dirty="0"/>
              <a:t> </a:t>
            </a:r>
            <a:r>
              <a:rPr lang="en-US" altLang="zh-CN" dirty="0"/>
              <a:t>menu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sub-datasets</a:t>
            </a:r>
            <a:endParaRPr lang="en-US" dirty="0"/>
          </a:p>
          <a:p>
            <a:r>
              <a:rPr lang="en-US" sz="1100" dirty="0"/>
              <a:t>periods &lt;- list("1870-1940" = "Before_40s","1940-1960" = "Before_60s","1960-1980" = "Before_80s","1980-2000" = "Before_00s","2000-2020" = "Up_to_20s")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tagline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</a:t>
            </a:r>
            <a:endParaRPr lang="en-US" dirty="0"/>
          </a:p>
          <a:p>
            <a:r>
              <a:rPr lang="en-US" sz="1100" dirty="0" err="1"/>
              <a:t>periods_dict</a:t>
            </a:r>
            <a:r>
              <a:rPr lang="en-US" sz="1100" dirty="0"/>
              <a:t> &lt;- list ("Before_40s" = </a:t>
            </a:r>
            <a:r>
              <a:rPr lang="en-US" sz="1100" dirty="0" err="1"/>
              <a:t>as.character</a:t>
            </a:r>
            <a:r>
              <a:rPr lang="en-US" sz="1100" dirty="0"/>
              <a:t>(Before_40s$tagline), </a:t>
            </a:r>
          </a:p>
          <a:p>
            <a:r>
              <a:rPr lang="en-US" sz="1100" dirty="0"/>
              <a:t>                      "Before_60s" = </a:t>
            </a:r>
            <a:r>
              <a:rPr lang="en-US" sz="1100" dirty="0" err="1"/>
              <a:t>as.character</a:t>
            </a:r>
            <a:r>
              <a:rPr lang="en-US" sz="1100" dirty="0"/>
              <a:t>(Before_60s$tagline), </a:t>
            </a:r>
          </a:p>
          <a:p>
            <a:r>
              <a:rPr lang="en-US" sz="1100" dirty="0"/>
              <a:t>                      "Before_80s" = </a:t>
            </a:r>
            <a:r>
              <a:rPr lang="en-US" sz="1100" dirty="0" err="1"/>
              <a:t>as.character</a:t>
            </a:r>
            <a:r>
              <a:rPr lang="en-US" sz="1100" dirty="0"/>
              <a:t>(Before_80s$tagline), </a:t>
            </a:r>
          </a:p>
          <a:p>
            <a:r>
              <a:rPr lang="en-US" sz="1100" dirty="0"/>
              <a:t>                      "Before_00s" = </a:t>
            </a:r>
            <a:r>
              <a:rPr lang="en-US" sz="1100" dirty="0" err="1"/>
              <a:t>as.character</a:t>
            </a:r>
            <a:r>
              <a:rPr lang="en-US" sz="1100" dirty="0"/>
              <a:t>(Before_00s$tagline), </a:t>
            </a:r>
          </a:p>
          <a:p>
            <a:r>
              <a:rPr lang="en-US" sz="1100" dirty="0"/>
              <a:t>                      "Up_to_20s" = </a:t>
            </a:r>
            <a:r>
              <a:rPr lang="en-US" sz="1100" dirty="0" err="1"/>
              <a:t>as.character</a:t>
            </a:r>
            <a:r>
              <a:rPr lang="en-US" sz="1100" dirty="0"/>
              <a:t>(Up_to_20s$tagline))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7292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D5F2-758B-0846-AFBB-7BEA6098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 err="1"/>
              <a:t>Wordcloud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719C-D895-B341-8D1E-9AE0A60A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252"/>
          </a:xfrm>
        </p:spPr>
        <p:txBody>
          <a:bodyPr>
            <a:noAutofit/>
          </a:bodyPr>
          <a:lstStyle/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dirty="0"/>
              <a:t>text mining and generate word cloud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memoise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a function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dirty="0"/>
              <a:t>call it again with the same arguments</a:t>
            </a:r>
            <a:r>
              <a:rPr lang="en-US" altLang="zh-CN" dirty="0"/>
              <a:t>,</a:t>
            </a:r>
            <a:r>
              <a:rPr lang="en-US" dirty="0"/>
              <a:t> it returns the pre-computed value</a:t>
            </a:r>
          </a:p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drop-down</a:t>
            </a:r>
            <a:r>
              <a:rPr lang="zh-CN" altLang="en-US" dirty="0"/>
              <a:t> </a:t>
            </a:r>
            <a:r>
              <a:rPr lang="en-US" altLang="zh-CN" dirty="0"/>
              <a:t>menu</a:t>
            </a:r>
            <a:r>
              <a:rPr lang="zh-CN" altLang="en-US" dirty="0"/>
              <a:t> </a:t>
            </a:r>
            <a:r>
              <a:rPr lang="en-US" altLang="zh-CN" dirty="0"/>
              <a:t>(select</a:t>
            </a:r>
            <a:r>
              <a:rPr lang="zh-CN" altLang="en-US" dirty="0"/>
              <a:t> </a:t>
            </a:r>
            <a:r>
              <a:rPr lang="en-US" altLang="zh-CN" dirty="0"/>
              <a:t>periods)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slider</a:t>
            </a:r>
            <a:r>
              <a:rPr lang="zh-CN" altLang="en-US" dirty="0"/>
              <a:t> </a:t>
            </a:r>
            <a:r>
              <a:rPr lang="en-US" altLang="zh-CN" dirty="0"/>
              <a:t>(no.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cloud)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665D5-0FDE-0A41-8C04-0BA7BD4CCF5A}"/>
              </a:ext>
            </a:extLst>
          </p:cNvPr>
          <p:cNvSpPr txBox="1"/>
          <p:nvPr/>
        </p:nvSpPr>
        <p:spPr>
          <a:xfrm>
            <a:off x="7367754" y="3549402"/>
            <a:ext cx="490833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terms &lt;- reactive({</a:t>
            </a:r>
          </a:p>
          <a:p>
            <a:r>
              <a:rPr lang="en-US" sz="1100" dirty="0"/>
              <a:t>    # Change when the "update" button is pressed...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input$update</a:t>
            </a:r>
            <a:endParaRPr lang="en-US" sz="1100" dirty="0"/>
          </a:p>
          <a:p>
            <a:r>
              <a:rPr lang="en-US" sz="1100" dirty="0"/>
              <a:t>    # ...but not for anything else</a:t>
            </a:r>
          </a:p>
          <a:p>
            <a:r>
              <a:rPr lang="en-US" sz="1100" dirty="0"/>
              <a:t>    isolate({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withProgress</a:t>
            </a:r>
            <a:r>
              <a:rPr lang="en-US" sz="1100" dirty="0"/>
              <a:t>({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setProgress</a:t>
            </a:r>
            <a:r>
              <a:rPr lang="en-US" sz="1100" dirty="0"/>
              <a:t>(message = "Processing corpus...")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getTermMatrix</a:t>
            </a:r>
            <a:r>
              <a:rPr lang="en-US" sz="1100" dirty="0"/>
              <a:t>(</a:t>
            </a:r>
            <a:r>
              <a:rPr lang="en-US" sz="1100" dirty="0" err="1"/>
              <a:t>input$selection</a:t>
            </a:r>
            <a:r>
              <a:rPr lang="en-US" sz="1100" dirty="0"/>
              <a:t>) }) }) })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# Make the </a:t>
            </a:r>
            <a:r>
              <a:rPr lang="en-US" sz="1100" dirty="0" err="1"/>
              <a:t>wordcloud</a:t>
            </a:r>
            <a:r>
              <a:rPr lang="en-US" sz="1100" dirty="0"/>
              <a:t> drawing predictable during a session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wordcloud_rep</a:t>
            </a:r>
            <a:r>
              <a:rPr lang="en-US" sz="1100" dirty="0"/>
              <a:t> &lt;- repeatable(</a:t>
            </a:r>
            <a:r>
              <a:rPr lang="en-US" sz="1100" dirty="0" err="1"/>
              <a:t>wordcloud</a:t>
            </a:r>
            <a:r>
              <a:rPr lang="en-US" sz="1100" dirty="0"/>
              <a:t>)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output$plot1 &lt;- </a:t>
            </a:r>
            <a:r>
              <a:rPr lang="en-US" sz="1100" dirty="0" err="1"/>
              <a:t>renderPlot</a:t>
            </a:r>
            <a:r>
              <a:rPr lang="en-US" sz="1100" dirty="0"/>
              <a:t>({</a:t>
            </a:r>
          </a:p>
          <a:p>
            <a:r>
              <a:rPr lang="en-US" sz="1100" dirty="0"/>
              <a:t>    v &lt;- terms()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wordcloud_rep</a:t>
            </a:r>
            <a:r>
              <a:rPr lang="en-US" sz="1100" dirty="0"/>
              <a:t>(names(v), v, scale=c(4,0.5),</a:t>
            </a:r>
          </a:p>
          <a:p>
            <a:r>
              <a:rPr lang="en-US" sz="1100" dirty="0"/>
              <a:t>                  </a:t>
            </a:r>
            <a:r>
              <a:rPr lang="en-US" sz="1100" dirty="0" err="1"/>
              <a:t>min.freq</a:t>
            </a:r>
            <a:r>
              <a:rPr lang="en-US" sz="1100" dirty="0"/>
              <a:t> = 1, </a:t>
            </a:r>
            <a:r>
              <a:rPr lang="en-US" sz="1100" dirty="0" err="1"/>
              <a:t>max.words</a:t>
            </a:r>
            <a:r>
              <a:rPr lang="en-US" sz="1100" dirty="0"/>
              <a:t>= </a:t>
            </a:r>
            <a:r>
              <a:rPr lang="en-US" sz="1100" dirty="0" err="1"/>
              <a:t>input$words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          </a:t>
            </a:r>
            <a:r>
              <a:rPr lang="en-US" sz="1100" dirty="0" err="1"/>
              <a:t>random.order</a:t>
            </a:r>
            <a:r>
              <a:rPr lang="en-US" sz="1100" dirty="0"/>
              <a:t>=FALSE, </a:t>
            </a:r>
            <a:r>
              <a:rPr lang="en-US" sz="1100" dirty="0" err="1"/>
              <a:t>rot.per</a:t>
            </a:r>
            <a:r>
              <a:rPr lang="en-US" sz="1100" dirty="0"/>
              <a:t>=0.35,</a:t>
            </a:r>
          </a:p>
          <a:p>
            <a:r>
              <a:rPr lang="en-US" sz="1100" dirty="0"/>
              <a:t>                  colors=</a:t>
            </a:r>
            <a:r>
              <a:rPr lang="en-US" sz="1100" dirty="0" err="1"/>
              <a:t>brewer.pal</a:t>
            </a:r>
            <a:r>
              <a:rPr lang="en-US" sz="1100" dirty="0"/>
              <a:t>(8, "Accent")) 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44206-7870-7444-8C4B-208566B068A0}"/>
              </a:ext>
            </a:extLst>
          </p:cNvPr>
          <p:cNvSpPr txBox="1"/>
          <p:nvPr/>
        </p:nvSpPr>
        <p:spPr>
          <a:xfrm>
            <a:off x="1044004" y="3811351"/>
            <a:ext cx="5957080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getTermMatrix</a:t>
            </a:r>
            <a:r>
              <a:rPr lang="en-US" sz="1100" dirty="0"/>
              <a:t> &lt;- </a:t>
            </a:r>
            <a:r>
              <a:rPr lang="en-US" sz="1100" dirty="0" err="1"/>
              <a:t>memoise</a:t>
            </a:r>
            <a:r>
              <a:rPr lang="en-US" sz="1100" dirty="0"/>
              <a:t>(function(period) {</a:t>
            </a:r>
          </a:p>
          <a:p>
            <a:r>
              <a:rPr lang="en-US" sz="1100" dirty="0"/>
              <a:t>  text &lt;- </a:t>
            </a:r>
            <a:r>
              <a:rPr lang="en-US" sz="1100" dirty="0" err="1"/>
              <a:t>periods_dict</a:t>
            </a:r>
            <a:r>
              <a:rPr lang="en-US" sz="1100" dirty="0"/>
              <a:t>[period]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myCorpus</a:t>
            </a:r>
            <a:r>
              <a:rPr lang="en-US" sz="1100" dirty="0"/>
              <a:t> = Corpus(</a:t>
            </a:r>
            <a:r>
              <a:rPr lang="en-US" sz="1100" dirty="0" err="1"/>
              <a:t>VectorSource</a:t>
            </a:r>
            <a:r>
              <a:rPr lang="en-US" sz="1100" dirty="0"/>
              <a:t>(text))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myCorpus</a:t>
            </a:r>
            <a:r>
              <a:rPr lang="en-US" sz="1100" dirty="0"/>
              <a:t> = </a:t>
            </a:r>
            <a:r>
              <a:rPr lang="en-US" sz="1100" dirty="0" err="1"/>
              <a:t>tm_map</a:t>
            </a:r>
            <a:r>
              <a:rPr lang="en-US" sz="1100" dirty="0"/>
              <a:t>(</a:t>
            </a:r>
            <a:r>
              <a:rPr lang="en-US" sz="1100" dirty="0" err="1"/>
              <a:t>myCorpus</a:t>
            </a:r>
            <a:r>
              <a:rPr lang="en-US" sz="1100" dirty="0"/>
              <a:t>, </a:t>
            </a:r>
            <a:r>
              <a:rPr lang="en-US" sz="1100" dirty="0" err="1"/>
              <a:t>content_transformer</a:t>
            </a:r>
            <a:r>
              <a:rPr lang="en-US" sz="1100" dirty="0"/>
              <a:t>(</a:t>
            </a:r>
            <a:r>
              <a:rPr lang="en-US" sz="1100" dirty="0" err="1"/>
              <a:t>tolower</a:t>
            </a:r>
            <a:r>
              <a:rPr lang="en-US" sz="1100" dirty="0"/>
              <a:t>))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myCorpus</a:t>
            </a:r>
            <a:r>
              <a:rPr lang="en-US" sz="1100" dirty="0"/>
              <a:t> = </a:t>
            </a:r>
            <a:r>
              <a:rPr lang="en-US" sz="1100" dirty="0" err="1"/>
              <a:t>tm_map</a:t>
            </a:r>
            <a:r>
              <a:rPr lang="en-US" sz="1100" dirty="0"/>
              <a:t>(</a:t>
            </a:r>
            <a:r>
              <a:rPr lang="en-US" sz="1100" dirty="0" err="1"/>
              <a:t>myCorpus</a:t>
            </a:r>
            <a:r>
              <a:rPr lang="en-US" sz="1100" dirty="0"/>
              <a:t>, </a:t>
            </a:r>
            <a:r>
              <a:rPr lang="en-US" sz="1100" dirty="0" err="1"/>
              <a:t>removePunctuation</a:t>
            </a:r>
            <a:r>
              <a:rPr lang="en-US" sz="1100" dirty="0"/>
              <a:t>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myCorpus</a:t>
            </a:r>
            <a:r>
              <a:rPr lang="en-US" sz="1100" dirty="0"/>
              <a:t> = </a:t>
            </a:r>
            <a:r>
              <a:rPr lang="en-US" sz="1100" dirty="0" err="1"/>
              <a:t>tm_map</a:t>
            </a:r>
            <a:r>
              <a:rPr lang="en-US" sz="1100" dirty="0"/>
              <a:t>(</a:t>
            </a:r>
            <a:r>
              <a:rPr lang="en-US" sz="1100" dirty="0" err="1"/>
              <a:t>myCorpus</a:t>
            </a:r>
            <a:r>
              <a:rPr lang="en-US" sz="1100" dirty="0"/>
              <a:t>, </a:t>
            </a:r>
            <a:r>
              <a:rPr lang="en-US" sz="1100" dirty="0" err="1"/>
              <a:t>removeNumbers</a:t>
            </a:r>
            <a:r>
              <a:rPr lang="en-US" sz="1100" dirty="0"/>
              <a:t>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myCorpus</a:t>
            </a:r>
            <a:r>
              <a:rPr lang="en-US" sz="1100" dirty="0"/>
              <a:t> = </a:t>
            </a:r>
            <a:r>
              <a:rPr lang="en-US" sz="1100" dirty="0" err="1"/>
              <a:t>tm_map</a:t>
            </a:r>
            <a:r>
              <a:rPr lang="en-US" sz="1100" dirty="0"/>
              <a:t>(</a:t>
            </a:r>
            <a:r>
              <a:rPr lang="en-US" sz="1100" dirty="0" err="1"/>
              <a:t>myCorpus</a:t>
            </a:r>
            <a:r>
              <a:rPr lang="en-US" sz="1100" dirty="0"/>
              <a:t>, </a:t>
            </a:r>
            <a:r>
              <a:rPr lang="en-US" sz="1100" dirty="0" err="1"/>
              <a:t>removeWords</a:t>
            </a:r>
            <a:r>
              <a:rPr lang="en-US" sz="1100" dirty="0"/>
              <a:t>,</a:t>
            </a:r>
            <a:r>
              <a:rPr lang="zh-CN" altLang="en-US" sz="1100" dirty="0"/>
              <a:t> </a:t>
            </a:r>
            <a:r>
              <a:rPr lang="en-US" sz="1100" dirty="0"/>
              <a:t>c(</a:t>
            </a:r>
            <a:r>
              <a:rPr lang="en-US" sz="1100" dirty="0" err="1"/>
              <a:t>stopwords</a:t>
            </a:r>
            <a:r>
              <a:rPr lang="en-US" sz="1100" dirty="0"/>
              <a:t>("SMART"), "the", "and", "but"))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myDTM</a:t>
            </a:r>
            <a:r>
              <a:rPr lang="en-US" sz="1100" dirty="0"/>
              <a:t> = </a:t>
            </a:r>
            <a:r>
              <a:rPr lang="en-US" sz="1100" dirty="0" err="1"/>
              <a:t>TermDocumentMatrix</a:t>
            </a:r>
            <a:r>
              <a:rPr lang="en-US" sz="1100" dirty="0"/>
              <a:t>(</a:t>
            </a:r>
            <a:r>
              <a:rPr lang="en-US" sz="1100" dirty="0" err="1"/>
              <a:t>myCorpus</a:t>
            </a:r>
            <a:r>
              <a:rPr lang="en-US" sz="1100" dirty="0"/>
              <a:t>,</a:t>
            </a:r>
            <a:r>
              <a:rPr lang="zh-CN" altLang="en-US" sz="1100" dirty="0"/>
              <a:t> </a:t>
            </a:r>
            <a:r>
              <a:rPr lang="en-US" sz="1100" dirty="0"/>
              <a:t>control = list(</a:t>
            </a:r>
            <a:r>
              <a:rPr lang="en-US" sz="1100" dirty="0" err="1"/>
              <a:t>minWordLength</a:t>
            </a:r>
            <a:r>
              <a:rPr lang="en-US" sz="1100" dirty="0"/>
              <a:t> = 1))</a:t>
            </a:r>
          </a:p>
          <a:p>
            <a:r>
              <a:rPr lang="en-US" sz="1100" dirty="0"/>
              <a:t>  m = </a:t>
            </a:r>
            <a:r>
              <a:rPr lang="en-US" sz="1100" dirty="0" err="1"/>
              <a:t>as.matrix</a:t>
            </a:r>
            <a:r>
              <a:rPr lang="en-US" sz="1100" dirty="0"/>
              <a:t>(</a:t>
            </a:r>
            <a:r>
              <a:rPr lang="en-US" sz="1100" dirty="0" err="1"/>
              <a:t>myDTM</a:t>
            </a:r>
            <a:r>
              <a:rPr lang="en-US" sz="1100" dirty="0"/>
              <a:t>)</a:t>
            </a:r>
          </a:p>
          <a:p>
            <a:r>
              <a:rPr lang="en-US" sz="1100" dirty="0"/>
              <a:t>  sort(</a:t>
            </a:r>
            <a:r>
              <a:rPr lang="en-US" sz="1100" dirty="0" err="1"/>
              <a:t>rowSums</a:t>
            </a:r>
            <a:r>
              <a:rPr lang="en-US" sz="1100" dirty="0"/>
              <a:t>(m), decreasing = TRUE)})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369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4A79-6828-AD4D-A45D-FC375AF9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br>
              <a:rPr lang="en-US" altLang="zh-CN" dirty="0"/>
            </a:br>
            <a:r>
              <a:rPr lang="en-US" altLang="zh-CN" dirty="0"/>
              <a:t>Scatterplot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E894-86E8-C842-B2B6-2E631772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Techniques:</a:t>
            </a:r>
            <a:r>
              <a:rPr lang="zh-CN" altLang="en-US" dirty="0"/>
              <a:t> </a:t>
            </a:r>
            <a:r>
              <a:rPr lang="en-US" altLang="zh-CN" dirty="0" err="1"/>
              <a:t>lubridate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dyplyr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ggplot2,</a:t>
            </a:r>
            <a:r>
              <a:rPr lang="zh-CN" altLang="en-US" dirty="0"/>
              <a:t> </a:t>
            </a:r>
            <a:r>
              <a:rPr lang="en-US" altLang="zh-CN" dirty="0" err="1"/>
              <a:t>plotly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lubridate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sz="1100" dirty="0" err="1"/>
              <a:t>db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read.csv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movies_metadata.csv</a:t>
            </a:r>
            <a:r>
              <a:rPr lang="en-US" altLang="zh-CN" sz="1100" dirty="0"/>
              <a:t>")</a:t>
            </a:r>
          </a:p>
          <a:p>
            <a:r>
              <a:rPr lang="en-US" altLang="zh-CN" sz="1100" dirty="0" err="1"/>
              <a:t>db$release_date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ymd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db$release_date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 err="1"/>
              <a:t>db$year</a:t>
            </a:r>
            <a:r>
              <a:rPr lang="en-US" altLang="zh-CN" sz="1100" dirty="0"/>
              <a:t> &lt;- year(</a:t>
            </a:r>
            <a:r>
              <a:rPr lang="en-US" altLang="zh-CN" sz="1100" dirty="0" err="1"/>
              <a:t>db$release_date</a:t>
            </a:r>
            <a:r>
              <a:rPr lang="en-US" altLang="zh-CN" sz="1100" dirty="0"/>
              <a:t>)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sub-dataset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</a:p>
          <a:p>
            <a:r>
              <a:rPr lang="en-US" altLang="zh-CN" sz="1100" dirty="0"/>
              <a:t>db_sub2 &lt;-select(</a:t>
            </a:r>
            <a:r>
              <a:rPr lang="en-US" altLang="zh-CN" sz="1100" dirty="0" err="1"/>
              <a:t>db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vote_count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vote_average</a:t>
            </a:r>
            <a:r>
              <a:rPr lang="en-US" altLang="zh-CN" sz="1100" dirty="0"/>
              <a:t>, year) # data for scatterplot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1528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{32E2B851-7745-064A-8887-597D8039CD74}tf10001060</Template>
  <TotalTime>148</TotalTime>
  <Words>2519</Words>
  <Application>Microsoft Macintosh PowerPoint</Application>
  <PresentationFormat>Widescreen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MSIS2506  R Programming Final Project Movie Recommender</vt:lpstr>
      <vt:lpstr>Published on Shinyapps.io</vt:lpstr>
      <vt:lpstr>UI Structure</vt:lpstr>
      <vt:lpstr>UI Structure</vt:lpstr>
      <vt:lpstr>UI Structure</vt:lpstr>
      <vt:lpstr>Server and Functions Wordcloud</vt:lpstr>
      <vt:lpstr>Server and Functions Wordcloud</vt:lpstr>
      <vt:lpstr>Server and Functions Wordcloud</vt:lpstr>
      <vt:lpstr>Server and Functions Scatterplot</vt:lpstr>
      <vt:lpstr>Server and Functions Scatterplot</vt:lpstr>
      <vt:lpstr>Server and Functions Movie Recommender</vt:lpstr>
      <vt:lpstr>Server and Functions Movie Recommender</vt:lpstr>
      <vt:lpstr>Server and Functions Movie Recommender</vt:lpstr>
      <vt:lpstr>Server and Functions Movie Recommender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MSIS2506  R Programming Final Project Movie Recommender</dc:title>
  <dc:creator>LiangJialin</dc:creator>
  <cp:lastModifiedBy>LiangJialin</cp:lastModifiedBy>
  <cp:revision>6</cp:revision>
  <dcterms:created xsi:type="dcterms:W3CDTF">2019-12-05T22:39:23Z</dcterms:created>
  <dcterms:modified xsi:type="dcterms:W3CDTF">2019-12-06T01:07:34Z</dcterms:modified>
</cp:coreProperties>
</file>