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7" r:id="rId5"/>
    <p:sldId id="367" r:id="rId6"/>
    <p:sldId id="399" r:id="rId7"/>
    <p:sldId id="417" r:id="rId8"/>
    <p:sldId id="418" r:id="rId9"/>
    <p:sldId id="401" r:id="rId10"/>
    <p:sldId id="400" r:id="rId11"/>
    <p:sldId id="402" r:id="rId12"/>
    <p:sldId id="423" r:id="rId13"/>
    <p:sldId id="419" r:id="rId14"/>
    <p:sldId id="420" r:id="rId15"/>
    <p:sldId id="407" r:id="rId16"/>
    <p:sldId id="413" r:id="rId17"/>
    <p:sldId id="408" r:id="rId18"/>
    <p:sldId id="409" r:id="rId19"/>
    <p:sldId id="414" r:id="rId20"/>
    <p:sldId id="422" r:id="rId21"/>
    <p:sldId id="416" r:id="rId2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Sunker" initials="RS" lastIdx="1" clrIdx="0">
    <p:extLst/>
  </p:cmAuthor>
  <p:cmAuthor id="2" name="TMacDonald" initials="T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68DAE"/>
    <a:srgbClr val="FFFF00"/>
    <a:srgbClr val="00DBF6"/>
    <a:srgbClr val="000000"/>
    <a:srgbClr val="8BC63F"/>
    <a:srgbClr val="FFFFFF"/>
    <a:srgbClr val="FF3300"/>
    <a:srgbClr val="F7901E"/>
    <a:srgbClr val="53B800"/>
    <a:srgbClr val="458E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1" autoAdjust="0"/>
    <p:restoredTop sz="81053" autoAdjust="0"/>
  </p:normalViewPr>
  <p:slideViewPr>
    <p:cSldViewPr>
      <p:cViewPr varScale="1">
        <p:scale>
          <a:sx n="67" d="100"/>
          <a:sy n="67" d="100"/>
        </p:scale>
        <p:origin x="-118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44" y="-72"/>
      </p:cViewPr>
      <p:guideLst>
        <p:guide orient="horz" pos="2909"/>
        <p:guide pos="218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1" tIns="46241" rIns="92481" bIns="4624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9" y="0"/>
            <a:ext cx="3011699" cy="461804"/>
          </a:xfrm>
          <a:prstGeom prst="rect">
            <a:avLst/>
          </a:prstGeom>
        </p:spPr>
        <p:txBody>
          <a:bodyPr vert="horz" lIns="92481" tIns="46241" rIns="92481" bIns="46241" rtlCol="0"/>
          <a:lstStyle>
            <a:lvl1pPr algn="r">
              <a:defRPr sz="1200"/>
            </a:lvl1pPr>
          </a:lstStyle>
          <a:p>
            <a:fld id="{0E2A5044-284C-4BCF-B1C7-6DDE60A9F891}" type="datetimeFigureOut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1" tIns="46241" rIns="92481" bIns="4624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9" y="8772668"/>
            <a:ext cx="3011699" cy="461804"/>
          </a:xfrm>
          <a:prstGeom prst="rect">
            <a:avLst/>
          </a:prstGeom>
        </p:spPr>
        <p:txBody>
          <a:bodyPr vert="horz" lIns="92481" tIns="46241" rIns="92481" bIns="46241" rtlCol="0" anchor="b"/>
          <a:lstStyle>
            <a:lvl1pPr algn="r">
              <a:defRPr sz="1200"/>
            </a:lvl1pPr>
          </a:lstStyle>
          <a:p>
            <a:fld id="{276B09B1-2A3E-45B9-BBEB-47639577A0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57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1" tIns="46241" rIns="92481" bIns="4624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9" y="0"/>
            <a:ext cx="3011699" cy="461804"/>
          </a:xfrm>
          <a:prstGeom prst="rect">
            <a:avLst/>
          </a:prstGeom>
        </p:spPr>
        <p:txBody>
          <a:bodyPr vert="horz" lIns="92481" tIns="46241" rIns="92481" bIns="46241" rtlCol="0"/>
          <a:lstStyle>
            <a:lvl1pPr algn="r">
              <a:defRPr sz="1200"/>
            </a:lvl1pPr>
          </a:lstStyle>
          <a:p>
            <a:fld id="{37A5EC9F-1FB6-4452-826A-531E9390DF14}" type="datetimeFigureOut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1" tIns="46241" rIns="92481" bIns="4624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1" tIns="46241" rIns="92481" bIns="4624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1" tIns="46241" rIns="92481" bIns="4624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9" y="8772668"/>
            <a:ext cx="3011699" cy="461804"/>
          </a:xfrm>
          <a:prstGeom prst="rect">
            <a:avLst/>
          </a:prstGeom>
        </p:spPr>
        <p:txBody>
          <a:bodyPr vert="horz" lIns="92481" tIns="46241" rIns="92481" bIns="46241" rtlCol="0" anchor="b"/>
          <a:lstStyle>
            <a:lvl1pPr algn="r">
              <a:defRPr sz="1200"/>
            </a:lvl1pPr>
          </a:lstStyle>
          <a:p>
            <a:fld id="{F951125D-5C62-402F-B603-8C4560124D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40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P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ython" TargetMode="External"/><Relationship Id="rId4" Type="http://schemas.openxmlformats.org/officeDocument/2006/relationships/hyperlink" Target="https://en.wikipedia.org/wiki/Just-in-time_compilation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P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ython" TargetMode="External"/><Relationship Id="rId4" Type="http://schemas.openxmlformats.org/officeDocument/2006/relationships/hyperlink" Target="https://en.wikipedia.org/wiki/Just-in-time_compilatio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P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ython" TargetMode="External"/><Relationship Id="rId4" Type="http://schemas.openxmlformats.org/officeDocument/2006/relationships/hyperlink" Target="https://en.wikipedia.org/wiki/Just-in-time_compilat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 a Python programmer can move time-critical functions to extension modules written in languages such as C, or try using </a:t>
            </a:r>
            <a:r>
              <a:rPr lang="en-US" sz="1200" dirty="0" err="1" smtClean="0">
                <a:hlinkClick r:id="rId3" tooltip="PyPy"/>
              </a:rPr>
              <a:t>PyPy</a:t>
            </a:r>
            <a:r>
              <a:rPr lang="en-US" sz="1200" dirty="0" smtClean="0"/>
              <a:t>, a </a:t>
            </a:r>
            <a:r>
              <a:rPr lang="en-US" sz="1200" dirty="0" smtClean="0">
                <a:hlinkClick r:id="rId4" tooltip="Just-in-time compilation"/>
              </a:rPr>
              <a:t>just-in-time compiler</a:t>
            </a:r>
            <a:r>
              <a:rPr lang="en-US" sz="1200" dirty="0" smtClean="0"/>
              <a:t>. </a:t>
            </a:r>
            <a:r>
              <a:rPr lang="en-US" sz="1200" dirty="0" err="1" smtClean="0">
                <a:hlinkClick r:id="rId5" tooltip="Cython"/>
              </a:rPr>
              <a:t>Cython</a:t>
            </a:r>
            <a:r>
              <a:rPr lang="en-US" sz="1200" dirty="0" smtClean="0"/>
              <a:t> is also available, which translates a Python script into C and makes direct C-level API calls into the Python interpreter.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General purpose programming – does everything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requiring all desired functionality to be built into the language's core</a:t>
            </a: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Small core with large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libriary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is #1 programming language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some lists, java,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</a:t>
            </a:r>
          </a:p>
          <a:p>
            <a:pPr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1/3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stackoverflow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survied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users use it</a:t>
            </a:r>
          </a:p>
          <a:p>
            <a:pPr>
              <a:buFontTx/>
              <a:buChar char="-"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 a Python programmer can move time-critical functions to extension modules written in languages such as C, or try using </a:t>
            </a:r>
            <a:r>
              <a:rPr lang="en-US" sz="1200" dirty="0" err="1" smtClean="0">
                <a:hlinkClick r:id="rId3" tooltip="PyPy"/>
              </a:rPr>
              <a:t>PyPy</a:t>
            </a:r>
            <a:r>
              <a:rPr lang="en-US" sz="1200" dirty="0" smtClean="0"/>
              <a:t>, a </a:t>
            </a:r>
            <a:r>
              <a:rPr lang="en-US" sz="1200" dirty="0" smtClean="0">
                <a:hlinkClick r:id="rId4" tooltip="Just-in-time compilation"/>
              </a:rPr>
              <a:t>just-in-time compiler</a:t>
            </a:r>
            <a:r>
              <a:rPr lang="en-US" sz="1200" dirty="0" smtClean="0"/>
              <a:t>. </a:t>
            </a:r>
            <a:r>
              <a:rPr lang="en-US" sz="1200" dirty="0" err="1" smtClean="0">
                <a:hlinkClick r:id="rId5" tooltip="Cython"/>
              </a:rPr>
              <a:t>Cython</a:t>
            </a:r>
            <a:r>
              <a:rPr lang="en-US" sz="1200" dirty="0" smtClean="0"/>
              <a:t> is also available, which translates a Python script into C and makes direct C-level API calls into the Python interpreter.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General purpose programming – does everything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requiring all desired functionality to be built into the language's core</a:t>
            </a: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Small core with large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libriary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is #1 programming language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some lists, java,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</a:t>
            </a:r>
          </a:p>
          <a:p>
            <a:pPr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1/3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stackoverflow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survied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users use it</a:t>
            </a:r>
          </a:p>
          <a:p>
            <a:pPr>
              <a:buFontTx/>
              <a:buChar char="-"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 a Python programmer can move time-critical functions to extension modules written in languages such as C, or try using </a:t>
            </a:r>
            <a:r>
              <a:rPr lang="en-US" sz="1200" dirty="0" err="1" smtClean="0">
                <a:hlinkClick r:id="rId3" tooltip="PyPy"/>
              </a:rPr>
              <a:t>PyPy</a:t>
            </a:r>
            <a:r>
              <a:rPr lang="en-US" sz="1200" dirty="0" smtClean="0"/>
              <a:t>, a </a:t>
            </a:r>
            <a:r>
              <a:rPr lang="en-US" sz="1200" dirty="0" smtClean="0">
                <a:hlinkClick r:id="rId4" tooltip="Just-in-time compilation"/>
              </a:rPr>
              <a:t>just-in-time compiler</a:t>
            </a:r>
            <a:r>
              <a:rPr lang="en-US" sz="1200" dirty="0" smtClean="0"/>
              <a:t>. </a:t>
            </a:r>
            <a:r>
              <a:rPr lang="en-US" sz="1200" dirty="0" err="1" smtClean="0">
                <a:hlinkClick r:id="rId5" tooltip="Cython"/>
              </a:rPr>
              <a:t>Cython</a:t>
            </a:r>
            <a:r>
              <a:rPr lang="en-US" sz="1200" dirty="0" smtClean="0"/>
              <a:t> is also available, which translates a Python script into C and makes direct C-level API calls into the Python interpreter.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General purpose programming – does everything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requiring all desired functionality to be built into the language's core</a:t>
            </a: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Small core with large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libriary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is #1 programming language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some lists, java,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</a:t>
            </a:r>
          </a:p>
          <a:p>
            <a:pPr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1/3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stackoverflow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survied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users use it</a:t>
            </a:r>
          </a:p>
          <a:p>
            <a:pPr>
              <a:buFontTx/>
              <a:buChar char="-"/>
            </a:pP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 Research Institute for Mathematics and Computer Science   -- Netherlands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requiring all desired functionality to be built into the language's core</a:t>
            </a: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Small core with large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libriary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dropbox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currently,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google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previously</a:t>
            </a: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Highly </a:t>
            </a:r>
            <a:r>
              <a:rPr lang="en-US" dirty="0" err="1" smtClean="0"/>
              <a:t>intuative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</a:t>
            </a:r>
          </a:p>
          <a:p>
            <a:pPr>
              <a:buFontTx/>
              <a:buChar char="-"/>
            </a:pPr>
            <a:r>
              <a:rPr lang="en-US" dirty="0" smtClean="0"/>
              <a:t>Forgiveness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pricipal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2 to 3 upgrade was  ugly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125D-5C62-402F-B603-8C4560124D9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326" y="1501775"/>
            <a:ext cx="7772400" cy="1470025"/>
          </a:xfrm>
        </p:spPr>
        <p:txBody>
          <a:bodyPr>
            <a:noAutofit/>
          </a:bodyPr>
          <a:lstStyle>
            <a:lvl1pPr algn="l">
              <a:defRPr sz="4000" b="0" spc="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Information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12662" y="6390255"/>
            <a:ext cx="2678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RevGen Partners – Proprietary &amp; Confidential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267200" y="6811928"/>
            <a:ext cx="4876800" cy="45719"/>
            <a:chOff x="1998279" y="0"/>
            <a:chExt cx="7145721" cy="45719"/>
          </a:xfrm>
        </p:grpSpPr>
        <p:sp>
          <p:nvSpPr>
            <p:cNvPr id="9" name="Rectangle 8"/>
            <p:cNvSpPr/>
            <p:nvPr userDrawn="1"/>
          </p:nvSpPr>
          <p:spPr>
            <a:xfrm>
              <a:off x="1998279" y="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598479" y="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960679" y="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5045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rgbClr val="068DAE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75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 userDrawn="1"/>
        </p:nvSpPr>
        <p:spPr>
          <a:xfrm>
            <a:off x="0" y="76200"/>
            <a:ext cx="8686800" cy="914400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68DA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00600"/>
          </a:xfrm>
        </p:spPr>
        <p:txBody>
          <a:bodyPr>
            <a:normAutofit/>
          </a:bodyPr>
          <a:lstStyle>
            <a:lvl1pPr>
              <a:buClr>
                <a:srgbClr val="068DAE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458E0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68DAE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068DAE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068DAE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67200" y="6813417"/>
            <a:ext cx="4876800" cy="45719"/>
            <a:chOff x="1998279" y="0"/>
            <a:chExt cx="7145721" cy="45719"/>
          </a:xfrm>
        </p:grpSpPr>
        <p:sp>
          <p:nvSpPr>
            <p:cNvPr id="8" name="Rectangle 7"/>
            <p:cNvSpPr/>
            <p:nvPr userDrawn="1"/>
          </p:nvSpPr>
          <p:spPr>
            <a:xfrm>
              <a:off x="1998279" y="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598479" y="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960679" y="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88960"/>
            <a:ext cx="3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30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906963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6492875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2082" y="6488960"/>
            <a:ext cx="3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67200" y="6811928"/>
            <a:ext cx="4876800" cy="45719"/>
            <a:chOff x="1998279" y="0"/>
            <a:chExt cx="7145721" cy="45719"/>
          </a:xfrm>
        </p:grpSpPr>
        <p:sp>
          <p:nvSpPr>
            <p:cNvPr id="8" name="Rectangle 7"/>
            <p:cNvSpPr/>
            <p:nvPr userDrawn="1"/>
          </p:nvSpPr>
          <p:spPr>
            <a:xfrm>
              <a:off x="1998279" y="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598479" y="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960679" y="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5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67200" y="6811928"/>
            <a:ext cx="4876800" cy="45719"/>
            <a:chOff x="1998279" y="0"/>
            <a:chExt cx="7145721" cy="45719"/>
          </a:xfrm>
        </p:grpSpPr>
        <p:sp>
          <p:nvSpPr>
            <p:cNvPr id="6" name="Rectangle 5"/>
            <p:cNvSpPr/>
            <p:nvPr userDrawn="1"/>
          </p:nvSpPr>
          <p:spPr>
            <a:xfrm>
              <a:off x="1998279" y="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98479" y="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960679" y="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0582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038600" cy="4525963"/>
          </a:xfrm>
        </p:spPr>
        <p:txBody>
          <a:bodyPr>
            <a:normAutofit/>
          </a:bodyPr>
          <a:lstStyle>
            <a:lvl1pPr>
              <a:buClr>
                <a:srgbClr val="068DAE"/>
              </a:buClr>
              <a:defRPr sz="2400"/>
            </a:lvl1pPr>
            <a:lvl2pPr>
              <a:buClr>
                <a:srgbClr val="068DAE"/>
              </a:buClr>
              <a:defRPr sz="2000"/>
            </a:lvl2pPr>
            <a:lvl3pPr>
              <a:buClr>
                <a:srgbClr val="068DAE"/>
              </a:buClr>
              <a:defRPr sz="1800"/>
            </a:lvl3pPr>
            <a:lvl4pPr>
              <a:buClr>
                <a:srgbClr val="068DAE"/>
              </a:buClr>
              <a:defRPr sz="1600"/>
            </a:lvl4pPr>
            <a:lvl5pPr>
              <a:buClr>
                <a:srgbClr val="068DAE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>
            <a:normAutofit/>
          </a:bodyPr>
          <a:lstStyle>
            <a:lvl1pPr>
              <a:buClr>
                <a:srgbClr val="068DAE"/>
              </a:buClr>
              <a:defRPr sz="2400"/>
            </a:lvl1pPr>
            <a:lvl2pPr>
              <a:buClr>
                <a:srgbClr val="068DAE"/>
              </a:buClr>
              <a:defRPr sz="2000"/>
            </a:lvl2pPr>
            <a:lvl3pPr>
              <a:buClr>
                <a:srgbClr val="068DAE"/>
              </a:buClr>
              <a:defRPr sz="1800"/>
            </a:lvl3pPr>
            <a:lvl4pPr>
              <a:buClr>
                <a:srgbClr val="068DAE"/>
              </a:buClr>
              <a:defRPr sz="1600"/>
            </a:lvl4pPr>
            <a:lvl5pPr>
              <a:buClr>
                <a:srgbClr val="068DAE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2486289" y="3877862"/>
            <a:ext cx="4064743" cy="45720"/>
            <a:chOff x="2150679" y="152400"/>
            <a:chExt cx="7145721" cy="45719"/>
          </a:xfrm>
        </p:grpSpPr>
        <p:sp>
          <p:nvSpPr>
            <p:cNvPr id="9" name="Rectangle 8"/>
            <p:cNvSpPr/>
            <p:nvPr userDrawn="1"/>
          </p:nvSpPr>
          <p:spPr>
            <a:xfrm>
              <a:off x="2150679" y="15240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750879" y="15240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13079" y="15240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68DA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8896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4267200" y="6811928"/>
            <a:ext cx="4876800" cy="45719"/>
            <a:chOff x="1998279" y="0"/>
            <a:chExt cx="7145721" cy="45719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998279" y="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598479" y="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960679" y="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5094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057400"/>
            <a:ext cx="4040188" cy="3951288"/>
          </a:xfrm>
        </p:spPr>
        <p:txBody>
          <a:bodyPr>
            <a:normAutofit/>
          </a:bodyPr>
          <a:lstStyle>
            <a:lvl1pPr>
              <a:buClr>
                <a:srgbClr val="068DAE"/>
              </a:buClr>
              <a:defRPr sz="2000"/>
            </a:lvl1pPr>
            <a:lvl2pPr>
              <a:buClr>
                <a:srgbClr val="068DAE"/>
              </a:buClr>
              <a:defRPr sz="1800"/>
            </a:lvl2pPr>
            <a:lvl3pPr>
              <a:buClr>
                <a:srgbClr val="068DAE"/>
              </a:buClr>
              <a:defRPr sz="1600"/>
            </a:lvl3pPr>
            <a:lvl4pPr>
              <a:buClr>
                <a:srgbClr val="068DAE"/>
              </a:buClr>
              <a:defRPr sz="1400"/>
            </a:lvl4pPr>
            <a:lvl5pPr>
              <a:buClr>
                <a:srgbClr val="068DA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189038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057400"/>
            <a:ext cx="4041775" cy="3951288"/>
          </a:xfrm>
        </p:spPr>
        <p:txBody>
          <a:bodyPr>
            <a:normAutofit/>
          </a:bodyPr>
          <a:lstStyle>
            <a:lvl1pPr>
              <a:buClr>
                <a:srgbClr val="068DAE"/>
              </a:buClr>
              <a:defRPr sz="2000"/>
            </a:lvl1pPr>
            <a:lvl2pPr>
              <a:buClr>
                <a:srgbClr val="068DAE"/>
              </a:buClr>
              <a:defRPr sz="1800"/>
            </a:lvl2pPr>
            <a:lvl3pPr>
              <a:buClr>
                <a:srgbClr val="068DAE"/>
              </a:buClr>
              <a:defRPr sz="1600"/>
            </a:lvl3pPr>
            <a:lvl4pPr>
              <a:buClr>
                <a:srgbClr val="068DAE"/>
              </a:buClr>
              <a:defRPr sz="1400"/>
            </a:lvl4pPr>
            <a:lvl5pPr>
              <a:buClr>
                <a:srgbClr val="068DA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267200" y="6820241"/>
            <a:ext cx="4876800" cy="45719"/>
            <a:chOff x="1998279" y="0"/>
            <a:chExt cx="7145721" cy="45719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998279" y="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598479" y="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960679" y="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ound Diagonal Corner Rectangle 17"/>
          <p:cNvSpPr/>
          <p:nvPr userDrawn="1"/>
        </p:nvSpPr>
        <p:spPr>
          <a:xfrm>
            <a:off x="0" y="76200"/>
            <a:ext cx="8686800" cy="914400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68DA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2486289" y="3877862"/>
            <a:ext cx="4064743" cy="45720"/>
            <a:chOff x="2150679" y="152400"/>
            <a:chExt cx="7145721" cy="45719"/>
          </a:xfrm>
        </p:grpSpPr>
        <p:sp>
          <p:nvSpPr>
            <p:cNvPr id="20" name="Rectangle 19"/>
            <p:cNvSpPr/>
            <p:nvPr userDrawn="1"/>
          </p:nvSpPr>
          <p:spPr>
            <a:xfrm>
              <a:off x="2150679" y="15240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3750879" y="15240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113079" y="15240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492875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88960"/>
            <a:ext cx="3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796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267200" y="6820241"/>
            <a:ext cx="4876800" cy="45719"/>
            <a:chOff x="1998279" y="0"/>
            <a:chExt cx="7145721" cy="45719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998279" y="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598479" y="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960679" y="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6492875"/>
            <a:ext cx="1066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8960"/>
            <a:ext cx="3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354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4267200" y="6820241"/>
            <a:ext cx="4876800" cy="45719"/>
            <a:chOff x="1998279" y="0"/>
            <a:chExt cx="7145721" cy="45719"/>
          </a:xfrm>
        </p:grpSpPr>
        <p:sp>
          <p:nvSpPr>
            <p:cNvPr id="10" name="Rectangle 9"/>
            <p:cNvSpPr/>
            <p:nvPr userDrawn="1"/>
          </p:nvSpPr>
          <p:spPr>
            <a:xfrm>
              <a:off x="1998279" y="0"/>
              <a:ext cx="1600200" cy="45719"/>
            </a:xfrm>
            <a:prstGeom prst="rect">
              <a:avLst/>
            </a:prstGeom>
            <a:solidFill>
              <a:srgbClr val="8B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598479" y="0"/>
              <a:ext cx="2362200" cy="45719"/>
            </a:xfrm>
            <a:prstGeom prst="rect">
              <a:avLst/>
            </a:prstGeom>
            <a:solidFill>
              <a:srgbClr val="F79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960679" y="0"/>
              <a:ext cx="3183321" cy="45719"/>
            </a:xfrm>
            <a:prstGeom prst="rect">
              <a:avLst/>
            </a:prstGeom>
            <a:solidFill>
              <a:srgbClr val="06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49287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8960"/>
            <a:ext cx="3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816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068DAE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849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4928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882" y="6488960"/>
            <a:ext cx="3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5F9E-72BF-4E73-9450-B53C1B7494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715000" y="6583128"/>
            <a:ext cx="20008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RevGen Partners – Proprietary &amp;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852" y="6204166"/>
            <a:ext cx="1981200" cy="4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46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68DAE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BC63F"/>
        </a:buClr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‒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‒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visualizat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Python for Data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000" b="1" i="1" dirty="0" smtClean="0"/>
              <a:t>Fit, Approach and Getting Started</a:t>
            </a:r>
            <a:endParaRPr lang="en-US" sz="2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for </a:t>
            </a:r>
            <a:r>
              <a:rPr lang="en-US" dirty="0" smtClean="0"/>
              <a:t>DHI </a:t>
            </a:r>
          </a:p>
          <a:p>
            <a:r>
              <a:rPr lang="en-US" dirty="0" smtClean="0"/>
              <a:t>By John Kohnke</a:t>
            </a:r>
            <a:endParaRPr lang="en-US" dirty="0" smtClean="0"/>
          </a:p>
          <a:p>
            <a:r>
              <a:rPr lang="en-US" dirty="0" smtClean="0"/>
              <a:t>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72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I seen it used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045436"/>
            <a:ext cx="8686800" cy="459336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Staging layers receiving and preparing data</a:t>
            </a:r>
          </a:p>
          <a:p>
            <a:r>
              <a:rPr lang="en-US" sz="1600" dirty="0" smtClean="0"/>
              <a:t>As traditional ETL, pulling data from Hadoop and relational sources and pushing it back</a:t>
            </a:r>
          </a:p>
          <a:p>
            <a:r>
              <a:rPr lang="en-US" sz="1600" dirty="0" smtClean="0"/>
              <a:t>For data exploration, analysis, data science and AI work</a:t>
            </a:r>
          </a:p>
          <a:p>
            <a:r>
              <a:rPr lang="en-US" sz="1600" dirty="0" smtClean="0"/>
              <a:t>For sharing analysis work</a:t>
            </a:r>
          </a:p>
          <a:p>
            <a:r>
              <a:rPr lang="en-US" sz="1600" dirty="0" smtClean="0"/>
              <a:t>As production implementations of AI models </a:t>
            </a:r>
            <a:endParaRPr lang="en-US" sz="1600" dirty="0" smtClean="0"/>
          </a:p>
          <a:p>
            <a:r>
              <a:rPr lang="en-US" sz="1600" dirty="0" smtClean="0"/>
              <a:t>As the stream processing </a:t>
            </a:r>
            <a:r>
              <a:rPr lang="en-US" sz="1600" dirty="0" err="1" smtClean="0"/>
              <a:t>microservices</a:t>
            </a:r>
            <a:r>
              <a:rPr lang="en-US" sz="1600" dirty="0" smtClean="0"/>
              <a:t> layers surrounding Kafka</a:t>
            </a:r>
          </a:p>
          <a:p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48000"/>
            <a:ext cx="5905500" cy="314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Development tools</a:t>
            </a:r>
          </a:p>
          <a:p>
            <a:pPr lvl="1"/>
            <a:r>
              <a:rPr lang="en-US" sz="1400" dirty="0" smtClean="0"/>
              <a:t>CLI</a:t>
            </a:r>
          </a:p>
          <a:p>
            <a:pPr lvl="1"/>
            <a:r>
              <a:rPr lang="en-US" sz="1400" dirty="0" smtClean="0"/>
              <a:t>Sublime, Wing, vi, etc.</a:t>
            </a:r>
          </a:p>
          <a:p>
            <a:pPr lvl="1"/>
            <a:r>
              <a:rPr lang="en-US" sz="1400" dirty="0" err="1" smtClean="0"/>
              <a:t>iPython</a:t>
            </a:r>
            <a:r>
              <a:rPr lang="en-US" sz="1400" dirty="0" smtClean="0"/>
              <a:t> &amp; </a:t>
            </a:r>
            <a:r>
              <a:rPr lang="en-US" sz="1400" dirty="0" err="1" smtClean="0"/>
              <a:t>Jupyter</a:t>
            </a:r>
            <a:r>
              <a:rPr lang="en-US" sz="1400" dirty="0" smtClean="0"/>
              <a:t> Notebooks </a:t>
            </a:r>
            <a:r>
              <a:rPr lang="en-US" sz="1400" dirty="0" err="1" smtClean="0"/>
              <a:t>juypter</a:t>
            </a:r>
            <a:endParaRPr lang="en-US" sz="1400" dirty="0" smtClean="0"/>
          </a:p>
          <a:p>
            <a:pPr lvl="2"/>
            <a:r>
              <a:rPr lang="en-US" sz="1200" dirty="0" smtClean="0"/>
              <a:t>is </a:t>
            </a:r>
            <a:r>
              <a:rPr lang="en-US" sz="1200" dirty="0" smtClean="0"/>
              <a:t>an open-source web application that allows you to create and share documents that contain live code, equations, visualizations and explanatory text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 smtClean="0"/>
              <a:t>Run by typing </a:t>
            </a:r>
            <a:r>
              <a:rPr lang="en-US" sz="1200" dirty="0" smtClean="0"/>
              <a:t>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jupyter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notebook</a:t>
            </a:r>
            <a:r>
              <a:rPr lang="en-US" sz="1200" dirty="0" smtClean="0"/>
              <a:t>” on the command line</a:t>
            </a:r>
          </a:p>
          <a:p>
            <a:endParaRPr lang="en-US" sz="1600" dirty="0" smtClean="0"/>
          </a:p>
          <a:p>
            <a:r>
              <a:rPr lang="en-US" sz="1600" dirty="0" smtClean="0"/>
              <a:t>Running code</a:t>
            </a:r>
          </a:p>
          <a:p>
            <a:pPr lvl="1"/>
            <a:r>
              <a:rPr lang="en-US" sz="1400" dirty="0" smtClean="0"/>
              <a:t>Within a notebook</a:t>
            </a:r>
          </a:p>
          <a:p>
            <a:pPr lvl="1"/>
            <a:r>
              <a:rPr lang="en-US" sz="1400" dirty="0" smtClean="0"/>
              <a:t>Command line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python &lt;program name&gt;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Modules</a:t>
            </a:r>
          </a:p>
          <a:p>
            <a:pPr lvl="1"/>
            <a:r>
              <a:rPr lang="en-US" sz="1400" dirty="0" smtClean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pypi.python.org/pypi</a:t>
            </a:r>
            <a:endParaRPr lang="en-US" sz="1400" dirty="0" smtClean="0"/>
          </a:p>
          <a:p>
            <a:pPr lvl="1"/>
            <a:r>
              <a:rPr lang="en-US" sz="1400" dirty="0" smtClean="0"/>
              <a:t>100,000+ packages</a:t>
            </a:r>
          </a:p>
          <a:p>
            <a:pPr lvl="1"/>
            <a:r>
              <a:rPr lang="en-US" sz="1400" dirty="0" smtClean="0"/>
              <a:t>Pip and wheel installs</a:t>
            </a:r>
          </a:p>
          <a:p>
            <a:pPr lvl="2"/>
            <a:r>
              <a:rPr lang="en-US" sz="1200" dirty="0" smtClean="0">
                <a:latin typeface="+mj-lt"/>
                <a:cs typeface="Courier New" pitchFamily="49" charset="0"/>
              </a:rPr>
              <a:t>Normal: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pip install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module_name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/>
            <a:r>
              <a:rPr lang="en-US" sz="1200" dirty="0" smtClean="0">
                <a:latin typeface="+mj-lt"/>
                <a:cs typeface="Courier New" pitchFamily="49" charset="0"/>
              </a:rPr>
              <a:t>Wheels: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pip install &lt;package.whl&gt;</a:t>
            </a:r>
          </a:p>
          <a:p>
            <a:endParaRPr lang="en-US" sz="1600" dirty="0" smtClean="0"/>
          </a:p>
          <a:p>
            <a:pPr fontAlgn="base">
              <a:spcBef>
                <a:spcPts val="1200"/>
              </a:spcBef>
            </a:pPr>
            <a:r>
              <a:rPr lang="en-US" sz="1600" dirty="0" smtClean="0"/>
              <a:t>Misc</a:t>
            </a:r>
          </a:p>
          <a:p>
            <a:pPr lvl="1" fontAlgn="base">
              <a:spcBef>
                <a:spcPts val="1200"/>
              </a:spcBef>
            </a:pPr>
            <a:r>
              <a:rPr lang="en-US" sz="1400" dirty="0" smtClean="0"/>
              <a:t>Tabs != Spaces</a:t>
            </a:r>
          </a:p>
          <a:p>
            <a:pPr lvl="1" fontAlgn="base">
              <a:spcBef>
                <a:spcPts val="1200"/>
              </a:spcBef>
            </a:pPr>
            <a:r>
              <a:rPr lang="en-US" sz="1400" dirty="0" smtClean="0"/>
              <a:t>Single or double quotes work identically</a:t>
            </a:r>
          </a:p>
          <a:p>
            <a:pPr lvl="1" fontAlgn="base">
              <a:spcBef>
                <a:spcPts val="1200"/>
              </a:spcBef>
            </a:pPr>
            <a:r>
              <a:rPr lang="en-US" sz="1400" dirty="0" smtClean="0"/>
              <a:t>Zero based indexing</a:t>
            </a:r>
          </a:p>
          <a:p>
            <a:pPr lvl="1" fontAlgn="base">
              <a:spcBef>
                <a:spcPts val="1200"/>
              </a:spcBef>
            </a:pPr>
            <a:r>
              <a:rPr lang="en-US" sz="1400" dirty="0" smtClean="0"/>
              <a:t>Order of operations, mimics math</a:t>
            </a:r>
          </a:p>
          <a:p>
            <a:pPr lvl="1" fontAlgn="base">
              <a:spcBef>
                <a:spcPts val="1200"/>
              </a:spcBef>
            </a:pPr>
            <a:r>
              <a:rPr lang="en-US" sz="1400" dirty="0" smtClean="0"/>
              <a:t>Exception handling and forgiveness principal</a:t>
            </a:r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 fontScale="92500" lnSpcReduction="10000"/>
          </a:bodyPr>
          <a:lstStyle/>
          <a:p>
            <a:endParaRPr lang="en-US" sz="1600" dirty="0" smtClean="0"/>
          </a:p>
          <a:p>
            <a:r>
              <a:rPr lang="en-US" sz="1600" dirty="0" smtClean="0"/>
              <a:t>Statements &amp; Flow Control</a:t>
            </a:r>
          </a:p>
          <a:p>
            <a:pPr lvl="1"/>
            <a:r>
              <a:rPr lang="en-US" sz="1400" dirty="0" smtClean="0"/>
              <a:t>Assignment ‘=‘,  names are bound to objects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for, while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try, except, finally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assert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rint, type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endParaRPr lang="en-US" sz="1600" dirty="0" smtClean="0"/>
          </a:p>
          <a:p>
            <a:r>
              <a:rPr lang="en-US" sz="1600" dirty="0" smtClean="0"/>
              <a:t>Operators and Operands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=, +,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-, *,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%, /,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sz="1400" dirty="0" smtClean="0"/>
              <a:t>Comparison: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==, !=, &gt;, &lt;, &gt;=, &lt;=, is, is not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400" dirty="0" smtClean="0"/>
              <a:t> is the unassigned value 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600" dirty="0" smtClean="0"/>
              <a:t>Logical operators</a:t>
            </a:r>
          </a:p>
          <a:p>
            <a:pPr lvl="1"/>
            <a:r>
              <a:rPr lang="en-US" sz="1400" dirty="0" smtClean="0"/>
              <a:t>Short circuit evaluation</a:t>
            </a:r>
            <a:endParaRPr lang="en-US" sz="1400" dirty="0" smtClean="0"/>
          </a:p>
          <a:p>
            <a:endParaRPr lang="en-US" sz="16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400" dirty="0" smtClean="0"/>
          </a:p>
          <a:p>
            <a:r>
              <a:rPr lang="en-US" sz="1600" dirty="0" smtClean="0"/>
              <a:t>Data Types</a:t>
            </a:r>
            <a:endParaRPr lang="en-US" sz="1600" dirty="0" smtClean="0"/>
          </a:p>
          <a:p>
            <a:pPr lvl="1"/>
            <a:r>
              <a:rPr lang="en-US" sz="1400" dirty="0" smtClean="0"/>
              <a:t>Dynamic but strongly typed</a:t>
            </a:r>
          </a:p>
          <a:p>
            <a:pPr lvl="2"/>
            <a:r>
              <a:rPr lang="en-US" sz="1200" dirty="0" smtClean="0"/>
              <a:t>Don’t need to assign types initially </a:t>
            </a:r>
          </a:p>
          <a:p>
            <a:pPr lvl="2"/>
            <a:r>
              <a:rPr lang="en-US" sz="1200" dirty="0" smtClean="0"/>
              <a:t>But need to cast frequently</a:t>
            </a:r>
          </a:p>
          <a:p>
            <a:pPr lvl="1"/>
            <a:r>
              <a:rPr lang="en-US" sz="1400" dirty="0" smtClean="0"/>
              <a:t>Strings</a:t>
            </a:r>
          </a:p>
          <a:p>
            <a:pPr lvl="1"/>
            <a:r>
              <a:rPr lang="en-US" sz="1400" dirty="0" smtClean="0"/>
              <a:t>Lists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[1, 2, 3]</a:t>
            </a:r>
            <a:r>
              <a:rPr lang="en-US" sz="1400" dirty="0" smtClean="0"/>
              <a:t>, mutable, </a:t>
            </a:r>
            <a:r>
              <a:rPr lang="en-US" sz="1400" dirty="0" err="1" smtClean="0"/>
              <a:t>unkeyed</a:t>
            </a:r>
            <a:endParaRPr lang="en-US" sz="1400" dirty="0" smtClean="0"/>
          </a:p>
          <a:p>
            <a:pPr lvl="1"/>
            <a:r>
              <a:rPr lang="en-US" sz="1400" dirty="0" err="1" smtClean="0"/>
              <a:t>Tuples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(1, 2, 3)</a:t>
            </a:r>
            <a:r>
              <a:rPr lang="en-US" sz="1400" dirty="0" smtClean="0"/>
              <a:t>, </a:t>
            </a:r>
            <a:r>
              <a:rPr lang="en-US" sz="1400" dirty="0" err="1" smtClean="0"/>
              <a:t>unmutable</a:t>
            </a:r>
            <a:r>
              <a:rPr lang="en-US" sz="1400" dirty="0" smtClean="0"/>
              <a:t>, </a:t>
            </a:r>
            <a:r>
              <a:rPr lang="en-US" sz="1400" dirty="0" err="1" smtClean="0"/>
              <a:t>unkeyed</a:t>
            </a:r>
            <a:r>
              <a:rPr lang="en-US" sz="1400" dirty="0" smtClean="0"/>
              <a:t>  </a:t>
            </a:r>
          </a:p>
          <a:p>
            <a:pPr lvl="2"/>
            <a:r>
              <a:rPr lang="en-US" sz="1200" dirty="0" err="1" smtClean="0"/>
              <a:t>Tuple</a:t>
            </a:r>
            <a:r>
              <a:rPr lang="en-US" sz="1200" dirty="0" smtClean="0"/>
              <a:t> operations 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x, y = y, x</a:t>
            </a:r>
          </a:p>
          <a:p>
            <a:pPr lvl="1"/>
            <a:r>
              <a:rPr lang="en-US" sz="1400" dirty="0" smtClean="0"/>
              <a:t>Dictionaries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{'key1': 1.0, 3: False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/>
              <a:t>, mutable key value pairs  </a:t>
            </a:r>
          </a:p>
          <a:p>
            <a:pPr lvl="2"/>
            <a:endParaRPr lang="en-US" sz="1200" dirty="0" smtClean="0"/>
          </a:p>
          <a:p>
            <a:r>
              <a:rPr lang="en-US" sz="1600" dirty="0" smtClean="0"/>
              <a:t>Array Indexing &amp; Slicing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a[key], a[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start:stop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400" dirty="0" smtClean="0"/>
              <a:t>Negative indexes are relative to the end</a:t>
            </a:r>
          </a:p>
          <a:p>
            <a:pPr lvl="2"/>
            <a:endParaRPr lang="en-US" sz="1200" dirty="0" smtClean="0"/>
          </a:p>
          <a:p>
            <a:pPr lvl="1"/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Reserved Words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1752600"/>
            <a:ext cx="49911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333859" cy="45933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Notes</a:t>
            </a:r>
          </a:p>
          <a:p>
            <a:r>
              <a:rPr lang="en-US" sz="1600" dirty="0" smtClean="0"/>
              <a:t>Library for data </a:t>
            </a:r>
            <a:r>
              <a:rPr lang="en-US" sz="1600" dirty="0" smtClean="0"/>
              <a:t>manipulation and analysis</a:t>
            </a:r>
          </a:p>
          <a:p>
            <a:r>
              <a:rPr lang="en-US" sz="1600" dirty="0" smtClean="0"/>
              <a:t>Created by an MIT quant, 3 years out of school</a:t>
            </a:r>
          </a:p>
          <a:p>
            <a:r>
              <a:rPr lang="en-US" sz="1600" dirty="0" smtClean="0"/>
              <a:t>Awesome in memory processing</a:t>
            </a:r>
          </a:p>
          <a:p>
            <a:r>
              <a:rPr lang="en-US" sz="1600" dirty="0" smtClean="0"/>
              <a:t>Need other solutions when exceeding memory</a:t>
            </a:r>
          </a:p>
          <a:p>
            <a:r>
              <a:rPr lang="en-US" sz="1600" dirty="0" smtClean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pandas.pydata.org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Coding Notes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is the main structure, very table like</a:t>
            </a:r>
          </a:p>
          <a:p>
            <a:r>
              <a:rPr lang="en-US" sz="1600" dirty="0" smtClean="0"/>
              <a:t>Functions exist for working directly with .</a:t>
            </a:r>
            <a:r>
              <a:rPr lang="en-US" sz="1600" dirty="0" err="1" smtClean="0"/>
              <a:t>xlsx</a:t>
            </a:r>
            <a:r>
              <a:rPr lang="en-US" sz="1600" dirty="0" smtClean="0"/>
              <a:t> and </a:t>
            </a:r>
            <a:r>
              <a:rPr lang="en-US" sz="1600" dirty="0" err="1" smtClean="0"/>
              <a:t>sql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562459" cy="4593364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Matplotlib</a:t>
            </a:r>
            <a:endParaRPr lang="en-US" sz="1600" dirty="0" smtClean="0"/>
          </a:p>
          <a:p>
            <a:pPr lvl="1"/>
            <a:r>
              <a:rPr lang="en-US" sz="1400" dirty="0" smtClean="0"/>
              <a:t>Built in visualizations</a:t>
            </a:r>
          </a:p>
          <a:p>
            <a:pPr lvl="1"/>
            <a:r>
              <a:rPr lang="en-US" sz="1200" dirty="0" smtClean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pandas.pydata.org/pandas-docs/stable/visualization.html</a:t>
            </a:r>
            <a:endParaRPr lang="en-US" sz="1200" dirty="0" smtClean="0"/>
          </a:p>
          <a:p>
            <a:pPr lvl="1"/>
            <a:r>
              <a:rPr lang="en-US" sz="1200" dirty="0" smtClean="0"/>
              <a:t>Not quite as pretty as other options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sz="1600" dirty="0" err="1" smtClean="0"/>
              <a:t>Bokeh</a:t>
            </a:r>
            <a:endParaRPr lang="en-US" sz="1600" dirty="0" smtClean="0"/>
          </a:p>
          <a:p>
            <a:pPr lvl="1"/>
            <a:r>
              <a:rPr lang="en-US" sz="1400" dirty="0" smtClean="0"/>
              <a:t>http://bokeh.pydata.org</a:t>
            </a:r>
          </a:p>
          <a:p>
            <a:pPr lvl="1"/>
            <a:r>
              <a:rPr lang="en-US" sz="1400" dirty="0" smtClean="0"/>
              <a:t>Additional, prettier visualization module</a:t>
            </a:r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562459" cy="4593364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Scikit</a:t>
            </a:r>
            <a:r>
              <a:rPr lang="en-US" sz="1600" dirty="0" smtClean="0"/>
              <a:t> Learn</a:t>
            </a:r>
          </a:p>
          <a:p>
            <a:pPr lvl="1"/>
            <a:r>
              <a:rPr lang="en-US" sz="1400" dirty="0" smtClean="0"/>
              <a:t>Simple and efficient tools for data mining and data analysis</a:t>
            </a:r>
          </a:p>
          <a:p>
            <a:pPr lvl="1"/>
            <a:r>
              <a:rPr lang="en-US" sz="1400" dirty="0" smtClean="0"/>
              <a:t>http://scikit-learn.org/stable/ 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4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  <p:pic>
        <p:nvPicPr>
          <p:cNvPr id="63490" name="Picture 2" descr="Move mouse over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205" y="2209800"/>
            <a:ext cx="6233195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 fontScale="92500" lnSpcReduction="20000"/>
          </a:bodyPr>
          <a:lstStyle/>
          <a:p>
            <a:pPr fontAlgn="base">
              <a:spcBef>
                <a:spcPts val="1200"/>
              </a:spcBef>
            </a:pPr>
            <a:r>
              <a:rPr lang="en-US" sz="1800" dirty="0" smtClean="0"/>
              <a:t>Goals</a:t>
            </a:r>
            <a:endParaRPr lang="en-US" sz="1800" dirty="0" smtClean="0"/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What is Python?</a:t>
            </a:r>
            <a:endParaRPr lang="en-US" sz="1800" dirty="0" smtClean="0"/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Why Python for Data?</a:t>
            </a:r>
          </a:p>
          <a:p>
            <a:pPr lvl="1" fontAlgn="base">
              <a:spcBef>
                <a:spcPts val="1200"/>
              </a:spcBef>
            </a:pPr>
            <a:r>
              <a:rPr lang="en-US" sz="1600" dirty="0" smtClean="0"/>
              <a:t>Why</a:t>
            </a:r>
          </a:p>
          <a:p>
            <a:pPr lvl="1" fontAlgn="base">
              <a:spcBef>
                <a:spcPts val="1200"/>
              </a:spcBef>
            </a:pPr>
            <a:r>
              <a:rPr lang="en-US" sz="1600" dirty="0" smtClean="0"/>
              <a:t>Implementation Approaches</a:t>
            </a:r>
          </a:p>
          <a:p>
            <a:pPr lvl="1" fontAlgn="base">
              <a:spcBef>
                <a:spcPts val="1200"/>
              </a:spcBef>
            </a:pPr>
            <a:r>
              <a:rPr lang="en-US" sz="1600" dirty="0" smtClean="0"/>
              <a:t>Scalability, </a:t>
            </a:r>
            <a:r>
              <a:rPr lang="en-US" sz="1600" dirty="0" err="1" smtClean="0"/>
              <a:t>DevOps</a:t>
            </a:r>
            <a:endParaRPr lang="en-US" sz="1600" dirty="0" smtClean="0"/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Language Basics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Programming with Data</a:t>
            </a:r>
          </a:p>
          <a:p>
            <a:pPr lvl="1" fontAlgn="base">
              <a:spcBef>
                <a:spcPts val="1200"/>
              </a:spcBef>
            </a:pPr>
            <a:r>
              <a:rPr lang="en-US" sz="1600" dirty="0" smtClean="0"/>
              <a:t>ETL and Pipelines</a:t>
            </a:r>
          </a:p>
          <a:p>
            <a:pPr lvl="1" fontAlgn="base">
              <a:spcBef>
                <a:spcPts val="1200"/>
              </a:spcBef>
            </a:pPr>
            <a:r>
              <a:rPr lang="en-US" sz="1600" dirty="0" smtClean="0"/>
              <a:t>Analysis</a:t>
            </a:r>
          </a:p>
          <a:p>
            <a:pPr lvl="1" fontAlgn="base">
              <a:spcBef>
                <a:spcPts val="1200"/>
              </a:spcBef>
            </a:pPr>
            <a:r>
              <a:rPr lang="en-US" sz="1600" dirty="0" smtClean="0"/>
              <a:t>Visualization</a:t>
            </a:r>
          </a:p>
          <a:p>
            <a:pPr lvl="1" fontAlgn="base">
              <a:spcBef>
                <a:spcPts val="1200"/>
              </a:spcBef>
            </a:pPr>
            <a:r>
              <a:rPr lang="en-US" sz="1600" dirty="0" smtClean="0"/>
              <a:t>Artificial Intelligence / Machine Learning</a:t>
            </a:r>
          </a:p>
          <a:p>
            <a:pPr fontAlgn="base">
              <a:spcBef>
                <a:spcPts val="1200"/>
              </a:spcBef>
            </a:pPr>
            <a:r>
              <a:rPr lang="en-US" smtClean="0"/>
              <a:t>Materials at: https</a:t>
            </a:r>
            <a:r>
              <a:rPr lang="en-US" smtClean="0"/>
              <a:t>://github.com/jkohnke/pythonDataIntro</a:t>
            </a:r>
            <a:endParaRPr lang="en-US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</a:pPr>
            <a:r>
              <a:rPr lang="en-US" sz="1800" dirty="0" smtClean="0"/>
              <a:t>Background on Python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Feel for the Python data ecosystem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Provide a feel for the flexibility of Python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Hands on introduction to the basics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Just enough info to be dangerous</a:t>
            </a:r>
          </a:p>
          <a:p>
            <a:pPr lvl="1" fontAlgn="base">
              <a:spcBef>
                <a:spcPts val="1200"/>
              </a:spcBef>
            </a:pPr>
            <a:endParaRPr lang="en-US" sz="1700" dirty="0" smtClean="0"/>
          </a:p>
          <a:p>
            <a:pPr lvl="1" fontAlgn="base">
              <a:spcBef>
                <a:spcPts val="1200"/>
              </a:spcBef>
            </a:pPr>
            <a:endParaRPr lang="en-US" sz="17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</a:pPr>
            <a:r>
              <a:rPr lang="en-US" sz="1800" dirty="0" smtClean="0"/>
              <a:t>High-level, general purpose programming 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~ Top 5 programming language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Named after Monte</a:t>
            </a:r>
          </a:p>
          <a:p>
            <a:pPr fontAlgn="base">
              <a:spcBef>
                <a:spcPts val="1200"/>
              </a:spcBef>
            </a:pPr>
            <a:endParaRPr lang="en-US" sz="1800" dirty="0" smtClean="0"/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Open </a:t>
            </a:r>
            <a:r>
              <a:rPr lang="en-US" sz="1800" dirty="0" smtClean="0"/>
              <a:t>Source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Extremely readable &amp; intuitive</a:t>
            </a:r>
            <a:endParaRPr lang="en-US" sz="1800" dirty="0" smtClean="0"/>
          </a:p>
          <a:p>
            <a:pPr fontAlgn="base">
              <a:spcBef>
                <a:spcPts val="1200"/>
              </a:spcBef>
            </a:pPr>
            <a:r>
              <a:rPr lang="en-US" sz="1900" dirty="0" smtClean="0"/>
              <a:t>Very flexible having a small </a:t>
            </a:r>
            <a:r>
              <a:rPr lang="en-US" sz="1900" dirty="0" smtClean="0"/>
              <a:t>core with very large set of libraries</a:t>
            </a:r>
          </a:p>
          <a:p>
            <a:pPr fontAlgn="base">
              <a:spcBef>
                <a:spcPts val="1200"/>
              </a:spcBef>
            </a:pPr>
            <a:endParaRPr lang="en-US" sz="1800" dirty="0" smtClean="0"/>
          </a:p>
          <a:p>
            <a:pPr lvl="1" fontAlgn="base">
              <a:spcBef>
                <a:spcPts val="1200"/>
              </a:spcBef>
              <a:buNone/>
            </a:pPr>
            <a:endParaRPr lang="en-US" sz="1700" dirty="0" smtClean="0"/>
          </a:p>
          <a:p>
            <a:pPr lvl="1" fontAlgn="base">
              <a:spcBef>
                <a:spcPts val="1200"/>
              </a:spcBef>
            </a:pPr>
            <a:endParaRPr lang="en-US" sz="17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 fontScale="92500" lnSpcReduction="20000"/>
          </a:bodyPr>
          <a:lstStyle/>
          <a:p>
            <a:pPr fontAlgn="base">
              <a:spcBef>
                <a:spcPts val="1200"/>
              </a:spcBef>
            </a:pPr>
            <a:r>
              <a:rPr lang="en-US" sz="1800" dirty="0" smtClean="0"/>
              <a:t>Written in C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Interpreted, </a:t>
            </a:r>
            <a:r>
              <a:rPr lang="en-US" sz="1800" dirty="0" smtClean="0"/>
              <a:t>Dynamic typing, Auto </a:t>
            </a:r>
            <a:r>
              <a:rPr lang="en-US" sz="1800" dirty="0" smtClean="0"/>
              <a:t>memory </a:t>
            </a:r>
            <a:r>
              <a:rPr lang="en-US" sz="1800" dirty="0" smtClean="0"/>
              <a:t>management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Run everywhere</a:t>
            </a:r>
            <a:endParaRPr lang="en-US" sz="1800" dirty="0" smtClean="0"/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Supports many programming paradigms</a:t>
            </a:r>
          </a:p>
          <a:p>
            <a:pPr lvl="1" fontAlgn="base">
              <a:spcBef>
                <a:spcPts val="1200"/>
              </a:spcBef>
            </a:pPr>
            <a:r>
              <a:rPr lang="en-US" dirty="0" smtClean="0"/>
              <a:t>Object-oriented</a:t>
            </a:r>
          </a:p>
          <a:p>
            <a:pPr lvl="1" fontAlgn="base">
              <a:spcBef>
                <a:spcPts val="1200"/>
              </a:spcBef>
            </a:pPr>
            <a:r>
              <a:rPr lang="en-US" dirty="0" smtClean="0"/>
              <a:t>Imperative</a:t>
            </a:r>
          </a:p>
          <a:p>
            <a:pPr lvl="1" fontAlgn="base">
              <a:spcBef>
                <a:spcPts val="1200"/>
              </a:spcBef>
            </a:pPr>
            <a:r>
              <a:rPr lang="en-US" dirty="0" smtClean="0"/>
              <a:t>Functional and procedural</a:t>
            </a:r>
          </a:p>
          <a:p>
            <a:pPr lvl="1" fontAlgn="base">
              <a:spcBef>
                <a:spcPts val="1200"/>
              </a:spcBef>
            </a:pPr>
            <a:r>
              <a:rPr lang="en-US" dirty="0" smtClean="0"/>
              <a:t>Aspect-oriented programming , </a:t>
            </a:r>
            <a:r>
              <a:rPr lang="en-US" dirty="0" smtClean="0"/>
              <a:t>meta-programming</a:t>
            </a:r>
            <a:r>
              <a:rPr lang="en-US" dirty="0" smtClean="0"/>
              <a:t>, </a:t>
            </a:r>
            <a:r>
              <a:rPr lang="en-US" dirty="0" smtClean="0"/>
              <a:t>meta-object </a:t>
            </a:r>
            <a:r>
              <a:rPr lang="en-US" dirty="0" smtClean="0"/>
              <a:t>&amp; magic methods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Cross compiles to other languages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Heavily in </a:t>
            </a:r>
            <a:r>
              <a:rPr lang="en-US" sz="1800" dirty="0" smtClean="0"/>
              <a:t>use: </a:t>
            </a:r>
            <a:r>
              <a:rPr lang="en-US" sz="1800" dirty="0" smtClean="0"/>
              <a:t>YouTube, </a:t>
            </a:r>
            <a:r>
              <a:rPr lang="en-US" sz="1800" dirty="0" err="1" smtClean="0"/>
              <a:t>Dropbox</a:t>
            </a:r>
            <a:r>
              <a:rPr lang="en-US" sz="1800" dirty="0" smtClean="0"/>
              <a:t>, Google, FB, Netflix, </a:t>
            </a:r>
            <a:r>
              <a:rPr lang="en-US" sz="1800" dirty="0" err="1" smtClean="0"/>
              <a:t>Reddit</a:t>
            </a:r>
            <a:r>
              <a:rPr lang="en-US" sz="1800" dirty="0" smtClean="0"/>
              <a:t>, NASA, CERN, </a:t>
            </a:r>
            <a:r>
              <a:rPr lang="en-US" sz="1800" dirty="0" smtClean="0"/>
              <a:t>NSA, included </a:t>
            </a:r>
            <a:r>
              <a:rPr lang="en-US" sz="1800" dirty="0" smtClean="0"/>
              <a:t>in many OS’s, Raspberry Pi’s main language</a:t>
            </a:r>
          </a:p>
          <a:p>
            <a:pPr fontAlgn="base">
              <a:spcBef>
                <a:spcPts val="1200"/>
              </a:spcBef>
            </a:pPr>
            <a:r>
              <a:rPr lang="en-US" sz="1800" dirty="0" smtClean="0"/>
              <a:t>www.Python.org</a:t>
            </a:r>
            <a:endParaRPr lang="en-US" sz="1800" dirty="0" smtClean="0"/>
          </a:p>
          <a:p>
            <a:pPr lvl="1" fontAlgn="base">
              <a:spcBef>
                <a:spcPts val="1200"/>
              </a:spcBef>
            </a:pPr>
            <a:endParaRPr lang="en-US" sz="1700" dirty="0" smtClean="0"/>
          </a:p>
          <a:p>
            <a:pPr lvl="1" fontAlgn="base">
              <a:spcBef>
                <a:spcPts val="1200"/>
              </a:spcBef>
            </a:pPr>
            <a:endParaRPr lang="en-US" sz="17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1752600"/>
          </a:xfrm>
        </p:spPr>
        <p:txBody>
          <a:bodyPr>
            <a:normAutofit fontScale="92500"/>
          </a:bodyPr>
          <a:lstStyle/>
          <a:p>
            <a:pPr fontAlgn="base">
              <a:spcBef>
                <a:spcPts val="1200"/>
              </a:spcBef>
              <a:buNone/>
            </a:pPr>
            <a:r>
              <a:rPr lang="en-US" sz="1800" dirty="0" smtClean="0"/>
              <a:t>Guido van </a:t>
            </a:r>
            <a:r>
              <a:rPr lang="en-US" sz="1800" dirty="0" err="1" smtClean="0"/>
              <a:t>Rossum</a:t>
            </a:r>
            <a:endParaRPr lang="en-US" sz="1800" dirty="0" smtClean="0"/>
          </a:p>
          <a:p>
            <a:pPr>
              <a:buNone/>
            </a:pPr>
            <a:r>
              <a:rPr lang="en-US" sz="1400" dirty="0" smtClean="0"/>
              <a:t>About </a:t>
            </a:r>
            <a:r>
              <a:rPr lang="en-US" sz="1400" dirty="0" smtClean="0"/>
              <a:t>the origin of Python, Van </a:t>
            </a:r>
            <a:r>
              <a:rPr lang="en-US" sz="1400" dirty="0" err="1" smtClean="0"/>
              <a:t>Rossum</a:t>
            </a:r>
            <a:r>
              <a:rPr lang="en-US" sz="1400" dirty="0" smtClean="0"/>
              <a:t> wrote in 1996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“</a:t>
            </a:r>
            <a:r>
              <a:rPr lang="en-US" sz="1400" dirty="0" smtClean="0"/>
              <a:t>Over </a:t>
            </a:r>
            <a:r>
              <a:rPr lang="en-US" sz="1400" dirty="0" smtClean="0"/>
              <a:t>six years ago, in December 1989, I was looking for a "hobby" programming project that would keep me occupied during the week around Christmas. My office ... would be closed, but I had a home computer, and not much else on my hands. I decided to write an interpreter for the new scripting language I had been thinking about lately: a descendant of ABC that would appeal to Unix/C hackers. I chose Python as a working title for the project, being in a slightly irreverent mood (and a big fan of </a:t>
            </a:r>
            <a:r>
              <a:rPr lang="en-US" sz="1400" i="1" dirty="0" smtClean="0"/>
              <a:t>Monty Python's Flying Circus</a:t>
            </a:r>
            <a:r>
              <a:rPr lang="en-US" sz="1400" dirty="0" smtClean="0"/>
              <a:t>)</a:t>
            </a:r>
            <a:endParaRPr lang="en-US" sz="24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  <p:pic>
        <p:nvPicPr>
          <p:cNvPr id="2050" name="Picture 2" descr="https://upload.wikimedia.org/wikipedia/commons/thumb/6/66/Guido_van_Rossum_OSCON_2006.jpg/220px-Guido_van_Rossum_OSCON_2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300" y="3048000"/>
            <a:ext cx="2095500" cy="314325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2895600"/>
            <a:ext cx="61722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tabLst/>
              <a:defRPr/>
            </a:pPr>
            <a:r>
              <a:rPr kumimoji="0" lang="en-US" sz="1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Wrote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Computer Programming for Everybody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while at DARPA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 easy and intuitive language just as powerful as major competitors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pen source, so anyone can contribute to its development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ode that is as understandable as plain English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itability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for everyday tasks, allowing for short development times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Referred to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 the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Python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community as: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i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68DAE"/>
              </a:buClr>
              <a:buSzTx/>
              <a:tabLst/>
              <a:defRPr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Benevolent Dictator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Life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(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BDFL)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68DA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58E00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58E00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Beautiful is better than ugly</a:t>
            </a:r>
          </a:p>
          <a:p>
            <a:r>
              <a:rPr lang="en-US" sz="1600" dirty="0" smtClean="0"/>
              <a:t>Explicit is better than implicit</a:t>
            </a:r>
          </a:p>
          <a:p>
            <a:r>
              <a:rPr lang="en-US" sz="1600" dirty="0" smtClean="0"/>
              <a:t>Simple is better than complex</a:t>
            </a:r>
          </a:p>
          <a:p>
            <a:r>
              <a:rPr lang="en-US" sz="1600" dirty="0" smtClean="0"/>
              <a:t>Complex is better than complicated</a:t>
            </a:r>
          </a:p>
          <a:p>
            <a:r>
              <a:rPr lang="en-US" sz="1600" dirty="0" smtClean="0"/>
              <a:t>Readability </a:t>
            </a:r>
            <a:r>
              <a:rPr lang="en-US" sz="1600" dirty="0" smtClean="0"/>
              <a:t>counts</a:t>
            </a:r>
          </a:p>
          <a:p>
            <a:endParaRPr lang="en-US" sz="1600" dirty="0" smtClean="0"/>
          </a:p>
          <a:p>
            <a:r>
              <a:rPr lang="en-US" sz="1600" dirty="0" smtClean="0"/>
              <a:t>R</a:t>
            </a:r>
            <a:r>
              <a:rPr lang="en-US" sz="1600" dirty="0" smtClean="0"/>
              <a:t>ejects </a:t>
            </a:r>
            <a:r>
              <a:rPr lang="en-US" sz="1600" dirty="0" smtClean="0"/>
              <a:t>the Perl "there is more than one way to do it" </a:t>
            </a:r>
            <a:r>
              <a:rPr lang="en-US" sz="1600" dirty="0" smtClean="0"/>
              <a:t>approach,</a:t>
            </a:r>
          </a:p>
          <a:p>
            <a:r>
              <a:rPr lang="en-US" sz="1600" dirty="0" smtClean="0"/>
              <a:t>I</a:t>
            </a:r>
            <a:r>
              <a:rPr lang="en-US" sz="1600" dirty="0" smtClean="0"/>
              <a:t>n </a:t>
            </a:r>
            <a:r>
              <a:rPr lang="en-US" sz="1600" dirty="0" smtClean="0"/>
              <a:t>favor of "there should be one—and preferably only one—obvious way to do </a:t>
            </a:r>
            <a:r>
              <a:rPr lang="en-US" sz="1600" dirty="0" smtClean="0"/>
              <a:t>it”</a:t>
            </a:r>
            <a:endParaRPr lang="en-US" sz="1600" baseline="30000" dirty="0" smtClean="0"/>
          </a:p>
          <a:p>
            <a:endParaRPr lang="en-US" sz="1600" baseline="30000" dirty="0" smtClean="0"/>
          </a:p>
          <a:p>
            <a:r>
              <a:rPr lang="en-US" sz="1600" dirty="0" err="1" smtClean="0"/>
              <a:t>Pythonic</a:t>
            </a:r>
            <a:r>
              <a:rPr lang="en-US" sz="1600" dirty="0" smtClean="0"/>
              <a:t> – adhering to the above principals</a:t>
            </a:r>
            <a:endParaRPr lang="en-US" sz="1600" dirty="0" smtClean="0"/>
          </a:p>
          <a:p>
            <a:endParaRPr lang="en-US" sz="1600" baseline="30000" dirty="0" smtClean="0"/>
          </a:p>
          <a:p>
            <a:r>
              <a:rPr lang="en-US" sz="1600" dirty="0" smtClean="0"/>
              <a:t>Really strong community</a:t>
            </a:r>
          </a:p>
          <a:p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38985"/>
            <a:ext cx="7696200" cy="515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 for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41" y="1219200"/>
            <a:ext cx="8686800" cy="459336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Can play everywhere</a:t>
            </a:r>
          </a:p>
          <a:p>
            <a:pPr lvl="1"/>
            <a:r>
              <a:rPr lang="en-US" sz="1400" dirty="0" smtClean="0"/>
              <a:t>ETL/pipelines</a:t>
            </a:r>
          </a:p>
          <a:p>
            <a:pPr lvl="1"/>
            <a:r>
              <a:rPr lang="en-US" sz="1400" dirty="0" smtClean="0"/>
              <a:t>Analysis</a:t>
            </a:r>
          </a:p>
          <a:p>
            <a:pPr lvl="1"/>
            <a:r>
              <a:rPr lang="en-US" sz="1400" dirty="0" smtClean="0"/>
              <a:t>Data science and machine learning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Great data functionality </a:t>
            </a:r>
            <a:r>
              <a:rPr lang="en-US" sz="1600" dirty="0" smtClean="0"/>
              <a:t>&amp; modules</a:t>
            </a:r>
          </a:p>
          <a:p>
            <a:endParaRPr lang="en-US" sz="1600" dirty="0" smtClean="0"/>
          </a:p>
          <a:p>
            <a:r>
              <a:rPr lang="en-US" sz="1600" dirty="0" smtClean="0"/>
              <a:t>Scalable: </a:t>
            </a:r>
            <a:r>
              <a:rPr lang="en-US" sz="1600" dirty="0" err="1" smtClean="0"/>
              <a:t>N</a:t>
            </a:r>
            <a:r>
              <a:rPr lang="en-US" sz="1600" dirty="0" err="1" smtClean="0"/>
              <a:t>umba</a:t>
            </a:r>
            <a:r>
              <a:rPr lang="en-US" sz="1600" dirty="0" smtClean="0"/>
              <a:t>, Dash, Blaze, Spark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Lends itself to </a:t>
            </a:r>
            <a:r>
              <a:rPr lang="en-US" sz="1600" dirty="0" err="1" smtClean="0"/>
              <a:t>DevOps</a:t>
            </a:r>
            <a:r>
              <a:rPr lang="en-US" sz="1600" dirty="0" smtClean="0"/>
              <a:t> and </a:t>
            </a:r>
            <a:r>
              <a:rPr lang="en-US" sz="1600" dirty="0" err="1" smtClean="0"/>
              <a:t>MicroServices</a:t>
            </a:r>
            <a:endParaRPr lang="en-US" sz="1600" dirty="0" smtClean="0"/>
          </a:p>
          <a:p>
            <a:endParaRPr lang="en-US" sz="1600" baseline="30000" dirty="0" smtClean="0"/>
          </a:p>
          <a:p>
            <a:r>
              <a:rPr lang="en-US" sz="1600" dirty="0" smtClean="0"/>
              <a:t>Strong community – </a:t>
            </a:r>
            <a:r>
              <a:rPr lang="en-US" sz="1600" dirty="0" err="1" smtClean="0"/>
              <a:t>PyData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Drawbacks: </a:t>
            </a:r>
          </a:p>
          <a:p>
            <a:pPr lvl="1"/>
            <a:r>
              <a:rPr lang="en-US" sz="1400" dirty="0" smtClean="0"/>
              <a:t>It’s a language, not a purpose built toolset</a:t>
            </a:r>
          </a:p>
          <a:p>
            <a:pPr lvl="1"/>
            <a:r>
              <a:rPr lang="en-US" sz="1400" dirty="0" smtClean="0"/>
              <a:t>Have to build you own management toolset</a:t>
            </a:r>
          </a:p>
          <a:p>
            <a:pPr lvl="1"/>
            <a:r>
              <a:rPr lang="en-US" sz="1400" dirty="0" smtClean="0"/>
              <a:t>It is </a:t>
            </a:r>
            <a:r>
              <a:rPr lang="en-US" sz="1400" dirty="0" smtClean="0"/>
              <a:t>coding</a:t>
            </a:r>
          </a:p>
          <a:p>
            <a:pPr lvl="1"/>
            <a:r>
              <a:rPr lang="en-US" sz="1400" dirty="0" err="1" smtClean="0"/>
              <a:t>Scala</a:t>
            </a:r>
            <a:r>
              <a:rPr lang="en-US" sz="1400" dirty="0" smtClean="0"/>
              <a:t>,</a:t>
            </a:r>
            <a:r>
              <a:rPr lang="en-US" sz="1400" dirty="0" smtClean="0"/>
              <a:t> Java or C have some advantages</a:t>
            </a:r>
          </a:p>
          <a:p>
            <a:pPr lvl="1"/>
            <a:r>
              <a:rPr lang="en-US" sz="1400" dirty="0" smtClean="0"/>
              <a:t>Last major upgrade was ugly</a:t>
            </a:r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 smtClean="0"/>
          </a:p>
          <a:p>
            <a:pPr lvl="1" fontAlgn="base">
              <a:spcBef>
                <a:spcPts val="1200"/>
              </a:spcBef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D15865-E380-493E-A151-2BF5F02D0809}" type="datetime7">
              <a:rPr lang="en-US" smtClean="0"/>
              <a:pPr/>
              <a:t>Jul-17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65F9E-72BF-4E73-9450-B53C1B7494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410200" y="6254871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DRAFT – Information is preliminary and subject to change based upon further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vGen">
      <a:dk1>
        <a:srgbClr val="414141"/>
      </a:dk1>
      <a:lt1>
        <a:sysClr val="window" lastClr="FFFFFF"/>
      </a:lt1>
      <a:dk2>
        <a:srgbClr val="068DAE"/>
      </a:dk2>
      <a:lt2>
        <a:srgbClr val="D8D8D8"/>
      </a:lt2>
      <a:accent1>
        <a:srgbClr val="068DAE"/>
      </a:accent1>
      <a:accent2>
        <a:srgbClr val="F7901E"/>
      </a:accent2>
      <a:accent3>
        <a:srgbClr val="EF3C24"/>
      </a:accent3>
      <a:accent4>
        <a:srgbClr val="4EC7E4"/>
      </a:accent4>
      <a:accent5>
        <a:srgbClr val="8BC63F"/>
      </a:accent5>
      <a:accent6>
        <a:srgbClr val="478F42"/>
      </a:accent6>
      <a:hlink>
        <a:srgbClr val="0000FF"/>
      </a:hlink>
      <a:folHlink>
        <a:srgbClr val="800080"/>
      </a:folHlink>
    </a:clrScheme>
    <a:fontScheme name="RevGen Partner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22462DE72B24AB70D5D90A4E6EC0A" ma:contentTypeVersion="1" ma:contentTypeDescription="Create a new document." ma:contentTypeScope="" ma:versionID="8a3aad7013cd02386018385582b81220">
  <xsd:schema xmlns:xsd="http://www.w3.org/2001/XMLSchema" xmlns:xs="http://www.w3.org/2001/XMLSchema" xmlns:p="http://schemas.microsoft.com/office/2006/metadata/properties" xmlns:ns3="88c134e9-62a0-4d90-9d1e-f964ff7331b7" targetNamespace="http://schemas.microsoft.com/office/2006/metadata/properties" ma:root="true" ma:fieldsID="0149257030e8cfc2f271983d2cefb16d" ns3:_="">
    <xsd:import namespace="88c134e9-62a0-4d90-9d1e-f964ff7331b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34e9-62a0-4d90-9d1e-f964ff7331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8467BB-FCF2-474B-A157-52E82CF731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134e9-62a0-4d90-9d1e-f964ff733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1352B4-6521-4EF5-B2C0-A028E77D50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79FD7D-5AC3-4748-A424-6A8D28547115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88c134e9-62a0-4d90-9d1e-f964ff7331b7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19713</TotalTime>
  <Words>1327</Words>
  <Application>Microsoft Office PowerPoint</Application>
  <PresentationFormat>On-screen Show (4:3)</PresentationFormat>
  <Paragraphs>450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Python for Data Fit, Approach and Getting Started</vt:lpstr>
      <vt:lpstr>Agenda</vt:lpstr>
      <vt:lpstr>Goals</vt:lpstr>
      <vt:lpstr>What is Python?</vt:lpstr>
      <vt:lpstr>What is Python?</vt:lpstr>
      <vt:lpstr>Created by</vt:lpstr>
      <vt:lpstr>Zen of Python</vt:lpstr>
      <vt:lpstr>Python Ecosystem</vt:lpstr>
      <vt:lpstr>Why Python for Data?</vt:lpstr>
      <vt:lpstr>How have I seen it used with data?</vt:lpstr>
      <vt:lpstr>Coding Basics</vt:lpstr>
      <vt:lpstr>Coding Basics</vt:lpstr>
      <vt:lpstr>Coding Basics</vt:lpstr>
      <vt:lpstr>Coding Basics</vt:lpstr>
      <vt:lpstr>Coding Basics</vt:lpstr>
      <vt:lpstr>Pandas</vt:lpstr>
      <vt:lpstr>Visualizations</vt:lpstr>
      <vt:lpstr>Machine Learning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General</dc:subject>
  <dc:creator>Shay</dc:creator>
  <cp:lastModifiedBy>bia-jk</cp:lastModifiedBy>
  <cp:revision>516</cp:revision>
  <cp:lastPrinted>2014-11-10T23:05:11Z</cp:lastPrinted>
  <dcterms:created xsi:type="dcterms:W3CDTF">2013-02-11T20:26:49Z</dcterms:created>
  <dcterms:modified xsi:type="dcterms:W3CDTF">2017-07-20T15:35:23Z</dcterms:modified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0x01010046D22462DE72B24AB70D5D90A4E6EC0A</vt:lpwstr>
  </property>
  <property fmtid="{D5CDD505-2E9C-101B-9397-08002B2CF9AE}" pid="3" name="_dlc_DocIdItemGuid">
    <vt:lpwstr>fb98964f-9bbf-41b5-b062-3be87be7f0ef</vt:lpwstr>
  </property>
</Properties>
</file>