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0" r:id="rId3"/>
    <p:sldId id="284" r:id="rId4"/>
    <p:sldId id="287" r:id="rId5"/>
    <p:sldId id="285" r:id="rId6"/>
    <p:sldId id="288" r:id="rId7"/>
    <p:sldId id="289" r:id="rId8"/>
    <p:sldId id="286" r:id="rId9"/>
    <p:sldId id="290" r:id="rId10"/>
    <p:sldId id="293" r:id="rId11"/>
    <p:sldId id="302" r:id="rId12"/>
    <p:sldId id="303" r:id="rId13"/>
    <p:sldId id="291" r:id="rId14"/>
    <p:sldId id="304" r:id="rId15"/>
    <p:sldId id="297" r:id="rId16"/>
    <p:sldId id="299" r:id="rId17"/>
    <p:sldId id="298" r:id="rId18"/>
    <p:sldId id="305" r:id="rId19"/>
    <p:sldId id="306" r:id="rId20"/>
    <p:sldId id="300" r:id="rId21"/>
    <p:sldId id="307" r:id="rId22"/>
    <p:sldId id="308" r:id="rId23"/>
    <p:sldId id="301" r:id="rId24"/>
    <p:sldId id="311" r:id="rId25"/>
    <p:sldId id="312" r:id="rId26"/>
    <p:sldId id="309" r:id="rId27"/>
    <p:sldId id="310" r:id="rId28"/>
  </p:sldIdLst>
  <p:sldSz cx="9144000" cy="6858000" type="screen4x3"/>
  <p:notesSz cx="6950075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535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7" tIns="46244" rIns="92487" bIns="46244" numCol="1" anchor="t" anchorCtr="0" compatLnSpc="1">
            <a:prstTxWarp prst="textNoShape">
              <a:avLst/>
            </a:prstTxWarp>
          </a:bodyPr>
          <a:lstStyle>
            <a:lvl1pPr defTabSz="924967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7" tIns="46244" rIns="92487" bIns="46244" numCol="1" anchor="t" anchorCtr="0" compatLnSpc="1">
            <a:prstTxWarp prst="textNoShape">
              <a:avLst/>
            </a:prstTxWarp>
          </a:bodyPr>
          <a:lstStyle>
            <a:lvl1pPr algn="r" defTabSz="924967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13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7" tIns="46244" rIns="92487" bIns="46244" numCol="1" anchor="b" anchorCtr="0" compatLnSpc="1">
            <a:prstTxWarp prst="textNoShape">
              <a:avLst/>
            </a:prstTxWarp>
          </a:bodyPr>
          <a:lstStyle>
            <a:lvl1pPr defTabSz="924967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4113"/>
            <a:ext cx="3013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7" tIns="46244" rIns="92487" bIns="46244" numCol="1" anchor="b" anchorCtr="0" compatLnSpc="1">
            <a:prstTxWarp prst="textNoShape">
              <a:avLst/>
            </a:prstTxWarp>
          </a:bodyPr>
          <a:lstStyle>
            <a:lvl1pPr algn="r" defTabSz="924967" eaLnBrk="1" hangingPunct="1">
              <a:defRPr sz="1200"/>
            </a:lvl1pPr>
          </a:lstStyle>
          <a:p>
            <a:pPr>
              <a:defRPr/>
            </a:pPr>
            <a:fld id="{19A75054-B993-4B4F-AE56-F130C9792E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7" tIns="46244" rIns="92487" bIns="46244" numCol="1" anchor="t" anchorCtr="0" compatLnSpc="1">
            <a:prstTxWarp prst="textNoShape">
              <a:avLst/>
            </a:prstTxWarp>
          </a:bodyPr>
          <a:lstStyle>
            <a:lvl1pPr defTabSz="924967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413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7" tIns="46244" rIns="92487" bIns="46244" numCol="1" anchor="t" anchorCtr="0" compatLnSpc="1">
            <a:prstTxWarp prst="textNoShape">
              <a:avLst/>
            </a:prstTxWarp>
          </a:bodyPr>
          <a:lstStyle>
            <a:lvl1pPr algn="r" defTabSz="924967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6813" y="692150"/>
            <a:ext cx="4616450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387850"/>
            <a:ext cx="55594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7" tIns="46244" rIns="92487" bIns="462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7" tIns="46244" rIns="92487" bIns="46244" numCol="1" anchor="b" anchorCtr="0" compatLnSpc="1">
            <a:prstTxWarp prst="textNoShape">
              <a:avLst/>
            </a:prstTxWarp>
          </a:bodyPr>
          <a:lstStyle>
            <a:lvl1pPr defTabSz="924967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413" y="877252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7" tIns="46244" rIns="92487" bIns="46244" numCol="1" anchor="b" anchorCtr="0" compatLnSpc="1">
            <a:prstTxWarp prst="textNoShape">
              <a:avLst/>
            </a:prstTxWarp>
          </a:bodyPr>
          <a:lstStyle>
            <a:lvl1pPr algn="r" defTabSz="924967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D910217-D3FC-4E7F-A617-194A442CA43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dirty="0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dirty="0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dirty="0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dirty="0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 smtClean="0"/>
            </a:p>
          </p:txBody>
        </p:sp>
      </p:grpSp>
      <p:sp>
        <p:nvSpPr>
          <p:cNvPr id="12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Research Seminar 1 Review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692A99B-9EA7-45D2-AFF7-087633EAF83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425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9D6C8-A190-4DE3-BC14-3A69CAD4A84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311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F4B3B-DC40-4620-88EF-BB6B36B724B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131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B2F1D-3CE9-470F-869A-9A1F67A6A7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833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265B9-17A1-4D64-8568-284EE24BE86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522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6EA9D-C277-4BDF-B6A9-412348D9333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165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2B6B0-3626-4F2C-895A-CF9D63F32B3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743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CCCE1-2DF1-441E-99CC-C1B05A8F21C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490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A0403-53A4-4971-887B-8D5B66D4928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020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EC7AE-25FB-467C-BB35-029E2914C3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154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D13AE-ADD5-4C4B-B4A7-B628B54D7B1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813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Research Seminar 1 Review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1993F-8FE5-4A5A-B88E-4214BDD4899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4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dirty="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dirty="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dirty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dirty="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dirty="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dirty="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Research Seminar 1 Review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2DA7F89-CE61-4D4A-AF36-AC856667409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0"/>
            <a:ext cx="9067800" cy="1371600"/>
          </a:xfrm>
        </p:spPr>
        <p:txBody>
          <a:bodyPr/>
          <a:lstStyle/>
          <a:p>
            <a:pPr algn="ctr" eaLnBrk="1" hangingPunct="1"/>
            <a:r>
              <a:rPr lang="en-US" altLang="en-US" sz="4000" smtClean="0">
                <a:cs typeface="Times New Roman" panose="02020603050405020304" pitchFamily="18" charset="0"/>
              </a:rPr>
              <a:t>Quantum Computing, Rieffel </a:t>
            </a:r>
            <a:r>
              <a:rPr lang="en-US" altLang="en-US" sz="4000" smtClean="0"/>
              <a:t>&amp; Polak</a:t>
            </a:r>
            <a:r>
              <a:rPr lang="en-US" altLang="en-US" sz="4000" smtClean="0">
                <a:cs typeface="Times New Roman" panose="02020603050405020304" pitchFamily="18" charset="0"/>
              </a:rPr>
              <a:t/>
            </a:r>
            <a:br>
              <a:rPr lang="en-US" altLang="en-US" sz="4000" smtClean="0">
                <a:cs typeface="Times New Roman" panose="02020603050405020304" pitchFamily="18" charset="0"/>
              </a:rPr>
            </a:br>
            <a:r>
              <a:rPr lang="en-US" altLang="en-US" sz="4000" smtClean="0">
                <a:cs typeface="Times New Roman" panose="02020603050405020304" pitchFamily="18" charset="0"/>
              </a:rPr>
              <a:t>  Chapters 1 and 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886200"/>
            <a:ext cx="8763000" cy="2971800"/>
          </a:xfrm>
        </p:spPr>
        <p:txBody>
          <a:bodyPr/>
          <a:lstStyle/>
          <a:p>
            <a:pPr eaLnBrk="1" hangingPunct="1"/>
            <a:r>
              <a:rPr lang="en-US" altLang="en-US" smtClean="0"/>
              <a:t>Drs. Charles Tappert and Ron Frank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z="2400" smtClean="0"/>
              <a:t>The information presented here, although greatly condensed, comes almost entirely from the textbook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smtClean="0"/>
              <a:t>Chap 2 Single-Qubit Quantum Systems</a:t>
            </a:r>
            <a:br>
              <a:rPr lang="en-US" altLang="en-US" sz="4000" smtClean="0"/>
            </a:br>
            <a:r>
              <a:rPr lang="en-US" altLang="en-US" sz="4000" smtClean="0"/>
              <a:t>     </a:t>
            </a:r>
            <a:r>
              <a:rPr lang="en-US" altLang="en-US" sz="3200" smtClean="0"/>
              <a:t>Quantum mechanics of photon polarization</a:t>
            </a:r>
            <a:endParaRPr lang="en-US" altLang="en-US" sz="400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0"/>
            <a:ext cx="9144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What happens when polaroid B with preferred axis      is inserted?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We note that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Therefore, ½ of the photons get thru B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 summary, 1/8 of the photons get thru ABC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1/2 get thru A, 1/2 get thru B, 1/2 get thru C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  <p:pic>
        <p:nvPicPr>
          <p:cNvPr id="1434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25" y="3324225"/>
            <a:ext cx="34702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43200"/>
            <a:ext cx="581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smtClean="0"/>
              <a:t>Chap 2 Single-Qubit Quantum Systems</a:t>
            </a:r>
            <a:br>
              <a:rPr lang="en-US" altLang="en-US" sz="4000" smtClean="0"/>
            </a:br>
            <a:r>
              <a:rPr lang="en-US" altLang="en-US" sz="4000" smtClean="0"/>
              <a:t>     </a:t>
            </a:r>
            <a:r>
              <a:rPr lang="en-US" altLang="en-US" sz="3200" smtClean="0"/>
              <a:t>Quantum mechanics of photon polarization</a:t>
            </a:r>
            <a:endParaRPr lang="en-US" altLang="en-US" sz="4000" smtClean="0"/>
          </a:p>
        </p:txBody>
      </p:sp>
      <p:pic>
        <p:nvPicPr>
          <p:cNvPr id="1536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000">
            <a:off x="342900" y="2055813"/>
            <a:ext cx="862647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smtClean="0"/>
              <a:t>Chap 2 Single-Qubit Quantum Systems</a:t>
            </a:r>
            <a:br>
              <a:rPr lang="en-US" altLang="en-US" sz="4000" smtClean="0"/>
            </a:br>
            <a:r>
              <a:rPr lang="en-US" altLang="en-US" sz="4000" smtClean="0"/>
              <a:t>     </a:t>
            </a:r>
            <a:r>
              <a:rPr lang="en-US" altLang="en-US" sz="3200" smtClean="0"/>
              <a:t>Quantum mechanics of photon polarization</a:t>
            </a:r>
            <a:endParaRPr lang="en-US" altLang="en-US" sz="4000" smtClean="0"/>
          </a:p>
        </p:txBody>
      </p:sp>
      <p:pic>
        <p:nvPicPr>
          <p:cNvPr id="1638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">
            <a:off x="412750" y="2116138"/>
            <a:ext cx="78930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smtClean="0"/>
              <a:t>Chap 2 Single-Qubit Quantum Systems</a:t>
            </a:r>
            <a:br>
              <a:rPr lang="en-US" altLang="en-US" sz="4000" smtClean="0"/>
            </a:br>
            <a:r>
              <a:rPr lang="en-US" altLang="en-US" sz="4000" smtClean="0"/>
              <a:t> </a:t>
            </a:r>
            <a:r>
              <a:rPr lang="en-US" altLang="en-US" sz="3200" smtClean="0"/>
              <a:t>Single quantum bits</a:t>
            </a:r>
            <a:endParaRPr lang="en-US" altLang="en-US" sz="400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57400"/>
            <a:ext cx="9144000" cy="5067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The set of the infinite number of possible states of a physical quantum system is called the state space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States of a two-state system can be represented in terms of two orthonormal basis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The basis states can also be written as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Arbitrary state                              can be written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This is a complex vector space with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Inner product           satisfying </a:t>
            </a:r>
            <a:r>
              <a:rPr lang="en-US" altLang="en-US" sz="2400" dirty="0" smtClean="0"/>
              <a:t>(bra </a:t>
            </a:r>
            <a:r>
              <a:rPr lang="en-US" altLang="en-US" sz="2400" dirty="0" smtClean="0"/>
              <a:t>=      , </a:t>
            </a:r>
            <a:r>
              <a:rPr lang="en-US" altLang="en-US" sz="2400" dirty="0" err="1" smtClean="0"/>
              <a:t>ket</a:t>
            </a:r>
            <a:r>
              <a:rPr lang="en-US" altLang="en-US" sz="2400" dirty="0" smtClean="0"/>
              <a:t> </a:t>
            </a:r>
            <a:r>
              <a:rPr lang="en-US" altLang="en-US" sz="2400" dirty="0" smtClean="0"/>
              <a:t>=     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400" i="1" baseline="30000" dirty="0" smtClean="0"/>
          </a:p>
        </p:txBody>
      </p:sp>
      <p:pic>
        <p:nvPicPr>
          <p:cNvPr id="1741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352800"/>
            <a:ext cx="13716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144963"/>
            <a:ext cx="24749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156075"/>
            <a:ext cx="50482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950" y="3733800"/>
            <a:ext cx="12636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953000"/>
            <a:ext cx="8382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486400"/>
            <a:ext cx="44958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738" y="4983163"/>
            <a:ext cx="44926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4953000"/>
            <a:ext cx="47942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smtClean="0"/>
              <a:t>Chap 2 Single-Qubit Quantum Systems</a:t>
            </a:r>
            <a:br>
              <a:rPr lang="en-US" altLang="en-US" sz="4000" smtClean="0"/>
            </a:br>
            <a:r>
              <a:rPr lang="en-US" altLang="en-US" sz="4000" smtClean="0"/>
              <a:t> </a:t>
            </a:r>
            <a:r>
              <a:rPr lang="en-US" altLang="en-US" sz="3200" smtClean="0"/>
              <a:t>Single-qubit measurement</a:t>
            </a:r>
            <a:endParaRPr lang="en-US" altLang="en-US" sz="400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57400"/>
            <a:ext cx="9144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Quantum theory postulates that any device that measures a two-state quantum system must have two preferred states whose representative vectors form an orthonormal basis for the associated vector space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And measurement of a state transforms the state into one of the measuring device’s associated basis vectors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And the probability the state is measured as             is the square of the amplitude of that basis vector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For example, the state                           is measured as                 with probability </a:t>
            </a:r>
            <a:r>
              <a:rPr lang="en-US" altLang="en-US" sz="2400" i="1" smtClean="0"/>
              <a:t>a</a:t>
            </a:r>
            <a:r>
              <a:rPr lang="en-US" altLang="en-US" sz="2400" i="1" baseline="30000" smtClean="0"/>
              <a:t>2</a:t>
            </a:r>
          </a:p>
        </p:txBody>
      </p:sp>
      <p:pic>
        <p:nvPicPr>
          <p:cNvPr id="1843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95800"/>
            <a:ext cx="1828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5856288"/>
            <a:ext cx="2352675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0" y="5002213"/>
            <a:ext cx="164623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5856288"/>
            <a:ext cx="457200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smtClean="0"/>
              <a:t>Chap 2 Single-Qubit Quantum Systems</a:t>
            </a:r>
            <a:br>
              <a:rPr lang="en-US" altLang="en-US" sz="4000" smtClean="0"/>
            </a:br>
            <a:r>
              <a:rPr lang="en-US" altLang="en-US" sz="4000" smtClean="0"/>
              <a:t> </a:t>
            </a:r>
            <a:r>
              <a:rPr lang="en-US" altLang="en-US" sz="3200" smtClean="0"/>
              <a:t>Quantum key distribution protocol</a:t>
            </a:r>
            <a:endParaRPr lang="en-US" altLang="en-US" sz="400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09800"/>
            <a:ext cx="9144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Now we can describe the first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Relies on quantum effects for security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Quantum key distribution protocol establishes a symmetric key between 2 parties, Alice &amp; Bob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Alice &amp; Bob connected by two public channels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Bidirectional classical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Unidirectional quantum channel for sending qubits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Channels observed by eavesdropper Eve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smtClean="0"/>
              <a:t>Chap 2 Single-Qubit Quantum Systems</a:t>
            </a:r>
            <a:br>
              <a:rPr lang="en-US" altLang="en-US" sz="4000" smtClean="0"/>
            </a:br>
            <a:r>
              <a:rPr lang="en-US" altLang="en-US" sz="4000" smtClean="0"/>
              <a:t> </a:t>
            </a:r>
            <a:r>
              <a:rPr lang="en-US" altLang="en-US" sz="3200" smtClean="0"/>
              <a:t>Quantum key distribution protocol</a:t>
            </a:r>
            <a:endParaRPr lang="en-US" altLang="en-US" sz="4000" smtClean="0"/>
          </a:p>
        </p:txBody>
      </p:sp>
      <p:pic>
        <p:nvPicPr>
          <p:cNvPr id="2048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677545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smtClean="0"/>
              <a:t>Chap 2 Single-Qubit Quantum Systems</a:t>
            </a:r>
            <a:br>
              <a:rPr lang="en-US" altLang="en-US" sz="4000" smtClean="0"/>
            </a:br>
            <a:r>
              <a:rPr lang="en-US" altLang="en-US" sz="4000" smtClean="0"/>
              <a:t> </a:t>
            </a:r>
            <a:r>
              <a:rPr lang="en-US" altLang="en-US" sz="3200" smtClean="0"/>
              <a:t>Quantum key distribution protocol</a:t>
            </a:r>
            <a:endParaRPr lang="en-US" altLang="en-US" sz="400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57400"/>
            <a:ext cx="9144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Alice generates a random sequence of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Random subset of sequence will be the private key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Alice randomly encodes each bit of the sequence in the polarization state of a photon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Randomly choosing for each bit one of the bases</a:t>
            </a:r>
          </a:p>
        </p:txBody>
      </p:sp>
      <p:pic>
        <p:nvPicPr>
          <p:cNvPr id="2150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72000"/>
            <a:ext cx="671671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smtClean="0"/>
              <a:t>Chap 2 Single-Qubit Quantum Systems</a:t>
            </a:r>
            <a:br>
              <a:rPr lang="en-US" altLang="en-US" sz="4000" smtClean="0"/>
            </a:br>
            <a:r>
              <a:rPr lang="en-US" altLang="en-US" sz="4000" smtClean="0"/>
              <a:t> </a:t>
            </a:r>
            <a:r>
              <a:rPr lang="en-US" altLang="en-US" sz="3200" smtClean="0"/>
              <a:t>Quantum key distribution protocol</a:t>
            </a:r>
            <a:endParaRPr lang="en-US" altLang="en-US" sz="400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57400"/>
            <a:ext cx="9144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Alice sends the sequence of photons to Bob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Bob measures the state of each photon he receives by randomly picking either basis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Over the classical channel, Alice and Bob tell each other the bases they used for each bit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When choice of bases agree, Bob’s measured bit values agree with bit values Alice sent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Without revealing bit values, they discard all bits on which their bases differed (about 50%)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smtClean="0"/>
              <a:t>Chap 2 Single-Qubit Quantum Systems</a:t>
            </a:r>
            <a:br>
              <a:rPr lang="en-US" altLang="en-US" sz="4000" smtClean="0"/>
            </a:br>
            <a:r>
              <a:rPr lang="en-US" altLang="en-US" sz="4000" smtClean="0"/>
              <a:t> </a:t>
            </a:r>
            <a:r>
              <a:rPr lang="en-US" altLang="en-US" sz="3200" smtClean="0"/>
              <a:t>Quantum key distribution protocol</a:t>
            </a:r>
            <a:endParaRPr lang="en-US" altLang="en-US" sz="400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57400"/>
            <a:ext cx="9144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About 50% of bits transmitted remain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Then Alice and Bob compare a certain number of bit values to check if eavesdropping occurred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checked bits are also discarded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remaining bits will now be used as the private 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6621462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smtClean="0"/>
              <a:t>Chapter 1 – Introduction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9144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Quantum computing is a beautiful combination of quantum physics, CS, and information theory</a:t>
            </a:r>
          </a:p>
          <a:p>
            <a:pPr eaLnBrk="1" hangingPunct="1"/>
            <a:r>
              <a:rPr lang="en-US" altLang="en-US" sz="2800" smtClean="0"/>
              <a:t>Includes quantum computing, quantum cryptography, quantum communications, and quantum games</a:t>
            </a:r>
          </a:p>
          <a:p>
            <a:pPr lvl="1" eaLnBrk="1" hangingPunct="1"/>
            <a:r>
              <a:rPr lang="en-US" altLang="en-US" sz="2400" smtClean="0"/>
              <a:t>Uses quantum mechanics rather than classical mechanics to model information and its processing</a:t>
            </a: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book consists of three parts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Part I Quantum Building Blocks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Part II Quantum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Part III Entanglement and Robust Quantum Computation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smtClean="0"/>
              <a:t>Chap 2 Single-Qubit Quantum Systems</a:t>
            </a:r>
            <a:br>
              <a:rPr lang="en-US" altLang="en-US" sz="4000" smtClean="0"/>
            </a:br>
            <a:r>
              <a:rPr lang="en-US" altLang="en-US" sz="4000" smtClean="0"/>
              <a:t> </a:t>
            </a:r>
            <a:r>
              <a:rPr lang="en-US" altLang="en-US" sz="3200" smtClean="0"/>
              <a:t>State space of single-qubit system</a:t>
            </a:r>
            <a:endParaRPr lang="en-US" altLang="en-US" sz="400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09800"/>
            <a:ext cx="9144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state space of a quantum system is the set of all possible states of the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state space for a single qubit system, no matter how realized, is the set of qubit values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35" y="4800600"/>
            <a:ext cx="8993065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114800"/>
            <a:ext cx="2339546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smtClean="0"/>
              <a:t>Chap 2 Single-Qubit Quantum Systems</a:t>
            </a:r>
            <a:br>
              <a:rPr lang="en-US" altLang="en-US" sz="4000" smtClean="0"/>
            </a:br>
            <a:r>
              <a:rPr lang="en-US" altLang="en-US" sz="4000" smtClean="0"/>
              <a:t> </a:t>
            </a:r>
            <a:r>
              <a:rPr lang="en-US" altLang="en-US" sz="3200" smtClean="0"/>
              <a:t>State space of single-qubit system</a:t>
            </a:r>
            <a:endParaRPr lang="en-US" altLang="en-US" sz="400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09800"/>
            <a:ext cx="9144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Relative phases versus global phases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Global phase </a:t>
            </a:r>
            <a:r>
              <a:rPr lang="en-US" altLang="en-US" dirty="0" smtClean="0"/>
              <a:t>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The multiple by which two vectors representing the same quantum state differ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It has no physical meaning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This is a common source of confusion for newcomers to the field</a:t>
            </a:r>
          </a:p>
        </p:txBody>
      </p:sp>
    </p:spTree>
    <p:extLst>
      <p:ext uri="{BB962C8B-B14F-4D97-AF65-F5344CB8AC3E}">
        <p14:creationId xmlns:p14="http://schemas.microsoft.com/office/powerpoint/2010/main" val="147253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smtClean="0"/>
              <a:t>Chap 2 Single-Qubit Quantum Systems</a:t>
            </a:r>
            <a:br>
              <a:rPr lang="en-US" altLang="en-US" sz="4000" smtClean="0"/>
            </a:br>
            <a:r>
              <a:rPr lang="en-US" altLang="en-US" sz="4000" smtClean="0"/>
              <a:t> </a:t>
            </a:r>
            <a:r>
              <a:rPr lang="en-US" altLang="en-US" sz="3200" smtClean="0"/>
              <a:t>State space of single-qubit system</a:t>
            </a:r>
            <a:endParaRPr lang="en-US" altLang="en-US" sz="400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36885"/>
            <a:ext cx="9144000" cy="48211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FF0000"/>
                </a:solidFill>
              </a:rPr>
              <a:t>relative phase</a:t>
            </a:r>
            <a:r>
              <a:rPr lang="en-US" altLang="en-US" dirty="0" smtClean="0"/>
              <a:t> of superposition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Is a measure of the angle in the complex plane between the two complex numbers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Specifically, it is the modulus one complex number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Two superpositions                                      whose amplitudes have the same magnitudes but differ in relative phase represent </a:t>
            </a:r>
            <a:r>
              <a:rPr lang="en-US" altLang="en-US" dirty="0" smtClean="0">
                <a:solidFill>
                  <a:srgbClr val="FF0000"/>
                </a:solidFill>
              </a:rPr>
              <a:t>different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The physically meaningful relative phase and the physically meaningless global phase should not be confused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454" y="1981200"/>
            <a:ext cx="2263346" cy="5897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886200"/>
            <a:ext cx="4450976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288" y="4445306"/>
            <a:ext cx="4175312" cy="35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2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smtClean="0"/>
              <a:t>Chap 2 Single-Qubit Quantum Systems</a:t>
            </a:r>
            <a:br>
              <a:rPr lang="en-US" altLang="en-US" sz="4000" smtClean="0"/>
            </a:br>
            <a:r>
              <a:rPr lang="en-US" altLang="en-US" sz="4000" smtClean="0"/>
              <a:t> </a:t>
            </a:r>
            <a:r>
              <a:rPr lang="en-US" altLang="en-US" sz="3200" smtClean="0"/>
              <a:t>State space of single-qubit system</a:t>
            </a:r>
            <a:endParaRPr lang="en-US" altLang="en-US" sz="400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0"/>
            <a:ext cx="9144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Geometric views of single qubit state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Two ways of looking at complex projective space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1. Extended complex plane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Complex plane C with additional point labeled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2. Bloch sphere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3867150"/>
            <a:ext cx="533400" cy="40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smtClean="0"/>
              <a:t>Chap 2 Single-Qubit Quantum Systems</a:t>
            </a:r>
            <a:br>
              <a:rPr lang="en-US" altLang="en-US" sz="4000" smtClean="0"/>
            </a:br>
            <a:r>
              <a:rPr lang="en-US" altLang="en-US" sz="4000" smtClean="0"/>
              <a:t> </a:t>
            </a:r>
            <a:r>
              <a:rPr lang="en-US" altLang="en-US" sz="3200" smtClean="0"/>
              <a:t>State space of single-qubit system</a:t>
            </a:r>
            <a:endParaRPr lang="en-US" altLang="en-US" sz="400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0"/>
            <a:ext cx="9144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Extended complex plane (with added     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Correspondence between the set of all complex numbers and single-qubit states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86200"/>
            <a:ext cx="4854054" cy="2514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4000500"/>
            <a:ext cx="1343025" cy="285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2362200"/>
            <a:ext cx="5334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2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smtClean="0"/>
              <a:t>Chap 2 Single-Qubit Quantum Systems</a:t>
            </a:r>
            <a:br>
              <a:rPr lang="en-US" altLang="en-US" sz="4000" smtClean="0"/>
            </a:br>
            <a:r>
              <a:rPr lang="en-US" altLang="en-US" sz="4000" smtClean="0"/>
              <a:t> </a:t>
            </a:r>
            <a:r>
              <a:rPr lang="en-US" altLang="en-US" sz="3200" smtClean="0"/>
              <a:t>State space of single-qubit system</a:t>
            </a:r>
            <a:endParaRPr lang="en-US" altLang="en-US" sz="400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312377"/>
            <a:ext cx="9144000" cy="455734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Bloch sphere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Starting with the previous representation, map each state represented by the complex number         onto the unit sphere in 3D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The points                                                  via the standard stereographic projection map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3276600"/>
            <a:ext cx="162560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4089980"/>
            <a:ext cx="5181600" cy="3820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4953000"/>
            <a:ext cx="5050258" cy="1043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6102319"/>
            <a:ext cx="4572000" cy="37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smtClean="0"/>
              <a:t>Chap 2 Single-Qubit Quantum Systems</a:t>
            </a:r>
            <a:br>
              <a:rPr lang="en-US" altLang="en-US" sz="4000" smtClean="0"/>
            </a:br>
            <a:r>
              <a:rPr lang="en-US" altLang="en-US" sz="4000" smtClean="0"/>
              <a:t> </a:t>
            </a:r>
            <a:r>
              <a:rPr lang="en-US" altLang="en-US" sz="3200" smtClean="0"/>
              <a:t>State space of single-qubit system</a:t>
            </a:r>
            <a:endParaRPr lang="en-US" altLang="en-US" sz="40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520518"/>
            <a:ext cx="2114550" cy="3089707"/>
          </a:xfrm>
          <a:prstGeom prst="rect">
            <a:avLst/>
          </a:prstGeom>
        </p:spPr>
      </p:pic>
      <p:pic>
        <p:nvPicPr>
          <p:cNvPr id="2560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98" y="2133600"/>
            <a:ext cx="4944002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01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smtClean="0"/>
              <a:t>Chap 2 Single-Qubit Quantum Systems</a:t>
            </a:r>
            <a:br>
              <a:rPr lang="en-US" altLang="en-US" sz="4000" smtClean="0"/>
            </a:br>
            <a:r>
              <a:rPr lang="en-US" altLang="en-US" sz="4000" smtClean="0"/>
              <a:t> </a:t>
            </a:r>
            <a:r>
              <a:rPr lang="en-US" altLang="en-US" sz="3200" smtClean="0"/>
              <a:t>State space of single-qubit system</a:t>
            </a:r>
            <a:endParaRPr lang="en-US" altLang="en-US" sz="400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09800"/>
            <a:ext cx="9144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3 representations of single-qubit state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1. Vectors in ket notation                with complex coeficients              subject to                    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Where                are unique up to a unit complex factor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Representation not one-to-one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2. Extended complex plane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One-to-one representation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3. Bloch sphere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One-to-one representation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806700"/>
            <a:ext cx="1524000" cy="317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200400"/>
            <a:ext cx="1333500" cy="381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665" y="3102866"/>
            <a:ext cx="2146935" cy="4785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662" y="3607777"/>
            <a:ext cx="1252538" cy="35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3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smtClean="0"/>
              <a:t>Chap 2 Single-Qubit Quantum Systems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09800"/>
            <a:ext cx="9144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Quantum bits are the fundamental units of information in quantum computing, just as bits are fundamental units in classical computing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There are many ways to realize classical bits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Similarly, there are many ways to realize qubits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We begin by examining the behavior of polarized photons, a possible realization of quantum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smtClean="0"/>
              <a:t>Chap 2 Single-Qubit Quantum Systems</a:t>
            </a:r>
            <a:br>
              <a:rPr lang="en-US" altLang="en-US" sz="4000" smtClean="0"/>
            </a:br>
            <a:r>
              <a:rPr lang="en-US" altLang="en-US" sz="4000" smtClean="0"/>
              <a:t>     </a:t>
            </a:r>
            <a:r>
              <a:rPr lang="en-US" altLang="en-US" sz="3200" smtClean="0"/>
              <a:t>Quantum mechanics of photon polarization</a:t>
            </a:r>
            <a:endParaRPr lang="en-US" altLang="en-US" sz="400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9144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simple experiment illustrates some of the non-intuitive behavior of quantum systems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Minimal equipment required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Laser pointer and three polarized lenses (polaroids) available from any camera supply store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3D movies project the same scene into both eyes, but from slightly different perspectives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The viewer wears low-cost eyeglasses which contain a pair of different </a:t>
            </a:r>
            <a:r>
              <a:rPr lang="en-US" altLang="en-US" b="1" smtClean="0"/>
              <a:t>polarizing</a:t>
            </a:r>
            <a:r>
              <a:rPr lang="en-US" altLang="en-US" smtClean="0"/>
              <a:t> filters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smtClean="0"/>
              <a:t>Chap 2 Single-Qubit Quantum Systems</a:t>
            </a:r>
            <a:br>
              <a:rPr lang="en-US" altLang="en-US" sz="4000" smtClean="0"/>
            </a:br>
            <a:r>
              <a:rPr lang="en-US" altLang="en-US" sz="4000" smtClean="0"/>
              <a:t>     </a:t>
            </a:r>
            <a:r>
              <a:rPr lang="en-US" altLang="en-US" sz="3200" smtClean="0"/>
              <a:t>Quantum mechanics of photon polarization</a:t>
            </a:r>
            <a:endParaRPr lang="en-US" altLang="en-US" sz="40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57400"/>
            <a:ext cx="9144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Shine a beam of light on a projection screen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Insert polaroid A between light source and screen</a:t>
            </a:r>
          </a:p>
        </p:txBody>
      </p:sp>
      <p:pic>
        <p:nvPicPr>
          <p:cNvPr id="922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097213"/>
            <a:ext cx="5930900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smtClean="0"/>
              <a:t>Chap 2 Single-Qubit Quantum Systems</a:t>
            </a:r>
            <a:br>
              <a:rPr lang="en-US" altLang="en-US" sz="4000" smtClean="0"/>
            </a:br>
            <a:r>
              <a:rPr lang="en-US" altLang="en-US" sz="4000" smtClean="0"/>
              <a:t>     </a:t>
            </a:r>
            <a:r>
              <a:rPr lang="en-US" altLang="en-US" sz="3200" smtClean="0"/>
              <a:t>Quantum mechanics of photon polarization</a:t>
            </a:r>
            <a:endParaRPr lang="en-US" altLang="en-US" sz="400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57400"/>
            <a:ext cx="9144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Insert polaroid C between A and screen and rotate it </a:t>
            </a:r>
          </a:p>
        </p:txBody>
      </p:sp>
      <p:pic>
        <p:nvPicPr>
          <p:cNvPr id="1024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90800"/>
            <a:ext cx="6172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smtClean="0"/>
              <a:t>Chap 2 Single-Qubit Quantum Systems</a:t>
            </a:r>
            <a:br>
              <a:rPr lang="en-US" altLang="en-US" sz="4000" smtClean="0"/>
            </a:br>
            <a:r>
              <a:rPr lang="en-US" altLang="en-US" sz="4000" smtClean="0"/>
              <a:t>     </a:t>
            </a:r>
            <a:r>
              <a:rPr lang="en-US" altLang="en-US" sz="3200" smtClean="0"/>
              <a:t>Quantum mechanics of photon polarization</a:t>
            </a:r>
            <a:endParaRPr lang="en-US" altLang="en-US" sz="40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57400"/>
            <a:ext cx="9144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Finally, insert polaroid B between A and C</a:t>
            </a:r>
          </a:p>
        </p:txBody>
      </p:sp>
      <p:pic>
        <p:nvPicPr>
          <p:cNvPr id="1126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7000"/>
            <a:ext cx="587692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smtClean="0"/>
              <a:t>Chap 2 Single-Qubit Quantum Systems</a:t>
            </a:r>
            <a:br>
              <a:rPr lang="en-US" altLang="en-US" sz="4000" smtClean="0"/>
            </a:br>
            <a:r>
              <a:rPr lang="en-US" altLang="en-US" sz="4000" smtClean="0"/>
              <a:t>     </a:t>
            </a:r>
            <a:r>
              <a:rPr lang="en-US" altLang="en-US" sz="3200" smtClean="0"/>
              <a:t>Quantum mechanics of photon polarization</a:t>
            </a:r>
            <a:endParaRPr lang="en-US" altLang="en-US" sz="400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Turns out that the results of this experiment can be explained classically in terms of waves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same experiment can be performed with more sophisticated equipment using a single-photon emitter to yield the same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Results explained only with quantum mechanics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explanation consists of two parts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Model of photon’s polarization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Model of interaction between photon and polaroid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44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 smtClean="0"/>
              <a:t>Chap 2 Single-Qubit Quantum Systems</a:t>
            </a:r>
            <a:br>
              <a:rPr lang="en-US" altLang="en-US" sz="4000" smtClean="0"/>
            </a:br>
            <a:r>
              <a:rPr lang="en-US" altLang="en-US" sz="4000" smtClean="0"/>
              <a:t>     </a:t>
            </a:r>
            <a:r>
              <a:rPr lang="en-US" altLang="en-US" sz="3200" smtClean="0"/>
              <a:t>Quantum mechanics of photon polarization</a:t>
            </a:r>
            <a:endParaRPr lang="en-US" altLang="en-US" sz="400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 photon’s polarization state can be represented by a superposition of base vectors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Now, when photon with polarization     meets polaroid    , the photon gets thru with </a:t>
            </a:r>
            <a:r>
              <a:rPr lang="en-US" altLang="en-US" dirty="0" err="1" smtClean="0"/>
              <a:t>prob</a:t>
            </a:r>
            <a:r>
              <a:rPr lang="en-US" altLang="en-US" dirty="0" smtClean="0"/>
              <a:t> a</a:t>
            </a:r>
            <a:r>
              <a:rPr lang="en-US" altLang="en-US" baseline="30000" dirty="0" smtClean="0"/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The probability is the square of the coefficient</a:t>
            </a:r>
            <a:endParaRPr lang="en-US" altLang="en-US" baseline="30000" dirty="0" smtClean="0"/>
          </a:p>
        </p:txBody>
      </p:sp>
      <p:pic>
        <p:nvPicPr>
          <p:cNvPr id="1331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95600"/>
            <a:ext cx="395287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029200"/>
            <a:ext cx="557213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562600"/>
            <a:ext cx="4572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4054</TotalTime>
  <Words>1113</Words>
  <Application>Microsoft Office PowerPoint</Application>
  <PresentationFormat>On-screen Show (4:3)</PresentationFormat>
  <Paragraphs>134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Tahoma</vt:lpstr>
      <vt:lpstr>Times New Roman</vt:lpstr>
      <vt:lpstr>Wingdings</vt:lpstr>
      <vt:lpstr>Blends</vt:lpstr>
      <vt:lpstr>Quantum Computing, Rieffel &amp; Polak   Chapters 1 and 2</vt:lpstr>
      <vt:lpstr>Chapter 1 – Introduction</vt:lpstr>
      <vt:lpstr>Chap 2 Single-Qubit Quantum Systems</vt:lpstr>
      <vt:lpstr>Chap 2 Single-Qubit Quantum Systems      Quantum mechanics of photon polarization</vt:lpstr>
      <vt:lpstr>Chap 2 Single-Qubit Quantum Systems      Quantum mechanics of photon polarization</vt:lpstr>
      <vt:lpstr>Chap 2 Single-Qubit Quantum Systems      Quantum mechanics of photon polarization</vt:lpstr>
      <vt:lpstr>Chap 2 Single-Qubit Quantum Systems      Quantum mechanics of photon polarization</vt:lpstr>
      <vt:lpstr>Chap 2 Single-Qubit Quantum Systems      Quantum mechanics of photon polarization</vt:lpstr>
      <vt:lpstr>Chap 2 Single-Qubit Quantum Systems      Quantum mechanics of photon polarization</vt:lpstr>
      <vt:lpstr>Chap 2 Single-Qubit Quantum Systems      Quantum mechanics of photon polarization</vt:lpstr>
      <vt:lpstr>Chap 2 Single-Qubit Quantum Systems      Quantum mechanics of photon polarization</vt:lpstr>
      <vt:lpstr>Chap 2 Single-Qubit Quantum Systems      Quantum mechanics of photon polarization</vt:lpstr>
      <vt:lpstr>Chap 2 Single-Qubit Quantum Systems  Single quantum bits</vt:lpstr>
      <vt:lpstr>Chap 2 Single-Qubit Quantum Systems  Single-qubit measurement</vt:lpstr>
      <vt:lpstr>Chap 2 Single-Qubit Quantum Systems  Quantum key distribution protocol</vt:lpstr>
      <vt:lpstr>Chap 2 Single-Qubit Quantum Systems  Quantum key distribution protocol</vt:lpstr>
      <vt:lpstr>Chap 2 Single-Qubit Quantum Systems  Quantum key distribution protocol</vt:lpstr>
      <vt:lpstr>Chap 2 Single-Qubit Quantum Systems  Quantum key distribution protocol</vt:lpstr>
      <vt:lpstr>Chap 2 Single-Qubit Quantum Systems  Quantum key distribution protocol</vt:lpstr>
      <vt:lpstr>Chap 2 Single-Qubit Quantum Systems  State space of single-qubit system</vt:lpstr>
      <vt:lpstr>Chap 2 Single-Qubit Quantum Systems  State space of single-qubit system</vt:lpstr>
      <vt:lpstr>Chap 2 Single-Qubit Quantum Systems  State space of single-qubit system</vt:lpstr>
      <vt:lpstr>Chap 2 Single-Qubit Quantum Systems  State space of single-qubit system</vt:lpstr>
      <vt:lpstr>Chap 2 Single-Qubit Quantum Systems  State space of single-qubit system</vt:lpstr>
      <vt:lpstr>Chap 2 Single-Qubit Quantum Systems  State space of single-qubit system</vt:lpstr>
      <vt:lpstr>Chap 2 Single-Qubit Quantum Systems  State space of single-qubit system</vt:lpstr>
      <vt:lpstr>Chap 2 Single-Qubit Quantum Systems  State space of single-qubit system</vt:lpstr>
    </vt:vector>
  </TitlesOfParts>
  <Company>CSIS - 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Develop Real-World Web and Pervasive Computing Systems</dc:title>
  <dc:creator>CS-PC1</dc:creator>
  <cp:lastModifiedBy>Tappert, Prof. Charles C.</cp:lastModifiedBy>
  <cp:revision>275</cp:revision>
  <cp:lastPrinted>2015-01-13T21:15:20Z</cp:lastPrinted>
  <dcterms:created xsi:type="dcterms:W3CDTF">2002-08-15T19:10:12Z</dcterms:created>
  <dcterms:modified xsi:type="dcterms:W3CDTF">2019-01-31T18:35:57Z</dcterms:modified>
</cp:coreProperties>
</file>