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0" r:id="rId3"/>
    <p:sldId id="281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7" r:id="rId16"/>
  </p:sldIdLst>
  <p:sldSz cx="9144000" cy="6858000" type="screen4x3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35" autoAdjust="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>
            <a:lvl1pPr defTabSz="924967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>
            <a:lvl1pPr algn="r" defTabSz="924967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b" anchorCtr="0" compatLnSpc="1">
            <a:prstTxWarp prst="textNoShape">
              <a:avLst/>
            </a:prstTxWarp>
          </a:bodyPr>
          <a:lstStyle>
            <a:lvl1pPr defTabSz="924967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4113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b" anchorCtr="0" compatLnSpc="1">
            <a:prstTxWarp prst="textNoShape">
              <a:avLst/>
            </a:prstTxWarp>
          </a:bodyPr>
          <a:lstStyle>
            <a:lvl1pPr algn="r" defTabSz="924967" eaLnBrk="1" hangingPunct="1">
              <a:defRPr sz="1200"/>
            </a:lvl1pPr>
          </a:lstStyle>
          <a:p>
            <a:pPr>
              <a:defRPr/>
            </a:pPr>
            <a:fld id="{19A75054-B993-4B4F-AE56-F130C9792E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0756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>
            <a:lvl1pPr defTabSz="92496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>
            <a:lvl1pPr algn="r" defTabSz="92496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b" anchorCtr="0" compatLnSpc="1">
            <a:prstTxWarp prst="textNoShape">
              <a:avLst/>
            </a:prstTxWarp>
          </a:bodyPr>
          <a:lstStyle>
            <a:lvl1pPr defTabSz="92496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7252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b" anchorCtr="0" compatLnSpc="1">
            <a:prstTxWarp prst="textNoShape">
              <a:avLst/>
            </a:prstTxWarp>
          </a:bodyPr>
          <a:lstStyle>
            <a:lvl1pPr algn="r" defTabSz="924967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D910217-D3FC-4E7F-A617-194A442CA4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6000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 smtClean="0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692A99B-9EA7-45D2-AFF7-087633EAF8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425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9D6C8-A190-4DE3-BC14-3A69CAD4A8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311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F4B3B-DC40-4620-88EF-BB6B36B724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13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B2F1D-3CE9-470F-869A-9A1F67A6A7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833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265B9-17A1-4D64-8568-284EE24BE86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22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6EA9D-C277-4BDF-B6A9-412348D933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165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2B6B0-3626-4F2C-895A-CF9D63F32B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74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CCCE1-2DF1-441E-99CC-C1B05A8F21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490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A0403-53A4-4971-887B-8D5B66D492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02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EC7AE-25FB-467C-BB35-029E2914C3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54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13AE-ADD5-4C4B-B4A7-B628B54D7B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81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993F-8FE5-4A5A-B88E-4214BDD489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4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2DA7F89-CE61-4D4A-AF36-AC85666740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0"/>
            <a:ext cx="9067800" cy="1371600"/>
          </a:xfrm>
        </p:spPr>
        <p:txBody>
          <a:bodyPr/>
          <a:lstStyle/>
          <a:p>
            <a:pPr algn="ctr"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Quantum Computing, </a:t>
            </a:r>
            <a:r>
              <a:rPr lang="en-US" altLang="en-US" sz="4000" dirty="0" err="1" smtClean="0">
                <a:cs typeface="Times New Roman" panose="02020603050405020304" pitchFamily="18" charset="0"/>
              </a:rPr>
              <a:t>Rieffel</a:t>
            </a:r>
            <a:r>
              <a:rPr lang="en-US" altLang="en-US" sz="4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4000" dirty="0" smtClean="0"/>
              <a:t>&amp; </a:t>
            </a:r>
            <a:r>
              <a:rPr lang="en-US" altLang="en-US" sz="4000" dirty="0" err="1" smtClean="0"/>
              <a:t>Polak</a:t>
            </a:r>
            <a:r>
              <a:rPr lang="en-US" altLang="en-US" sz="4000" dirty="0" smtClean="0">
                <a:cs typeface="Times New Roman" panose="02020603050405020304" pitchFamily="18" charset="0"/>
              </a:rPr>
              <a:t/>
            </a:r>
            <a:br>
              <a:rPr lang="en-US" altLang="en-US" sz="4000" dirty="0" smtClean="0">
                <a:cs typeface="Times New Roman" panose="02020603050405020304" pitchFamily="18" charset="0"/>
              </a:rPr>
            </a:br>
            <a:r>
              <a:rPr lang="en-US" altLang="en-US" sz="4000" dirty="0" smtClean="0">
                <a:cs typeface="Times New Roman" panose="02020603050405020304" pitchFamily="18" charset="0"/>
              </a:rPr>
              <a:t>Chapter 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886200"/>
            <a:ext cx="8763000" cy="2971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Drs. Charles Tappert and Ron Frank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sz="2400" dirty="0" smtClean="0"/>
              <a:t>The information presented here, although greatly condensed, comes almost entirely from the textbook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br>
              <a:rPr lang="en-US" altLang="en-US" sz="4000" dirty="0" smtClean="0"/>
            </a:br>
            <a:r>
              <a:rPr lang="en-US" altLang="en-US" sz="3600" dirty="0" smtClean="0"/>
              <a:t>3.2 Entangled States</a:t>
            </a:r>
            <a:endParaRPr lang="en-US" altLang="en-US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States that cannot be written as the tensor product of n single-qubit states are called </a:t>
            </a:r>
            <a:r>
              <a:rPr lang="en-US" altLang="en-US" sz="2800" dirty="0" smtClean="0">
                <a:solidFill>
                  <a:srgbClr val="FF0000"/>
                </a:solidFill>
              </a:rPr>
              <a:t>entangled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vast majority of quantum states are </a:t>
            </a:r>
            <a:r>
              <a:rPr lang="en-US" altLang="en-US" sz="2800" dirty="0" smtClean="0"/>
              <a:t>entangled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 definition of entanglement  has no reference to a basis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Most n-qubit states are </a:t>
            </a:r>
            <a:r>
              <a:rPr lang="en-US" altLang="en-US" sz="2800" dirty="0" err="1" smtClean="0"/>
              <a:t>superpositions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Nontrivial linear combinations of basis vectors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Helpful to think of </a:t>
            </a:r>
            <a:r>
              <a:rPr lang="en-US" altLang="en-US" sz="2400" dirty="0" err="1" smtClean="0"/>
              <a:t>superpositions</a:t>
            </a:r>
            <a:r>
              <a:rPr lang="en-US" altLang="en-US" sz="2400" dirty="0" smtClean="0"/>
              <a:t> as being in multiple states at once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7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br>
              <a:rPr lang="en-US" altLang="en-US" sz="4000" dirty="0" smtClean="0"/>
            </a:br>
            <a:r>
              <a:rPr lang="en-US" altLang="en-US" sz="3600" dirty="0" smtClean="0"/>
              <a:t>3.2 Entangled States</a:t>
            </a:r>
            <a:endParaRPr lang="en-US" alt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33600"/>
            <a:ext cx="9144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br>
              <a:rPr lang="en-US" altLang="en-US" sz="4000" dirty="0" smtClean="0"/>
            </a:br>
            <a:r>
              <a:rPr lang="en-US" altLang="en-US" sz="4000" dirty="0" smtClean="0"/>
              <a:t>    </a:t>
            </a:r>
            <a:r>
              <a:rPr lang="en-US" altLang="en-US" sz="3600" dirty="0" smtClean="0"/>
              <a:t>3.3 Basics of Multi-Qubit Measurement</a:t>
            </a:r>
            <a:endParaRPr lang="en-US" altLang="en-US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Measurements of multi-qubit systems is similar to that of single qubit systems, except that the set of possible measurements and outcomes is significantly richer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Let </a:t>
            </a:r>
            <a:r>
              <a:rPr lang="en-US" altLang="en-US" sz="2800" i="1" dirty="0" smtClean="0"/>
              <a:t>V</a:t>
            </a:r>
            <a:r>
              <a:rPr lang="en-US" altLang="en-US" sz="2800" dirty="0" smtClean="0"/>
              <a:t> be the </a:t>
            </a:r>
            <a:r>
              <a:rPr lang="en-US" altLang="en-US" sz="2800" i="1" dirty="0" smtClean="0"/>
              <a:t>N=2</a:t>
            </a:r>
            <a:r>
              <a:rPr lang="en-US" altLang="en-US" sz="2800" i="1" baseline="30000" dirty="0" smtClean="0"/>
              <a:t>n</a:t>
            </a:r>
            <a:r>
              <a:rPr lang="en-US" altLang="en-US" sz="2800" dirty="0" smtClean="0"/>
              <a:t> dim vector space of n-qubit system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4137081"/>
            <a:ext cx="5964959" cy="587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07555"/>
            <a:ext cx="8496301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22" y="5457232"/>
            <a:ext cx="8064056" cy="6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br>
              <a:rPr lang="en-US" altLang="en-US" sz="4000" dirty="0" smtClean="0"/>
            </a:br>
            <a:r>
              <a:rPr lang="en-US" altLang="en-US" sz="4000" dirty="0" smtClean="0"/>
              <a:t>    </a:t>
            </a:r>
            <a:r>
              <a:rPr lang="en-US" altLang="en-US" sz="3600" dirty="0" smtClean="0"/>
              <a:t>3.3 Basics of Multi-Qubit Measurement</a:t>
            </a:r>
            <a:endParaRPr lang="en-US" alt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0572"/>
            <a:ext cx="9144000" cy="20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br>
              <a:rPr lang="en-US" altLang="en-US" sz="4000" dirty="0" smtClean="0"/>
            </a:br>
            <a:r>
              <a:rPr lang="en-US" altLang="en-US" sz="4000" dirty="0" smtClean="0"/>
              <a:t>    </a:t>
            </a:r>
            <a:r>
              <a:rPr lang="en-US" altLang="en-US" sz="3600" dirty="0" smtClean="0"/>
              <a:t>3.3 Basics of Multi-Qubit Measurement</a:t>
            </a:r>
            <a:endParaRPr lang="en-US" alt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br>
              <a:rPr lang="en-US" altLang="en-US" sz="4000" dirty="0" smtClean="0"/>
            </a:br>
            <a:r>
              <a:rPr lang="en-US" altLang="en-US" sz="4000" dirty="0" smtClean="0"/>
              <a:t>    </a:t>
            </a:r>
            <a:r>
              <a:rPr lang="en-US" altLang="en-US" sz="2800" dirty="0" smtClean="0"/>
              <a:t>3.4 Quantum Key Distribution with Entangled States</a:t>
            </a:r>
            <a:endParaRPr lang="en-US" altLang="en-US" sz="28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It is easy to prove the security of protocols based on quantum entangled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BB84 protocol described earlier begins with the creation of a sequence of pairs of qubits all in the entangled state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4419600"/>
            <a:ext cx="4949371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endParaRPr lang="en-US" altLang="en-US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state space </a:t>
            </a:r>
            <a:r>
              <a:rPr lang="en-US" altLang="en-US" sz="2800" dirty="0" smtClean="0"/>
              <a:t>of a quantum </a:t>
            </a:r>
            <a:r>
              <a:rPr lang="en-US" altLang="en-US" sz="2800" dirty="0" smtClean="0"/>
              <a:t>system grows exponentially with the number of qubits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Large state spaces speed computation – </a:t>
            </a:r>
            <a:r>
              <a:rPr lang="en-US" altLang="en-US" sz="2400" dirty="0" smtClean="0">
                <a:solidFill>
                  <a:srgbClr val="FF0000"/>
                </a:solidFill>
              </a:rPr>
              <a:t>main focus of book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 smtClean="0"/>
              <a:t>Entangled states are a critical ingredient of quantum computation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Most states in a multiple-qubit system are entangled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Difference between the way classical and quantum states combine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Classical uses direct sum of two or more vector spaces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Quantum uses the tensor product of a set of vector spaces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br>
              <a:rPr lang="en-US" altLang="en-US" sz="4000" dirty="0" smtClean="0"/>
            </a:br>
            <a:r>
              <a:rPr lang="en-US" altLang="en-US" sz="4000" dirty="0" smtClean="0"/>
              <a:t>3.1 </a:t>
            </a:r>
            <a:r>
              <a:rPr lang="en-US" altLang="en-US" sz="3600" dirty="0" smtClean="0"/>
              <a:t>Quantum State Spaces</a:t>
            </a:r>
            <a:endParaRPr lang="en-US" altLang="en-US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 classical physics, the possible states of n objects can be described by vectors in a vector space of </a:t>
            </a:r>
            <a:r>
              <a:rPr lang="en-US" altLang="en-US" sz="2800" dirty="0" smtClean="0">
                <a:solidFill>
                  <a:srgbClr val="FF0000"/>
                </a:solidFill>
              </a:rPr>
              <a:t>2n dimensions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</a:t>
            </a:r>
            <a:r>
              <a:rPr lang="en-US" altLang="en-US" sz="2800" dirty="0" smtClean="0"/>
              <a:t>quantum physics, </a:t>
            </a:r>
            <a:r>
              <a:rPr lang="en-US" altLang="en-US" sz="2800" dirty="0"/>
              <a:t>the </a:t>
            </a:r>
            <a:r>
              <a:rPr lang="en-US" altLang="en-US" sz="2800" dirty="0" smtClean="0"/>
              <a:t>state space </a:t>
            </a:r>
            <a:r>
              <a:rPr lang="en-US" altLang="en-US" sz="2800" dirty="0"/>
              <a:t>of n </a:t>
            </a:r>
            <a:r>
              <a:rPr lang="en-US" altLang="en-US" sz="2800" dirty="0" smtClean="0"/>
              <a:t>quantum systems, each state modeled by a 2D vector, </a:t>
            </a:r>
            <a:r>
              <a:rPr lang="en-US" altLang="en-US" sz="2800" dirty="0">
                <a:solidFill>
                  <a:srgbClr val="FF0000"/>
                </a:solidFill>
              </a:rPr>
              <a:t>combined </a:t>
            </a:r>
            <a:r>
              <a:rPr lang="en-US" altLang="en-US" sz="2800" dirty="0" smtClean="0">
                <a:solidFill>
                  <a:srgbClr val="FF0000"/>
                </a:solidFill>
              </a:rPr>
              <a:t>through the tensor product </a:t>
            </a:r>
            <a:r>
              <a:rPr lang="en-US" altLang="en-US" sz="2800" dirty="0" smtClean="0"/>
              <a:t>is </a:t>
            </a:r>
            <a:r>
              <a:rPr lang="en-US" altLang="en-US" sz="2800" dirty="0" smtClean="0">
                <a:solidFill>
                  <a:srgbClr val="FF0000"/>
                </a:solidFill>
              </a:rPr>
              <a:t>2</a:t>
            </a:r>
            <a:r>
              <a:rPr lang="en-US" altLang="en-US" sz="2800" baseline="30000" dirty="0" smtClean="0">
                <a:solidFill>
                  <a:srgbClr val="FF0000"/>
                </a:solidFill>
              </a:rPr>
              <a:t>n</a:t>
            </a:r>
            <a:r>
              <a:rPr lang="en-US" altLang="en-US" sz="2800" dirty="0" smtClean="0">
                <a:solidFill>
                  <a:srgbClr val="FF0000"/>
                </a:solidFill>
              </a:rPr>
              <a:t> dimensions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7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br>
              <a:rPr lang="en-US" altLang="en-US" sz="4000" dirty="0" smtClean="0"/>
            </a:br>
            <a:r>
              <a:rPr lang="en-US" altLang="en-US" sz="4000" dirty="0" smtClean="0"/>
              <a:t>3.1 </a:t>
            </a:r>
            <a:r>
              <a:rPr lang="en-US" altLang="en-US" sz="3600" dirty="0" smtClean="0"/>
              <a:t>Quantum State Spaces</a:t>
            </a:r>
            <a:endParaRPr lang="en-US" altLang="en-US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8975320" cy="448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9" y="2590800"/>
            <a:ext cx="8884444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7" y="3048000"/>
            <a:ext cx="8935213" cy="4444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19" y="3505200"/>
            <a:ext cx="7335251" cy="4122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17" y="4495800"/>
            <a:ext cx="6409583" cy="16431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3962400"/>
            <a:ext cx="6817728" cy="4261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914" y="6246276"/>
            <a:ext cx="6150285" cy="52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br>
              <a:rPr lang="en-US" altLang="en-US" sz="4000" dirty="0" smtClean="0"/>
            </a:br>
            <a:r>
              <a:rPr lang="en-US" altLang="en-US" sz="4000" dirty="0" smtClean="0"/>
              <a:t>3.1 </a:t>
            </a:r>
            <a:r>
              <a:rPr lang="en-US" altLang="en-US" sz="3600" dirty="0" smtClean="0"/>
              <a:t>Quantum State Spaces</a:t>
            </a:r>
            <a:endParaRPr lang="en-US" altLang="en-US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" y="2145774"/>
            <a:ext cx="9131147" cy="477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15106"/>
            <a:ext cx="7150186" cy="537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1400"/>
            <a:ext cx="9144001" cy="489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9" y="4800600"/>
            <a:ext cx="9096261" cy="3560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39" y="5167685"/>
            <a:ext cx="9067800" cy="51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br>
              <a:rPr lang="en-US" altLang="en-US" sz="4000" dirty="0" smtClean="0"/>
            </a:br>
            <a:r>
              <a:rPr lang="en-US" altLang="en-US" sz="4000" dirty="0" smtClean="0"/>
              <a:t>3.1 </a:t>
            </a:r>
            <a:r>
              <a:rPr lang="en-US" altLang="en-US" sz="3600" dirty="0" smtClean="0"/>
              <a:t>Quantum State Spaces</a:t>
            </a:r>
            <a:endParaRPr lang="en-US" altLang="en-US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62200"/>
            <a:ext cx="8785981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38600"/>
            <a:ext cx="85521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br>
              <a:rPr lang="en-US" altLang="en-US" sz="4000" dirty="0" smtClean="0"/>
            </a:br>
            <a:r>
              <a:rPr lang="en-US" altLang="en-US" sz="4000" dirty="0" smtClean="0"/>
              <a:t>3.1 </a:t>
            </a:r>
            <a:r>
              <a:rPr lang="en-US" altLang="en-US" sz="3600" dirty="0" smtClean="0"/>
              <a:t>Quantum State Spaces</a:t>
            </a:r>
            <a:endParaRPr lang="en-US" alt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2" y="2286000"/>
            <a:ext cx="893183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br>
              <a:rPr lang="en-US" altLang="en-US" sz="4000" dirty="0" smtClean="0"/>
            </a:br>
            <a:r>
              <a:rPr lang="en-US" altLang="en-US" sz="4000" dirty="0" smtClean="0"/>
              <a:t>3.1 </a:t>
            </a:r>
            <a:r>
              <a:rPr lang="en-US" altLang="en-US" sz="3600" dirty="0" smtClean="0"/>
              <a:t>Quantum State Spaces</a:t>
            </a:r>
            <a:endParaRPr lang="en-US" alt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733800"/>
            <a:ext cx="4917721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33600"/>
            <a:ext cx="678104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Multiple-Qubit Systems</a:t>
            </a:r>
            <a:br>
              <a:rPr lang="en-US" altLang="en-US" sz="4000" dirty="0" smtClean="0"/>
            </a:br>
            <a:r>
              <a:rPr lang="en-US" altLang="en-US" sz="4000" dirty="0" smtClean="0"/>
              <a:t>3.1 </a:t>
            </a:r>
            <a:r>
              <a:rPr lang="en-US" altLang="en-US" sz="3600" dirty="0" smtClean="0"/>
              <a:t>Quantum State Spaces</a:t>
            </a:r>
            <a:endParaRPr lang="en-US" alt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72733"/>
            <a:ext cx="673533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19400"/>
            <a:ext cx="4800600" cy="33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4766</TotalTime>
  <Words>348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Tahoma</vt:lpstr>
      <vt:lpstr>Times New Roman</vt:lpstr>
      <vt:lpstr>Wingdings</vt:lpstr>
      <vt:lpstr>Blends</vt:lpstr>
      <vt:lpstr>Quantum Computing, Rieffel &amp; Polak Chapter 3</vt:lpstr>
      <vt:lpstr>Chapter 3 – Multiple-Qubit Systems</vt:lpstr>
      <vt:lpstr>Chapter 3 – Multiple-Qubit Systems 3.1 Quantum State Spaces</vt:lpstr>
      <vt:lpstr>Chapter 3 – Multiple-Qubit Systems 3.1 Quantum State Spaces</vt:lpstr>
      <vt:lpstr>Chapter 3 – Multiple-Qubit Systems 3.1 Quantum State Spaces</vt:lpstr>
      <vt:lpstr>Chapter 3 – Multiple-Qubit Systems 3.1 Quantum State Spaces</vt:lpstr>
      <vt:lpstr>Chapter 3 – Multiple-Qubit Systems 3.1 Quantum State Spaces</vt:lpstr>
      <vt:lpstr>Chapter 3 – Multiple-Qubit Systems 3.1 Quantum State Spaces</vt:lpstr>
      <vt:lpstr>Chapter 3 – Multiple-Qubit Systems 3.1 Quantum State Spaces</vt:lpstr>
      <vt:lpstr>Chapter 3 – Multiple-Qubit Systems 3.2 Entangled States</vt:lpstr>
      <vt:lpstr>Chapter 3 – Multiple-Qubit Systems 3.2 Entangled States</vt:lpstr>
      <vt:lpstr>Chapter 3 – Multiple-Qubit Systems     3.3 Basics of Multi-Qubit Measurement</vt:lpstr>
      <vt:lpstr>Chapter 3 – Multiple-Qubit Systems     3.3 Basics of Multi-Qubit Measurement</vt:lpstr>
      <vt:lpstr>Chapter 3 – Multiple-Qubit Systems     3.3 Basics of Multi-Qubit Measurement</vt:lpstr>
      <vt:lpstr>Chapter 3 – Multiple-Qubit Systems     3.4 Quantum Key Distribution with Entangled States</vt:lpstr>
    </vt:vector>
  </TitlesOfParts>
  <Company>CSIS - Pace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Develop Real-World Web and Pervasive Computing Systems</dc:title>
  <dc:creator>CS-PC1</dc:creator>
  <cp:lastModifiedBy>Dr. Charles Tappert</cp:lastModifiedBy>
  <cp:revision>297</cp:revision>
  <cp:lastPrinted>2015-01-13T21:15:20Z</cp:lastPrinted>
  <dcterms:created xsi:type="dcterms:W3CDTF">2002-08-15T19:10:12Z</dcterms:created>
  <dcterms:modified xsi:type="dcterms:W3CDTF">2019-02-06T02:49:04Z</dcterms:modified>
</cp:coreProperties>
</file>