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2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kondelka/Library/Mobile%20Documents/com~apple~CloudDocs/DA/Course%201%20/Task%2010_Final/vgsales_clean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[vgsales_clean_final.xlsx]Genre NA!PivotTable2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 sales by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'Genre NA'!$B$3:$B$4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NA'!$B$5:$B$8</c:f>
              <c:numCache>
                <c:formatCode>General</c:formatCode>
                <c:ptCount val="3"/>
                <c:pt idx="0">
                  <c:v>38.729999999999983</c:v>
                </c:pt>
                <c:pt idx="1">
                  <c:v>22.83</c:v>
                </c:pt>
                <c:pt idx="2">
                  <c:v>5.870000000000001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F0-F449-A3D3-883872F9FA76}"/>
            </c:ext>
          </c:extLst>
        </c:ser>
        <c:ser>
          <c:idx val="1"/>
          <c:order val="1"/>
          <c:tx>
            <c:strRef>
              <c:f>'Genre NA'!$C$3:$C$4</c:f>
              <c:strCache>
                <c:ptCount val="1"/>
                <c:pt idx="0">
                  <c:v>Adventure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NA'!$C$5:$C$8</c:f>
              <c:numCache>
                <c:formatCode>General</c:formatCode>
                <c:ptCount val="3"/>
                <c:pt idx="0">
                  <c:v>1.9400000000000004</c:v>
                </c:pt>
                <c:pt idx="1">
                  <c:v>2.76</c:v>
                </c:pt>
                <c:pt idx="2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F0-F449-A3D3-883872F9FA76}"/>
            </c:ext>
          </c:extLst>
        </c:ser>
        <c:ser>
          <c:idx val="2"/>
          <c:order val="2"/>
          <c:tx>
            <c:strRef>
              <c:f>'Genre NA'!$D$3:$D$4</c:f>
              <c:strCache>
                <c:ptCount val="1"/>
                <c:pt idx="0">
                  <c:v>Fighting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NA'!$D$5:$D$8</c:f>
              <c:numCache>
                <c:formatCode>General</c:formatCode>
                <c:ptCount val="3"/>
                <c:pt idx="0">
                  <c:v>6.8899999999999979</c:v>
                </c:pt>
                <c:pt idx="1">
                  <c:v>3.5999999999999996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F0-F449-A3D3-883872F9FA76}"/>
            </c:ext>
          </c:extLst>
        </c:ser>
        <c:ser>
          <c:idx val="3"/>
          <c:order val="3"/>
          <c:tx>
            <c:strRef>
              <c:f>'Genre NA'!$E$3:$E$4</c:f>
              <c:strCache>
                <c:ptCount val="1"/>
                <c:pt idx="0">
                  <c:v>Misc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NA'!$E$5:$E$8</c:f>
              <c:numCache>
                <c:formatCode>General</c:formatCode>
                <c:ptCount val="3"/>
                <c:pt idx="0">
                  <c:v>9.4300000000000015</c:v>
                </c:pt>
                <c:pt idx="1">
                  <c:v>4.8100000000000005</c:v>
                </c:pt>
                <c:pt idx="2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F0-F449-A3D3-883872F9FA76}"/>
            </c:ext>
          </c:extLst>
        </c:ser>
        <c:ser>
          <c:idx val="4"/>
          <c:order val="4"/>
          <c:tx>
            <c:strRef>
              <c:f>'Genre NA'!$F$3:$F$4</c:f>
              <c:strCache>
                <c:ptCount val="1"/>
                <c:pt idx="0">
                  <c:v>Platform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NA'!$F$5:$F$8</c:f>
              <c:numCache>
                <c:formatCode>General</c:formatCode>
                <c:ptCount val="3"/>
                <c:pt idx="0">
                  <c:v>3.0199999999999996</c:v>
                </c:pt>
                <c:pt idx="1">
                  <c:v>2.5000000000000004</c:v>
                </c:pt>
                <c:pt idx="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F0-F449-A3D3-883872F9FA76}"/>
            </c:ext>
          </c:extLst>
        </c:ser>
        <c:ser>
          <c:idx val="5"/>
          <c:order val="5"/>
          <c:tx>
            <c:strRef>
              <c:f>'Genre NA'!$G$3:$G$4</c:f>
              <c:strCache>
                <c:ptCount val="1"/>
                <c:pt idx="0">
                  <c:v>Puzzle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NA'!$G$5:$G$8</c:f>
              <c:numCache>
                <c:formatCode>General</c:formatCode>
                <c:ptCount val="3"/>
                <c:pt idx="0">
                  <c:v>0.62000000000000011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AF0-F449-A3D3-883872F9FA76}"/>
            </c:ext>
          </c:extLst>
        </c:ser>
        <c:ser>
          <c:idx val="6"/>
          <c:order val="6"/>
          <c:tx>
            <c:strRef>
              <c:f>'Genre NA'!$H$3:$H$4</c:f>
              <c:strCache>
                <c:ptCount val="1"/>
                <c:pt idx="0">
                  <c:v>Racing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NA'!$H$5:$H$8</c:f>
              <c:numCache>
                <c:formatCode>General</c:formatCode>
                <c:ptCount val="3"/>
                <c:pt idx="0">
                  <c:v>5.8599999999999994</c:v>
                </c:pt>
                <c:pt idx="1">
                  <c:v>1.9700000000000002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F0-F449-A3D3-883872F9FA76}"/>
            </c:ext>
          </c:extLst>
        </c:ser>
        <c:ser>
          <c:idx val="7"/>
          <c:order val="7"/>
          <c:tx>
            <c:strRef>
              <c:f>'Genre NA'!$I$3:$I$4</c:f>
              <c:strCache>
                <c:ptCount val="1"/>
                <c:pt idx="0">
                  <c:v>Role-Playing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NA'!$I$5:$I$8</c:f>
              <c:numCache>
                <c:formatCode>General</c:formatCode>
                <c:ptCount val="3"/>
                <c:pt idx="0">
                  <c:v>13.560000000000002</c:v>
                </c:pt>
                <c:pt idx="1">
                  <c:v>13.349999999999996</c:v>
                </c:pt>
                <c:pt idx="2">
                  <c:v>1.3900000000000001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AF0-F449-A3D3-883872F9FA76}"/>
            </c:ext>
          </c:extLst>
        </c:ser>
        <c:ser>
          <c:idx val="8"/>
          <c:order val="8"/>
          <c:tx>
            <c:strRef>
              <c:f>'Genre NA'!$J$3:$J$4</c:f>
              <c:strCache>
                <c:ptCount val="1"/>
                <c:pt idx="0">
                  <c:v>Shooter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NA'!$J$5:$J$8</c:f>
              <c:numCache>
                <c:formatCode>General</c:formatCode>
                <c:ptCount val="3"/>
                <c:pt idx="0">
                  <c:v>30.720000000000002</c:v>
                </c:pt>
                <c:pt idx="1">
                  <c:v>30.789999999999992</c:v>
                </c:pt>
                <c:pt idx="2">
                  <c:v>7.4399999999999977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F0-F449-A3D3-883872F9FA76}"/>
            </c:ext>
          </c:extLst>
        </c:ser>
        <c:ser>
          <c:idx val="9"/>
          <c:order val="9"/>
          <c:tx>
            <c:strRef>
              <c:f>'Genre NA'!$K$3:$K$4</c:f>
              <c:strCache>
                <c:ptCount val="1"/>
                <c:pt idx="0">
                  <c:v>Simulation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NA'!$K$5:$K$8</c:f>
              <c:numCache>
                <c:formatCode>General</c:formatCode>
                <c:ptCount val="3"/>
                <c:pt idx="0">
                  <c:v>1.2200000000000002</c:v>
                </c:pt>
                <c:pt idx="1">
                  <c:v>1.1300000000000001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AF0-F449-A3D3-883872F9FA76}"/>
            </c:ext>
          </c:extLst>
        </c:ser>
        <c:ser>
          <c:idx val="10"/>
          <c:order val="10"/>
          <c:tx>
            <c:strRef>
              <c:f>'Genre NA'!$L$3:$L$4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NA'!$L$5:$L$8</c:f>
              <c:numCache>
                <c:formatCode>General</c:formatCode>
                <c:ptCount val="3"/>
                <c:pt idx="0">
                  <c:v>19.819999999999997</c:v>
                </c:pt>
                <c:pt idx="1">
                  <c:v>18.46</c:v>
                </c:pt>
                <c:pt idx="2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AF0-F449-A3D3-883872F9FA76}"/>
            </c:ext>
          </c:extLst>
        </c:ser>
        <c:ser>
          <c:idx val="11"/>
          <c:order val="11"/>
          <c:tx>
            <c:strRef>
              <c:f>'Genre NA'!$M$3:$M$4</c:f>
              <c:strCache>
                <c:ptCount val="1"/>
                <c:pt idx="0">
                  <c:v>Strategy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'Genre NA'!$A$5:$A$8</c:f>
              <c:strCach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'Genre NA'!$M$5:$M$8</c:f>
              <c:numCache>
                <c:formatCode>General</c:formatCode>
                <c:ptCount val="3"/>
                <c:pt idx="0">
                  <c:v>0.16</c:v>
                </c:pt>
                <c:pt idx="1">
                  <c:v>0.57000000000000006</c:v>
                </c:pt>
                <c:pt idx="2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AF0-F449-A3D3-883872F9F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5419920"/>
        <c:axId val="725337168"/>
      </c:barChart>
      <c:catAx>
        <c:axId val="72541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337168"/>
        <c:crosses val="autoZero"/>
        <c:auto val="1"/>
        <c:lblAlgn val="ctr"/>
        <c:lblOffset val="100"/>
        <c:noMultiLvlLbl val="0"/>
      </c:catAx>
      <c:valAx>
        <c:axId val="72533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41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C3980-8909-4297-8BEC-ECFF18781E1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882ED6-0CE0-4374-AFB3-B6CE20063F1B}">
      <dgm:prSet/>
      <dgm:spPr/>
      <dgm:t>
        <a:bodyPr/>
        <a:lstStyle/>
        <a:p>
          <a:r>
            <a:rPr lang="en-US"/>
            <a:t>Allocate marketing budget for 2017 based on most successful genre for each region</a:t>
          </a:r>
        </a:p>
      </dgm:t>
    </dgm:pt>
    <dgm:pt modelId="{C9E233D7-3821-49B9-B55A-F0A30DC12B29}" type="parTrans" cxnId="{1586173C-2217-413B-80F6-71C12117F887}">
      <dgm:prSet/>
      <dgm:spPr/>
      <dgm:t>
        <a:bodyPr/>
        <a:lstStyle/>
        <a:p>
          <a:endParaRPr lang="en-US"/>
        </a:p>
      </dgm:t>
    </dgm:pt>
    <dgm:pt modelId="{17416645-EF07-4EC1-9F20-4627732B1BEA}" type="sibTrans" cxnId="{1586173C-2217-413B-80F6-71C12117F88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8DF9B9E-E0A7-45C5-BA6B-B9527FF188EB}">
      <dgm:prSet/>
      <dgm:spPr/>
      <dgm:t>
        <a:bodyPr/>
        <a:lstStyle/>
        <a:p>
          <a:r>
            <a:rPr lang="en-US"/>
            <a:t>Advertise majority of it for the most used platforms . Both can be seen on slide 4</a:t>
          </a:r>
        </a:p>
      </dgm:t>
    </dgm:pt>
    <dgm:pt modelId="{7564DAED-9C7A-4EBF-9A0D-5F5109E00768}" type="parTrans" cxnId="{3713E6C8-3E52-48C9-B54E-DE6280963BD2}">
      <dgm:prSet/>
      <dgm:spPr/>
      <dgm:t>
        <a:bodyPr/>
        <a:lstStyle/>
        <a:p>
          <a:endParaRPr lang="en-US"/>
        </a:p>
      </dgm:t>
    </dgm:pt>
    <dgm:pt modelId="{C4F4CC63-DB34-4E61-AB56-C349BF846236}" type="sibTrans" cxnId="{3713E6C8-3E52-48C9-B54E-DE6280963BD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DB3AC29-D6BE-4646-806F-47F02B898D86}">
      <dgm:prSet/>
      <dgm:spPr/>
      <dgm:t>
        <a:bodyPr/>
        <a:lstStyle/>
        <a:p>
          <a:r>
            <a:rPr lang="en-US"/>
            <a:t>Allocate budget accordingly to sizes of each market compared to Global market : </a:t>
          </a:r>
          <a:r>
            <a:rPr lang="en-US" b="1"/>
            <a:t>38%</a:t>
          </a:r>
          <a:r>
            <a:rPr lang="en-US"/>
            <a:t> of budget to EU, </a:t>
          </a:r>
          <a:r>
            <a:rPr lang="en-US" b="1"/>
            <a:t>32% </a:t>
          </a:r>
          <a:r>
            <a:rPr lang="en-US"/>
            <a:t>of budget to NA, </a:t>
          </a:r>
          <a:r>
            <a:rPr lang="en-US" b="1"/>
            <a:t>19%</a:t>
          </a:r>
          <a:r>
            <a:rPr lang="en-US"/>
            <a:t> of budget to Japan</a:t>
          </a:r>
        </a:p>
      </dgm:t>
    </dgm:pt>
    <dgm:pt modelId="{ED57D354-4690-4DC1-B6B4-98798AF4AF33}" type="parTrans" cxnId="{5E63201E-2B0A-4E28-8CCA-5F3DD3D97E7D}">
      <dgm:prSet/>
      <dgm:spPr/>
      <dgm:t>
        <a:bodyPr/>
        <a:lstStyle/>
        <a:p>
          <a:endParaRPr lang="en-US"/>
        </a:p>
      </dgm:t>
    </dgm:pt>
    <dgm:pt modelId="{866A9630-045F-48EF-9CE1-AF6D2AADFB9F}" type="sibTrans" cxnId="{5E63201E-2B0A-4E28-8CCA-5F3DD3D97E7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E6A91D3-CF31-4BA6-902C-59184A91D31D}">
      <dgm:prSet/>
      <dgm:spPr/>
      <dgm:t>
        <a:bodyPr/>
        <a:lstStyle/>
        <a:p>
          <a:r>
            <a:rPr lang="en-US"/>
            <a:t>Invest into further research to understand WHY are global sales decreasing rapidly and what the next trend might be</a:t>
          </a:r>
        </a:p>
      </dgm:t>
    </dgm:pt>
    <dgm:pt modelId="{F76D6942-1B03-4B30-AB6A-734584532287}" type="parTrans" cxnId="{0FA9ECF2-2862-498E-8ED1-E575666049E1}">
      <dgm:prSet/>
      <dgm:spPr/>
      <dgm:t>
        <a:bodyPr/>
        <a:lstStyle/>
        <a:p>
          <a:endParaRPr lang="en-US"/>
        </a:p>
      </dgm:t>
    </dgm:pt>
    <dgm:pt modelId="{5D25BA7E-4C83-497D-8B73-C1ACE8609A98}" type="sibTrans" cxnId="{0FA9ECF2-2862-498E-8ED1-E575666049E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AAA8A62-D3A7-F046-8C9F-3456B7D67314}" type="pres">
      <dgm:prSet presAssocID="{4D0C3980-8909-4297-8BEC-ECFF18781E14}" presName="Name0" presStyleCnt="0">
        <dgm:presLayoutVars>
          <dgm:animLvl val="lvl"/>
          <dgm:resizeHandles val="exact"/>
        </dgm:presLayoutVars>
      </dgm:prSet>
      <dgm:spPr/>
    </dgm:pt>
    <dgm:pt modelId="{FE3647A4-3BE1-5443-9049-E6C57361D6BC}" type="pres">
      <dgm:prSet presAssocID="{ED882ED6-0CE0-4374-AFB3-B6CE20063F1B}" presName="compositeNode" presStyleCnt="0">
        <dgm:presLayoutVars>
          <dgm:bulletEnabled val="1"/>
        </dgm:presLayoutVars>
      </dgm:prSet>
      <dgm:spPr/>
    </dgm:pt>
    <dgm:pt modelId="{743E51C5-28EE-5A48-A36C-86016EB9E1C4}" type="pres">
      <dgm:prSet presAssocID="{ED882ED6-0CE0-4374-AFB3-B6CE20063F1B}" presName="bgRect" presStyleLbl="alignNode1" presStyleIdx="0" presStyleCnt="4"/>
      <dgm:spPr/>
    </dgm:pt>
    <dgm:pt modelId="{5A49F354-297C-114C-8C93-7221FADC3009}" type="pres">
      <dgm:prSet presAssocID="{17416645-EF07-4EC1-9F20-4627732B1BE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627916B-8753-664C-836D-2AC357B2E439}" type="pres">
      <dgm:prSet presAssocID="{ED882ED6-0CE0-4374-AFB3-B6CE20063F1B}" presName="nodeRect" presStyleLbl="alignNode1" presStyleIdx="0" presStyleCnt="4">
        <dgm:presLayoutVars>
          <dgm:bulletEnabled val="1"/>
        </dgm:presLayoutVars>
      </dgm:prSet>
      <dgm:spPr/>
    </dgm:pt>
    <dgm:pt modelId="{DF902966-302A-0744-952E-5032869284EB}" type="pres">
      <dgm:prSet presAssocID="{17416645-EF07-4EC1-9F20-4627732B1BEA}" presName="sibTrans" presStyleCnt="0"/>
      <dgm:spPr/>
    </dgm:pt>
    <dgm:pt modelId="{269DA511-FE74-A84B-84C3-14FFA55B615A}" type="pres">
      <dgm:prSet presAssocID="{C8DF9B9E-E0A7-45C5-BA6B-B9527FF188EB}" presName="compositeNode" presStyleCnt="0">
        <dgm:presLayoutVars>
          <dgm:bulletEnabled val="1"/>
        </dgm:presLayoutVars>
      </dgm:prSet>
      <dgm:spPr/>
    </dgm:pt>
    <dgm:pt modelId="{EC55B68B-7BE5-D343-8486-8CD648F23AA2}" type="pres">
      <dgm:prSet presAssocID="{C8DF9B9E-E0A7-45C5-BA6B-B9527FF188EB}" presName="bgRect" presStyleLbl="alignNode1" presStyleIdx="1" presStyleCnt="4"/>
      <dgm:spPr/>
    </dgm:pt>
    <dgm:pt modelId="{1FEB2A8F-ECB5-3240-8275-6FDE0D965092}" type="pres">
      <dgm:prSet presAssocID="{C4F4CC63-DB34-4E61-AB56-C349BF84623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D42214B-45CE-7A49-B618-A7C5BB7BCFCB}" type="pres">
      <dgm:prSet presAssocID="{C8DF9B9E-E0A7-45C5-BA6B-B9527FF188EB}" presName="nodeRect" presStyleLbl="alignNode1" presStyleIdx="1" presStyleCnt="4">
        <dgm:presLayoutVars>
          <dgm:bulletEnabled val="1"/>
        </dgm:presLayoutVars>
      </dgm:prSet>
      <dgm:spPr/>
    </dgm:pt>
    <dgm:pt modelId="{23695798-E051-7745-B513-827A7394B041}" type="pres">
      <dgm:prSet presAssocID="{C4F4CC63-DB34-4E61-AB56-C349BF846236}" presName="sibTrans" presStyleCnt="0"/>
      <dgm:spPr/>
    </dgm:pt>
    <dgm:pt modelId="{BB2AFCE2-F5F5-0E4D-A8F4-390F3F43E9DC}" type="pres">
      <dgm:prSet presAssocID="{8DB3AC29-D6BE-4646-806F-47F02B898D86}" presName="compositeNode" presStyleCnt="0">
        <dgm:presLayoutVars>
          <dgm:bulletEnabled val="1"/>
        </dgm:presLayoutVars>
      </dgm:prSet>
      <dgm:spPr/>
    </dgm:pt>
    <dgm:pt modelId="{C439D686-F7B5-B64A-A0FA-1C2F3D6C2F47}" type="pres">
      <dgm:prSet presAssocID="{8DB3AC29-D6BE-4646-806F-47F02B898D86}" presName="bgRect" presStyleLbl="alignNode1" presStyleIdx="2" presStyleCnt="4"/>
      <dgm:spPr/>
    </dgm:pt>
    <dgm:pt modelId="{4F8E1BEE-BAE4-2C4E-A26D-EE0F87220839}" type="pres">
      <dgm:prSet presAssocID="{866A9630-045F-48EF-9CE1-AF6D2AADFB9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7DCE6C0-1948-C146-A3B3-6F4B5BD828E6}" type="pres">
      <dgm:prSet presAssocID="{8DB3AC29-D6BE-4646-806F-47F02B898D86}" presName="nodeRect" presStyleLbl="alignNode1" presStyleIdx="2" presStyleCnt="4">
        <dgm:presLayoutVars>
          <dgm:bulletEnabled val="1"/>
        </dgm:presLayoutVars>
      </dgm:prSet>
      <dgm:spPr/>
    </dgm:pt>
    <dgm:pt modelId="{C8749228-41E2-2647-A3A3-EE41EC09181F}" type="pres">
      <dgm:prSet presAssocID="{866A9630-045F-48EF-9CE1-AF6D2AADFB9F}" presName="sibTrans" presStyleCnt="0"/>
      <dgm:spPr/>
    </dgm:pt>
    <dgm:pt modelId="{931C1E16-F2DD-8C41-8041-E2395FC6919B}" type="pres">
      <dgm:prSet presAssocID="{6E6A91D3-CF31-4BA6-902C-59184A91D31D}" presName="compositeNode" presStyleCnt="0">
        <dgm:presLayoutVars>
          <dgm:bulletEnabled val="1"/>
        </dgm:presLayoutVars>
      </dgm:prSet>
      <dgm:spPr/>
    </dgm:pt>
    <dgm:pt modelId="{C43EE357-A497-954F-AEB9-039ABA1963DC}" type="pres">
      <dgm:prSet presAssocID="{6E6A91D3-CF31-4BA6-902C-59184A91D31D}" presName="bgRect" presStyleLbl="alignNode1" presStyleIdx="3" presStyleCnt="4"/>
      <dgm:spPr/>
    </dgm:pt>
    <dgm:pt modelId="{9C793940-08B0-E94B-9138-ACCB687FEC5C}" type="pres">
      <dgm:prSet presAssocID="{5D25BA7E-4C83-497D-8B73-C1ACE8609A9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CFA6A80-81D2-424A-B23E-F0645929F988}" type="pres">
      <dgm:prSet presAssocID="{6E6A91D3-CF31-4BA6-902C-59184A91D3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2E4700D-5A11-424B-A2D8-7F0888BF6949}" type="presOf" srcId="{5D25BA7E-4C83-497D-8B73-C1ACE8609A98}" destId="{9C793940-08B0-E94B-9138-ACCB687FEC5C}" srcOrd="0" destOrd="0" presId="urn:microsoft.com/office/officeart/2016/7/layout/LinearBlockProcessNumbered"/>
    <dgm:cxn modelId="{C4C07610-3850-674C-ADE9-B64A2056DB67}" type="presOf" srcId="{ED882ED6-0CE0-4374-AFB3-B6CE20063F1B}" destId="{743E51C5-28EE-5A48-A36C-86016EB9E1C4}" srcOrd="0" destOrd="0" presId="urn:microsoft.com/office/officeart/2016/7/layout/LinearBlockProcessNumbered"/>
    <dgm:cxn modelId="{241A271B-C7C5-9441-9111-2E99A8F61F08}" type="presOf" srcId="{6E6A91D3-CF31-4BA6-902C-59184A91D31D}" destId="{C43EE357-A497-954F-AEB9-039ABA1963DC}" srcOrd="0" destOrd="0" presId="urn:microsoft.com/office/officeart/2016/7/layout/LinearBlockProcessNumbered"/>
    <dgm:cxn modelId="{5E63201E-2B0A-4E28-8CCA-5F3DD3D97E7D}" srcId="{4D0C3980-8909-4297-8BEC-ECFF18781E14}" destId="{8DB3AC29-D6BE-4646-806F-47F02B898D86}" srcOrd="2" destOrd="0" parTransId="{ED57D354-4690-4DC1-B6B4-98798AF4AF33}" sibTransId="{866A9630-045F-48EF-9CE1-AF6D2AADFB9F}"/>
    <dgm:cxn modelId="{1586173C-2217-413B-80F6-71C12117F887}" srcId="{4D0C3980-8909-4297-8BEC-ECFF18781E14}" destId="{ED882ED6-0CE0-4374-AFB3-B6CE20063F1B}" srcOrd="0" destOrd="0" parTransId="{C9E233D7-3821-49B9-B55A-F0A30DC12B29}" sibTransId="{17416645-EF07-4EC1-9F20-4627732B1BEA}"/>
    <dgm:cxn modelId="{F08E3047-4377-9345-AA35-A4740E629259}" type="presOf" srcId="{C8DF9B9E-E0A7-45C5-BA6B-B9527FF188EB}" destId="{EC55B68B-7BE5-D343-8486-8CD648F23AA2}" srcOrd="0" destOrd="0" presId="urn:microsoft.com/office/officeart/2016/7/layout/LinearBlockProcessNumbered"/>
    <dgm:cxn modelId="{21BF654E-0AD6-3745-AA57-370F1FAAE653}" type="presOf" srcId="{4D0C3980-8909-4297-8BEC-ECFF18781E14}" destId="{CAAA8A62-D3A7-F046-8C9F-3456B7D67314}" srcOrd="0" destOrd="0" presId="urn:microsoft.com/office/officeart/2016/7/layout/LinearBlockProcessNumbered"/>
    <dgm:cxn modelId="{1463C553-61B7-F34F-832C-A03021F73F06}" type="presOf" srcId="{6E6A91D3-CF31-4BA6-902C-59184A91D31D}" destId="{3CFA6A80-81D2-424A-B23E-F0645929F988}" srcOrd="1" destOrd="0" presId="urn:microsoft.com/office/officeart/2016/7/layout/LinearBlockProcessNumbered"/>
    <dgm:cxn modelId="{EC04A168-74B1-034F-B917-FFBF02AE7751}" type="presOf" srcId="{8DB3AC29-D6BE-4646-806F-47F02B898D86}" destId="{B7DCE6C0-1948-C146-A3B3-6F4B5BD828E6}" srcOrd="1" destOrd="0" presId="urn:microsoft.com/office/officeart/2016/7/layout/LinearBlockProcessNumbered"/>
    <dgm:cxn modelId="{23EDB073-6C51-A44A-A66B-8189407C9136}" type="presOf" srcId="{866A9630-045F-48EF-9CE1-AF6D2AADFB9F}" destId="{4F8E1BEE-BAE4-2C4E-A26D-EE0F87220839}" srcOrd="0" destOrd="0" presId="urn:microsoft.com/office/officeart/2016/7/layout/LinearBlockProcessNumbered"/>
    <dgm:cxn modelId="{6537AC9A-2937-554A-B053-513839F66041}" type="presOf" srcId="{ED882ED6-0CE0-4374-AFB3-B6CE20063F1B}" destId="{B627916B-8753-664C-836D-2AC357B2E439}" srcOrd="1" destOrd="0" presId="urn:microsoft.com/office/officeart/2016/7/layout/LinearBlockProcessNumbered"/>
    <dgm:cxn modelId="{E122D6A9-9D3A-4E45-BA32-A20C258202F5}" type="presOf" srcId="{C8DF9B9E-E0A7-45C5-BA6B-B9527FF188EB}" destId="{9D42214B-45CE-7A49-B618-A7C5BB7BCFCB}" srcOrd="1" destOrd="0" presId="urn:microsoft.com/office/officeart/2016/7/layout/LinearBlockProcessNumbered"/>
    <dgm:cxn modelId="{446E8AB1-A26C-1D44-A955-A410694DBD67}" type="presOf" srcId="{8DB3AC29-D6BE-4646-806F-47F02B898D86}" destId="{C439D686-F7B5-B64A-A0FA-1C2F3D6C2F47}" srcOrd="0" destOrd="0" presId="urn:microsoft.com/office/officeart/2016/7/layout/LinearBlockProcessNumbered"/>
    <dgm:cxn modelId="{0D49AFB6-831F-0A42-AC7A-621297997EFD}" type="presOf" srcId="{C4F4CC63-DB34-4E61-AB56-C349BF846236}" destId="{1FEB2A8F-ECB5-3240-8275-6FDE0D965092}" srcOrd="0" destOrd="0" presId="urn:microsoft.com/office/officeart/2016/7/layout/LinearBlockProcessNumbered"/>
    <dgm:cxn modelId="{3713E6C8-3E52-48C9-B54E-DE6280963BD2}" srcId="{4D0C3980-8909-4297-8BEC-ECFF18781E14}" destId="{C8DF9B9E-E0A7-45C5-BA6B-B9527FF188EB}" srcOrd="1" destOrd="0" parTransId="{7564DAED-9C7A-4EBF-9A0D-5F5109E00768}" sibTransId="{C4F4CC63-DB34-4E61-AB56-C349BF846236}"/>
    <dgm:cxn modelId="{81F012CF-4116-F945-AA4B-7ED870113EB1}" type="presOf" srcId="{17416645-EF07-4EC1-9F20-4627732B1BEA}" destId="{5A49F354-297C-114C-8C93-7221FADC3009}" srcOrd="0" destOrd="0" presId="urn:microsoft.com/office/officeart/2016/7/layout/LinearBlockProcessNumbered"/>
    <dgm:cxn modelId="{0FA9ECF2-2862-498E-8ED1-E575666049E1}" srcId="{4D0C3980-8909-4297-8BEC-ECFF18781E14}" destId="{6E6A91D3-CF31-4BA6-902C-59184A91D31D}" srcOrd="3" destOrd="0" parTransId="{F76D6942-1B03-4B30-AB6A-734584532287}" sibTransId="{5D25BA7E-4C83-497D-8B73-C1ACE8609A98}"/>
    <dgm:cxn modelId="{031D9A5F-03F3-F442-B663-6325D3C42908}" type="presParOf" srcId="{CAAA8A62-D3A7-F046-8C9F-3456B7D67314}" destId="{FE3647A4-3BE1-5443-9049-E6C57361D6BC}" srcOrd="0" destOrd="0" presId="urn:microsoft.com/office/officeart/2016/7/layout/LinearBlockProcessNumbered"/>
    <dgm:cxn modelId="{4FB4B69C-FF7D-C244-A21C-0C3B3F6FDD05}" type="presParOf" srcId="{FE3647A4-3BE1-5443-9049-E6C57361D6BC}" destId="{743E51C5-28EE-5A48-A36C-86016EB9E1C4}" srcOrd="0" destOrd="0" presId="urn:microsoft.com/office/officeart/2016/7/layout/LinearBlockProcessNumbered"/>
    <dgm:cxn modelId="{A304F4FA-BA1C-F848-9C62-CD9E19FD5C13}" type="presParOf" srcId="{FE3647A4-3BE1-5443-9049-E6C57361D6BC}" destId="{5A49F354-297C-114C-8C93-7221FADC3009}" srcOrd="1" destOrd="0" presId="urn:microsoft.com/office/officeart/2016/7/layout/LinearBlockProcessNumbered"/>
    <dgm:cxn modelId="{F18FCC79-2A7C-7445-9013-0EC7CDC9B9F3}" type="presParOf" srcId="{FE3647A4-3BE1-5443-9049-E6C57361D6BC}" destId="{B627916B-8753-664C-836D-2AC357B2E439}" srcOrd="2" destOrd="0" presId="urn:microsoft.com/office/officeart/2016/7/layout/LinearBlockProcessNumbered"/>
    <dgm:cxn modelId="{1EC39FB8-60BD-8942-887F-D58136E08A98}" type="presParOf" srcId="{CAAA8A62-D3A7-F046-8C9F-3456B7D67314}" destId="{DF902966-302A-0744-952E-5032869284EB}" srcOrd="1" destOrd="0" presId="urn:microsoft.com/office/officeart/2016/7/layout/LinearBlockProcessNumbered"/>
    <dgm:cxn modelId="{DC42DA1E-E3B2-1140-81A1-08A4874C4701}" type="presParOf" srcId="{CAAA8A62-D3A7-F046-8C9F-3456B7D67314}" destId="{269DA511-FE74-A84B-84C3-14FFA55B615A}" srcOrd="2" destOrd="0" presId="urn:microsoft.com/office/officeart/2016/7/layout/LinearBlockProcessNumbered"/>
    <dgm:cxn modelId="{C5D62B7F-AAE0-2749-80ED-FC1891367D31}" type="presParOf" srcId="{269DA511-FE74-A84B-84C3-14FFA55B615A}" destId="{EC55B68B-7BE5-D343-8486-8CD648F23AA2}" srcOrd="0" destOrd="0" presId="urn:microsoft.com/office/officeart/2016/7/layout/LinearBlockProcessNumbered"/>
    <dgm:cxn modelId="{E78660A6-7834-A74D-84A6-A969A46E4137}" type="presParOf" srcId="{269DA511-FE74-A84B-84C3-14FFA55B615A}" destId="{1FEB2A8F-ECB5-3240-8275-6FDE0D965092}" srcOrd="1" destOrd="0" presId="urn:microsoft.com/office/officeart/2016/7/layout/LinearBlockProcessNumbered"/>
    <dgm:cxn modelId="{892FE556-DF97-704F-9886-E98794A44602}" type="presParOf" srcId="{269DA511-FE74-A84B-84C3-14FFA55B615A}" destId="{9D42214B-45CE-7A49-B618-A7C5BB7BCFCB}" srcOrd="2" destOrd="0" presId="urn:microsoft.com/office/officeart/2016/7/layout/LinearBlockProcessNumbered"/>
    <dgm:cxn modelId="{05DDEC0D-61A4-1044-BD95-7CEFBDD2539B}" type="presParOf" srcId="{CAAA8A62-D3A7-F046-8C9F-3456B7D67314}" destId="{23695798-E051-7745-B513-827A7394B041}" srcOrd="3" destOrd="0" presId="urn:microsoft.com/office/officeart/2016/7/layout/LinearBlockProcessNumbered"/>
    <dgm:cxn modelId="{82FB654F-B9B5-7A44-A803-2F0693750830}" type="presParOf" srcId="{CAAA8A62-D3A7-F046-8C9F-3456B7D67314}" destId="{BB2AFCE2-F5F5-0E4D-A8F4-390F3F43E9DC}" srcOrd="4" destOrd="0" presId="urn:microsoft.com/office/officeart/2016/7/layout/LinearBlockProcessNumbered"/>
    <dgm:cxn modelId="{6DCFBF53-3075-204A-820F-3D170DEC4769}" type="presParOf" srcId="{BB2AFCE2-F5F5-0E4D-A8F4-390F3F43E9DC}" destId="{C439D686-F7B5-B64A-A0FA-1C2F3D6C2F47}" srcOrd="0" destOrd="0" presId="urn:microsoft.com/office/officeart/2016/7/layout/LinearBlockProcessNumbered"/>
    <dgm:cxn modelId="{A824E831-12DF-F346-B380-3B95F21EBC90}" type="presParOf" srcId="{BB2AFCE2-F5F5-0E4D-A8F4-390F3F43E9DC}" destId="{4F8E1BEE-BAE4-2C4E-A26D-EE0F87220839}" srcOrd="1" destOrd="0" presId="urn:microsoft.com/office/officeart/2016/7/layout/LinearBlockProcessNumbered"/>
    <dgm:cxn modelId="{EABE1765-14AA-4047-BD9A-8076578A9D05}" type="presParOf" srcId="{BB2AFCE2-F5F5-0E4D-A8F4-390F3F43E9DC}" destId="{B7DCE6C0-1948-C146-A3B3-6F4B5BD828E6}" srcOrd="2" destOrd="0" presId="urn:microsoft.com/office/officeart/2016/7/layout/LinearBlockProcessNumbered"/>
    <dgm:cxn modelId="{2C8558FD-6874-7D4A-A6E2-BE50AB6BA201}" type="presParOf" srcId="{CAAA8A62-D3A7-F046-8C9F-3456B7D67314}" destId="{C8749228-41E2-2647-A3A3-EE41EC09181F}" srcOrd="5" destOrd="0" presId="urn:microsoft.com/office/officeart/2016/7/layout/LinearBlockProcessNumbered"/>
    <dgm:cxn modelId="{EA029A4C-1396-AB4A-9BB0-153A7DC90C5C}" type="presParOf" srcId="{CAAA8A62-D3A7-F046-8C9F-3456B7D67314}" destId="{931C1E16-F2DD-8C41-8041-E2395FC6919B}" srcOrd="6" destOrd="0" presId="urn:microsoft.com/office/officeart/2016/7/layout/LinearBlockProcessNumbered"/>
    <dgm:cxn modelId="{B6CC26D5-FC3C-F04A-928F-A4B7A36D5819}" type="presParOf" srcId="{931C1E16-F2DD-8C41-8041-E2395FC6919B}" destId="{C43EE357-A497-954F-AEB9-039ABA1963DC}" srcOrd="0" destOrd="0" presId="urn:microsoft.com/office/officeart/2016/7/layout/LinearBlockProcessNumbered"/>
    <dgm:cxn modelId="{F801BF07-1061-4D4C-A6EC-213B80B35B5E}" type="presParOf" srcId="{931C1E16-F2DD-8C41-8041-E2395FC6919B}" destId="{9C793940-08B0-E94B-9138-ACCB687FEC5C}" srcOrd="1" destOrd="0" presId="urn:microsoft.com/office/officeart/2016/7/layout/LinearBlockProcessNumbered"/>
    <dgm:cxn modelId="{21B21B5D-B1BD-EA48-A801-F04CF84D919C}" type="presParOf" srcId="{931C1E16-F2DD-8C41-8041-E2395FC6919B}" destId="{3CFA6A80-81D2-424A-B23E-F0645929F98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E51C5-28EE-5A48-A36C-86016EB9E1C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marketing budget for 2017 based on most successful genre for each region</a:t>
          </a:r>
        </a:p>
      </dsp:txBody>
      <dsp:txXfrm>
        <a:off x="205" y="1878069"/>
        <a:ext cx="2479997" cy="1785598"/>
      </dsp:txXfrm>
    </dsp:sp>
    <dsp:sp modelId="{5A49F354-297C-114C-8C93-7221FADC3009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EC55B68B-7BE5-D343-8486-8CD648F23AA2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Advertise majority of it for the most used platforms . Both can be seen on slide 4</a:t>
          </a:r>
        </a:p>
      </dsp:txBody>
      <dsp:txXfrm>
        <a:off x="2678602" y="1878069"/>
        <a:ext cx="2479997" cy="1785598"/>
      </dsp:txXfrm>
    </dsp:sp>
    <dsp:sp modelId="{1FEB2A8F-ECB5-3240-8275-6FDE0D965092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C439D686-F7B5-B64A-A0FA-1C2F3D6C2F47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Allocate budget accordingly to sizes of each market compared to Global market : </a:t>
          </a:r>
          <a:r>
            <a:rPr lang="en-US" sz="1400" b="1" kern="1200"/>
            <a:t>38%</a:t>
          </a:r>
          <a:r>
            <a:rPr lang="en-US" sz="1400" kern="1200"/>
            <a:t> of budget to EU, </a:t>
          </a:r>
          <a:r>
            <a:rPr lang="en-US" sz="1400" b="1" kern="1200"/>
            <a:t>32% </a:t>
          </a:r>
          <a:r>
            <a:rPr lang="en-US" sz="1400" kern="1200"/>
            <a:t>of budget to NA, </a:t>
          </a:r>
          <a:r>
            <a:rPr lang="en-US" sz="1400" b="1" kern="1200"/>
            <a:t>19%</a:t>
          </a:r>
          <a:r>
            <a:rPr lang="en-US" sz="1400" kern="1200"/>
            <a:t> of budget to Japan</a:t>
          </a:r>
        </a:p>
      </dsp:txBody>
      <dsp:txXfrm>
        <a:off x="5356999" y="1878069"/>
        <a:ext cx="2479997" cy="1785598"/>
      </dsp:txXfrm>
    </dsp:sp>
    <dsp:sp modelId="{4F8E1BEE-BAE4-2C4E-A26D-EE0F87220839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C43EE357-A497-954F-AEB9-039ABA1963DC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Invest into further research to understand WHY are global sales decreasing rapidly and what the next trend might be</a:t>
          </a:r>
        </a:p>
      </dsp:txBody>
      <dsp:txXfrm>
        <a:off x="8035397" y="1878069"/>
        <a:ext cx="2479997" cy="1785598"/>
      </dsp:txXfrm>
    </dsp:sp>
    <dsp:sp modelId="{9C793940-08B0-E94B-9138-ACCB687FEC5C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3547-430E-F043-9D3D-DE3132F8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C9849-0375-014C-A388-72245822B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5815D-2E12-2740-855A-8D8E4781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51DF5-9469-524D-8F71-B6FC3D47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5D94-0FB3-8546-A4C4-153B2BBD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518-4C7E-F44B-A8CE-3C3C09B6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2A0-3C63-444D-862E-62BA14F8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231D-3873-F24F-814E-F5D39BC6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E6AB-545D-814F-B70C-C45C158E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D517-4D75-3C4B-AE69-16F40FE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6FCB9-8CC3-A946-8DCB-202AA4A1E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F6253-D479-014E-A9CD-91B59D4AA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E7C93-6455-7445-B823-0E1DD253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088D-43CC-594D-8C0A-B3104D59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0D0E-5E47-174F-B436-64F653FB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8794-0EF8-B042-8718-7D292ECE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53F9-39A9-1B42-926A-DE659775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4C33-36EF-4046-8A5E-7ADDFE90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DFA9D-7DE2-7B4F-A33C-027C501C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A185-1726-934F-B822-92F4DC4A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BF8-C362-F74B-AA03-17A360B6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35D0-391D-1848-9F2B-AA64E9E8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DC304-A03A-4F47-A5D4-02D06C9F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3204-0E72-494F-A27A-D1B6E022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BC13-D124-FD4F-A18A-66B45C93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8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5D3E-0AC5-E64A-A7EB-75188AC6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7679-33A2-6745-8FD0-78DD38AA6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94D8-9F61-7A46-B621-9465ECA3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D2EA-1972-3041-A5F0-47D89862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7A04-AA35-9548-8292-85B1FD85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F1B7F-D0E6-4D40-A451-358952E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8B1E-E664-D24D-B243-4E94AF3F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CE2F-AAF9-B54E-BAEF-B9B8B3BC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4CDB2-A84C-8948-8044-4FBA4F73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0382-8370-A347-BFCC-BFC9DF2FD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03775-7E37-794A-BAE1-6EECF7687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8C3FF-2E44-8641-A85D-CCAD4E36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A8AFA-ADC7-0843-A154-DAB92152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FAC9F-1407-6F4D-B428-2E8F57D3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1DA5-9250-0546-BE55-80C500BF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807C3-5329-E940-A956-51B115A3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B9D11-99FE-DF48-9E71-8C005C63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D60D1-EE36-334A-83D9-9CED937B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4A84B-A6E4-F943-A32F-454B0D3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52446-7039-C646-8A65-B60EC90E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C513-AFAE-9246-A7B6-A9922144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F9D2-DB46-9C47-8004-16760336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9746-A06A-CF42-B93A-CB0AA492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2A27C-730A-1E42-836B-8BA73B69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78258-FE40-4C4E-9E42-CD8D126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90FF5-DBFE-1F4B-9E45-C9B55E83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121A-03DE-B247-93D0-F71DA2A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6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134D-3965-6C48-A215-3C3E1573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813AC-7888-3C40-B490-7632F62D8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EF1E2-16D4-F34D-BEA8-62EED0649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D518-417B-FF45-BA7A-DEE7DFAD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9C63D-CE0E-A449-92FE-75FA84D4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46B2-BA6D-A04F-AE62-7612F6D6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8F9D2-78D3-3342-B4EA-25DB800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CEDE-254A-AC47-A6EA-3404D3E0B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857E-2733-BE4A-9433-73FD580A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B46D-E666-914F-8C76-88752611231A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51A2C-BB0D-8545-9FD6-07C23915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73D7-48FB-E346-B5DF-E1612861D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462F-9EF4-B644-A5EA-5CC8557A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C201-0F29-2143-B818-3BEB5FBC7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8C61D-0A6E-C046-8611-CFC29FE3D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Jakub </a:t>
            </a:r>
            <a:r>
              <a:rPr lang="en-US" dirty="0" err="1"/>
              <a:t>Kondelka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6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240-12D7-F644-A86F-B06D757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current understanding of how video game sales behave across geographic regions.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1AD61-427B-C840-93F0-9F478BFE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sales drive most of Global Sales </a:t>
            </a:r>
          </a:p>
          <a:p>
            <a:r>
              <a:rPr lang="en-US" dirty="0"/>
              <a:t>Most popular platforms are PlayStation, Nintendo Wii and Xbox</a:t>
            </a:r>
          </a:p>
          <a:p>
            <a:r>
              <a:rPr lang="en-US" dirty="0"/>
              <a:t>Sales globally have been slowing down and shrank from 678mil in 2008 to 79 mil in 2016. That represents </a:t>
            </a:r>
            <a:r>
              <a:rPr lang="en-US" b="1" dirty="0"/>
              <a:t>88% </a:t>
            </a:r>
            <a:r>
              <a:rPr lang="en-US" dirty="0"/>
              <a:t>decrease. </a:t>
            </a:r>
          </a:p>
          <a:p>
            <a:r>
              <a:rPr lang="en-US" dirty="0"/>
              <a:t>Most sold platforms in 2016 are PlayStation and DS in Japan, PC in EU and Xbox in NA region. </a:t>
            </a:r>
          </a:p>
        </p:txBody>
      </p:sp>
    </p:spTree>
    <p:extLst>
      <p:ext uri="{BB962C8B-B14F-4D97-AF65-F5344CB8AC3E}">
        <p14:creationId xmlns:p14="http://schemas.microsoft.com/office/powerpoint/2010/main" val="28034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C2FC-E613-E549-86DB-63EC89E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Genres by Regions in 2016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67F0-3775-C64A-AC76-D205E925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" y="2008486"/>
            <a:ext cx="6083300" cy="331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0FCBF-00D4-5F40-8616-FED6AE4C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19" y="2008486"/>
            <a:ext cx="5524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B73-82A0-2548-849E-7B9EE634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and Platform popularity per Region in 2016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52F452-A568-0544-9D2D-956347D92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71254"/>
              </p:ext>
            </p:extLst>
          </p:nvPr>
        </p:nvGraphicFramePr>
        <p:xfrm>
          <a:off x="1828800" y="2856578"/>
          <a:ext cx="8299176" cy="2252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3017">
                  <a:extLst>
                    <a:ext uri="{9D8B030D-6E8A-4147-A177-3AD203B41FA5}">
                      <a16:colId xmlns:a16="http://schemas.microsoft.com/office/drawing/2014/main" val="3646540099"/>
                    </a:ext>
                  </a:extLst>
                </a:gridCol>
                <a:gridCol w="2759767">
                  <a:extLst>
                    <a:ext uri="{9D8B030D-6E8A-4147-A177-3AD203B41FA5}">
                      <a16:colId xmlns:a16="http://schemas.microsoft.com/office/drawing/2014/main" val="3033050203"/>
                    </a:ext>
                  </a:extLst>
                </a:gridCol>
                <a:gridCol w="2766392">
                  <a:extLst>
                    <a:ext uri="{9D8B030D-6E8A-4147-A177-3AD203B41FA5}">
                      <a16:colId xmlns:a16="http://schemas.microsoft.com/office/drawing/2014/main" val="2651522735"/>
                    </a:ext>
                  </a:extLst>
                </a:gridCol>
              </a:tblGrid>
              <a:tr h="5630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Most sold Platforms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Most sold Genres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1316"/>
                  </a:ext>
                </a:extLst>
              </a:tr>
              <a:tr h="563033">
                <a:tc>
                  <a:txBody>
                    <a:bodyPr/>
                    <a:lstStyle/>
                    <a:p>
                      <a:r>
                        <a:rPr lang="en-US" b="1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Xbox &amp; Wii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Shooter &amp; Fighting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50992"/>
                  </a:ext>
                </a:extLst>
              </a:tr>
              <a:tr h="563033">
                <a:tc>
                  <a:txBody>
                    <a:bodyPr/>
                    <a:lstStyle/>
                    <a:p>
                      <a:r>
                        <a:rPr lang="en-US" b="1" dirty="0"/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Racing &amp;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540462"/>
                  </a:ext>
                </a:extLst>
              </a:tr>
              <a:tr h="563033">
                <a:tc>
                  <a:txBody>
                    <a:bodyPr/>
                    <a:lstStyle/>
                    <a:p>
                      <a:r>
                        <a:rPr lang="en-US" b="1" dirty="0"/>
                        <a:t>JP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PlayStation(s) &amp; 3DS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00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AB19-6F01-DA4A-9357-4BDCBDA4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0" y="-170452"/>
            <a:ext cx="10515600" cy="1325563"/>
          </a:xfrm>
        </p:spPr>
        <p:txBody>
          <a:bodyPr/>
          <a:lstStyle/>
          <a:p>
            <a:r>
              <a:rPr lang="en-US" dirty="0"/>
              <a:t>Current Trends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B4A98-FE99-574C-951A-FEF66617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" y="2310242"/>
            <a:ext cx="5943600" cy="337629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DF99E4-762D-7E4A-AA05-946F0F463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698726"/>
              </p:ext>
            </p:extLst>
          </p:nvPr>
        </p:nvGraphicFramePr>
        <p:xfrm>
          <a:off x="6886302" y="39983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04D4960-4EC6-9B4C-BBF4-8F3448CA7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02" y="1050587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AFF7F-2D59-264D-9242-28FAB9AD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 dirty="0"/>
              <a:t>Our new understanding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E885-9CB1-BD4A-8D7B-4DEC10A7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We know the most popular genres &amp; platforms in the 3 biggest markets – NA, EU, JP</a:t>
            </a:r>
          </a:p>
          <a:p>
            <a:r>
              <a:rPr lang="en-US" sz="2200" dirty="0"/>
              <a:t>In 2015, EU sales overtook NA sales for the first time since 1980 and seem to be growing consistently</a:t>
            </a:r>
          </a:p>
          <a:p>
            <a:r>
              <a:rPr lang="en-US" sz="2200" dirty="0"/>
              <a:t>Japan sales see uptick since 2015</a:t>
            </a:r>
          </a:p>
          <a:p>
            <a:r>
              <a:rPr lang="en-US" sz="2200" dirty="0"/>
              <a:t>The trends for years 2014, 2015 and 2016 in genres and platforms do not alter our understanding of their respective popularity</a:t>
            </a:r>
          </a:p>
        </p:txBody>
      </p:sp>
    </p:spTree>
    <p:extLst>
      <p:ext uri="{BB962C8B-B14F-4D97-AF65-F5344CB8AC3E}">
        <p14:creationId xmlns:p14="http://schemas.microsoft.com/office/powerpoint/2010/main" val="16194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B3A6-9023-CE45-A2C5-9FEC905D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AED7A3-50AF-79CB-962F-498C013EB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1945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00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285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Presentation</vt:lpstr>
      <vt:lpstr>What's the current understanding of how video game sales behave across geographic regions.</vt:lpstr>
      <vt:lpstr>Platforms and Genres by Regions in 2016</vt:lpstr>
      <vt:lpstr>Genre and Platform popularity per Region in 2016</vt:lpstr>
      <vt:lpstr>Current Trends </vt:lpstr>
      <vt:lpstr>Our new understanding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Jakub Kondelka</dc:creator>
  <cp:lastModifiedBy>Jakub Kondelka</cp:lastModifiedBy>
  <cp:revision>2</cp:revision>
  <dcterms:created xsi:type="dcterms:W3CDTF">2022-04-26T05:12:31Z</dcterms:created>
  <dcterms:modified xsi:type="dcterms:W3CDTF">2022-04-26T11:06:59Z</dcterms:modified>
</cp:coreProperties>
</file>