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0B710-5F17-468F-8A1C-9FECAF78C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6C03E2-9E9B-4099-8511-AB71C6D3F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51914-EC3C-4BF8-B1E1-8101B87C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FA4-5452-4F37-B464-0B4E906DE2AB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A1E3C-2676-403D-9609-2E65E6E1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9A20D-B4CA-4631-B378-1A4A758C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BB8-0A94-42FF-8911-48E646F0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75439-7D1E-439B-B13B-E9D65559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F2C79-7862-4E58-A508-C79051FC6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03289-B846-4842-B54E-B289CFB3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FA4-5452-4F37-B464-0B4E906DE2AB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A6A91-1F69-4148-B9BB-913049BE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3E6E5-E91F-4612-BC14-00DD678D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BB8-0A94-42FF-8911-48E646F0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8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75B0E4-8F5E-46E0-AB9D-26A5ACAA3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018E47-209F-4B9A-82A0-F67D66CB7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7097C-1CC3-450B-8691-3495381C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FA4-5452-4F37-B464-0B4E906DE2AB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393C0-278F-4CFD-BD9B-270FDFE6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2DF4F-ACA8-44BB-ACEB-559E747D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BB8-0A94-42FF-8911-48E646F0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93C9B-9F86-470E-B22F-E1D9B3E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A233C-6379-42E9-A4A7-197D442A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ADE18-BDB1-44F3-B19F-E77027AE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FA4-5452-4F37-B464-0B4E906DE2AB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95C4D-824F-4FAD-9F8A-1D3EA378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264BF-D4EE-4A40-8363-442B27DA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BB8-0A94-42FF-8911-48E646F0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1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3657F-26DB-4431-B521-8663CE55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80877-2FAB-4FB3-B7D1-18C01C09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570CB-3110-4CA5-B6B5-C1DD0C3F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FA4-5452-4F37-B464-0B4E906DE2AB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83047-8E12-492E-BA4B-730F610B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5DF7C-C3FE-4C92-9452-652C778E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BB8-0A94-42FF-8911-48E646F0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5AB44-0C57-477E-BC7D-CFB52603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10CFF-7F20-4B08-A2F1-250A21E98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FBA580-3074-4B4E-9DC2-1B0D94DF6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FC16C-F656-4667-B98E-CE37378F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FA4-5452-4F37-B464-0B4E906DE2AB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8AC26-9E2E-4703-8A29-17BA5CAE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E1D6E-EEC2-440F-A2AA-6403BB2C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BB8-0A94-42FF-8911-48E646F0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6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9F611-6FE8-4C48-B19D-ACED7119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3089FC-AF12-4E7F-8621-9AFCA0708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2CD093-0EBE-4266-95AC-810C50AB8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43CEB3-FB0E-4DC7-9F47-9C6C97D9E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573576-7E8A-4DF0-8ABD-7D1906694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ECDF5E-A050-4314-B737-BA4182DB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FA4-5452-4F37-B464-0B4E906DE2AB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F27A44-0AF6-48A9-8CA8-5B627A32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F67B18-4BF2-48CE-9D5C-5D64F266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BB8-0A94-42FF-8911-48E646F0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8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956B1-6961-442C-9098-A9E5F0FB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620AE9-D4DB-4F4F-8CC4-58B88FD7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FA4-5452-4F37-B464-0B4E906DE2AB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D435A1-F0EC-495B-B6E8-9CBD343E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BE5874-FAA0-4DE5-92BD-71485323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BB8-0A94-42FF-8911-48E646F0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7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A1E94A-5BF3-4C0F-928B-00E13F74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FA4-5452-4F37-B464-0B4E906DE2AB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783013-BB74-40E4-8411-4D890BB5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DFFCDB-B2FF-46D2-A5C9-D5A0508D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BB8-0A94-42FF-8911-48E646F0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3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84932-0491-4BE9-BC43-4AAF37B3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99A4F-AE4D-46AF-B54E-ED4F8542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E74396-B0C8-4378-875A-758D67EBF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23530-629D-41EE-B02E-C572BE6C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FA4-5452-4F37-B464-0B4E906DE2AB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37460-8567-4493-A93B-3F821610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0119B5-C146-443C-9B87-EA18038C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BB8-0A94-42FF-8911-48E646F0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9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811A9-B778-402C-96A0-562B645B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AD12CD-1BE4-4AFB-B590-2605709A7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8CABB3-5971-4BCC-8260-D85A45684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E77A3-9196-46CB-AB81-3C5961D6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FA4-5452-4F37-B464-0B4E906DE2AB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E45FB-9C4C-424A-B1AD-D2831946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0250E-65F2-47FB-B2D8-5C17067F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5BB8-0A94-42FF-8911-48E646F0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3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349EE3-1540-4129-A556-DFD4626C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C098A-E464-4EA1-9FE9-929922204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94FEA-630F-415C-AADB-CD109F862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AFA4-5452-4F37-B464-0B4E906DE2AB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D0427-4987-4489-918B-BD5ED885B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91EB9-6F9A-4875-820D-AD62A6D21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D5BB8-0A94-42FF-8911-48E646F0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8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D0C93-51AC-43E4-B288-EF9937D5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k_estimator.mlapp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84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E3590EB-9902-49F6-9DDC-F5831F27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990600"/>
            <a:ext cx="8753475" cy="4876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3ED0D3B-0057-41AE-8AA3-22E5181CE0B4}"/>
              </a:ext>
            </a:extLst>
          </p:cNvPr>
          <p:cNvSpPr/>
          <p:nvPr/>
        </p:nvSpPr>
        <p:spPr>
          <a:xfrm>
            <a:off x="8515337" y="3331048"/>
            <a:ext cx="1791637" cy="273286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7E24FE-B2BA-4041-9B7B-007D311B0998}"/>
              </a:ext>
            </a:extLst>
          </p:cNvPr>
          <p:cNvSpPr txBox="1"/>
          <p:nvPr/>
        </p:nvSpPr>
        <p:spPr>
          <a:xfrm>
            <a:off x="8632054" y="3741319"/>
            <a:ext cx="2615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The position of the currently selected marker can be changed by clicking mouse.</a:t>
            </a:r>
          </a:p>
        </p:txBody>
      </p:sp>
    </p:spTree>
    <p:extLst>
      <p:ext uri="{BB962C8B-B14F-4D97-AF65-F5344CB8AC3E}">
        <p14:creationId xmlns:p14="http://schemas.microsoft.com/office/powerpoint/2010/main" val="262423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05BE0B-5532-4F61-AA37-C11CB4DD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990600"/>
            <a:ext cx="8753475" cy="4876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15571DF-346A-4332-B97E-10F54031DC92}"/>
              </a:ext>
            </a:extLst>
          </p:cNvPr>
          <p:cNvSpPr/>
          <p:nvPr/>
        </p:nvSpPr>
        <p:spPr>
          <a:xfrm>
            <a:off x="9456371" y="2913793"/>
            <a:ext cx="867266" cy="358218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B202C6-A77B-4F77-B21E-5C47A512295C}"/>
              </a:ext>
            </a:extLst>
          </p:cNvPr>
          <p:cNvSpPr txBox="1"/>
          <p:nvPr/>
        </p:nvSpPr>
        <p:spPr>
          <a:xfrm>
            <a:off x="8632054" y="3741319"/>
            <a:ext cx="2615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Clicking ‘Delete’ button can remove currently selected marker</a:t>
            </a:r>
          </a:p>
        </p:txBody>
      </p:sp>
    </p:spTree>
    <p:extLst>
      <p:ext uri="{BB962C8B-B14F-4D97-AF65-F5344CB8AC3E}">
        <p14:creationId xmlns:p14="http://schemas.microsoft.com/office/powerpoint/2010/main" val="70948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781B42-69E5-434B-9152-F0E6EEC28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990600"/>
            <a:ext cx="8753475" cy="4876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49026D7-0DA0-47F7-BCC1-4752C0DEE096}"/>
              </a:ext>
            </a:extLst>
          </p:cNvPr>
          <p:cNvSpPr/>
          <p:nvPr/>
        </p:nvSpPr>
        <p:spPr>
          <a:xfrm>
            <a:off x="2815873" y="1404594"/>
            <a:ext cx="867266" cy="3582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EB7444-A738-44DF-8561-AFA39F4E3154}"/>
              </a:ext>
            </a:extLst>
          </p:cNvPr>
          <p:cNvSpPr txBox="1"/>
          <p:nvPr/>
        </p:nvSpPr>
        <p:spPr>
          <a:xfrm>
            <a:off x="1847657" y="2272644"/>
            <a:ext cx="2803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 5: After all images are marked, user can export a table that contains estimated coefficient k.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 each image, </a:t>
            </a:r>
            <a:r>
              <a:rPr lang="en-US" altLang="zh-CN" dirty="0" err="1">
                <a:solidFill>
                  <a:srgbClr val="FF0000"/>
                </a:solidFill>
              </a:rPr>
              <a:t>k_all</a:t>
            </a:r>
            <a:r>
              <a:rPr lang="en-US" altLang="zh-CN" dirty="0">
                <a:solidFill>
                  <a:srgbClr val="FF0000"/>
                </a:solidFill>
              </a:rPr>
              <a:t> is estimated with all data and </a:t>
            </a:r>
            <a:r>
              <a:rPr lang="en-US" altLang="zh-CN" dirty="0" err="1">
                <a:solidFill>
                  <a:srgbClr val="FF0000"/>
                </a:solidFill>
              </a:rPr>
              <a:t>k_mid</a:t>
            </a:r>
            <a:r>
              <a:rPr lang="en-US" altLang="zh-CN" dirty="0">
                <a:solidFill>
                  <a:srgbClr val="FF0000"/>
                </a:solidFill>
              </a:rPr>
              <a:t> is estimated with data in the middle (not include the regions near the optic disc and outer boundary).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7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9DC791-BA77-4B6D-B586-2421FBF2D8AF}"/>
              </a:ext>
            </a:extLst>
          </p:cNvPr>
          <p:cNvSpPr txBox="1"/>
          <p:nvPr/>
        </p:nvSpPr>
        <p:spPr>
          <a:xfrm>
            <a:off x="1133475" y="1367161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Output example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F49DB2-778E-49CC-9DB0-2E822C2C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581275"/>
            <a:ext cx="92773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1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D0C93-51AC-43E4-B288-EF9937D5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r_estimator.mlapp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6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12168A-5AF1-4C46-BF6D-8AA22157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990600"/>
            <a:ext cx="8772525" cy="4876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EECBC0-41E5-44A2-AE92-AB3AE002C8E6}"/>
              </a:ext>
            </a:extLst>
          </p:cNvPr>
          <p:cNvSpPr txBox="1"/>
          <p:nvPr/>
        </p:nvSpPr>
        <p:spPr>
          <a:xfrm>
            <a:off x="3900256" y="4495921"/>
            <a:ext cx="315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The usage of this app is quite similar to </a:t>
            </a:r>
            <a:r>
              <a:rPr lang="en-US" altLang="zh-CN" dirty="0" err="1">
                <a:solidFill>
                  <a:srgbClr val="00B0F0"/>
                </a:solidFill>
              </a:rPr>
              <a:t>k_estimator.mlapp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6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A6811F-9C9A-4EEA-9E6C-FE3AB0CA2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990600"/>
            <a:ext cx="8772525" cy="4876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37DB6AA-E722-4B07-8AB0-36C487624022}"/>
              </a:ext>
            </a:extLst>
          </p:cNvPr>
          <p:cNvSpPr/>
          <p:nvPr/>
        </p:nvSpPr>
        <p:spPr>
          <a:xfrm>
            <a:off x="1848209" y="1404594"/>
            <a:ext cx="867266" cy="3582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37FEF7-4DB1-4498-9F53-0B6D5641E25C}"/>
              </a:ext>
            </a:extLst>
          </p:cNvPr>
          <p:cNvSpPr txBox="1"/>
          <p:nvPr/>
        </p:nvSpPr>
        <p:spPr>
          <a:xfrm>
            <a:off x="1847656" y="2272644"/>
            <a:ext cx="36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 1: Load the table generated by </a:t>
            </a:r>
            <a:r>
              <a:rPr lang="en-US" altLang="zh-CN" dirty="0" err="1">
                <a:solidFill>
                  <a:srgbClr val="FF0000"/>
                </a:solidFill>
              </a:rPr>
              <a:t>k_estimator.mlapp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93C4F1-733B-4080-AAD5-A303B457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990600"/>
            <a:ext cx="8772525" cy="4876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5168751-6B6D-4FE8-BFD8-D54FB220E14D}"/>
              </a:ext>
            </a:extLst>
          </p:cNvPr>
          <p:cNvSpPr txBox="1"/>
          <p:nvPr/>
        </p:nvSpPr>
        <p:spPr>
          <a:xfrm>
            <a:off x="3678314" y="1513024"/>
            <a:ext cx="315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When coefficient k is loaded, the lamp will turn on.</a:t>
            </a:r>
          </a:p>
        </p:txBody>
      </p:sp>
    </p:spTree>
    <p:extLst>
      <p:ext uri="{BB962C8B-B14F-4D97-AF65-F5344CB8AC3E}">
        <p14:creationId xmlns:p14="http://schemas.microsoft.com/office/powerpoint/2010/main" val="39544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2F7162-43E0-4A3C-8D74-79A16467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990600"/>
            <a:ext cx="8772525" cy="4876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DD0EC7E-6E1E-4A41-8E48-5AA992405134}"/>
              </a:ext>
            </a:extLst>
          </p:cNvPr>
          <p:cNvSpPr/>
          <p:nvPr/>
        </p:nvSpPr>
        <p:spPr>
          <a:xfrm>
            <a:off x="1848209" y="1857357"/>
            <a:ext cx="867266" cy="3582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901D0A-D0A3-41F9-B861-F2C7F94311E5}"/>
              </a:ext>
            </a:extLst>
          </p:cNvPr>
          <p:cNvSpPr/>
          <p:nvPr/>
        </p:nvSpPr>
        <p:spPr>
          <a:xfrm>
            <a:off x="2044823" y="23436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 2: Load a table that contains following fields: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1) Id: Image names of flat mount RPE images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2) </a:t>
            </a:r>
            <a:r>
              <a:rPr lang="en-US" altLang="zh-CN" dirty="0" err="1">
                <a:solidFill>
                  <a:srgbClr val="FF0000"/>
                </a:solidFill>
              </a:rPr>
              <a:t>um_per_pixel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3) </a:t>
            </a:r>
            <a:r>
              <a:rPr lang="en-US" altLang="zh-CN" dirty="0" err="1">
                <a:solidFill>
                  <a:srgbClr val="FF0000"/>
                </a:solidFill>
              </a:rPr>
              <a:t>FilePath</a:t>
            </a:r>
            <a:r>
              <a:rPr lang="en-US" altLang="zh-CN" dirty="0">
                <a:solidFill>
                  <a:srgbClr val="FF0000"/>
                </a:solidFill>
              </a:rPr>
              <a:t>: paths to images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18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814738-CF25-4D0E-9773-B9D6CF0BD6E3}"/>
              </a:ext>
            </a:extLst>
          </p:cNvPr>
          <p:cNvSpPr txBox="1"/>
          <p:nvPr/>
        </p:nvSpPr>
        <p:spPr>
          <a:xfrm>
            <a:off x="1133475" y="1367161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Input example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B8EA05-F0D1-4DD8-A6D4-DA11C49F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386012"/>
            <a:ext cx="9620250" cy="20859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3710063-23ED-4652-904C-47595C1798EB}"/>
              </a:ext>
            </a:extLst>
          </p:cNvPr>
          <p:cNvSpPr/>
          <p:nvPr/>
        </p:nvSpPr>
        <p:spPr>
          <a:xfrm>
            <a:off x="1564118" y="2611957"/>
            <a:ext cx="859486" cy="2644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02B003-0A27-47FF-AF29-760F28A5F20E}"/>
              </a:ext>
            </a:extLst>
          </p:cNvPr>
          <p:cNvSpPr/>
          <p:nvPr/>
        </p:nvSpPr>
        <p:spPr>
          <a:xfrm>
            <a:off x="4131244" y="2611957"/>
            <a:ext cx="859486" cy="2644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107173-2FDE-4CF5-8887-B16D7E82235C}"/>
              </a:ext>
            </a:extLst>
          </p:cNvPr>
          <p:cNvSpPr/>
          <p:nvPr/>
        </p:nvSpPr>
        <p:spPr>
          <a:xfrm>
            <a:off x="4993862" y="2611957"/>
            <a:ext cx="859486" cy="2644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ACAEEC-0E5B-4EE6-9DC4-3D1D4149C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990600"/>
            <a:ext cx="8753475" cy="4876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9271FFD-95D1-468E-964D-703D129508CE}"/>
              </a:ext>
            </a:extLst>
          </p:cNvPr>
          <p:cNvSpPr/>
          <p:nvPr/>
        </p:nvSpPr>
        <p:spPr>
          <a:xfrm>
            <a:off x="1857080" y="1404594"/>
            <a:ext cx="867266" cy="3582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316524-7F40-4DE6-B619-03D6E48ACDA5}"/>
              </a:ext>
            </a:extLst>
          </p:cNvPr>
          <p:cNvSpPr txBox="1"/>
          <p:nvPr/>
        </p:nvSpPr>
        <p:spPr>
          <a:xfrm>
            <a:off x="2564091" y="2176806"/>
            <a:ext cx="5089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 1: Load a table that contains following fields: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1) Id: Image names of flat mount RPE images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2) Av: Average diameters of eyeballs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3) </a:t>
            </a:r>
            <a:r>
              <a:rPr lang="en-US" altLang="zh-CN" dirty="0" err="1">
                <a:solidFill>
                  <a:srgbClr val="FF0000"/>
                </a:solidFill>
              </a:rPr>
              <a:t>um_per_pixel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4) </a:t>
            </a:r>
            <a:r>
              <a:rPr lang="en-US" altLang="zh-CN" dirty="0" err="1">
                <a:solidFill>
                  <a:srgbClr val="FF0000"/>
                </a:solidFill>
              </a:rPr>
              <a:t>FilePath</a:t>
            </a:r>
            <a:r>
              <a:rPr lang="en-US" altLang="zh-CN" dirty="0">
                <a:solidFill>
                  <a:srgbClr val="FF0000"/>
                </a:solidFill>
              </a:rPr>
              <a:t>: paths to images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02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444AA0-DD7B-486D-AB4C-3DCD15DA5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990600"/>
            <a:ext cx="8772525" cy="4876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FF7306-80A7-4681-8F40-65918120993E}"/>
              </a:ext>
            </a:extLst>
          </p:cNvPr>
          <p:cNvSpPr txBox="1"/>
          <p:nvPr/>
        </p:nvSpPr>
        <p:spPr>
          <a:xfrm>
            <a:off x="1954188" y="5051355"/>
            <a:ext cx="364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 3: Set markers (the same way as </a:t>
            </a:r>
            <a:r>
              <a:rPr lang="en-US" altLang="zh-CN" dirty="0" err="1">
                <a:solidFill>
                  <a:srgbClr val="FF0000"/>
                </a:solidFill>
              </a:rPr>
              <a:t>k_estimator.mlapp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9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B210019-0CF0-46E0-A700-3FBC222D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990600"/>
            <a:ext cx="8772525" cy="4876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554BE6E-86A6-49FA-AE7A-5D9DC995A121}"/>
              </a:ext>
            </a:extLst>
          </p:cNvPr>
          <p:cNvSpPr txBox="1"/>
          <p:nvPr/>
        </p:nvSpPr>
        <p:spPr>
          <a:xfrm>
            <a:off x="1850454" y="2841158"/>
            <a:ext cx="2579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 4: After all images are marked, user can export a table that contains estimated diameters and angles.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Similarly, results are estimated with both all data and data in the middle.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E4BA4A-5421-4F12-BFFA-4A3E144CAB6F}"/>
              </a:ext>
            </a:extLst>
          </p:cNvPr>
          <p:cNvSpPr/>
          <p:nvPr/>
        </p:nvSpPr>
        <p:spPr>
          <a:xfrm>
            <a:off x="2806999" y="1857357"/>
            <a:ext cx="867266" cy="3582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3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99B9DF-3650-484E-A877-86F35703AE66}"/>
              </a:ext>
            </a:extLst>
          </p:cNvPr>
          <p:cNvSpPr txBox="1"/>
          <p:nvPr/>
        </p:nvSpPr>
        <p:spPr>
          <a:xfrm>
            <a:off x="1133475" y="1367161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Output example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0AC13C-5565-4047-9FBD-886E971D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438400"/>
            <a:ext cx="10544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01E5631-8855-46FC-937A-3C4EE7AA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324100"/>
            <a:ext cx="9925050" cy="2209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66A95DA-CD1B-43B7-B37B-4B1A3857A8C9}"/>
              </a:ext>
            </a:extLst>
          </p:cNvPr>
          <p:cNvSpPr/>
          <p:nvPr/>
        </p:nvSpPr>
        <p:spPr>
          <a:xfrm>
            <a:off x="1448708" y="2576446"/>
            <a:ext cx="859486" cy="2644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D9D07E-52F8-40AE-B3EC-85E178CC986F}"/>
              </a:ext>
            </a:extLst>
          </p:cNvPr>
          <p:cNvSpPr/>
          <p:nvPr/>
        </p:nvSpPr>
        <p:spPr>
          <a:xfrm>
            <a:off x="4024712" y="2576446"/>
            <a:ext cx="859486" cy="2644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E4D79F-7B5F-4490-A0AC-7FF168FD5335}"/>
              </a:ext>
            </a:extLst>
          </p:cNvPr>
          <p:cNvSpPr/>
          <p:nvPr/>
        </p:nvSpPr>
        <p:spPr>
          <a:xfrm>
            <a:off x="4884198" y="2576446"/>
            <a:ext cx="859486" cy="2644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F7611A-DEF1-427C-8A1A-8DC3735ED5A2}"/>
              </a:ext>
            </a:extLst>
          </p:cNvPr>
          <p:cNvSpPr/>
          <p:nvPr/>
        </p:nvSpPr>
        <p:spPr>
          <a:xfrm>
            <a:off x="5741230" y="2576446"/>
            <a:ext cx="859486" cy="2644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91ADB-A2EF-4B3D-8397-30578B6FF65D}"/>
              </a:ext>
            </a:extLst>
          </p:cNvPr>
          <p:cNvSpPr txBox="1"/>
          <p:nvPr/>
        </p:nvSpPr>
        <p:spPr>
          <a:xfrm>
            <a:off x="1133475" y="1367161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Input example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158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7A711D-28E5-4F5C-B325-7527F2BB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990600"/>
            <a:ext cx="8753475" cy="4876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7950DC7-85C5-465F-8ADE-C7E527F47651}"/>
              </a:ext>
            </a:extLst>
          </p:cNvPr>
          <p:cNvSpPr/>
          <p:nvPr/>
        </p:nvSpPr>
        <p:spPr>
          <a:xfrm>
            <a:off x="1865957" y="1972765"/>
            <a:ext cx="1827153" cy="3582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3F8C83-B195-47E7-8043-08B130E8ED78}"/>
              </a:ext>
            </a:extLst>
          </p:cNvPr>
          <p:cNvSpPr txBox="1"/>
          <p:nvPr/>
        </p:nvSpPr>
        <p:spPr>
          <a:xfrm>
            <a:off x="1865957" y="2583362"/>
            <a:ext cx="204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 2: Select an item in the list box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D46F74-48C6-4A35-9359-FBEF917EC459}"/>
              </a:ext>
            </a:extLst>
          </p:cNvPr>
          <p:cNvSpPr txBox="1"/>
          <p:nvPr/>
        </p:nvSpPr>
        <p:spPr>
          <a:xfrm>
            <a:off x="5273335" y="5157926"/>
            <a:ext cx="251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The selected image will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be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shown in the middle</a:t>
            </a:r>
          </a:p>
        </p:txBody>
      </p:sp>
    </p:spTree>
    <p:extLst>
      <p:ext uri="{BB962C8B-B14F-4D97-AF65-F5344CB8AC3E}">
        <p14:creationId xmlns:p14="http://schemas.microsoft.com/office/powerpoint/2010/main" val="364051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48C5F4-8D2C-4C22-BB75-1A2E1AA0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990600"/>
            <a:ext cx="8753475" cy="4876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6836238-B401-4F0F-93B3-8A1528C49087}"/>
              </a:ext>
            </a:extLst>
          </p:cNvPr>
          <p:cNvSpPr/>
          <p:nvPr/>
        </p:nvSpPr>
        <p:spPr>
          <a:xfrm>
            <a:off x="8497577" y="1750823"/>
            <a:ext cx="867266" cy="3582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066ACC-8455-4870-832E-D33167F6F148}"/>
              </a:ext>
            </a:extLst>
          </p:cNvPr>
          <p:cNvSpPr txBox="1"/>
          <p:nvPr/>
        </p:nvSpPr>
        <p:spPr>
          <a:xfrm>
            <a:off x="7911101" y="4895983"/>
            <a:ext cx="202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 3: Mark the position of optic disc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6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28F2232-C53C-45CF-AFAA-F0A220D1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990600"/>
            <a:ext cx="8753475" cy="4876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6836238-B401-4F0F-93B3-8A1528C49087}"/>
              </a:ext>
            </a:extLst>
          </p:cNvPr>
          <p:cNvSpPr/>
          <p:nvPr/>
        </p:nvSpPr>
        <p:spPr>
          <a:xfrm>
            <a:off x="8497577" y="1750823"/>
            <a:ext cx="867266" cy="358218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066ACC-8455-4870-832E-D33167F6F148}"/>
              </a:ext>
            </a:extLst>
          </p:cNvPr>
          <p:cNvSpPr txBox="1"/>
          <p:nvPr/>
        </p:nvSpPr>
        <p:spPr>
          <a:xfrm>
            <a:off x="7911101" y="4895983"/>
            <a:ext cx="2866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When the ‘Set’ button is pushed, user can click on the plot to set the position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3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3BD731-1A24-40C9-8865-6A95F76B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990600"/>
            <a:ext cx="8753475" cy="4876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8741A9C-ACEC-4E67-B99E-51BECD6EED23}"/>
              </a:ext>
            </a:extLst>
          </p:cNvPr>
          <p:cNvSpPr txBox="1"/>
          <p:nvPr/>
        </p:nvSpPr>
        <p:spPr>
          <a:xfrm>
            <a:off x="9679619" y="2187727"/>
            <a:ext cx="2512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Click ‘Default’ button can set the position of the optic dis to the image center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4C7CBF-2DE8-491A-B5D3-F3F946724652}"/>
              </a:ext>
            </a:extLst>
          </p:cNvPr>
          <p:cNvSpPr/>
          <p:nvPr/>
        </p:nvSpPr>
        <p:spPr>
          <a:xfrm>
            <a:off x="9456371" y="1750823"/>
            <a:ext cx="867266" cy="358218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4E4CE4-241B-470D-AB64-A25F1C148913}"/>
              </a:ext>
            </a:extLst>
          </p:cNvPr>
          <p:cNvSpPr txBox="1"/>
          <p:nvPr/>
        </p:nvSpPr>
        <p:spPr>
          <a:xfrm>
            <a:off x="6095999" y="2787891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Center marker</a:t>
            </a:r>
          </a:p>
        </p:txBody>
      </p:sp>
    </p:spTree>
    <p:extLst>
      <p:ext uri="{BB962C8B-B14F-4D97-AF65-F5344CB8AC3E}">
        <p14:creationId xmlns:p14="http://schemas.microsoft.com/office/powerpoint/2010/main" val="102828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90B242-BEC8-40A7-A81C-00C78DB8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990600"/>
            <a:ext cx="8753475" cy="4876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10E4E60-DAD7-4F01-A9B9-619EEAF705A7}"/>
              </a:ext>
            </a:extLst>
          </p:cNvPr>
          <p:cNvSpPr/>
          <p:nvPr/>
        </p:nvSpPr>
        <p:spPr>
          <a:xfrm>
            <a:off x="8497577" y="2904921"/>
            <a:ext cx="867266" cy="3582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F22B04-DD06-45D6-A0B7-D637216CEA18}"/>
              </a:ext>
            </a:extLst>
          </p:cNvPr>
          <p:cNvSpPr txBox="1"/>
          <p:nvPr/>
        </p:nvSpPr>
        <p:spPr>
          <a:xfrm>
            <a:off x="8497577" y="3435623"/>
            <a:ext cx="197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 4: Add a boundary marker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5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2A1B1EC-53A6-4B56-AEA7-F16BDDE82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990600"/>
            <a:ext cx="8753475" cy="4876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3ED0D3B-0057-41AE-8AA3-22E5181CE0B4}"/>
              </a:ext>
            </a:extLst>
          </p:cNvPr>
          <p:cNvSpPr/>
          <p:nvPr/>
        </p:nvSpPr>
        <p:spPr>
          <a:xfrm>
            <a:off x="8515337" y="3331048"/>
            <a:ext cx="1791637" cy="273286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7E24FE-B2BA-4041-9B7B-007D311B0998}"/>
              </a:ext>
            </a:extLst>
          </p:cNvPr>
          <p:cNvSpPr txBox="1"/>
          <p:nvPr/>
        </p:nvSpPr>
        <p:spPr>
          <a:xfrm>
            <a:off x="8632054" y="3741319"/>
            <a:ext cx="261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A new created marker does not have a position </a:t>
            </a:r>
          </a:p>
        </p:txBody>
      </p:sp>
    </p:spTree>
    <p:extLst>
      <p:ext uri="{BB962C8B-B14F-4D97-AF65-F5344CB8AC3E}">
        <p14:creationId xmlns:p14="http://schemas.microsoft.com/office/powerpoint/2010/main" val="311412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351</Words>
  <Application>Microsoft Office PowerPoint</Application>
  <PresentationFormat>宽屏</PresentationFormat>
  <Paragraphs>33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k_estimator.mlapp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r_estimator.mlapp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k_estimator.mlapp</dc:title>
  <dc:creator>余 韩羿</dc:creator>
  <cp:lastModifiedBy>余 韩羿</cp:lastModifiedBy>
  <cp:revision>20</cp:revision>
  <dcterms:created xsi:type="dcterms:W3CDTF">2020-06-05T21:00:49Z</dcterms:created>
  <dcterms:modified xsi:type="dcterms:W3CDTF">2020-06-06T03:24:54Z</dcterms:modified>
</cp:coreProperties>
</file>