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76" r:id="rId3"/>
    <p:sldId id="280" r:id="rId4"/>
    <p:sldId id="286" r:id="rId5"/>
    <p:sldId id="283" r:id="rId6"/>
    <p:sldId id="278" r:id="rId7"/>
    <p:sldId id="277" r:id="rId8"/>
    <p:sldId id="285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>
        <p:scale>
          <a:sx n="90" d="100"/>
          <a:sy n="90" d="100"/>
        </p:scale>
        <p:origin x="-576" y="-162"/>
      </p:cViewPr>
      <p:guideLst>
        <p:guide orient="horz" pos="2328"/>
        <p:guide orient="horz" pos="624"/>
        <p:guide orient="horz" pos="4056"/>
        <p:guide pos="3864"/>
        <p:guide pos="7512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1D3BC9C-6C58-464F-B94E-FD73C5FB016E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E60DC36-8EFA-4378-9855-E019C55AC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Analysis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smtClean="0">
                <a:solidFill>
                  <a:schemeClr val="accent4"/>
                </a:solidFill>
              </a:rPr>
              <a:t>Jorgen Konini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8" y="101853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35891" y="-31408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xmlns="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xmlns="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xmlns="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18432" y="150487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355081" y="264152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050531" y="139789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PURPOSE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39406" y="129849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799831" y="311874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TECHNOLOGIES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597070" y="301934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050531" y="493899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   WHAT I HAVE LEARNED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39406" y="483959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xmlns="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5236427" y="159551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xmlns="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5984767" y="331540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5240270" y="513949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Purposes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xmlns="" id="{8DC8DEBA-4D8D-4704-A04E-32A1E0BF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20890" y="2472744"/>
            <a:ext cx="1409796" cy="1417326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xmlns="" id="{769CE3F0-8651-4FF1-8CAF-1E986C383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130685" y="2472744"/>
            <a:ext cx="1409796" cy="1417326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xmlns="" id="{59423939-1DC9-4306-AA5D-6C01113363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540481" y="2472744"/>
            <a:ext cx="1409796" cy="1417326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xmlns="" id="{A838DD0B-E018-44D0-A4C0-13DF2FD028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25787" y="3677862"/>
            <a:ext cx="1409796" cy="1417326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B5265A05-9A0F-4DEC-9382-F51EEE7422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835583" y="3677862"/>
            <a:ext cx="1409796" cy="1417326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xmlns="" id="{8770E695-5D11-488D-931B-4C4259EC2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45378" y="3677862"/>
            <a:ext cx="1409796" cy="1417326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r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S</a:t>
            </a:r>
            <a:r>
              <a:rPr lang="en-US" sz="1600" dirty="0" smtClean="0"/>
              <a:t>ubmitting</a:t>
            </a:r>
            <a:r>
              <a:rPr lang="en-US" sz="1600" dirty="0"/>
              <a:t>, storing, searching, and retrieving </a:t>
            </a:r>
            <a:r>
              <a:rPr lang="en-US" sz="1600" dirty="0" smtClean="0"/>
              <a:t>test data in dynamic way.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600" dirty="0" smtClean="0">
                <a:cs typeface="Segoe UI" panose="020B0502040204020203" pitchFamily="34" charset="0"/>
              </a:rPr>
              <a:t>Making the test taking process automated and simplified.</a:t>
            </a:r>
            <a:endParaRPr lang="en-US" sz="1600" dirty="0"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742946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600" dirty="0" smtClean="0">
                <a:cs typeface="Segoe UI" panose="020B0502040204020203" pitchFamily="34" charset="0"/>
              </a:rPr>
              <a:t>Having the necessary data centrally located so it would be easy to share with specific users of the system.</a:t>
            </a:r>
            <a:endParaRPr lang="en-US" sz="1600" dirty="0"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57F5370-BF8E-406B-BEAE-B1224615626A}"/>
              </a:ext>
            </a:extLst>
          </p:cNvPr>
          <p:cNvSpPr/>
          <p:nvPr/>
        </p:nvSpPr>
        <p:spPr>
          <a:xfrm>
            <a:off x="1584102" y="5332295"/>
            <a:ext cx="2653110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r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Storing and retrieving specific user data to keep reports on each taken test.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Making the test taking process more secured and easier to validate the answers.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Making the data centralized so it would be easy to secure, update and backup.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xmlns="" id="{F9B9D0B7-66BB-408F-A1CC-EA2209284AAD}"/>
              </a:ext>
            </a:extLst>
          </p:cNvPr>
          <p:cNvGrpSpPr/>
          <p:nvPr/>
        </p:nvGrpSpPr>
        <p:grpSpPr>
          <a:xfrm>
            <a:off x="4237212" y="2986340"/>
            <a:ext cx="334543" cy="338210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xmlns="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xmlns="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xmlns="" id="{8567F01D-3435-4405-B8A9-9C2446E042DD}"/>
              </a:ext>
            </a:extLst>
          </p:cNvPr>
          <p:cNvGrpSpPr/>
          <p:nvPr/>
        </p:nvGrpSpPr>
        <p:grpSpPr>
          <a:xfrm>
            <a:off x="5730503" y="2944158"/>
            <a:ext cx="304639" cy="340088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xmlns="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xmlns="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xmlns="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xmlns="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xmlns="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xmlns="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xmlns="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xmlns="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xmlns="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xmlns="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xmlns="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xmlns="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xmlns="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xmlns="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xmlns="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xmlns="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xmlns="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7080491" y="2986340"/>
            <a:ext cx="336412" cy="338209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xmlns="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5031494" y="4193497"/>
            <a:ext cx="237357" cy="338209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xmlns="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340365" y="4227317"/>
            <a:ext cx="338281" cy="338209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xmlns="" id="{6C60D8E2-BC37-4164-84A8-5B32D836BEC3}"/>
              </a:ext>
            </a:extLst>
          </p:cNvPr>
          <p:cNvGrpSpPr/>
          <p:nvPr/>
        </p:nvGrpSpPr>
        <p:grpSpPr>
          <a:xfrm>
            <a:off x="7781136" y="4188282"/>
            <a:ext cx="338281" cy="340087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xmlns="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xmlns="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xmlns="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xmlns="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xmlns="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8757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215" y="883697"/>
            <a:ext cx="8726118" cy="51727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Base ER-Schema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Front End</a:t>
            </a:r>
            <a:endParaRPr lang="en-US" b="1" dirty="0"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Back End</a:t>
            </a:r>
            <a:endParaRPr lang="en-US" b="1" dirty="0"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CBC1BB2-55FC-4E8F-A171-32FAA820D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31A2EAE-EBE4-4CB7-9D0A-105837E80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JSF is a framework that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encourages building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interfaces for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JavaServer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applications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JSF is used in the project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UI widgets with data sources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and/to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server-side event handlers</a:t>
            </a:r>
            <a:r>
              <a:rPr lang="en-US" sz="1400" dirty="0"/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JavaBeans are used to </a:t>
            </a:r>
            <a:r>
              <a:rPr lang="en-US" sz="1400" dirty="0"/>
              <a:t> encapsulate many objects into a single </a:t>
            </a:r>
            <a:r>
              <a:rPr lang="en-US" sz="1400" dirty="0" smtClean="0"/>
              <a:t>object, so </a:t>
            </a:r>
            <a:r>
              <a:rPr lang="en-US" sz="1400" dirty="0"/>
              <a:t>that they can be passed around as a single bean object instead of as multiple individual objects.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6004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/>
              <a:t>HTML</a:t>
            </a:r>
            <a:r>
              <a:rPr lang="en-US" sz="1400" dirty="0"/>
              <a:t> </a:t>
            </a:r>
            <a:r>
              <a:rPr lang="en-US" sz="1400" dirty="0" smtClean="0"/>
              <a:t> is used to provide </a:t>
            </a:r>
            <a:r>
              <a:rPr lang="en-US" sz="1400" dirty="0"/>
              <a:t>the basic structure of </a:t>
            </a:r>
            <a:r>
              <a:rPr lang="en-US" sz="1400" dirty="0" smtClean="0"/>
              <a:t>the sites, mainly used in index.html.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/>
              <a:t> CSS is </a:t>
            </a:r>
            <a:r>
              <a:rPr lang="en-US" sz="1400" dirty="0" smtClean="0"/>
              <a:t>used  </a:t>
            </a:r>
            <a:r>
              <a:rPr lang="en-US" sz="1400" dirty="0"/>
              <a:t>to control presentation, formatting, and layout. </a:t>
            </a:r>
            <a:endParaRPr lang="en-US" sz="1400" dirty="0" smtClean="0"/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/>
              <a:t>JavaScript</a:t>
            </a:r>
            <a:r>
              <a:rPr lang="en-US" sz="1400" dirty="0"/>
              <a:t> is used to control the behavior of different </a:t>
            </a:r>
            <a:r>
              <a:rPr lang="en-US" sz="1400" dirty="0" smtClean="0"/>
              <a:t>elements inside each file.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/>
              <a:t>Hibernate is used as an </a:t>
            </a:r>
            <a:r>
              <a:rPr lang="en-US" sz="1400" dirty="0"/>
              <a:t>object-relational mapping tool for the Java programming language. </a:t>
            </a:r>
            <a:endParaRPr lang="en-US" sz="1400" dirty="0" smtClean="0"/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/>
              <a:t>It is used to provide </a:t>
            </a:r>
            <a:r>
              <a:rPr lang="en-US" sz="1400" dirty="0"/>
              <a:t>a framework for mapping an object-oriented domain model to a relational database.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Java Server Faces (JSF)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JavaBeans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HTML, CSS, JavaScript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Hibernate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73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xmlns="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7317" y="1778472"/>
            <a:ext cx="1587500" cy="15875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3FAD125B-9A3B-49A4-B9EC-C8A6D3CF9C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7317" y="4063495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233E4AB5-6FC1-4454-9421-850EF5A4AD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143329" y="2920983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40123448-0B37-4226-B26C-A3081E614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529341" y="2920983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195468" y="1767949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69943F00-C6CB-4F10-A02B-801F37984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195468" y="406349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78C71AAC-D0D2-4BBF-B302-54163A284E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2344817" y="2572222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31AB5AC-284A-472B-B8E5-2F198F4E9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574210" y="3714733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91394D4E-BC7A-418D-B233-6C374456A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4730829" y="3714733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73" idx="6"/>
          </p:cNvCxnSpPr>
          <p:nvPr/>
        </p:nvCxnSpPr>
        <p:spPr>
          <a:xfrm>
            <a:off x="7116841" y="3714733"/>
            <a:ext cx="816545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195468" y="2561699"/>
            <a:ext cx="12700" cy="2295544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BEBF752-C33D-4EC4-8210-F7B1D3A10097}"/>
              </a:ext>
            </a:extLst>
          </p:cNvPr>
          <p:cNvSpPr/>
          <p:nvPr/>
        </p:nvSpPr>
        <p:spPr>
          <a:xfrm>
            <a:off x="865267" y="244911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JSF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D4EC02E4-F054-4111-9038-AE0BDA4C8060}"/>
              </a:ext>
            </a:extLst>
          </p:cNvPr>
          <p:cNvSpPr/>
          <p:nvPr/>
        </p:nvSpPr>
        <p:spPr>
          <a:xfrm>
            <a:off x="865267" y="461102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HTML, CSS, JavaScript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9771041D-83B6-4693-BC25-25AABB3CE3BF}"/>
              </a:ext>
            </a:extLst>
          </p:cNvPr>
          <p:cNvSpPr/>
          <p:nvPr/>
        </p:nvSpPr>
        <p:spPr>
          <a:xfrm>
            <a:off x="3251279" y="359162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Front End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9F6EE26A-3174-49AD-900E-08C045755F3C}"/>
              </a:ext>
            </a:extLst>
          </p:cNvPr>
          <p:cNvSpPr/>
          <p:nvPr/>
        </p:nvSpPr>
        <p:spPr>
          <a:xfrm>
            <a:off x="5642053" y="359162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Back End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6B499F5E-706B-4272-818B-C87149038662}"/>
              </a:ext>
            </a:extLst>
          </p:cNvPr>
          <p:cNvSpPr/>
          <p:nvPr/>
        </p:nvSpPr>
        <p:spPr>
          <a:xfrm>
            <a:off x="8303418" y="473413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JavaBeans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D927301F-4FAD-47A6-987B-1D9C411B7CC1}"/>
              </a:ext>
            </a:extLst>
          </p:cNvPr>
          <p:cNvSpPr/>
          <p:nvPr/>
        </p:nvSpPr>
        <p:spPr>
          <a:xfrm>
            <a:off x="8314927" y="2439871"/>
            <a:ext cx="1348582" cy="24365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Hibernate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10478427" y="1803509"/>
            <a:ext cx="1352282" cy="1562463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0F8D1DEA-0363-4C10-925D-1D68E14CCEF4}"/>
              </a:ext>
            </a:extLst>
          </p:cNvPr>
          <p:cNvSpPr/>
          <p:nvPr/>
        </p:nvSpPr>
        <p:spPr>
          <a:xfrm>
            <a:off x="10478427" y="2571830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Database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76" idx="6"/>
            <a:endCxn id="18" idx="2"/>
          </p:cNvCxnSpPr>
          <p:nvPr/>
        </p:nvCxnSpPr>
        <p:spPr>
          <a:xfrm>
            <a:off x="9782968" y="2561699"/>
            <a:ext cx="695459" cy="2304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have I learned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xmlns="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xmlns="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xmlns="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xmlns="" id="{89DA262E-0502-4E65-8ABA-E063880EA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952334" y="2233165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DATABASE MANAGEMENT ABILITIES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3162449" y="2277039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DESIGNING ABILITIES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5365170" y="2264043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DEVELOPMENT ABILITIES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7419975" y="2192477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PROJECT MANAGEMENT ABILITIES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668C4B5-BCEC-465A-ADA5-6A054B15F7A3}"/>
              </a:ext>
            </a:extLst>
          </p:cNvPr>
          <p:cNvSpPr/>
          <p:nvPr/>
        </p:nvSpPr>
        <p:spPr>
          <a:xfrm>
            <a:off x="9711044" y="2264405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TECHNOLOGY INTEGRATION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AA18108-5B8B-4147-84A7-D30A16BEC4EA}"/>
              </a:ext>
            </a:extLst>
          </p:cNvPr>
          <p:cNvSpPr/>
          <p:nvPr/>
        </p:nvSpPr>
        <p:spPr>
          <a:xfrm>
            <a:off x="886383" y="3531774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To have a collection of centralized data, I learned how to base the web-application into web-database-application.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534162-B6E2-4579-9DAD-AD8DE07459BC}"/>
              </a:ext>
            </a:extLst>
          </p:cNvPr>
          <p:cNvSpPr/>
          <p:nvPr/>
        </p:nvSpPr>
        <p:spPr>
          <a:xfrm>
            <a:off x="2931069" y="3288118"/>
            <a:ext cx="1996266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</a:rPr>
              <a:t>Regardless of </a:t>
            </a:r>
            <a:r>
              <a:rPr lang="en-US" sz="1600" dirty="0" smtClean="0">
                <a:solidFill>
                  <a:schemeClr val="bg1"/>
                </a:solidFill>
              </a:rPr>
              <a:t>programming </a:t>
            </a:r>
            <a:r>
              <a:rPr lang="en-US" sz="1600" dirty="0">
                <a:solidFill>
                  <a:schemeClr val="bg1"/>
                </a:solidFill>
              </a:rPr>
              <a:t>language of </a:t>
            </a:r>
            <a:r>
              <a:rPr lang="en-US" sz="1600" dirty="0" smtClean="0">
                <a:solidFill>
                  <a:schemeClr val="bg1"/>
                </a:solidFill>
              </a:rPr>
              <a:t>choice , front-end programming allowed me to </a:t>
            </a:r>
            <a:r>
              <a:rPr lang="en-US" sz="1600" dirty="0">
                <a:solidFill>
                  <a:schemeClr val="bg1"/>
                </a:solidFill>
              </a:rPr>
              <a:t>see how </a:t>
            </a:r>
            <a:r>
              <a:rPr lang="en-US" sz="1600" dirty="0" smtClean="0">
                <a:solidFill>
                  <a:schemeClr val="bg1"/>
                </a:solidFill>
              </a:rPr>
              <a:t>the app </a:t>
            </a:r>
            <a:r>
              <a:rPr lang="en-US" sz="1600" dirty="0">
                <a:solidFill>
                  <a:schemeClr val="bg1"/>
                </a:solidFill>
              </a:rPr>
              <a:t>will interact with the design.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1535E1C-6EBC-45D8-BCE1-D5B947A61FB6}"/>
              </a:ext>
            </a:extLst>
          </p:cNvPr>
          <p:cNvSpPr/>
          <p:nvPr/>
        </p:nvSpPr>
        <p:spPr>
          <a:xfrm>
            <a:off x="5174948" y="3166290"/>
            <a:ext cx="1818279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</a:rPr>
              <a:t>To accommodate the changing </a:t>
            </a:r>
            <a:r>
              <a:rPr lang="en-US" sz="1600" dirty="0" smtClean="0">
                <a:solidFill>
                  <a:schemeClr val="bg1"/>
                </a:solidFill>
              </a:rPr>
              <a:t>needed </a:t>
            </a:r>
            <a:r>
              <a:rPr lang="en-US" sz="1600" dirty="0">
                <a:solidFill>
                  <a:schemeClr val="bg1"/>
                </a:solidFill>
              </a:rPr>
              <a:t>and numbers of the users the web </a:t>
            </a:r>
            <a:r>
              <a:rPr lang="en-US" sz="1600" dirty="0" smtClean="0">
                <a:solidFill>
                  <a:schemeClr val="bg1"/>
                </a:solidFill>
              </a:rPr>
              <a:t>application</a:t>
            </a: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, I became familiar with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Model View Controller </a:t>
            </a: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architecture. 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8FF18A5-7B4E-4493-B38D-E732E033F82F}"/>
              </a:ext>
            </a:extLst>
          </p:cNvPr>
          <p:cNvSpPr/>
          <p:nvPr/>
        </p:nvSpPr>
        <p:spPr>
          <a:xfrm>
            <a:off x="7386778" y="3409946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</a:rPr>
              <a:t>Project management skills helped me get all tasks done quicker and more successfully.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BCD242F-9A97-473E-8E17-3F6C3C75CE68}"/>
              </a:ext>
            </a:extLst>
          </p:cNvPr>
          <p:cNvSpPr/>
          <p:nvPr/>
        </p:nvSpPr>
        <p:spPr>
          <a:xfrm>
            <a:off x="9555735" y="3339133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</a:rPr>
              <a:t>S</a:t>
            </a:r>
            <a:r>
              <a:rPr lang="en-US" sz="1600" dirty="0" smtClean="0">
                <a:solidFill>
                  <a:schemeClr val="bg1"/>
                </a:solidFill>
              </a:rPr>
              <a:t>olid </a:t>
            </a:r>
            <a:r>
              <a:rPr lang="en-US" sz="1600" dirty="0">
                <a:solidFill>
                  <a:schemeClr val="bg1"/>
                </a:solidFill>
              </a:rPr>
              <a:t>understanding of technology stacks (and how they integrate with each other) </a:t>
            </a:r>
            <a:r>
              <a:rPr lang="en-US" sz="1600" dirty="0" smtClean="0">
                <a:solidFill>
                  <a:schemeClr val="bg1"/>
                </a:solidFill>
              </a:rPr>
              <a:t>so that I would create </a:t>
            </a:r>
            <a:r>
              <a:rPr lang="en-US" sz="1600" dirty="0">
                <a:solidFill>
                  <a:schemeClr val="bg1"/>
                </a:solidFill>
              </a:rPr>
              <a:t>useful, sustainable </a:t>
            </a:r>
            <a:r>
              <a:rPr lang="en-US" sz="1600" dirty="0" smtClean="0">
                <a:solidFill>
                  <a:schemeClr val="bg1"/>
                </a:solidFill>
              </a:rPr>
              <a:t>application.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256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35890" y="1512171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344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Analysis Jorgen Konini</vt:lpstr>
      <vt:lpstr>Project analysis slide 2</vt:lpstr>
      <vt:lpstr>Project analysis slide 6</vt:lpstr>
      <vt:lpstr>Slide 4</vt:lpstr>
      <vt:lpstr>Project analysis slide 8</vt:lpstr>
      <vt:lpstr>Project analysis slide 4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2019-01-22T03:36:59Z</dcterms:created>
  <dcterms:modified xsi:type="dcterms:W3CDTF">2019-03-13T13:45:27Z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