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pl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oracle.com/technetwork/java/javase/8-whats-new-2157071.html" TargetMode="External"/><Relationship Id="rId4" Type="http://schemas.openxmlformats.org/officeDocument/2006/relationships/hyperlink" Target="https://www.youtube.com/watch?v=8pDm_kH4YKY" TargetMode="External"/><Relationship Id="rId5" Type="http://schemas.openxmlformats.org/officeDocument/2006/relationships/hyperlink" Target="https://www.youtube.com/watch?v=ne3RNFkFlgU" TargetMode="External"/><Relationship Id="rId6" Type="http://schemas.openxmlformats.org/officeDocument/2006/relationships/hyperlink" Target="https://www.youtube.com/watch?v=nkUafcNWiQE" TargetMode="External"/><Relationship Id="rId7" Type="http://schemas.openxmlformats.org/officeDocument/2006/relationships/hyperlink" Target="https://github.com/jasongoodwin/better-java-monad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5.png"/><Relationship Id="rId5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Relationship Id="rId4" Type="http://schemas.openxmlformats.org/officeDocument/2006/relationships/image" Target="../media/image03.png"/><Relationship Id="rId5" Type="http://schemas.openxmlformats.org/officeDocument/2006/relationships/image" Target="../media/image08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hyperlink" Target="http://wazniak.mimuw.edu.pl/index.php?title=Teoria_kategorii_dla_informatyk%C3%B3w/Wyk%C5%82ad_11:_Monady" TargetMode="External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Lambdy w Java 8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Jacek Kornacki</a:t>
            </a:r>
          </a:p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51780" y="4663225"/>
            <a:ext cx="89693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6493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l"/>
              <a:t>Z punktu widzenia programistów monada jest to wzorzec projektowy.</a:t>
            </a:r>
          </a:p>
          <a:p>
            <a:pPr>
              <a:spcBef>
                <a:spcPts val="0"/>
              </a:spcBef>
              <a:buNone/>
            </a:pPr>
            <a:r>
              <a:rPr lang="pl"/>
              <a:t>Wzorzec ten pozwala opakować pewną wartość w pewien kontekst obliczeniowy. Po opakowaniu wartości monadą możemy wykonywać na niej różne operacje. Efektem końcowym będzie zmieniona wartość.</a:t>
            </a:r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Monady z punktu widzenia programisty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4796" y="1152471"/>
            <a:ext cx="2027499" cy="21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Budowanie monady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l"/>
              <a:t>Aby konstrukcje nazwać monadą potrzebne nam jest: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Typ parametryzowany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Funkcje, która spakuje typ parametryzowany w funkcje monady.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Funkcje pośrednie, który wykonują operacje i zwracają funkcje monady.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Funkcje, która rozłoży nam monadę i przekaże wynik operacji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Po co używać monad??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248850" y="1152475"/>
            <a:ext cx="55832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l"/>
              <a:t>Zwiększa czytelność kodu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Zmniejsza jego złożoność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Pozwala unikać wykonywania wielokrotnie</a:t>
            </a:r>
          </a:p>
          <a:p>
            <a:pPr indent="-228600" lvl="0" marL="457200">
              <a:spcBef>
                <a:spcPts val="0"/>
              </a:spcBef>
            </a:pPr>
            <a:r>
              <a:rPr lang="pl"/>
              <a:t>Pozwala programować funkcyjnie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7525"/>
            <a:ext cx="2884449" cy="288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17797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l"/>
              <a:t>Monady w Javie 8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89180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pl" sz="2400"/>
              <a:t>Optional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rPr lang="pl" sz="2400"/>
              <a:t>Stream</a:t>
            </a:r>
          </a:p>
          <a:p>
            <a:pPr rtl="0" algn="ctr">
              <a:spcBef>
                <a:spcPts val="0"/>
              </a:spcBef>
              <a:buNone/>
            </a:pPr>
            <a:r>
              <a:rPr lang="pl" sz="2400"/>
              <a:t>CompletableFuture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1925" y="1368185"/>
            <a:ext cx="2580150" cy="19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Monada Optional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l"/>
              <a:t>Monada Optional pozwala nam operować na obiektach, które mogą nie istnieć (być null’em). Używając monady możemy zapomnieć u sprawdzaniu warunku: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pl"/>
              <a:t>Zgodnie z poprzednią teorią monada ma 3 części:</a:t>
            </a:r>
          </a:p>
          <a:p>
            <a:pPr lvl="0" rtl="0">
              <a:spcBef>
                <a:spcPts val="0"/>
              </a:spcBef>
              <a:buNone/>
            </a:pPr>
            <a:r>
              <a:rPr lang="pl"/>
              <a:t>- Opakowywującą</a:t>
            </a:r>
          </a:p>
          <a:p>
            <a:pPr rtl="0">
              <a:spcBef>
                <a:spcPts val="0"/>
              </a:spcBef>
              <a:buNone/>
            </a:pPr>
            <a:r>
              <a:rPr lang="pl"/>
              <a:t>- Wykonywanie operacji</a:t>
            </a:r>
          </a:p>
          <a:p>
            <a:pPr rtl="0">
              <a:spcBef>
                <a:spcPts val="0"/>
              </a:spcBef>
              <a:buNone/>
            </a:pPr>
            <a:r>
              <a:rPr lang="pl"/>
              <a:t>- Pobieranie wartości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325" y="1902887"/>
            <a:ext cx="298132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pl"/>
              <a:t>Opakowanie monadą Optional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Do opakowania możemy używać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/>
              <a:t>.of() - Opakuwujemy obiekt - zakładamy, że </a:t>
            </a:r>
            <a:r>
              <a:rPr b="1" lang="pl"/>
              <a:t>nie</a:t>
            </a:r>
            <a:r>
              <a:rPr lang="pl"/>
              <a:t> może być null’em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/>
              <a:t>.ofNullable() -Opakowujemy obiekt, który może być nullem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l"/>
              <a:t>.empty() - Tworzymy pustą monadę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2096787"/>
            <a:ext cx="38004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7" y="3000925"/>
            <a:ext cx="427672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800262"/>
            <a:ext cx="312420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Wykonywanie operacji na monadzie optional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l"/>
              <a:t>.filter(Predicate&lt;T&gt;) - metoda służy do wykonywania filtrowania, gdzie T jest typem na którym wykonujemy operacje</a:t>
            </a:r>
          </a:p>
          <a:p>
            <a:pPr rtl="0">
              <a:spcBef>
                <a:spcPts val="0"/>
              </a:spcBef>
              <a:buNone/>
            </a:pPr>
            <a:r>
              <a:rPr lang="pl"/>
              <a:t>.map(new Function&lt;R, T&gt;() - metoda wykonuje operacje na obiekcie typu T, a następnie zwraca obiekt innego typu R</a:t>
            </a:r>
          </a:p>
          <a:p>
            <a:pPr>
              <a:spcBef>
                <a:spcPts val="0"/>
              </a:spcBef>
              <a:buNone/>
            </a:pPr>
            <a:r>
              <a:rPr lang="pl"/>
              <a:t>.flatMap(new Function&lt;R, Optional&lt;T&gt;&gt;() - działa podobnie do map, z tym, że potrafi wykonać operacje na innej monadzie Optional. Pozwala to uniknąć zagnieżdżania monad.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2479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Pobieranie wartości z monady Optional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879100"/>
            <a:ext cx="8520599" cy="377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l"/>
              <a:t>.get() - Pobiera obiekt . </a:t>
            </a:r>
            <a:r>
              <a:rPr b="1" lang="pl"/>
              <a:t>Wartość zwrócona może być null’em.</a:t>
            </a:r>
          </a:p>
          <a:p>
            <a:pPr rtl="0">
              <a:spcBef>
                <a:spcPts val="0"/>
              </a:spcBef>
              <a:buNone/>
            </a:pPr>
            <a:r>
              <a:rPr lang="pl"/>
              <a:t>.orElse(T) - Pobiera obiekt. Kiedy obiekt jest null’em zwraca wartość domyślną określoną w 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pl"/>
              <a:t>.orElseGet(new Supplier&lt;T&gt;()) - Pobiera obiekt. Kiedy obiekt jest null’em zwraca wartość domyślną określoną dostarczoną przez Supplier’a</a:t>
            </a:r>
          </a:p>
          <a:p>
            <a:pPr rtl="0">
              <a:spcBef>
                <a:spcPts val="0"/>
              </a:spcBef>
              <a:buNone/>
            </a:pPr>
            <a:r>
              <a:rPr lang="pl"/>
              <a:t>.orElseThrow(new Supplier&lt;Exception&gt;())) - Pobiera obiekt. Kiedy obiekt jest null’em zwraca wyjątek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87" y="2303162"/>
            <a:ext cx="40481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100" y="4339350"/>
            <a:ext cx="546735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Java 7 i pół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Tak nie piszemy :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3362"/>
            <a:ext cx="405765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Monada Stream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l"/>
              <a:t>Monada ułatwia nam zarządzania kolekcjami. Zaletą monady jest fakty, że wykonując operacje na kolekcjach możemy skupić się na operowaniu pojedynczym obiektem.</a:t>
            </a:r>
          </a:p>
          <a:p>
            <a:pPr rtl="0">
              <a:spcBef>
                <a:spcPts val="0"/>
              </a:spcBef>
              <a:buNone/>
            </a:pPr>
            <a:r>
              <a:rPr lang="pl"/>
              <a:t>Monada również składa się z trzech części: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l"/>
              <a:t>- Opakowywania : stream()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l"/>
              <a:t>- Wykonywanie operacji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l"/>
              <a:t>- Pobieranie wartości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Ogólne informacje 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l"/>
              <a:t>Nowy feature dodany Java 8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Programowanie funkcyjne a lambdy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Wyrażenia lamdba w innych językach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Programowanie imperatywne / Programowanie deklaratywne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Kod staje się bardziej czytelny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Większy performance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6150" y="229200"/>
            <a:ext cx="1498224" cy="149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pl"/>
              <a:t>Wykonywanie opracji na monadzie stream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Przykłady: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l"/>
              <a:t>.filter(Predicate) - Filtrowanie wartości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l"/>
              <a:t>.map(Function&lt;R,T&gt;) - Zmiana wartości z T na R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l"/>
              <a:t>.peek(Consumer) - Pozwala wykonać dodatkową operacje, które nie modyfikuje elementu - np logowanie operacji.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l"/>
              <a:t>.distinct() - Pozwala nam zapewnić, że elementy nie będą się powtarzać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43475" y="25427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Pobieranie wartości z monady Stream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863550"/>
            <a:ext cx="8520599" cy="427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/>
              <a:t>Przykłady: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/>
              <a:t>.forEach() - Iteruje po kolekcji - podobne do pętli foreach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l"/>
              <a:t>.collect - metoda pozwala określić w jaki sposub chcemy zwrócić wynik. Jak argument przyjmuje kolejne funkcje: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Collectors.toList() - Zwraca listę (ArrayList)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Collectors.toMap(Function,Function) - Zwraca mapę (HashMap). Przyjmuje dwie funkcjce. Jedna nam określa jak ustawiamy klucz, a druga jak ustawiamy wartość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Collectors.toSet() - zwraca HashSet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Collectors.toCollection() - Zwraca dowolną kolekcje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Collectors.reducing() - Pozwala nam zredukować elementy (np. zwrócić element o najwyższej wartości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pl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l"/>
              <a:t>Przykłady</a:t>
            </a:r>
          </a:p>
          <a:p>
            <a:pPr>
              <a:spcBef>
                <a:spcPts val="0"/>
              </a:spcBef>
              <a:buNone/>
            </a:pPr>
            <a:r>
              <a:rPr lang="pl"/>
              <a:t>https://github.com/jkornacki/java8Lambda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Przydatne linki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http://www.oracle.com/technetwork/java/javase/8-whats-new-2157071.html</a:t>
            </a:r>
          </a:p>
          <a:p>
            <a:pPr lvl="0" rtl="0">
              <a:spcBef>
                <a:spcPts val="0"/>
              </a:spcBef>
              <a:buNone/>
            </a:pPr>
            <a:r>
              <a:rPr lang="pl" u="sng">
                <a:solidFill>
                  <a:schemeClr val="hlink"/>
                </a:solidFill>
                <a:hlinkClick r:id="rId4"/>
              </a:rPr>
              <a:t>https://www.youtube.com/watch?v=8pDm_kH4YKY</a:t>
            </a:r>
          </a:p>
          <a:p>
            <a:pPr lvl="0" rtl="0">
              <a:spcBef>
                <a:spcPts val="0"/>
              </a:spcBef>
              <a:buNone/>
            </a:pPr>
            <a:r>
              <a:rPr lang="pl" u="sng">
                <a:solidFill>
                  <a:schemeClr val="hlink"/>
                </a:solidFill>
                <a:hlinkClick r:id="rId5"/>
              </a:rPr>
              <a:t>https://www.youtube.com/watch?v=ne3RNFkFlgU</a:t>
            </a:r>
          </a:p>
          <a:p>
            <a:pPr lvl="0" rtl="0">
              <a:spcBef>
                <a:spcPts val="0"/>
              </a:spcBef>
              <a:buNone/>
            </a:pPr>
            <a:r>
              <a:rPr lang="pl" u="sng">
                <a:solidFill>
                  <a:schemeClr val="hlink"/>
                </a:solidFill>
                <a:hlinkClick r:id="rId6"/>
              </a:rPr>
              <a:t>https://www.youtube.com/watch?v=nkUafcNWiQE</a:t>
            </a:r>
          </a:p>
          <a:p>
            <a:pPr lvl="0" rtl="0">
              <a:spcBef>
                <a:spcPts val="0"/>
              </a:spcBef>
              <a:buNone/>
            </a:pPr>
            <a:r>
              <a:rPr lang="pl" u="sng">
                <a:solidFill>
                  <a:schemeClr val="hlink"/>
                </a:solidFill>
                <a:hlinkClick r:id="rId7"/>
              </a:rPr>
              <a:t>https://github.com/jasongoodwin/better-java-monads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Definicja Lamdy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</a:pPr>
            <a:r>
              <a:rPr lang="pl"/>
              <a:t>Jest to anonimowa funkcja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</a:pPr>
            <a:r>
              <a:rPr lang="pl"/>
              <a:t>Może być przypisana do zmiennej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</a:pPr>
            <a:r>
              <a:rPr lang="pl"/>
              <a:t>Może być przekazana jako argument do metody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</a:pPr>
            <a:r>
              <a:rPr lang="pl"/>
              <a:t>Może być zwracana przez metodę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</a:pPr>
            <a:r>
              <a:rPr lang="pl"/>
              <a:t>Narzędzie do wykorzystania nowego API w Java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6150" y="229200"/>
            <a:ext cx="1498224" cy="149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l"/>
              <a:t>Pobieranie funkcji do zmiennej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692875"/>
            <a:ext cx="8520599" cy="287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l"/>
              <a:t>W Java 8 możemy odwoływać się do funkcji po przez użycie ::</a:t>
            </a:r>
          </a:p>
          <a:p>
            <a:pPr rtl="0">
              <a:spcBef>
                <a:spcPts val="0"/>
              </a:spcBef>
              <a:buNone/>
            </a:pPr>
            <a:r>
              <a:rPr lang="pl"/>
              <a:t>Na przykład:</a:t>
            </a:r>
          </a:p>
          <a:p>
            <a:pPr rtl="0">
              <a:spcBef>
                <a:spcPts val="0"/>
              </a:spcBef>
              <a:buNone/>
            </a:pPr>
            <a:r>
              <a:rPr lang="pl"/>
              <a:t>Powyższy zapis powoduje zapisanie funkcji valueOf do zmiennej f. Zmiennej używamy następująco: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062" y="2213850"/>
            <a:ext cx="34194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528162"/>
            <a:ext cx="116205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Functional Interface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99032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l"/>
              <a:t>Adnotacje jest adnotacją opcjonalną (np. jak @Override)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Specjalny interfejs dodany na potrzeby tworzenia lambd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Może zawierać tylko jedną metodę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Interfejs może posiadać metody domyślne i statyczne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l"/>
              <a:t>Użycie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97237"/>
            <a:ext cx="3019425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7" y="3821487"/>
            <a:ext cx="32575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8275" y="2644587"/>
            <a:ext cx="299085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Popularne wbudowane typy interfejsów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l"/>
              <a:t>Java posiada wbudowane interfejsy, które możemy użyć.</a:t>
            </a:r>
          </a:p>
          <a:p>
            <a:pPr rtl="0">
              <a:spcBef>
                <a:spcPts val="0"/>
              </a:spcBef>
              <a:buNone/>
            </a:pPr>
            <a:r>
              <a:rPr lang="pl"/>
              <a:t>Interfejsy znajdują się w pakiecie java.util.function (rt.jar)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pl"/>
              <a:t>Na kolejnych slajdach zostaną przedstawione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pl"/>
              <a:t>te najpopularniejsze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800" y="1017575"/>
            <a:ext cx="247650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pl" sz="1200">
                <a:solidFill>
                  <a:schemeClr val="dk1"/>
                </a:solidFill>
              </a:rPr>
              <a:t>Function&lt;T, R&gt;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pl" sz="1200">
                <a:solidFill>
                  <a:schemeClr val="dk1"/>
                </a:solidFill>
              </a:rPr>
              <a:t>Predicate&lt;T&gt;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pl" sz="1200">
                <a:solidFill>
                  <a:schemeClr val="dk1"/>
                </a:solidFill>
              </a:rPr>
              <a:t>Supplier&lt;T&gt;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pl" sz="1200">
                <a:solidFill>
                  <a:schemeClr val="dk1"/>
                </a:solidFill>
              </a:rPr>
              <a:t>Consumer&lt;T&gt;</a:t>
            </a: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311700" y="2243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Popularne wbudowane typy interfejsów - przykłady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775" y="796987"/>
            <a:ext cx="200025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3762" y="1793500"/>
            <a:ext cx="212407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9962" y="2782487"/>
            <a:ext cx="204787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82837" y="3759725"/>
            <a:ext cx="19621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Functional Interface - Inny przykład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pl"/>
              <a:t>VS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50" y="3567787"/>
            <a:ext cx="41148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37" y="1017725"/>
            <a:ext cx="515302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20977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Monady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782475"/>
            <a:ext cx="8520599" cy="46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Definicja matematyczna: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75" y="1245975"/>
            <a:ext cx="8928024" cy="67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171499" y="1875600"/>
            <a:ext cx="8856599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l"/>
              <a:t>Źródło:</a:t>
            </a:r>
          </a:p>
          <a:p>
            <a:pPr lvl="0" rtl="0">
              <a:spcBef>
                <a:spcPts val="0"/>
              </a:spcBef>
              <a:buNone/>
            </a:pPr>
            <a:r>
              <a:rPr lang="pl" u="sng">
                <a:solidFill>
                  <a:schemeClr val="hlink"/>
                </a:solidFill>
                <a:hlinkClick r:id="rId4"/>
              </a:rPr>
              <a:t>http://wazniak.mimuw.edu.pl/index.php?title=Teoria_kategorii_dla_informatyk%C3%B3w/Wyk%C5%82ad_11:_Monady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8087" y="2441425"/>
            <a:ext cx="3307849" cy="25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