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5200"/>
            </a:lvl1pPr>
            <a:lvl2pPr algn="ctr">
              <a:spcBef>
                <a:spcPts val="0"/>
              </a:spcBef>
              <a:buSzPct val="100000"/>
              <a:defRPr sz="5200"/>
            </a:lvl2pPr>
            <a:lvl3pPr algn="ctr">
              <a:spcBef>
                <a:spcPts val="0"/>
              </a:spcBef>
              <a:buSzPct val="100000"/>
              <a:defRPr sz="5200"/>
            </a:lvl3pPr>
            <a:lvl4pPr algn="ctr">
              <a:spcBef>
                <a:spcPts val="0"/>
              </a:spcBef>
              <a:buSzPct val="100000"/>
              <a:defRPr sz="5200"/>
            </a:lvl4pPr>
            <a:lvl5pPr algn="ctr">
              <a:spcBef>
                <a:spcPts val="0"/>
              </a:spcBef>
              <a:buSzPct val="100000"/>
              <a:defRPr sz="5200"/>
            </a:lvl5pPr>
            <a:lvl6pPr algn="ctr">
              <a:spcBef>
                <a:spcPts val="0"/>
              </a:spcBef>
              <a:buSzPct val="100000"/>
              <a:defRPr sz="5200"/>
            </a:lvl6pPr>
            <a:lvl7pPr algn="ctr">
              <a:spcBef>
                <a:spcPts val="0"/>
              </a:spcBef>
              <a:buSzPct val="100000"/>
              <a:defRPr sz="5200"/>
            </a:lvl7pPr>
            <a:lvl8pPr algn="ctr">
              <a:spcBef>
                <a:spcPts val="0"/>
              </a:spcBef>
              <a:buSzPct val="100000"/>
              <a:defRPr sz="5200"/>
            </a:lvl8pPr>
            <a:lvl9pPr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0" name="Shape 10"/>
          <p:cNvSpPr txBox="1"/>
          <p:nvPr>
            <p:ph idx="1" type="subTitle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1" name="Shape 1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pl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311700" y="1106125"/>
            <a:ext cx="8520599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12000"/>
            </a:lvl1pPr>
            <a:lvl2pPr algn="ctr">
              <a:spcBef>
                <a:spcPts val="0"/>
              </a:spcBef>
              <a:buSzPct val="100000"/>
              <a:defRPr sz="12000"/>
            </a:lvl2pPr>
            <a:lvl3pPr algn="ctr">
              <a:spcBef>
                <a:spcPts val="0"/>
              </a:spcBef>
              <a:buSzPct val="100000"/>
              <a:defRPr sz="12000"/>
            </a:lvl3pPr>
            <a:lvl4pPr algn="ctr">
              <a:spcBef>
                <a:spcPts val="0"/>
              </a:spcBef>
              <a:buSzPct val="100000"/>
              <a:defRPr sz="12000"/>
            </a:lvl4pPr>
            <a:lvl5pPr algn="ctr">
              <a:spcBef>
                <a:spcPts val="0"/>
              </a:spcBef>
              <a:buSzPct val="100000"/>
              <a:defRPr sz="12000"/>
            </a:lvl5pPr>
            <a:lvl6pPr algn="ctr">
              <a:spcBef>
                <a:spcPts val="0"/>
              </a:spcBef>
              <a:buSzPct val="100000"/>
              <a:defRPr sz="12000"/>
            </a:lvl6pPr>
            <a:lvl7pPr algn="ctr">
              <a:spcBef>
                <a:spcPts val="0"/>
              </a:spcBef>
              <a:buSzPct val="100000"/>
              <a:defRPr sz="12000"/>
            </a:lvl7pPr>
            <a:lvl8pPr algn="ctr">
              <a:spcBef>
                <a:spcPts val="0"/>
              </a:spcBef>
              <a:buSzPct val="100000"/>
              <a:defRPr sz="12000"/>
            </a:lvl8pPr>
            <a:lvl9pPr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x="311700" y="3152225"/>
            <a:ext cx="8520599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defRPr/>
            </a:lvl1pPr>
            <a:lvl2pPr algn="ctr">
              <a:spcBef>
                <a:spcPts val="0"/>
              </a:spcBef>
              <a:defRPr/>
            </a:lvl2pPr>
            <a:lvl3pPr algn="ctr">
              <a:spcBef>
                <a:spcPts val="0"/>
              </a:spcBef>
              <a:defRPr/>
            </a:lvl3pPr>
            <a:lvl4pPr algn="ctr">
              <a:spcBef>
                <a:spcPts val="0"/>
              </a:spcBef>
              <a:defRPr/>
            </a:lvl4pPr>
            <a:lvl5pPr algn="ctr">
              <a:spcBef>
                <a:spcPts val="0"/>
              </a:spcBef>
              <a:defRPr/>
            </a:lvl5pPr>
            <a:lvl6pPr algn="ctr">
              <a:spcBef>
                <a:spcPts val="0"/>
              </a:spcBef>
              <a:defRPr/>
            </a:lvl6pPr>
            <a:lvl7pPr algn="ctr">
              <a:spcBef>
                <a:spcPts val="0"/>
              </a:spcBef>
              <a:defRPr/>
            </a:lvl7pPr>
            <a:lvl8pPr algn="ctr">
              <a:spcBef>
                <a:spcPts val="0"/>
              </a:spcBef>
              <a:defRPr/>
            </a:lvl8pPr>
            <a:lvl9pPr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pl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pl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algn="ctr">
              <a:spcBef>
                <a:spcPts val="0"/>
              </a:spcBef>
              <a:buSzPct val="100000"/>
              <a:defRPr sz="3600"/>
            </a:lvl1pPr>
            <a:lvl2pPr algn="ctr">
              <a:spcBef>
                <a:spcPts val="0"/>
              </a:spcBef>
              <a:buSzPct val="100000"/>
              <a:defRPr sz="3600"/>
            </a:lvl2pPr>
            <a:lvl3pPr algn="ctr">
              <a:spcBef>
                <a:spcPts val="0"/>
              </a:spcBef>
              <a:buSzPct val="100000"/>
              <a:defRPr sz="3600"/>
            </a:lvl3pPr>
            <a:lvl4pPr algn="ctr">
              <a:spcBef>
                <a:spcPts val="0"/>
              </a:spcBef>
              <a:buSzPct val="100000"/>
              <a:defRPr sz="3600"/>
            </a:lvl4pPr>
            <a:lvl5pPr algn="ctr">
              <a:spcBef>
                <a:spcPts val="0"/>
              </a:spcBef>
              <a:buSzPct val="100000"/>
              <a:defRPr sz="3600"/>
            </a:lvl5pPr>
            <a:lvl6pPr algn="ctr">
              <a:spcBef>
                <a:spcPts val="0"/>
              </a:spcBef>
              <a:buSzPct val="100000"/>
              <a:defRPr sz="3600"/>
            </a:lvl6pPr>
            <a:lvl7pPr algn="ctr">
              <a:spcBef>
                <a:spcPts val="0"/>
              </a:spcBef>
              <a:buSzPct val="100000"/>
              <a:defRPr sz="3600"/>
            </a:lvl7pPr>
            <a:lvl8pPr algn="ctr">
              <a:spcBef>
                <a:spcPts val="0"/>
              </a:spcBef>
              <a:buSzPct val="100000"/>
              <a:defRPr sz="3600"/>
            </a:lvl8pPr>
            <a:lvl9pPr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pl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7" name="Shape 17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pl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2" name="Shape 22"/>
          <p:cNvSpPr txBox="1"/>
          <p:nvPr>
            <p:ph idx="2" type="body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pl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pl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SzPct val="100000"/>
              <a:defRPr sz="2400"/>
            </a:lvl1pPr>
            <a:lvl2pPr>
              <a:spcBef>
                <a:spcPts val="0"/>
              </a:spcBef>
              <a:buSzPct val="100000"/>
              <a:defRPr sz="2400"/>
            </a:lvl2pPr>
            <a:lvl3pPr>
              <a:spcBef>
                <a:spcPts val="0"/>
              </a:spcBef>
              <a:buSzPct val="100000"/>
              <a:defRPr sz="2400"/>
            </a:lvl3pPr>
            <a:lvl4pPr>
              <a:spcBef>
                <a:spcPts val="0"/>
              </a:spcBef>
              <a:buSzPct val="100000"/>
              <a:defRPr sz="2400"/>
            </a:lvl4pPr>
            <a:lvl5pPr>
              <a:spcBef>
                <a:spcPts val="0"/>
              </a:spcBef>
              <a:buSzPct val="100000"/>
              <a:defRPr sz="2400"/>
            </a:lvl5pPr>
            <a:lvl6pPr>
              <a:spcBef>
                <a:spcPts val="0"/>
              </a:spcBef>
              <a:buSzPct val="100000"/>
              <a:defRPr sz="2400"/>
            </a:lvl6pPr>
            <a:lvl7pPr>
              <a:spcBef>
                <a:spcPts val="0"/>
              </a:spcBef>
              <a:buSzPct val="100000"/>
              <a:defRPr sz="2400"/>
            </a:lvl7pPr>
            <a:lvl8pPr>
              <a:spcBef>
                <a:spcPts val="0"/>
              </a:spcBef>
              <a:buSzPct val="100000"/>
              <a:defRPr sz="2400"/>
            </a:lvl8pPr>
            <a:lvl9pPr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2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pl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SzPct val="100000"/>
              <a:defRPr sz="4800"/>
            </a:lvl1pPr>
            <a:lvl2pPr>
              <a:spcBef>
                <a:spcPts val="0"/>
              </a:spcBef>
              <a:buSzPct val="100000"/>
              <a:defRPr sz="4800"/>
            </a:lvl2pPr>
            <a:lvl3pPr>
              <a:spcBef>
                <a:spcPts val="0"/>
              </a:spcBef>
              <a:buSzPct val="100000"/>
              <a:defRPr sz="4800"/>
            </a:lvl3pPr>
            <a:lvl4pPr>
              <a:spcBef>
                <a:spcPts val="0"/>
              </a:spcBef>
              <a:buSzPct val="100000"/>
              <a:defRPr sz="4800"/>
            </a:lvl4pPr>
            <a:lvl5pPr>
              <a:spcBef>
                <a:spcPts val="0"/>
              </a:spcBef>
              <a:buSzPct val="100000"/>
              <a:defRPr sz="4800"/>
            </a:lvl5pPr>
            <a:lvl6pPr>
              <a:spcBef>
                <a:spcPts val="0"/>
              </a:spcBef>
              <a:buSzPct val="100000"/>
              <a:defRPr sz="4800"/>
            </a:lvl6pPr>
            <a:lvl7pPr>
              <a:spcBef>
                <a:spcPts val="0"/>
              </a:spcBef>
              <a:buSzPct val="100000"/>
              <a:defRPr sz="4800"/>
            </a:lvl7pPr>
            <a:lvl8pPr>
              <a:spcBef>
                <a:spcPts val="0"/>
              </a:spcBef>
              <a:buSzPct val="100000"/>
              <a:defRPr sz="4800"/>
            </a:lvl8pPr>
            <a:lvl9pPr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pl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/>
        </p:nvSpPr>
        <p:spPr>
          <a:xfrm>
            <a:off x="4572000" y="25"/>
            <a:ext cx="4572000" cy="51434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" name="Shape 36"/>
          <p:cNvSpPr txBox="1"/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4200"/>
            </a:lvl1pPr>
            <a:lvl2pPr algn="ctr">
              <a:spcBef>
                <a:spcPts val="0"/>
              </a:spcBef>
              <a:buSzPct val="100000"/>
              <a:defRPr sz="4200"/>
            </a:lvl2pPr>
            <a:lvl3pPr algn="ctr">
              <a:spcBef>
                <a:spcPts val="0"/>
              </a:spcBef>
              <a:buSzPct val="100000"/>
              <a:defRPr sz="4200"/>
            </a:lvl3pPr>
            <a:lvl4pPr algn="ctr">
              <a:spcBef>
                <a:spcPts val="0"/>
              </a:spcBef>
              <a:buSzPct val="100000"/>
              <a:defRPr sz="4200"/>
            </a:lvl4pPr>
            <a:lvl5pPr algn="ctr">
              <a:spcBef>
                <a:spcPts val="0"/>
              </a:spcBef>
              <a:buSzPct val="100000"/>
              <a:defRPr sz="4200"/>
            </a:lvl5pPr>
            <a:lvl6pPr algn="ctr">
              <a:spcBef>
                <a:spcPts val="0"/>
              </a:spcBef>
              <a:buSzPct val="100000"/>
              <a:defRPr sz="4200"/>
            </a:lvl6pPr>
            <a:lvl7pPr algn="ctr">
              <a:spcBef>
                <a:spcPts val="0"/>
              </a:spcBef>
              <a:buSzPct val="100000"/>
              <a:defRPr sz="4200"/>
            </a:lvl7pPr>
            <a:lvl8pPr algn="ctr">
              <a:spcBef>
                <a:spcPts val="0"/>
              </a:spcBef>
              <a:buSzPct val="100000"/>
              <a:defRPr sz="4200"/>
            </a:lvl8pPr>
            <a:lvl9pPr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7" name="Shape 37"/>
          <p:cNvSpPr txBox="1"/>
          <p:nvPr>
            <p:ph idx="1" type="subTitle"/>
          </p:nvPr>
        </p:nvSpPr>
        <p:spPr>
          <a:xfrm>
            <a:off x="265500" y="2803075"/>
            <a:ext cx="4045199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8" name="Shape 38"/>
          <p:cNvSpPr txBox="1"/>
          <p:nvPr>
            <p:ph idx="2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pl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pl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defRPr sz="1800">
                <a:solidFill>
                  <a:schemeClr val="lt2"/>
                </a:solidFill>
              </a:defRPr>
            </a:lvl1pPr>
            <a:lvl2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pl" sz="1000">
                <a:solidFill>
                  <a:schemeClr val="lt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www.oracle.com/technetwork/java/javase/8-whats-new-2157071.html" TargetMode="External"/><Relationship Id="rId4" Type="http://schemas.openxmlformats.org/officeDocument/2006/relationships/hyperlink" Target="https://www.youtube.com/watch?v=8pDm_kH4YKY" TargetMode="External"/><Relationship Id="rId5" Type="http://schemas.openxmlformats.org/officeDocument/2006/relationships/hyperlink" Target="https://www.youtube.com/watch?v=ne3RNFkFlgU" TargetMode="External"/><Relationship Id="rId6" Type="http://schemas.openxmlformats.org/officeDocument/2006/relationships/hyperlink" Target="https://www.youtube.com/watch?v=nkUafcNWiQE" TargetMode="External"/><Relationship Id="rId7" Type="http://schemas.openxmlformats.org/officeDocument/2006/relationships/hyperlink" Target="https://github.com/jasongoodwin/better-java-monads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6.png"/><Relationship Id="rId4" Type="http://schemas.openxmlformats.org/officeDocument/2006/relationships/image" Target="../media/image0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1.png"/><Relationship Id="rId4" Type="http://schemas.openxmlformats.org/officeDocument/2006/relationships/image" Target="../media/image00.png"/><Relationship Id="rId5" Type="http://schemas.openxmlformats.org/officeDocument/2006/relationships/image" Target="../media/image0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9.png"/><Relationship Id="rId4" Type="http://schemas.openxmlformats.org/officeDocument/2006/relationships/image" Target="../media/image07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Relationship Id="rId4" Type="http://schemas.openxmlformats.org/officeDocument/2006/relationships/image" Target="../media/image0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pl"/>
              <a:t>Lambdy w Java 8</a:t>
            </a:r>
          </a:p>
        </p:txBody>
      </p:sp>
      <p:sp>
        <p:nvSpPr>
          <p:cNvPr id="51" name="Shape 51"/>
          <p:cNvSpPr txBox="1"/>
          <p:nvPr>
            <p:ph idx="1" type="subTitle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pl"/>
              <a:t>Jacek Kornacki</a:t>
            </a:r>
          </a:p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51780" y="4663225"/>
            <a:ext cx="89693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pl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l"/>
              <a:t>Nowe API Java 8</a:t>
            </a:r>
          </a:p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Clr>
                <a:schemeClr val="lt2"/>
              </a:buClr>
              <a:buSzPct val="100000"/>
              <a:buFont typeface="Arial"/>
            </a:pPr>
            <a:r>
              <a:rPr lang="pl"/>
              <a:t>Map</a:t>
            </a:r>
          </a:p>
          <a:p>
            <a:pPr indent="-228600" lvl="1" marL="914400" rtl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</a:pPr>
            <a:r>
              <a:rPr lang="pl"/>
              <a:t>forEach(BiConsumer)</a:t>
            </a:r>
          </a:p>
          <a:p>
            <a:pPr indent="-228600" lvl="1" marL="914400" rtl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</a:pPr>
            <a:r>
              <a:rPr lang="pl"/>
              <a:t>getOrDefault(Object, V)</a:t>
            </a:r>
          </a:p>
          <a:p>
            <a:pPr indent="-228600" lvl="1" marL="914400" rtl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</a:pPr>
            <a:r>
              <a:rPr lang="pl"/>
              <a:t>putIfAbsent(K, V)</a:t>
            </a:r>
          </a:p>
          <a:p>
            <a:pPr indent="-228600" lvl="1" marL="914400" rtl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</a:pPr>
            <a:r>
              <a:rPr lang="pl"/>
              <a:t>remove(Object, Object)</a:t>
            </a:r>
          </a:p>
          <a:p>
            <a:pPr indent="-228600" lvl="1" marL="914400" rtl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</a:pPr>
            <a:r>
              <a:rPr lang="pl"/>
              <a:t>replace(K, V)</a:t>
            </a:r>
          </a:p>
          <a:p>
            <a:pPr indent="-228600" lvl="1" marL="914400" rtl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</a:pPr>
            <a:r>
              <a:rPr lang="pl"/>
              <a:t>replace(K, V, V)</a:t>
            </a:r>
          </a:p>
          <a:p>
            <a:pPr indent="-228600" lvl="1" marL="914400" rtl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</a:pPr>
            <a:r>
              <a:rPr lang="pl"/>
              <a:t>replaceAll(BiFunction)</a:t>
            </a:r>
          </a:p>
          <a:p>
            <a:pPr indent="-228600" lvl="1" marL="914400" rtl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</a:pPr>
            <a:r>
              <a:rPr lang="pl"/>
              <a:t>compute(K, BiFunction)</a:t>
            </a:r>
          </a:p>
          <a:p>
            <a:pPr indent="-228600" lvl="1" marL="914400" rtl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</a:pPr>
            <a:r>
              <a:rPr lang="pl"/>
              <a:t>computeIfAbsent(K, Function)</a:t>
            </a:r>
          </a:p>
          <a:p>
            <a:pPr indent="-228600" lvl="1" marL="914400" rtl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</a:pPr>
            <a:r>
              <a:rPr lang="pl"/>
              <a:t>computeIfPresent(K, BiFunction)</a:t>
            </a:r>
          </a:p>
          <a:p>
            <a:pPr indent="-228600" lvl="1" marL="914400" rtl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</a:pPr>
            <a:r>
              <a:rPr lang="pl"/>
              <a:t>merge(K, V, BiFunction)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None/>
            </a:pPr>
            <a:r>
              <a:t/>
            </a:r>
            <a:endParaRPr/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None/>
            </a:pPr>
            <a:r>
              <a:t/>
            </a:r>
            <a:endParaRPr/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None/>
            </a:pPr>
            <a:r>
              <a:t/>
            </a:r>
            <a:endParaRPr/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None/>
            </a:pPr>
            <a:r>
              <a:t/>
            </a:r>
            <a:endParaRPr/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pl"/>
              <a:t>Przykłady</a:t>
            </a:r>
          </a:p>
          <a:p>
            <a:pPr>
              <a:spcBef>
                <a:spcPts val="0"/>
              </a:spcBef>
              <a:buNone/>
            </a:pPr>
            <a:r>
              <a:rPr lang="pl"/>
              <a:t>https://github.com/jkornacki/java8Lambda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pl"/>
              <a:t>Przydatne linki</a:t>
            </a:r>
          </a:p>
        </p:txBody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pl" u="sng">
                <a:solidFill>
                  <a:schemeClr val="hlink"/>
                </a:solidFill>
                <a:hlinkClick r:id="rId3"/>
              </a:rPr>
              <a:t>http://www.oracle.com/technetwork/java/javase/8-whats-new-2157071.html</a:t>
            </a:r>
          </a:p>
          <a:p>
            <a:pPr rtl="0">
              <a:spcBef>
                <a:spcPts val="0"/>
              </a:spcBef>
              <a:buNone/>
            </a:pPr>
            <a:r>
              <a:rPr lang="pl" u="sng">
                <a:solidFill>
                  <a:schemeClr val="hlink"/>
                </a:solidFill>
                <a:hlinkClick r:id="rId4"/>
              </a:rPr>
              <a:t>https://www.youtube.com/watch?v=8pDm_kH4YKY</a:t>
            </a:r>
          </a:p>
          <a:p>
            <a:pPr rtl="0">
              <a:spcBef>
                <a:spcPts val="0"/>
              </a:spcBef>
              <a:buNone/>
            </a:pPr>
            <a:r>
              <a:rPr lang="pl" u="sng">
                <a:solidFill>
                  <a:schemeClr val="hlink"/>
                </a:solidFill>
                <a:hlinkClick r:id="rId5"/>
              </a:rPr>
              <a:t>https://www.youtube.com/watch?v=ne3RNFkFlgU</a:t>
            </a:r>
          </a:p>
          <a:p>
            <a:pPr rtl="0">
              <a:spcBef>
                <a:spcPts val="0"/>
              </a:spcBef>
              <a:buNone/>
            </a:pPr>
            <a:r>
              <a:rPr lang="pl" u="sng">
                <a:solidFill>
                  <a:schemeClr val="hlink"/>
                </a:solidFill>
                <a:hlinkClick r:id="rId6"/>
              </a:rPr>
              <a:t>https://www.youtube.com/watch?v=nkUafcNWiQE</a:t>
            </a:r>
          </a:p>
          <a:p>
            <a:pPr rtl="0">
              <a:spcBef>
                <a:spcPts val="0"/>
              </a:spcBef>
              <a:buNone/>
            </a:pPr>
            <a:r>
              <a:rPr lang="pl" u="sng">
                <a:solidFill>
                  <a:schemeClr val="hlink"/>
                </a:solidFill>
                <a:hlinkClick r:id="rId7"/>
              </a:rPr>
              <a:t>https://github.com/jasongoodwin/better-java-monads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pl"/>
              <a:t>Ogólne informacje </a:t>
            </a:r>
          </a:p>
        </p:txBody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pl"/>
              <a:t>Nowy feature dodany Java 8</a:t>
            </a:r>
          </a:p>
          <a:p>
            <a:pPr indent="-228600" lvl="0" marL="457200" rtl="0">
              <a:spcBef>
                <a:spcPts val="0"/>
              </a:spcBef>
            </a:pPr>
            <a:r>
              <a:rPr lang="pl"/>
              <a:t>Programowanie funkcyjne a lambdy</a:t>
            </a:r>
          </a:p>
          <a:p>
            <a:pPr indent="-228600" lvl="0" marL="457200" rtl="0">
              <a:spcBef>
                <a:spcPts val="0"/>
              </a:spcBef>
            </a:pPr>
            <a:r>
              <a:rPr lang="pl"/>
              <a:t>Wyrażenia lamdba w innych językach</a:t>
            </a:r>
          </a:p>
          <a:p>
            <a:pPr indent="-228600" lvl="0" marL="457200" rtl="0">
              <a:spcBef>
                <a:spcPts val="0"/>
              </a:spcBef>
            </a:pPr>
            <a:r>
              <a:rPr lang="pl"/>
              <a:t>Programowanie imperatywne / Programowanie deklaratywne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pl"/>
              <a:t>Kod staje się bardziej czytelny</a:t>
            </a:r>
          </a:p>
          <a:p>
            <a:pPr indent="-228600" lvl="0" marL="457200" rtl="0">
              <a:spcBef>
                <a:spcPts val="0"/>
              </a:spcBef>
            </a:pPr>
            <a:r>
              <a:rPr lang="pl"/>
              <a:t>Większy performance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59" name="Shape 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06150" y="229200"/>
            <a:ext cx="1498224" cy="1498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pl"/>
              <a:t>Definicja Lamdy</a:t>
            </a:r>
          </a:p>
        </p:txBody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</a:pPr>
            <a:r>
              <a:rPr lang="pl"/>
              <a:t>Jest to anonimowa funkcja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</a:pPr>
            <a:r>
              <a:rPr lang="pl"/>
              <a:t>Może być przypisana do zmiennej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</a:pPr>
            <a:r>
              <a:rPr lang="pl"/>
              <a:t>Może być przekazana jako argument do metody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</a:pPr>
            <a:r>
              <a:rPr lang="pl"/>
              <a:t>Może być zwracana przez metodę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</a:pPr>
            <a:r>
              <a:rPr lang="pl"/>
              <a:t>Narzędzie do wykorzystania nowego API w Java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None/>
            </a:pPr>
            <a:r>
              <a:t/>
            </a:r>
            <a:endParaRPr/>
          </a:p>
        </p:txBody>
      </p:sp>
      <p:pic>
        <p:nvPicPr>
          <p:cNvPr id="66" name="Shape 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06150" y="229200"/>
            <a:ext cx="1498224" cy="1498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pl"/>
              <a:t>Pobieranie funkcji do zmiennej</a:t>
            </a:r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311700" y="1692875"/>
            <a:ext cx="8520599" cy="287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pl"/>
              <a:t>W Java 8 możemy odwoływać się do funkcji po przez użycie ::</a:t>
            </a:r>
          </a:p>
          <a:p>
            <a:pPr rtl="0">
              <a:spcBef>
                <a:spcPts val="0"/>
              </a:spcBef>
              <a:buNone/>
            </a:pPr>
            <a:r>
              <a:rPr lang="pl"/>
              <a:t>Na przykład:</a:t>
            </a:r>
          </a:p>
          <a:p>
            <a:pPr rtl="0">
              <a:spcBef>
                <a:spcPts val="0"/>
              </a:spcBef>
              <a:buNone/>
            </a:pPr>
            <a:r>
              <a:rPr lang="pl"/>
              <a:t>Powyższy zapis powoduje zapisanie funkcji valueOf do zmiennej f. Zmiennej używamy następująco: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73" name="Shape 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9062" y="2213850"/>
            <a:ext cx="3419475" cy="49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Shape 7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3528162"/>
            <a:ext cx="1162050" cy="42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pl"/>
              <a:t>Functional Interface</a:t>
            </a:r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311700" y="99032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pl"/>
              <a:t>Adnotacje jest adnotacją opcjonalną (np. jak @Override)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pl"/>
              <a:t>Specjalny interfejs dodany na potrzeby tworzenia lambd</a:t>
            </a:r>
          </a:p>
          <a:p>
            <a:pPr indent="-228600" lvl="0" marL="457200" rtl="0">
              <a:spcBef>
                <a:spcPts val="0"/>
              </a:spcBef>
            </a:pPr>
            <a:r>
              <a:rPr lang="pl"/>
              <a:t>Może zawierać tylko jedną metodę</a:t>
            </a:r>
          </a:p>
          <a:p>
            <a:pPr indent="-228600" lvl="0" marL="457200" rtl="0">
              <a:spcBef>
                <a:spcPts val="0"/>
              </a:spcBef>
            </a:pPr>
            <a:r>
              <a:rPr lang="pl"/>
              <a:t>Interfejs może posiadać metody domyślne i statyczne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pl"/>
              <a:t>Użycie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81" name="Shape 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397237"/>
            <a:ext cx="3019425" cy="1114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Shape 8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687" y="3821487"/>
            <a:ext cx="3257550" cy="866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Shape 8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18275" y="2644587"/>
            <a:ext cx="2990850" cy="176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pl"/>
              <a:t>Popularne wbudowane typy interfejsów</a:t>
            </a:r>
          </a:p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pl"/>
              <a:t>Java posiada wbudowane interfejsy, które możemy użyć.</a:t>
            </a:r>
          </a:p>
          <a:p>
            <a:pPr rtl="0">
              <a:spcBef>
                <a:spcPts val="0"/>
              </a:spcBef>
              <a:buNone/>
            </a:pPr>
            <a:r>
              <a:rPr lang="pl"/>
              <a:t>Interfejsy znajdują się w pakiecie java.util.function (rt.jar)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None/>
            </a:pPr>
            <a:r>
              <a:rPr lang="pl"/>
              <a:t>Na kolejnych slajdach zostaną przedstawione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None/>
            </a:pPr>
            <a:r>
              <a:rPr lang="pl"/>
              <a:t>te najpopularniejsze</a:t>
            </a:r>
          </a:p>
        </p:txBody>
      </p:sp>
      <p:pic>
        <p:nvPicPr>
          <p:cNvPr id="90" name="Shape 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55800" y="1017575"/>
            <a:ext cx="2476500" cy="368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pl" sz="1200">
                <a:solidFill>
                  <a:schemeClr val="dk1"/>
                </a:solidFill>
              </a:rPr>
              <a:t>Function&lt;T, R&gt;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pl" sz="1200">
                <a:solidFill>
                  <a:schemeClr val="dk1"/>
                </a:solidFill>
              </a:rPr>
              <a:t>Predicate&lt;T&gt;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pl" sz="1200">
                <a:solidFill>
                  <a:schemeClr val="dk1"/>
                </a:solidFill>
              </a:rPr>
              <a:t>Supplier&lt;T&gt;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pl" sz="1200">
                <a:solidFill>
                  <a:schemeClr val="dk1"/>
                </a:solidFill>
              </a:rPr>
              <a:t>Consumer&lt;T&gt;</a:t>
            </a:r>
          </a:p>
        </p:txBody>
      </p:sp>
      <p:sp>
        <p:nvSpPr>
          <p:cNvPr id="96" name="Shape 96"/>
          <p:cNvSpPr txBox="1"/>
          <p:nvPr>
            <p:ph type="title"/>
          </p:nvPr>
        </p:nvSpPr>
        <p:spPr>
          <a:xfrm>
            <a:off x="311700" y="224300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pl"/>
              <a:t>Popularne wbudowane typy interfejsów - przykłady</a:t>
            </a:r>
          </a:p>
        </p:txBody>
      </p:sp>
      <p:pic>
        <p:nvPicPr>
          <p:cNvPr id="97" name="Shape 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3775" y="796987"/>
            <a:ext cx="2000250" cy="962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Shape 9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63762" y="1793500"/>
            <a:ext cx="2124075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Shape 9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39962" y="2782487"/>
            <a:ext cx="2047875" cy="790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Shape 10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982837" y="3759725"/>
            <a:ext cx="1962150" cy="78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pl"/>
              <a:t>Functional Interface - Inny przykład</a:t>
            </a:r>
          </a:p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rPr lang="pl"/>
              <a:t>VS</a:t>
            </a:r>
          </a:p>
        </p:txBody>
      </p:sp>
      <p:pic>
        <p:nvPicPr>
          <p:cNvPr id="107" name="Shape 1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950" y="3567787"/>
            <a:ext cx="4114800" cy="1381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Shape 10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1937" y="1017725"/>
            <a:ext cx="5153025" cy="219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pl"/>
              <a:t>Nowe API Java 8</a:t>
            </a:r>
          </a:p>
        </p:txBody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</a:pPr>
            <a:r>
              <a:rPr lang="pl"/>
              <a:t>Iterable</a:t>
            </a:r>
          </a:p>
          <a:p>
            <a:pPr indent="-228600" lvl="1" marL="914400" rtl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</a:pPr>
            <a:r>
              <a:rPr lang="pl"/>
              <a:t>forEach(Consumer)</a:t>
            </a:r>
          </a:p>
          <a:p>
            <a:pPr indent="-228600" lvl="1" marL="914400" rtl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</a:pPr>
            <a:r>
              <a:rPr lang="pl"/>
              <a:t>spliterator()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</a:pPr>
            <a:r>
              <a:rPr lang="pl"/>
              <a:t>Collection (extends Iterable)</a:t>
            </a:r>
          </a:p>
          <a:p>
            <a:pPr indent="-228600" lvl="1" marL="914400" rtl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</a:pPr>
            <a:r>
              <a:rPr lang="pl"/>
              <a:t>removeIf(Predicate) → demo</a:t>
            </a:r>
          </a:p>
          <a:p>
            <a:pPr indent="-228600" lvl="1" marL="914400" rtl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</a:pPr>
            <a:r>
              <a:rPr lang="pl"/>
              <a:t>stream()</a:t>
            </a:r>
          </a:p>
          <a:p>
            <a:pPr indent="-228600" lvl="1" marL="914400" rtl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</a:pPr>
            <a:r>
              <a:rPr lang="pl"/>
              <a:t>parallelStream()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</a:pPr>
            <a:r>
              <a:rPr lang="pl"/>
              <a:t>List (extends Collection)</a:t>
            </a:r>
          </a:p>
          <a:p>
            <a:pPr indent="-228600" lvl="1" marL="914400" rtl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</a:pPr>
            <a:r>
              <a:rPr lang="pl"/>
              <a:t>replaceAll(UnaryOperator)</a:t>
            </a:r>
          </a:p>
          <a:p>
            <a:pPr indent="-228600" lvl="1" marL="914400" rtl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</a:pPr>
            <a:r>
              <a:rPr lang="pl"/>
              <a:t>sort(Comparator) → demo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</a:pPr>
            <a:r>
              <a:rPr lang="pl"/>
              <a:t>File</a:t>
            </a:r>
          </a:p>
          <a:p>
            <a:pPr indent="-228600" lvl="1" marL="914400" rtl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</a:pPr>
            <a:r>
              <a:rPr lang="pl"/>
              <a:t>lines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None/>
            </a:pPr>
            <a:r>
              <a:t/>
            </a:r>
            <a:endParaRPr/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None/>
            </a:pPr>
            <a:r>
              <a:t/>
            </a:r>
            <a:endParaRPr/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None/>
            </a:pPr>
            <a:r>
              <a:t/>
            </a:r>
            <a:endParaRPr/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None/>
            </a:pPr>
            <a:r>
              <a:t/>
            </a:r>
            <a:endParaRPr/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None/>
            </a:pPr>
            <a:r>
              <a:t/>
            </a:r>
            <a:endParaRPr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simple-dark-2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