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2B8E"/>
    <a:srgbClr val="8BFA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80193"/>
  </p:normalViewPr>
  <p:slideViewPr>
    <p:cSldViewPr snapToGrid="0" snapToObjects="1" showGuides="1">
      <p:cViewPr varScale="1">
        <p:scale>
          <a:sx n="84" d="100"/>
          <a:sy n="84" d="100"/>
        </p:scale>
        <p:origin x="93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F420B-3C48-274B-BFEE-B688C0F4A5BE}" type="datetimeFigureOut">
              <a:rPr lang="en-US" smtClean="0"/>
              <a:t>2/8/19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8C909-7029-594A-824F-3F89C5C2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23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nc.psychopen.eu/article/view/106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are data from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Barner et al. (2017), JNC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classroom-randomized controlled trial of an elementary math intervention. The design was a simple pre-post assessment at the beginning and end of the school year. The primary question was whether assignment to group (control vs. mental abacus) produced differences in any of the outcomes (</a:t>
            </a:r>
            <a:r>
              <a:rPr lang="en-US" dirty="0" err="1"/>
              <a:t>ravens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dirty="0" err="1"/>
              <a:t>woodcockTotal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A secondary question was about the role of grade level and baseline math knowledge in the success of the intervention.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Mental abacus – visualizing an abacus while they’re trying to do math problems.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8C909-7029-594A-824F-3F89C5C280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27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337AB-F611-F249-B503-113F7AE5F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BAE78-DB78-4D47-9A52-FD7EDC560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7E683-C560-6041-A1FB-F9414BDF9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7850-6E49-E542-B625-B793A4909192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71DEC-F08E-2040-B7A4-618A7669A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D20F6-EBEA-DC47-8B57-60F08DA8D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E5C5-B5CE-9545-A4FA-50F8EB26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77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77818-510B-EF47-8D4B-A6586DD07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C7B41-702C-074B-8A5B-0D6BE8014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15E83-F1E8-6E49-9958-0560DD065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7850-6E49-E542-B625-B793A4909192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C7FCD-7474-AB40-8BDF-49C89821B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8DC3F-3786-4941-B588-74D0DCD11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E5C5-B5CE-9545-A4FA-50F8EB26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44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2FD8DF-0EC7-B94B-AD70-209EF2B41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10E38-7EE7-5D4C-97F6-8CC500F01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94A22-BB20-364C-A041-E2A488F3C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7850-6E49-E542-B625-B793A4909192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186B6-37CC-A84C-9634-BF65F12B1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1FF07-68BC-0342-9775-68D7CADCD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E5C5-B5CE-9545-A4FA-50F8EB26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A3E4-5C46-254A-90AB-3DE856E65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CCD79-0E1E-9A44-AB5C-EB21D209C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DCC7F-A9D0-2C4F-9A74-041746E33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7850-6E49-E542-B625-B793A4909192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8C5AC-23D6-C944-B7FC-C6A14F00E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73E2B-A805-C345-A1DA-57AE79A8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E5C5-B5CE-9545-A4FA-50F8EB26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5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C1646-04D3-0740-BA1F-0C446235C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77215-58D5-F949-894C-AABFD6FF8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E90CC-3390-3B48-B733-B03E6BF60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7850-6E49-E542-B625-B793A4909192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1C992-FB70-AD47-AEF7-BED6B14AC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AA564-910B-004F-9730-B5D91187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E5C5-B5CE-9545-A4FA-50F8EB26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5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72F55-B4F9-5942-B9F9-42699017E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0CEBA-C117-F047-8058-611E01ECD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16AF9-AA69-F54F-B808-CB9C948C9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CD4A8-7634-9D41-A4EE-ED672D6EB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7850-6E49-E542-B625-B793A4909192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37554-92E8-9149-B52B-5E89532A9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98540-9ABC-A14A-9F49-6EA0EB16D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E5C5-B5CE-9545-A4FA-50F8EB26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9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E6F0-097E-D44F-82D3-65F2ED0BC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1D5FD-4169-0A4E-B844-98DC31D13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E6509-55B0-4747-8D77-4E82F41E5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84BED-2EE8-1A4B-95B2-5462EC0ED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7DAE3-6064-6141-860B-8968A0904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EA10D-83F4-0A40-BD6B-EAE735741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7850-6E49-E542-B625-B793A4909192}" type="datetimeFigureOut">
              <a:rPr lang="en-US" smtClean="0"/>
              <a:t>2/8/19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0D919A-D78C-0B42-81FF-16616E5DF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9AE99B-C3AA-3B44-8569-18E60E22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E5C5-B5CE-9545-A4FA-50F8EB26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33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3EB29-D95F-8F49-AB7D-A62CEE5EB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BCCAFC-DA27-434F-BF3D-6F187FE5D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7850-6E49-E542-B625-B793A4909192}" type="datetimeFigureOut">
              <a:rPr lang="en-US" smtClean="0"/>
              <a:t>2/8/19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D6075-6169-4D4B-94AE-2BDE4BFA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08F78-1257-3E43-86FB-84687C6E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E5C5-B5CE-9545-A4FA-50F8EB26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72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78C94-49E9-0C4E-A9B0-AF556A977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7850-6E49-E542-B625-B793A4909192}" type="datetimeFigureOut">
              <a:rPr lang="en-US" smtClean="0"/>
              <a:t>2/8/19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53FF4F-95C1-AF42-B53F-CE32E5427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26661-0DAA-564C-85A1-0D009EE3D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E5C5-B5CE-9545-A4FA-50F8EB26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77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206AF-282F-E54B-B77A-F957F4AD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CB9F6-E548-C846-A280-8153E75CB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64F6-F5A7-724B-BACF-68883934C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D619E-67A8-5840-98E7-FFBA39B2D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7850-6E49-E542-B625-B793A4909192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C67F4-A197-3F4C-940A-8F2F7A0A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54A4E-94D6-7548-A3A5-2DF3A9BFF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E5C5-B5CE-9545-A4FA-50F8EB26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32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B1824-6897-254F-BE0E-0498C5762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31FC0-7B83-9E43-B705-2CEA5A0216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3D93C-966C-A04D-8C40-9A1BEB3F1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8B6BA-B1B7-654F-9D27-A25618D4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7850-6E49-E542-B625-B793A4909192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14087-DD9E-B744-8C3A-5F255B659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D4220-E347-E149-BA2F-F278F8969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E5C5-B5CE-9545-A4FA-50F8EB26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6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6458F-CDE5-0F41-946A-FE915BE7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20397-2FD5-2340-BC57-3756EEEFB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A39E3-45CD-B349-A07E-48EAD1E4B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37850-6E49-E542-B625-B793A4909192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CBF64-BFD8-EA4F-842A-AA2A24ACA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728C6-07EF-0647-BF58-3BE98E110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2E5C5-B5CE-9545-A4FA-50F8EB264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7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0FA12-BD83-8D4F-AA21-956B1C1A00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Reproducible Data Analysis and Paper Writing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9711E9-0C04-A44A-8B47-05ECB25875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Jessica E. Kosie &amp; Sara Weston</a:t>
            </a:r>
          </a:p>
        </p:txBody>
      </p:sp>
    </p:spTree>
    <p:extLst>
      <p:ext uri="{BB962C8B-B14F-4D97-AF65-F5344CB8AC3E}">
        <p14:creationId xmlns:p14="http://schemas.microsoft.com/office/powerpoint/2010/main" val="378341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0969-03B0-3743-9E3A-6EDB621BC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CEF51-02F2-D141-8EF4-A16B694CB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By the end of this workshop, you will know:</a:t>
            </a:r>
            <a:endParaRPr lang="en-US" sz="3000" dirty="0"/>
          </a:p>
          <a:p>
            <a:pPr lvl="1"/>
            <a:r>
              <a:rPr lang="en-US" sz="2800" dirty="0"/>
              <a:t>Basic R usage (using R as a calculator, creating variables, indexing vectors)</a:t>
            </a:r>
          </a:p>
          <a:p>
            <a:pPr lvl="1"/>
            <a:r>
              <a:rPr lang="en-US" sz="2800" dirty="0"/>
              <a:t>How to read in and examine data</a:t>
            </a:r>
          </a:p>
          <a:p>
            <a:pPr lvl="1"/>
            <a:r>
              <a:rPr lang="en-US" sz="2800" dirty="0"/>
              <a:t>What a pipe is, how to use pipes to chain together </a:t>
            </a:r>
            <a:r>
              <a:rPr lang="en-US" sz="2800" dirty="0" err="1"/>
              <a:t>tidyverse</a:t>
            </a:r>
            <a:r>
              <a:rPr lang="en-US" sz="2800" dirty="0"/>
              <a:t> verbs, and how to create useful summaries of your data using </a:t>
            </a:r>
            <a:r>
              <a:rPr lang="en-US" sz="2800" dirty="0" err="1"/>
              <a:t>tidyverse</a:t>
            </a:r>
            <a:endParaRPr lang="en-US" sz="2800" dirty="0"/>
          </a:p>
          <a:p>
            <a:pPr lvl="1"/>
            <a:r>
              <a:rPr lang="en-US" sz="2800" dirty="0"/>
              <a:t>How to start creating plots in ggplot2</a:t>
            </a:r>
          </a:p>
          <a:p>
            <a:pPr lvl="1"/>
            <a:r>
              <a:rPr lang="en-US" sz="2800" dirty="0"/>
              <a:t>Basics of writing in </a:t>
            </a:r>
            <a:r>
              <a:rPr lang="en-US" sz="2800" dirty="0" err="1"/>
              <a:t>RMarkdown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7667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1D23B-6217-9F4B-90A4-9ABD3B552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79575"/>
          </a:xfrm>
        </p:spPr>
        <p:txBody>
          <a:bodyPr>
            <a:normAutofit fontScale="90000"/>
          </a:bodyPr>
          <a:lstStyle/>
          <a:p>
            <a:r>
              <a:rPr lang="en-US" dirty="0"/>
              <a:t>We will pause frequently for exercises. Please use your stickies to let us know how you’re doing!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16109-761C-0B42-B7F7-2855D4F997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57" b="14012"/>
          <a:stretch/>
        </p:blipFill>
        <p:spPr>
          <a:xfrm>
            <a:off x="1733550" y="4278828"/>
            <a:ext cx="2305050" cy="23092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55AB99-B979-0041-94A7-3050E9718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575" y="1870212"/>
            <a:ext cx="2159000" cy="215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80FA53-24A9-0640-BF18-6A02680DC30F}"/>
              </a:ext>
            </a:extLst>
          </p:cNvPr>
          <p:cNvSpPr txBox="1"/>
          <p:nvPr/>
        </p:nvSpPr>
        <p:spPr>
          <a:xfrm>
            <a:off x="4490571" y="2349547"/>
            <a:ext cx="601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If you are DONE, use the </a:t>
            </a:r>
            <a:r>
              <a:rPr lang="en-US" sz="3600" b="1" dirty="0">
                <a:solidFill>
                  <a:srgbClr val="8BFA23"/>
                </a:solidFill>
              </a:rPr>
              <a:t>GREEN</a:t>
            </a:r>
            <a:r>
              <a:rPr lang="en-US" sz="3600" dirty="0"/>
              <a:t> sticky!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8AACC-D144-DD49-9C42-369CD6AE3CF7}"/>
              </a:ext>
            </a:extLst>
          </p:cNvPr>
          <p:cNvSpPr txBox="1"/>
          <p:nvPr/>
        </p:nvSpPr>
        <p:spPr>
          <a:xfrm>
            <a:off x="4490571" y="4833291"/>
            <a:ext cx="601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If you need some help, use the </a:t>
            </a:r>
            <a:r>
              <a:rPr lang="en-US" sz="3600" b="1" dirty="0">
                <a:solidFill>
                  <a:srgbClr val="EE2B8E"/>
                </a:solidFill>
              </a:rPr>
              <a:t>PINK</a:t>
            </a:r>
            <a:r>
              <a:rPr lang="en-US" sz="3600" dirty="0"/>
              <a:t> sticky!</a:t>
            </a:r>
          </a:p>
        </p:txBody>
      </p:sp>
    </p:spTree>
    <p:extLst>
      <p:ext uri="{BB962C8B-B14F-4D97-AF65-F5344CB8AC3E}">
        <p14:creationId xmlns:p14="http://schemas.microsoft.com/office/powerpoint/2010/main" val="81788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11A8D-3A68-AE4C-87F7-6C6E687A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Dataset:</a:t>
            </a:r>
          </a:p>
        </p:txBody>
      </p:sp>
      <p:pic>
        <p:nvPicPr>
          <p:cNvPr id="1026" name="Picture 2" descr="https://lh4.googleusercontent.com/mUWqOrgvl5phn0uCTzW85UeXS6FJM9zASmjruqx_5v9NEnusj5iN51FFEXOrO66FcGQsjyZ8yxEeMUqn8tBJ97FoQG0uvOxFAqZdq2OySEhOHWuqgG_8zIUPhPyznkLDxi7PllXBcJE">
            <a:extLst>
              <a:ext uri="{FF2B5EF4-FFF2-40B4-BE49-F238E27FC236}">
                <a16:creationId xmlns:a16="http://schemas.microsoft.com/office/drawing/2014/main" id="{39D14FC0-902F-8248-A9C5-C8FA4E210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8" y="1957696"/>
            <a:ext cx="7907331" cy="361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s://lh6.googleusercontent.com/qJXSbopuiJnCkDrE5xzY8eLcLLXIpXwB3BQqij3JROdOUcY-mmtTGJx6V_SIEoLF9cvqy54UWtZRnvH3L_mQdhmUzHHpO_nqvcMKmd1sC1kZWSoTuyAczocGF9VpUkbMwqdEeS3KCX8">
            <a:extLst>
              <a:ext uri="{FF2B5EF4-FFF2-40B4-BE49-F238E27FC236}">
                <a16:creationId xmlns:a16="http://schemas.microsoft.com/office/drawing/2014/main" id="{64F96A36-CDA8-4C44-8477-309B4C281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246" y="2674298"/>
            <a:ext cx="3024554" cy="218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849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78</Words>
  <Application>Microsoft Macintosh PowerPoint</Application>
  <PresentationFormat>Widescreen</PresentationFormat>
  <Paragraphs>17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Reproducible Data Analysis and Paper Writing in R</vt:lpstr>
      <vt:lpstr>Learning Goals:</vt:lpstr>
      <vt:lpstr>We will pause frequently for exercises. Please use your stickies to let us know how you’re doing!</vt:lpstr>
      <vt:lpstr>The Dataset: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Reproducible Data Analysis and Paper Writing in R</dc:title>
  <dc:creator>Jessica Kosie</dc:creator>
  <cp:lastModifiedBy>Jessica Kosie</cp:lastModifiedBy>
  <cp:revision>15</cp:revision>
  <dcterms:created xsi:type="dcterms:W3CDTF">2019-02-09T01:41:39Z</dcterms:created>
  <dcterms:modified xsi:type="dcterms:W3CDTF">2019-02-09T06:51:04Z</dcterms:modified>
</cp:coreProperties>
</file>