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000000"/>
          </p15:clr>
        </p15:guide>
        <p15:guide id="4" pos="3613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2026" userDrawn="1">
          <p15:clr>
            <a:srgbClr val="A4A3A4"/>
          </p15:clr>
        </p15:guide>
        <p15:guide id="8" pos="5654" userDrawn="1">
          <p15:clr>
            <a:srgbClr val="A4A3A4"/>
          </p15:clr>
        </p15:guide>
        <p15:guide id="9" orient="horz" pos="1026" userDrawn="1">
          <p15:clr>
            <a:srgbClr val="A4A3A4"/>
          </p15:clr>
        </p15:guide>
        <p15:guide id="10" orient="horz" pos="3067" userDrawn="1">
          <p15:clr>
            <a:srgbClr val="A4A3A4"/>
          </p15:clr>
        </p15:guide>
        <p15:guide id="11" pos="1118" userDrawn="1">
          <p15:clr>
            <a:srgbClr val="A4A3A4"/>
          </p15:clr>
        </p15:guide>
        <p15:guide id="12" pos="2933" userDrawn="1">
          <p15:clr>
            <a:srgbClr val="A4A3A4"/>
          </p15:clr>
        </p15:guide>
        <p15:guide id="13" pos="4747" userDrawn="1">
          <p15:clr>
            <a:srgbClr val="A4A3A4"/>
          </p15:clr>
        </p15:guide>
        <p15:guide id="14" pos="6562" userDrawn="1">
          <p15:clr>
            <a:srgbClr val="A4A3A4"/>
          </p15:clr>
        </p15:guide>
        <p15:guide id="15" orient="horz" pos="799" userDrawn="1">
          <p15:clr>
            <a:srgbClr val="A4A3A4"/>
          </p15:clr>
        </p15:guide>
        <p15:guide id="16" orient="horz" pos="1706" userDrawn="1">
          <p15:clr>
            <a:srgbClr val="A4A3A4"/>
          </p15:clr>
        </p15:guide>
        <p15:guide id="17" orient="horz" pos="2614" userDrawn="1">
          <p15:clr>
            <a:srgbClr val="A4A3A4"/>
          </p15:clr>
        </p15:guide>
        <p15:guide id="18" orient="horz" pos="3521" userDrawn="1">
          <p15:clr>
            <a:srgbClr val="A4A3A4"/>
          </p15:clr>
        </p15:guide>
        <p15:guide id="19" pos="665" userDrawn="1">
          <p15:clr>
            <a:srgbClr val="A4A3A4"/>
          </p15:clr>
        </p15:guide>
        <p15:guide id="20" pos="1572" userDrawn="1">
          <p15:clr>
            <a:srgbClr val="A4A3A4"/>
          </p15:clr>
        </p15:guide>
        <p15:guide id="21" pos="2479" userDrawn="1">
          <p15:clr>
            <a:srgbClr val="A4A3A4"/>
          </p15:clr>
        </p15:guide>
        <p15:guide id="22" pos="3386" userDrawn="1">
          <p15:clr>
            <a:srgbClr val="A4A3A4"/>
          </p15:clr>
        </p15:guide>
        <p15:guide id="23" pos="4294" userDrawn="1">
          <p15:clr>
            <a:srgbClr val="A4A3A4"/>
          </p15:clr>
        </p15:guide>
        <p15:guide id="24" pos="5201" userDrawn="1">
          <p15:clr>
            <a:srgbClr val="A4A3A4"/>
          </p15:clr>
        </p15:guide>
        <p15:guide id="25" pos="6085" userDrawn="1">
          <p15:clr>
            <a:srgbClr val="A4A3A4"/>
          </p15:clr>
        </p15:guide>
        <p15:guide id="26" pos="7015" userDrawn="1">
          <p15:clr>
            <a:srgbClr val="A4A3A4"/>
          </p15:clr>
        </p15:guide>
        <p15:guide id="27" pos="1345" userDrawn="1">
          <p15:clr>
            <a:srgbClr val="A4A3A4"/>
          </p15:clr>
        </p15:guide>
        <p15:guide id="28" pos="892" userDrawn="1">
          <p15:clr>
            <a:srgbClr val="A4A3A4"/>
          </p15:clr>
        </p15:guide>
        <p15:guide id="29" pos="438" userDrawn="1">
          <p15:clr>
            <a:srgbClr val="A4A3A4"/>
          </p15:clr>
        </p15:guide>
        <p15:guide id="30" pos="1799" userDrawn="1">
          <p15:clr>
            <a:srgbClr val="A4A3A4"/>
          </p15:clr>
        </p15:guide>
        <p15:guide id="31" pos="2252" userDrawn="1">
          <p15:clr>
            <a:srgbClr val="A4A3A4"/>
          </p15:clr>
        </p15:guide>
        <p15:guide id="32" pos="2706" userDrawn="1">
          <p15:clr>
            <a:srgbClr val="A4A3A4"/>
          </p15:clr>
        </p15:guide>
        <p15:guide id="33" pos="3160" userDrawn="1">
          <p15:clr>
            <a:srgbClr val="A4A3A4"/>
          </p15:clr>
        </p15:guide>
        <p15:guide id="34" pos="7469" userDrawn="1">
          <p15:clr>
            <a:srgbClr val="000000"/>
          </p15:clr>
        </p15:guide>
        <p15:guide id="35" pos="4067" userDrawn="1">
          <p15:clr>
            <a:srgbClr val="A4A3A4"/>
          </p15:clr>
        </p15:guide>
        <p15:guide id="36" pos="4520" userDrawn="1">
          <p15:clr>
            <a:srgbClr val="A4A3A4"/>
          </p15:clr>
        </p15:guide>
        <p15:guide id="37" pos="4974" userDrawn="1">
          <p15:clr>
            <a:srgbClr val="A4A3A4"/>
          </p15:clr>
        </p15:guide>
        <p15:guide id="38" pos="5450" userDrawn="1">
          <p15:clr>
            <a:srgbClr val="A4A3A4"/>
          </p15:clr>
        </p15:guide>
        <p15:guide id="39" pos="5881" userDrawn="1">
          <p15:clr>
            <a:srgbClr val="A4A3A4"/>
          </p15:clr>
        </p15:guide>
        <p15:guide id="40" pos="6335" userDrawn="1">
          <p15:clr>
            <a:srgbClr val="A4A3A4"/>
          </p15:clr>
        </p15:guide>
        <p15:guide id="41" pos="6788" userDrawn="1">
          <p15:clr>
            <a:srgbClr val="A4A3A4"/>
          </p15:clr>
        </p15:guide>
        <p15:guide id="42" pos="7242" userDrawn="1">
          <p15:clr>
            <a:srgbClr val="A4A3A4"/>
          </p15:clr>
        </p15:guide>
        <p15:guide id="43" orient="horz" pos="119" userDrawn="1">
          <p15:clr>
            <a:srgbClr val="000000"/>
          </p15:clr>
        </p15:guide>
        <p15:guide id="44" orient="horz" pos="572" userDrawn="1">
          <p15:clr>
            <a:srgbClr val="A4A3A4"/>
          </p15:clr>
        </p15:guide>
        <p15:guide id="45" orient="horz" pos="1480" userDrawn="1">
          <p15:clr>
            <a:srgbClr val="A4A3A4"/>
          </p15:clr>
        </p15:guide>
        <p15:guide id="46" orient="horz" pos="1253" userDrawn="1">
          <p15:clr>
            <a:srgbClr val="A4A3A4"/>
          </p15:clr>
        </p15:guide>
        <p15:guide id="47" orient="horz" pos="1933" userDrawn="1">
          <p15:clr>
            <a:srgbClr val="A4A3A4"/>
          </p15:clr>
        </p15:guide>
        <p15:guide id="48" orient="horz" pos="2387" userDrawn="1">
          <p15:clr>
            <a:srgbClr val="A4A3A4"/>
          </p15:clr>
        </p15:guide>
        <p15:guide id="49" orient="horz" pos="2840" userDrawn="1">
          <p15:clr>
            <a:srgbClr val="A4A3A4"/>
          </p15:clr>
        </p15:guide>
        <p15:guide id="50" orient="horz" pos="3294" userDrawn="1">
          <p15:clr>
            <a:srgbClr val="A4A3A4"/>
          </p15:clr>
        </p15:guide>
        <p15:guide id="51" orient="horz" pos="3748" userDrawn="1">
          <p15:clr>
            <a:srgbClr val="A4A3A4"/>
          </p15:clr>
        </p15:guide>
        <p15:guide id="52" orient="horz" pos="4201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62"/>
    <p:restoredTop sz="96327"/>
  </p:normalViewPr>
  <p:slideViewPr>
    <p:cSldViewPr snapToGrid="0" snapToObjects="1" showGuides="1">
      <p:cViewPr varScale="1">
        <p:scale>
          <a:sx n="129" d="100"/>
          <a:sy n="129" d="100"/>
        </p:scale>
        <p:origin x="216" y="864"/>
      </p:cViewPr>
      <p:guideLst>
        <p:guide orient="horz" pos="2160"/>
        <p:guide pos="3840"/>
        <p:guide pos="211"/>
        <p:guide pos="3613"/>
        <p:guide orient="horz" pos="346"/>
        <p:guide orient="horz" pos="3974"/>
        <p:guide pos="2026"/>
        <p:guide pos="5654"/>
        <p:guide orient="horz" pos="1026"/>
        <p:guide orient="horz" pos="3067"/>
        <p:guide pos="1118"/>
        <p:guide pos="2933"/>
        <p:guide pos="4747"/>
        <p:guide pos="6562"/>
        <p:guide orient="horz" pos="799"/>
        <p:guide orient="horz" pos="1706"/>
        <p:guide orient="horz" pos="2614"/>
        <p:guide orient="horz" pos="3521"/>
        <p:guide pos="665"/>
        <p:guide pos="1572"/>
        <p:guide pos="2479"/>
        <p:guide pos="3386"/>
        <p:guide pos="4294"/>
        <p:guide pos="5201"/>
        <p:guide pos="6085"/>
        <p:guide pos="7015"/>
        <p:guide pos="1345"/>
        <p:guide pos="892"/>
        <p:guide pos="438"/>
        <p:guide pos="1799"/>
        <p:guide pos="2252"/>
        <p:guide pos="2706"/>
        <p:guide pos="3160"/>
        <p:guide pos="7469"/>
        <p:guide pos="4067"/>
        <p:guide pos="4520"/>
        <p:guide pos="4974"/>
        <p:guide pos="5450"/>
        <p:guide pos="5881"/>
        <p:guide pos="6335"/>
        <p:guide pos="6788"/>
        <p:guide pos="7242"/>
        <p:guide orient="horz" pos="119"/>
        <p:guide orient="horz" pos="572"/>
        <p:guide orient="horz" pos="1480"/>
        <p:guide orient="horz" pos="1253"/>
        <p:guide orient="horz" pos="1933"/>
        <p:guide orient="horz" pos="2387"/>
        <p:guide orient="horz" pos="2840"/>
        <p:guide orient="horz" pos="3294"/>
        <p:guide orient="horz" pos="3748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0EE58-829D-B248-AC68-171E7FD37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5422539-8F2C-7D43-8D40-8BA7593A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8B2348-F4E6-A744-80B7-2BC1CA33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13-11-2020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A42562-9BCC-EC4C-B59B-19CF0CBD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83C0D8-6FE7-6346-B037-1B7E6F63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165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E0774-A884-D94C-A3FE-A6BB5686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2B7A503-1CEE-1146-A5C7-F93B69C59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E01BB6-9366-DD46-9300-D5D324E2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13-11-2020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F0EBC6-A53A-BD4F-92A7-63948E6B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42E595-8666-F046-8A76-7DB983CD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677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8F334C3-C460-1C47-B7FD-CF461F0C3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B592808-BDF2-834C-BF29-2391354ED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09C7AA-991F-7642-8988-71CF1D7B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13-11-2020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B73171-E3D8-554B-868E-6FDBE16F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8F7DA5-6E0A-3246-84E1-7DC51AC0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70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1809A-DBF8-9C42-8B38-35B860B1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00607-BCF2-0744-AEDC-0834051D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2D6EBF-F4E5-4B4D-8726-EE12B603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13-11-2020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E335BA-F27E-C146-B3C5-B0639446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B2D80F-5B9C-E547-8796-19CA0AF9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374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DA7B6-2654-894C-A86A-7DD9D38B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7E19B1-D766-FF4B-ADE0-F66FA9CD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3794D0-56DB-4C4B-9ACD-557E93A5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13-11-2020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4597B1-8B97-6243-8A32-97F61C31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CB9BDD-0C41-7943-A159-1A19EFB2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648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6C074-FC06-C94C-A8C4-39B315FD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D86F49-769F-454D-A7D8-E1EA45D6E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879DD44-704A-2C42-828F-B814D870A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30F6B0-E274-FE41-A3FE-E1A1AA34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13-11-2020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A24B312-8661-2C4F-9FDB-25494B1A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7E21F2-A159-E840-A2EB-2CD286C3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318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9877B-FFE6-C349-BE7E-EE1F71E6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A7011F-E7BF-3247-A094-493AD15A0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F180419-89DB-9A46-B2A8-4D10ABECF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157BBAE-53BD-914D-9E3B-89C812B00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79E79ED-163D-9D43-ADFA-A0FC81FA9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C5B53B0-A6E6-A943-B462-45E23C4F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13-11-2020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4A2728D-92FF-E94E-A5F3-9783C463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307F3B7-EFF9-EF40-B894-B4442FF1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98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D32E5-53F2-4747-BF87-8DFA666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62D59F9-9869-1C46-8693-D0CD3B20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13-11-2020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7B73C-6A7B-8043-9B63-8F9C6889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9F6CCF9-C28B-164A-9305-519C8507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959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823E4ED-61EC-E444-896E-19C2A582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13-11-2020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447A754-5405-8048-84A9-DC1AF2B4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126C0E-EBF7-AC40-9460-4133D4D0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51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91980-232D-334C-A405-9C254A54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ACDA78-E492-E54C-9A99-584FB986B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4921924-FE0F-4845-BC3D-27D464D7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37AC431-07C9-624B-B51A-9A0CF656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13-11-2020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769C01-6AB7-EF4A-BABA-CFB82872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AF1260-C2F4-934A-8AC4-3023BDBC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53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A8AE2-AE11-6D48-A93A-CD5D62D6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DF83546-B204-1F47-AC5A-16FBFAA0B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8F7360A-DFE4-544C-AE6B-E0B8D809B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2082AD-A301-C841-9950-1006CD73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13-11-2020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F392CA9-AC46-CB40-9DF0-CD8F0208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86F064-C361-C34B-9731-442063AB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320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D8F456A-13A6-E94C-BF37-F9B47D7F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1237BC-6512-EC42-BB24-E56ADB038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702CDA-B2B5-D54A-8139-C809C708C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0AE5A-190D-344F-BA1E-7FF8AC8FA5BE}" type="datetimeFigureOut">
              <a:t>13-11-2020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056C0E-E843-FA4E-AA62-644119BD3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FA7123-0189-654D-B1DB-5C4B98FFC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65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EF400E13-A0DE-B94E-A4C4-C7C3FBD91A08}"/>
              </a:ext>
            </a:extLst>
          </p:cNvPr>
          <p:cNvGrpSpPr/>
          <p:nvPr/>
        </p:nvGrpSpPr>
        <p:grpSpPr>
          <a:xfrm>
            <a:off x="5526773" y="357808"/>
            <a:ext cx="6892645" cy="6507735"/>
            <a:chOff x="2594940" y="-77857"/>
            <a:chExt cx="7013713" cy="7013713"/>
          </a:xfrm>
        </p:grpSpPr>
        <p:pic>
          <p:nvPicPr>
            <p:cNvPr id="3" name="Graphic 2" descr="Lijst">
              <a:extLst>
                <a:ext uri="{FF2B5EF4-FFF2-40B4-BE49-F238E27FC236}">
                  <a16:creationId xmlns:a16="http://schemas.microsoft.com/office/drawing/2014/main" id="{8EE7A7E8-239A-054B-8355-3E61863F1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94940" y="-77857"/>
              <a:ext cx="7013713" cy="7013713"/>
            </a:xfrm>
            <a:prstGeom prst="rect">
              <a:avLst/>
            </a:prstGeom>
          </p:spPr>
        </p:pic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B98A44A8-5365-A743-A087-59BEEBE413C0}"/>
                </a:ext>
              </a:extLst>
            </p:cNvPr>
            <p:cNvSpPr/>
            <p:nvPr/>
          </p:nvSpPr>
          <p:spPr>
            <a:xfrm>
              <a:off x="4933662" y="723384"/>
              <a:ext cx="23246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nl-NL">
                  <a:solidFill>
                    <a:srgbClr val="660000"/>
                  </a:solidFill>
                  <a:effectLst/>
                  <a:latin typeface="SF Mono Light" panose="020B0009000002000000" pitchFamily="49" charset="0"/>
                </a:rPr>
                <a:t>$listOfProducts</a:t>
              </a:r>
              <a:endParaRPr lang="nl-NL">
                <a:latin typeface="SF Mono Light" panose="020B0009000002000000" pitchFamily="49" charset="0"/>
              </a:endParaRPr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D2763448-7AFF-7243-89A2-ACF2C442C6FE}"/>
                </a:ext>
              </a:extLst>
            </p:cNvPr>
            <p:cNvSpPr/>
            <p:nvPr/>
          </p:nvSpPr>
          <p:spPr>
            <a:xfrm>
              <a:off x="5842427" y="1434346"/>
              <a:ext cx="1591418" cy="383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>
                  <a:solidFill>
                    <a:srgbClr val="067D17"/>
                  </a:solidFill>
                  <a:effectLst/>
                  <a:latin typeface="SF Mono Light" panose="020B0009000002000000" pitchFamily="49" charset="0"/>
                </a:rPr>
                <a:t>"icecream"</a:t>
              </a:r>
              <a:endParaRPr lang="nl-NL">
                <a:latin typeface="SF Mono Light" panose="020B0009000002000000" pitchFamily="49" charset="0"/>
              </a:endParaRPr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34A944DF-6478-E64A-859B-34259A1EE4AD}"/>
                </a:ext>
              </a:extLst>
            </p:cNvPr>
            <p:cNvSpPr/>
            <p:nvPr/>
          </p:nvSpPr>
          <p:spPr>
            <a:xfrm>
              <a:off x="5842526" y="4684197"/>
              <a:ext cx="1070550" cy="383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>
                  <a:solidFill>
                    <a:srgbClr val="067D17"/>
                  </a:solidFill>
                  <a:effectLst/>
                </a:rPr>
                <a:t>"</a:t>
              </a:r>
              <a:r>
                <a:rPr lang="nl-NL">
                  <a:solidFill>
                    <a:srgbClr val="067D17"/>
                  </a:solidFill>
                  <a:effectLst/>
                  <a:latin typeface="SF Mono Light" panose="020B0009000002000000" pitchFamily="49" charset="0"/>
                </a:rPr>
                <a:t>spoon</a:t>
              </a:r>
              <a:r>
                <a:rPr lang="nl-NL">
                  <a:solidFill>
                    <a:srgbClr val="067D17"/>
                  </a:solidFill>
                  <a:effectLst/>
                </a:rPr>
                <a:t>"</a:t>
              </a:r>
              <a:endParaRPr lang="nl-NL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DB9523D6-204B-744B-8E92-CFE97B04D8D1}"/>
                </a:ext>
              </a:extLst>
            </p:cNvPr>
            <p:cNvSpPr/>
            <p:nvPr/>
          </p:nvSpPr>
          <p:spPr>
            <a:xfrm>
              <a:off x="5842526" y="2523609"/>
              <a:ext cx="1591418" cy="383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>
                  <a:solidFill>
                    <a:srgbClr val="067D17"/>
                  </a:solidFill>
                  <a:effectLst/>
                  <a:latin typeface="SF Mono Light" panose="020B0009000002000000" pitchFamily="49" charset="0"/>
                </a:rPr>
                <a:t>"cherries"</a:t>
              </a:r>
              <a:endParaRPr lang="nl-NL">
                <a:latin typeface="SF Mono Light" panose="020B0009000002000000" pitchFamily="49" charset="0"/>
              </a:endParaRP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D6CCFB35-8D1E-2944-AB7E-10F0066824E8}"/>
                </a:ext>
              </a:extLst>
            </p:cNvPr>
            <p:cNvSpPr/>
            <p:nvPr/>
          </p:nvSpPr>
          <p:spPr>
            <a:xfrm>
              <a:off x="5842526" y="3603903"/>
              <a:ext cx="788744" cy="383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>
                  <a:solidFill>
                    <a:srgbClr val="067D17"/>
                  </a:solidFill>
                  <a:effectLst/>
                </a:rPr>
                <a:t>"</a:t>
              </a:r>
              <a:r>
                <a:rPr lang="nl-NL">
                  <a:solidFill>
                    <a:srgbClr val="067D17"/>
                  </a:solidFill>
                  <a:effectLst/>
                  <a:latin typeface="SF Mono Light" panose="020B0009000002000000" pitchFamily="49" charset="0"/>
                </a:rPr>
                <a:t>cup</a:t>
              </a:r>
              <a:r>
                <a:rPr lang="nl-NL">
                  <a:solidFill>
                    <a:srgbClr val="067D17"/>
                  </a:solidFill>
                  <a:effectLst/>
                </a:rPr>
                <a:t>"</a:t>
              </a:r>
              <a:endParaRPr lang="nl-NL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6CC00FDB-8398-9441-B734-35BEC4EFA7F8}"/>
                </a:ext>
              </a:extLst>
            </p:cNvPr>
            <p:cNvSpPr/>
            <p:nvPr/>
          </p:nvSpPr>
          <p:spPr>
            <a:xfrm>
              <a:off x="4815774" y="1628775"/>
              <a:ext cx="323287" cy="383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>
                  <a:solidFill>
                    <a:srgbClr val="1750EB"/>
                  </a:solidFill>
                  <a:effectLst/>
                  <a:latin typeface="SF Mono Light" panose="020B0009000002000000" pitchFamily="49" charset="0"/>
                </a:rPr>
                <a:t>0</a:t>
              </a:r>
              <a:endParaRPr lang="nl-NL">
                <a:latin typeface="SF Mono Light" panose="020B0009000002000000" pitchFamily="49" charset="0"/>
              </a:endParaRP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00C17D28-6BD5-054E-BE44-2367D60FE5FA}"/>
                </a:ext>
              </a:extLst>
            </p:cNvPr>
            <p:cNvSpPr/>
            <p:nvPr/>
          </p:nvSpPr>
          <p:spPr>
            <a:xfrm>
              <a:off x="4815774" y="2708275"/>
              <a:ext cx="323287" cy="383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>
                  <a:solidFill>
                    <a:srgbClr val="1750EB"/>
                  </a:solidFill>
                  <a:effectLst/>
                  <a:latin typeface="SF Mono Light" panose="020B0009000002000000" pitchFamily="49" charset="0"/>
                </a:rPr>
                <a:t>1</a:t>
              </a:r>
              <a:endParaRPr lang="nl-NL">
                <a:latin typeface="SF Mono Light" panose="020B0009000002000000" pitchFamily="49" charset="0"/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CB316CA5-77E1-2847-9EE0-89FE6D1AA411}"/>
                </a:ext>
              </a:extLst>
            </p:cNvPr>
            <p:cNvSpPr/>
            <p:nvPr/>
          </p:nvSpPr>
          <p:spPr>
            <a:xfrm>
              <a:off x="4805661" y="3808197"/>
              <a:ext cx="323287" cy="383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>
                  <a:solidFill>
                    <a:srgbClr val="1750EB"/>
                  </a:solidFill>
                  <a:effectLst/>
                  <a:latin typeface="SF Mono Light" panose="020B0009000002000000" pitchFamily="49" charset="0"/>
                </a:rPr>
                <a:t>2</a:t>
              </a:r>
              <a:endParaRPr lang="nl-NL">
                <a:latin typeface="SF Mono Light" panose="020B0009000002000000" pitchFamily="49" charset="0"/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4C88D985-344B-744A-815E-F2A3ED20A592}"/>
                </a:ext>
              </a:extLst>
            </p:cNvPr>
            <p:cNvSpPr/>
            <p:nvPr/>
          </p:nvSpPr>
          <p:spPr>
            <a:xfrm>
              <a:off x="4805661" y="4900498"/>
              <a:ext cx="323287" cy="383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>
                  <a:solidFill>
                    <a:srgbClr val="1750EB"/>
                  </a:solidFill>
                  <a:effectLst/>
                  <a:latin typeface="SF Mono Light" panose="020B0009000002000000" pitchFamily="49" charset="0"/>
                </a:rPr>
                <a:t>3</a:t>
              </a:r>
              <a:endParaRPr lang="nl-NL">
                <a:latin typeface="SF Mono Light" panose="020B0009000002000000" pitchFamily="49" charset="0"/>
              </a:endParaRPr>
            </a:p>
          </p:txBody>
        </p:sp>
      </p:grpSp>
      <p:sp>
        <p:nvSpPr>
          <p:cNvPr id="13" name="Tekstvak 12">
            <a:extLst>
              <a:ext uri="{FF2B5EF4-FFF2-40B4-BE49-F238E27FC236}">
                <a16:creationId xmlns:a16="http://schemas.microsoft.com/office/drawing/2014/main" id="{8318E5C5-4129-AB49-8645-160677233C49}"/>
              </a:ext>
            </a:extLst>
          </p:cNvPr>
          <p:cNvSpPr txBox="1"/>
          <p:nvPr/>
        </p:nvSpPr>
        <p:spPr>
          <a:xfrm>
            <a:off x="5526773" y="202496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400" b="1">
                <a:latin typeface="SF Mono" panose="020B0009000002000000" pitchFamily="49" charset="0"/>
              </a:rPr>
              <a:t>Array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8A508A63-56ED-EF40-B733-2F5EAB5C1CFF}"/>
              </a:ext>
            </a:extLst>
          </p:cNvPr>
          <p:cNvSpPr/>
          <p:nvPr/>
        </p:nvSpPr>
        <p:spPr>
          <a:xfrm>
            <a:off x="1079500" y="2279687"/>
            <a:ext cx="35766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>
                <a:solidFill>
                  <a:srgbClr val="660000"/>
                </a:solidFill>
                <a:effectLst/>
                <a:latin typeface="SF Mono Light" panose="020B0009000002000000" pitchFamily="49" charset="0"/>
              </a:rPr>
              <a:t>$listOfProducts </a:t>
            </a:r>
            <a:r>
              <a:rPr lang="nl-NL">
                <a:effectLst/>
                <a:latin typeface="SF Mono Light" panose="020B0009000002000000" pitchFamily="49" charset="0"/>
              </a:rPr>
              <a:t>= [</a:t>
            </a:r>
            <a:br>
              <a:rPr lang="nl-NL">
                <a:effectLst/>
                <a:latin typeface="SF Mono Light" panose="020B0009000002000000" pitchFamily="49" charset="0"/>
              </a:rPr>
            </a:br>
            <a:r>
              <a:rPr lang="nl-NL">
                <a:effectLst/>
                <a:latin typeface="SF Mono Light" panose="020B0009000002000000" pitchFamily="49" charset="0"/>
              </a:rPr>
              <a:t>    </a:t>
            </a:r>
            <a:r>
              <a:rPr lang="nl-NL">
                <a:solidFill>
                  <a:srgbClr val="1750EB"/>
                </a:solidFill>
                <a:effectLst/>
                <a:latin typeface="SF Mono Light" panose="020B0009000002000000" pitchFamily="49" charset="0"/>
              </a:rPr>
              <a:t>0 </a:t>
            </a:r>
            <a:r>
              <a:rPr lang="nl-NL">
                <a:effectLst/>
                <a:latin typeface="SF Mono Light" panose="020B0009000002000000" pitchFamily="49" charset="0"/>
              </a:rPr>
              <a:t>=&gt; </a:t>
            </a:r>
            <a:r>
              <a:rPr lang="nl-NL">
                <a:solidFill>
                  <a:srgbClr val="067D17"/>
                </a:solidFill>
                <a:effectLst/>
                <a:latin typeface="SF Mono Light" panose="020B0009000002000000" pitchFamily="49" charset="0"/>
              </a:rPr>
              <a:t>"icecream"</a:t>
            </a:r>
            <a:r>
              <a:rPr lang="nl-NL">
                <a:effectLst/>
                <a:latin typeface="SF Mono Light" panose="020B0009000002000000" pitchFamily="49" charset="0"/>
              </a:rPr>
              <a:t>,</a:t>
            </a:r>
            <a:br>
              <a:rPr lang="nl-NL">
                <a:effectLst/>
                <a:latin typeface="SF Mono Light" panose="020B0009000002000000" pitchFamily="49" charset="0"/>
              </a:rPr>
            </a:br>
            <a:r>
              <a:rPr lang="nl-NL">
                <a:effectLst/>
                <a:latin typeface="SF Mono Light" panose="020B0009000002000000" pitchFamily="49" charset="0"/>
              </a:rPr>
              <a:t>    </a:t>
            </a:r>
            <a:r>
              <a:rPr lang="nl-NL">
                <a:solidFill>
                  <a:srgbClr val="1750EB"/>
                </a:solidFill>
                <a:effectLst/>
                <a:latin typeface="SF Mono Light" panose="020B0009000002000000" pitchFamily="49" charset="0"/>
              </a:rPr>
              <a:t>1 </a:t>
            </a:r>
            <a:r>
              <a:rPr lang="nl-NL">
                <a:effectLst/>
                <a:latin typeface="SF Mono Light" panose="020B0009000002000000" pitchFamily="49" charset="0"/>
              </a:rPr>
              <a:t>=&gt; </a:t>
            </a:r>
            <a:r>
              <a:rPr lang="nl-NL">
                <a:solidFill>
                  <a:srgbClr val="067D17"/>
                </a:solidFill>
                <a:effectLst/>
                <a:latin typeface="SF Mono Light" panose="020B0009000002000000" pitchFamily="49" charset="0"/>
              </a:rPr>
              <a:t>"cherries"</a:t>
            </a:r>
            <a:r>
              <a:rPr lang="nl-NL">
                <a:effectLst/>
                <a:latin typeface="SF Mono Light" panose="020B0009000002000000" pitchFamily="49" charset="0"/>
              </a:rPr>
              <a:t>,</a:t>
            </a:r>
            <a:br>
              <a:rPr lang="nl-NL">
                <a:effectLst/>
                <a:latin typeface="SF Mono Light" panose="020B0009000002000000" pitchFamily="49" charset="0"/>
              </a:rPr>
            </a:br>
            <a:r>
              <a:rPr lang="nl-NL">
                <a:effectLst/>
                <a:latin typeface="SF Mono Light" panose="020B0009000002000000" pitchFamily="49" charset="0"/>
              </a:rPr>
              <a:t>    </a:t>
            </a:r>
            <a:r>
              <a:rPr lang="nl-NL">
                <a:solidFill>
                  <a:srgbClr val="1750EB"/>
                </a:solidFill>
                <a:effectLst/>
                <a:latin typeface="SF Mono Light" panose="020B0009000002000000" pitchFamily="49" charset="0"/>
              </a:rPr>
              <a:t>2 </a:t>
            </a:r>
            <a:r>
              <a:rPr lang="nl-NL">
                <a:effectLst/>
                <a:latin typeface="SF Mono Light" panose="020B0009000002000000" pitchFamily="49" charset="0"/>
              </a:rPr>
              <a:t>=&gt; </a:t>
            </a:r>
            <a:r>
              <a:rPr lang="nl-NL">
                <a:solidFill>
                  <a:srgbClr val="067D17"/>
                </a:solidFill>
                <a:effectLst/>
                <a:latin typeface="SF Mono Light" panose="020B0009000002000000" pitchFamily="49" charset="0"/>
              </a:rPr>
              <a:t>"cup"</a:t>
            </a:r>
            <a:r>
              <a:rPr lang="nl-NL">
                <a:effectLst/>
                <a:latin typeface="SF Mono Light" panose="020B0009000002000000" pitchFamily="49" charset="0"/>
              </a:rPr>
              <a:t>,</a:t>
            </a:r>
            <a:br>
              <a:rPr lang="nl-NL">
                <a:effectLst/>
                <a:latin typeface="SF Mono Light" panose="020B0009000002000000" pitchFamily="49" charset="0"/>
              </a:rPr>
            </a:br>
            <a:r>
              <a:rPr lang="nl-NL">
                <a:effectLst/>
                <a:latin typeface="SF Mono Light" panose="020B0009000002000000" pitchFamily="49" charset="0"/>
              </a:rPr>
              <a:t>    </a:t>
            </a:r>
            <a:r>
              <a:rPr lang="nl-NL">
                <a:solidFill>
                  <a:srgbClr val="1750EB"/>
                </a:solidFill>
                <a:effectLst/>
                <a:latin typeface="SF Mono Light" panose="020B0009000002000000" pitchFamily="49" charset="0"/>
              </a:rPr>
              <a:t>3 </a:t>
            </a:r>
            <a:r>
              <a:rPr lang="nl-NL">
                <a:effectLst/>
                <a:latin typeface="SF Mono Light" panose="020B0009000002000000" pitchFamily="49" charset="0"/>
              </a:rPr>
              <a:t>=&gt; </a:t>
            </a:r>
            <a:r>
              <a:rPr lang="nl-NL">
                <a:solidFill>
                  <a:srgbClr val="067D17"/>
                </a:solidFill>
                <a:effectLst/>
                <a:latin typeface="SF Mono Light" panose="020B0009000002000000" pitchFamily="49" charset="0"/>
              </a:rPr>
              <a:t>"spoon"</a:t>
            </a:r>
            <a:br>
              <a:rPr lang="nl-NL">
                <a:solidFill>
                  <a:srgbClr val="067D17"/>
                </a:solidFill>
                <a:effectLst/>
                <a:latin typeface="SF Mono Light" panose="020B0009000002000000" pitchFamily="49" charset="0"/>
              </a:rPr>
            </a:br>
            <a:r>
              <a:rPr lang="nl-NL">
                <a:effectLst/>
                <a:latin typeface="SF Mono Light" panose="020B0009000002000000" pitchFamily="49" charset="0"/>
              </a:rPr>
              <a:t>];</a:t>
            </a:r>
            <a:br>
              <a:rPr lang="nl-NL">
                <a:effectLst/>
                <a:latin typeface="SF Mono Light" panose="020B0009000002000000" pitchFamily="49" charset="0"/>
              </a:rPr>
            </a:br>
            <a:br>
              <a:rPr lang="nl-NL">
                <a:effectLst/>
                <a:latin typeface="SF Mono Light" panose="020B0009000002000000" pitchFamily="49" charset="0"/>
              </a:rPr>
            </a:br>
            <a:r>
              <a:rPr lang="nl-NL">
                <a:solidFill>
                  <a:srgbClr val="0033B3"/>
                </a:solidFill>
                <a:effectLst/>
                <a:latin typeface="SF Mono Light" panose="020B0009000002000000" pitchFamily="49" charset="0"/>
              </a:rPr>
              <a:t>echo </a:t>
            </a:r>
            <a:r>
              <a:rPr lang="nl-NL">
                <a:solidFill>
                  <a:srgbClr val="660000"/>
                </a:solidFill>
                <a:effectLst/>
                <a:latin typeface="SF Mono Light" panose="020B0009000002000000" pitchFamily="49" charset="0"/>
              </a:rPr>
              <a:t>$listOfProducts</a:t>
            </a:r>
            <a:r>
              <a:rPr lang="nl-NL">
                <a:effectLst/>
                <a:latin typeface="SF Mono Light" panose="020B0009000002000000" pitchFamily="49" charset="0"/>
              </a:rPr>
              <a:t>[</a:t>
            </a:r>
            <a:r>
              <a:rPr lang="nl-NL">
                <a:solidFill>
                  <a:srgbClr val="1750EB"/>
                </a:solidFill>
                <a:effectLst/>
                <a:latin typeface="SF Mono Light" panose="020B0009000002000000" pitchFamily="49" charset="0"/>
              </a:rPr>
              <a:t>2</a:t>
            </a:r>
            <a:r>
              <a:rPr lang="nl-NL">
                <a:effectLst/>
                <a:latin typeface="SF Mono Light" panose="020B0009000002000000" pitchFamily="49" charset="0"/>
              </a:rPr>
              <a:t>];</a:t>
            </a:r>
            <a:endParaRPr lang="nl-NL">
              <a:latin typeface="SF Mono Light" panose="020B0009000002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8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ader 7">
            <a:extLst>
              <a:ext uri="{FF2B5EF4-FFF2-40B4-BE49-F238E27FC236}">
                <a16:creationId xmlns:a16="http://schemas.microsoft.com/office/drawing/2014/main" id="{326B5CCD-37CD-1046-BC0B-F6FC5269DAEF}"/>
              </a:ext>
            </a:extLst>
          </p:cNvPr>
          <p:cNvSpPr/>
          <p:nvPr/>
        </p:nvSpPr>
        <p:spPr>
          <a:xfrm>
            <a:off x="701995" y="3789363"/>
            <a:ext cx="3593780" cy="1080000"/>
          </a:xfrm>
          <a:prstGeom prst="frame">
            <a:avLst>
              <a:gd name="adj1" fmla="val 450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6B31B9EF-9867-1B48-A78A-81234523C42B}"/>
              </a:ext>
            </a:extLst>
          </p:cNvPr>
          <p:cNvSpPr txBox="1"/>
          <p:nvPr/>
        </p:nvSpPr>
        <p:spPr>
          <a:xfrm>
            <a:off x="735524" y="4021955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>
                <a:latin typeface="SF Mono Light" panose="020B0009000002000000" pitchFamily="49" charset="0"/>
                <a:ea typeface="Menlo" panose="020B0609030804020204" pitchFamily="49" charset="0"/>
                <a:cs typeface="Menlo" panose="020B0609030804020204" pitchFamily="49" charset="0"/>
              </a:rPr>
              <a:t>0: “Amsterdam”,</a:t>
            </a:r>
          </a:p>
          <a:p>
            <a:r>
              <a:rPr lang="nl-NL" sz="1200">
                <a:latin typeface="SF Mono Light" panose="020B0009000002000000" pitchFamily="49" charset="0"/>
                <a:ea typeface="Menlo" panose="020B0609030804020204" pitchFamily="49" charset="0"/>
                <a:cs typeface="Menlo" panose="020B0609030804020204" pitchFamily="49" charset="0"/>
              </a:rPr>
              <a:t>1: “London”,</a:t>
            </a:r>
          </a:p>
          <a:p>
            <a:r>
              <a:rPr lang="nl-NL" sz="1200">
                <a:latin typeface="SF Mono Light" panose="020B0009000002000000" pitchFamily="49" charset="0"/>
                <a:ea typeface="Menlo" panose="020B0609030804020204" pitchFamily="49" charset="0"/>
                <a:cs typeface="Menlo" panose="020B0609030804020204" pitchFamily="49" charset="0"/>
              </a:rPr>
              <a:t>2: “Paris”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66503497-0D46-1045-BA2F-35505CBD9872}"/>
              </a:ext>
            </a:extLst>
          </p:cNvPr>
          <p:cNvSpPr txBox="1"/>
          <p:nvPr/>
        </p:nvSpPr>
        <p:spPr>
          <a:xfrm>
            <a:off x="635039" y="3437731"/>
            <a:ext cx="222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/>
              <a:t>Indexed</a:t>
            </a:r>
            <a:r>
              <a:rPr lang="nl-NL"/>
              <a:t> (op nummer)</a:t>
            </a:r>
          </a:p>
        </p:txBody>
      </p:sp>
      <p:sp>
        <p:nvSpPr>
          <p:cNvPr id="10" name="Kader 9">
            <a:extLst>
              <a:ext uri="{FF2B5EF4-FFF2-40B4-BE49-F238E27FC236}">
                <a16:creationId xmlns:a16="http://schemas.microsoft.com/office/drawing/2014/main" id="{4A7D1B70-4504-7C47-8A7A-1E4E530FB167}"/>
              </a:ext>
            </a:extLst>
          </p:cNvPr>
          <p:cNvSpPr/>
          <p:nvPr/>
        </p:nvSpPr>
        <p:spPr>
          <a:xfrm>
            <a:off x="5026775" y="3790842"/>
            <a:ext cx="3588217" cy="1080000"/>
          </a:xfrm>
          <a:prstGeom prst="frame">
            <a:avLst>
              <a:gd name="adj1" fmla="val 450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6AF3C762-8CC7-534F-8E36-8260F2792546}"/>
              </a:ext>
            </a:extLst>
          </p:cNvPr>
          <p:cNvSpPr txBox="1"/>
          <p:nvPr/>
        </p:nvSpPr>
        <p:spPr>
          <a:xfrm>
            <a:off x="5075674" y="3976668"/>
            <a:ext cx="2549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>
                <a:latin typeface="SF Mono Light" panose="020B0009000002000000" pitchFamily="49" charset="0"/>
                <a:ea typeface="Menlo" panose="020B0609030804020204" pitchFamily="49" charset="0"/>
                <a:cs typeface="Menlo" panose="020B0609030804020204" pitchFamily="49" charset="0"/>
              </a:rPr>
              <a:t>“name”: “Linus Torvalds”,</a:t>
            </a:r>
          </a:p>
          <a:p>
            <a:r>
              <a:rPr lang="nl-NL" sz="1200">
                <a:latin typeface="SF Mono Light" panose="020B0009000002000000" pitchFamily="49" charset="0"/>
                <a:ea typeface="Menlo" panose="020B0609030804020204" pitchFamily="49" charset="0"/>
                <a:cs typeface="Menlo" panose="020B0609030804020204" pitchFamily="49" charset="0"/>
              </a:rPr>
              <a:t>”yearofbirth”: 1969,</a:t>
            </a:r>
          </a:p>
          <a:p>
            <a:r>
              <a:rPr lang="nl-NL" sz="1200">
                <a:latin typeface="SF Mono Light" panose="020B0009000002000000" pitchFamily="49" charset="0"/>
                <a:ea typeface="Menlo" panose="020B0609030804020204" pitchFamily="49" charset="0"/>
                <a:cs typeface="Menlo" panose="020B0609030804020204" pitchFamily="49" charset="0"/>
              </a:rPr>
              <a:t>“project”: “Linux”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6D9BED9-7110-FE46-9116-B6A14F51594B}"/>
              </a:ext>
            </a:extLst>
          </p:cNvPr>
          <p:cNvSpPr txBox="1"/>
          <p:nvPr/>
        </p:nvSpPr>
        <p:spPr>
          <a:xfrm>
            <a:off x="4970564" y="3459916"/>
            <a:ext cx="227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/>
              <a:t>Associative</a:t>
            </a:r>
            <a:r>
              <a:rPr lang="nl-NL"/>
              <a:t> (op naam)</a:t>
            </a:r>
          </a:p>
        </p:txBody>
      </p:sp>
      <p:grpSp>
        <p:nvGrpSpPr>
          <p:cNvPr id="45" name="Groep 44">
            <a:extLst>
              <a:ext uri="{FF2B5EF4-FFF2-40B4-BE49-F238E27FC236}">
                <a16:creationId xmlns:a16="http://schemas.microsoft.com/office/drawing/2014/main" id="{AA23F7D6-0AA0-EC4D-B780-DC611A3E9DA0}"/>
              </a:ext>
            </a:extLst>
          </p:cNvPr>
          <p:cNvGrpSpPr/>
          <p:nvPr/>
        </p:nvGrpSpPr>
        <p:grpSpPr>
          <a:xfrm>
            <a:off x="618061" y="618430"/>
            <a:ext cx="3342525" cy="771780"/>
            <a:chOff x="2429894" y="618062"/>
            <a:chExt cx="3342525" cy="771780"/>
          </a:xfrm>
        </p:grpSpPr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4B491ECD-427A-0049-838C-80AA8E25558C}"/>
                </a:ext>
              </a:extLst>
            </p:cNvPr>
            <p:cNvSpPr txBox="1"/>
            <p:nvPr/>
          </p:nvSpPr>
          <p:spPr>
            <a:xfrm>
              <a:off x="2429894" y="743511"/>
              <a:ext cx="3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/>
                <a:t>Array</a:t>
              </a:r>
              <a:r>
                <a:rPr lang="nl-NL" b="1"/>
                <a:t>: </a:t>
              </a:r>
              <a:r>
                <a:rPr lang="nl-NL"/>
                <a:t>één variabele met een </a:t>
              </a:r>
              <a:r>
                <a:rPr lang="nl-NL" b="1"/>
                <a:t>lijst</a:t>
              </a:r>
              <a:r>
                <a:rPr lang="nl-NL"/>
                <a:t> van waarden</a:t>
              </a:r>
            </a:p>
          </p:txBody>
        </p:sp>
        <p:cxnSp>
          <p:nvCxnSpPr>
            <p:cNvPr id="26" name="Rechte verbindingslijn 25">
              <a:extLst>
                <a:ext uri="{FF2B5EF4-FFF2-40B4-BE49-F238E27FC236}">
                  <a16:creationId xmlns:a16="http://schemas.microsoft.com/office/drawing/2014/main" id="{E3728E09-21A0-7D4D-A029-4C15EE48C1BC}"/>
                </a:ext>
              </a:extLst>
            </p:cNvPr>
            <p:cNvCxnSpPr>
              <a:cxnSpLocks/>
            </p:cNvCxnSpPr>
            <p:nvPr/>
          </p:nvCxnSpPr>
          <p:spPr>
            <a:xfrm>
              <a:off x="2509542" y="618062"/>
              <a:ext cx="1440000" cy="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ep 30">
            <a:extLst>
              <a:ext uri="{FF2B5EF4-FFF2-40B4-BE49-F238E27FC236}">
                <a16:creationId xmlns:a16="http://schemas.microsoft.com/office/drawing/2014/main" id="{69335400-1E24-7847-BC47-2F2AD68542D6}"/>
              </a:ext>
            </a:extLst>
          </p:cNvPr>
          <p:cNvGrpSpPr/>
          <p:nvPr/>
        </p:nvGrpSpPr>
        <p:grpSpPr>
          <a:xfrm>
            <a:off x="7175500" y="549275"/>
            <a:ext cx="4322038" cy="2881313"/>
            <a:chOff x="696050" y="188913"/>
            <a:chExt cx="4322038" cy="2881313"/>
          </a:xfrm>
        </p:grpSpPr>
        <p:grpSp>
          <p:nvGrpSpPr>
            <p:cNvPr id="32" name="Groep 31">
              <a:extLst>
                <a:ext uri="{FF2B5EF4-FFF2-40B4-BE49-F238E27FC236}">
                  <a16:creationId xmlns:a16="http://schemas.microsoft.com/office/drawing/2014/main" id="{DFCDB38A-C6D3-B448-B2FE-D416C7E30201}"/>
                </a:ext>
              </a:extLst>
            </p:cNvPr>
            <p:cNvGrpSpPr/>
            <p:nvPr/>
          </p:nvGrpSpPr>
          <p:grpSpPr>
            <a:xfrm>
              <a:off x="696050" y="909500"/>
              <a:ext cx="1440000" cy="1440000"/>
              <a:chOff x="1235868" y="2301875"/>
              <a:chExt cx="1440000" cy="1440000"/>
            </a:xfrm>
          </p:grpSpPr>
          <p:sp>
            <p:nvSpPr>
              <p:cNvPr id="42" name="Ring 41">
                <a:extLst>
                  <a:ext uri="{FF2B5EF4-FFF2-40B4-BE49-F238E27FC236}">
                    <a16:creationId xmlns:a16="http://schemas.microsoft.com/office/drawing/2014/main" id="{6C695634-F9F4-E745-A17B-0F60E89304D1}"/>
                  </a:ext>
                </a:extLst>
              </p:cNvPr>
              <p:cNvSpPr/>
              <p:nvPr/>
            </p:nvSpPr>
            <p:spPr>
              <a:xfrm>
                <a:off x="1235868" y="2301875"/>
                <a:ext cx="1440000" cy="1440000"/>
              </a:xfrm>
              <a:prstGeom prst="donut">
                <a:avLst>
                  <a:gd name="adj" fmla="val 5879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kstvak 42">
                <a:extLst>
                  <a:ext uri="{FF2B5EF4-FFF2-40B4-BE49-F238E27FC236}">
                    <a16:creationId xmlns:a16="http://schemas.microsoft.com/office/drawing/2014/main" id="{28D5A2A0-613F-EE48-B03C-C5054270E297}"/>
                  </a:ext>
                </a:extLst>
              </p:cNvPr>
              <p:cNvSpPr txBox="1"/>
              <p:nvPr/>
            </p:nvSpPr>
            <p:spPr>
              <a:xfrm>
                <a:off x="1365802" y="2852820"/>
                <a:ext cx="11801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400">
                    <a:latin typeface="SF Mono Light" panose="020B0009000002000000" pitchFamily="49" charset="0"/>
                  </a:rPr>
                  <a:t>$capitals</a:t>
                </a:r>
              </a:p>
            </p:txBody>
          </p:sp>
        </p:grpSp>
        <p:sp>
          <p:nvSpPr>
            <p:cNvPr id="33" name="Kader 32">
              <a:extLst>
                <a:ext uri="{FF2B5EF4-FFF2-40B4-BE49-F238E27FC236}">
                  <a16:creationId xmlns:a16="http://schemas.microsoft.com/office/drawing/2014/main" id="{8397B8A8-2C8A-A14C-966F-E7641BD94FC2}"/>
                </a:ext>
              </a:extLst>
            </p:cNvPr>
            <p:cNvSpPr/>
            <p:nvPr/>
          </p:nvSpPr>
          <p:spPr>
            <a:xfrm>
              <a:off x="2857500" y="188913"/>
              <a:ext cx="2159000" cy="720725"/>
            </a:xfrm>
            <a:prstGeom prst="frame">
              <a:avLst>
                <a:gd name="adj1" fmla="val 1109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34" name="Tekstvak 33">
              <a:extLst>
                <a:ext uri="{FF2B5EF4-FFF2-40B4-BE49-F238E27FC236}">
                  <a16:creationId xmlns:a16="http://schemas.microsoft.com/office/drawing/2014/main" id="{838AA313-C784-434A-93CF-8322F965AD0B}"/>
                </a:ext>
              </a:extLst>
            </p:cNvPr>
            <p:cNvSpPr txBox="1"/>
            <p:nvPr/>
          </p:nvSpPr>
          <p:spPr>
            <a:xfrm>
              <a:off x="3089160" y="381569"/>
              <a:ext cx="1401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>
                  <a:latin typeface="SF Mono Light" panose="020B0009000002000000" pitchFamily="49" charset="0"/>
                </a:rPr>
                <a:t>“Amsterdam”</a:t>
              </a:r>
            </a:p>
          </p:txBody>
        </p:sp>
        <p:sp>
          <p:nvSpPr>
            <p:cNvPr id="35" name="Kader 34">
              <a:extLst>
                <a:ext uri="{FF2B5EF4-FFF2-40B4-BE49-F238E27FC236}">
                  <a16:creationId xmlns:a16="http://schemas.microsoft.com/office/drawing/2014/main" id="{7F4AD913-FBB8-C246-9744-F256E08A7321}"/>
                </a:ext>
              </a:extLst>
            </p:cNvPr>
            <p:cNvSpPr/>
            <p:nvPr/>
          </p:nvSpPr>
          <p:spPr>
            <a:xfrm>
              <a:off x="2857500" y="1268413"/>
              <a:ext cx="2159000" cy="720725"/>
            </a:xfrm>
            <a:prstGeom prst="frame">
              <a:avLst>
                <a:gd name="adj1" fmla="val 1109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36" name="Tekstvak 35">
              <a:extLst>
                <a:ext uri="{FF2B5EF4-FFF2-40B4-BE49-F238E27FC236}">
                  <a16:creationId xmlns:a16="http://schemas.microsoft.com/office/drawing/2014/main" id="{A07BB49E-82FC-FF4A-8A8D-C8C4F249F3AC}"/>
                </a:ext>
              </a:extLst>
            </p:cNvPr>
            <p:cNvSpPr txBox="1"/>
            <p:nvPr/>
          </p:nvSpPr>
          <p:spPr>
            <a:xfrm>
              <a:off x="3077126" y="1460444"/>
              <a:ext cx="1069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>
                  <a:latin typeface="SF Mono Light" panose="020B0009000002000000" pitchFamily="49" charset="0"/>
                </a:rPr>
                <a:t>“London”</a:t>
              </a:r>
            </a:p>
          </p:txBody>
        </p:sp>
        <p:sp>
          <p:nvSpPr>
            <p:cNvPr id="37" name="Kader 36">
              <a:extLst>
                <a:ext uri="{FF2B5EF4-FFF2-40B4-BE49-F238E27FC236}">
                  <a16:creationId xmlns:a16="http://schemas.microsoft.com/office/drawing/2014/main" id="{CEEC7498-453C-5446-B6B9-E2A7EC6CD3F8}"/>
                </a:ext>
              </a:extLst>
            </p:cNvPr>
            <p:cNvSpPr/>
            <p:nvPr/>
          </p:nvSpPr>
          <p:spPr>
            <a:xfrm>
              <a:off x="2859088" y="2349501"/>
              <a:ext cx="2159000" cy="720725"/>
            </a:xfrm>
            <a:prstGeom prst="frame">
              <a:avLst>
                <a:gd name="adj1" fmla="val 1109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38" name="Tekstvak 37">
              <a:extLst>
                <a:ext uri="{FF2B5EF4-FFF2-40B4-BE49-F238E27FC236}">
                  <a16:creationId xmlns:a16="http://schemas.microsoft.com/office/drawing/2014/main" id="{74C93E96-BBCA-D54C-9AC2-0D391E599EC1}"/>
                </a:ext>
              </a:extLst>
            </p:cNvPr>
            <p:cNvSpPr txBox="1"/>
            <p:nvPr/>
          </p:nvSpPr>
          <p:spPr>
            <a:xfrm>
              <a:off x="3089160" y="2539945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>
                  <a:latin typeface="SF Mono Light" panose="020B0009000002000000" pitchFamily="49" charset="0"/>
                </a:rPr>
                <a:t>“Paris”</a:t>
              </a:r>
            </a:p>
          </p:txBody>
        </p:sp>
        <p:cxnSp>
          <p:nvCxnSpPr>
            <p:cNvPr id="39" name="Rechte verbindingslijn 38">
              <a:extLst>
                <a:ext uri="{FF2B5EF4-FFF2-40B4-BE49-F238E27FC236}">
                  <a16:creationId xmlns:a16="http://schemas.microsoft.com/office/drawing/2014/main" id="{AE374F55-794D-6E45-B01B-0B4C3EEAA575}"/>
                </a:ext>
              </a:extLst>
            </p:cNvPr>
            <p:cNvCxnSpPr>
              <a:stCxn id="42" idx="7"/>
              <a:endCxn id="33" idx="1"/>
            </p:cNvCxnSpPr>
            <p:nvPr/>
          </p:nvCxnSpPr>
          <p:spPr>
            <a:xfrm flipV="1">
              <a:off x="1925167" y="549276"/>
              <a:ext cx="932333" cy="571107"/>
            </a:xfrm>
            <a:prstGeom prst="line">
              <a:avLst/>
            </a:prstGeom>
            <a:ln w="1016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hte verbindingslijn 39">
              <a:extLst>
                <a:ext uri="{FF2B5EF4-FFF2-40B4-BE49-F238E27FC236}">
                  <a16:creationId xmlns:a16="http://schemas.microsoft.com/office/drawing/2014/main" id="{3615A788-D522-974B-9A5F-5DD30FEE97E1}"/>
                </a:ext>
              </a:extLst>
            </p:cNvPr>
            <p:cNvCxnSpPr>
              <a:stCxn id="42" idx="6"/>
            </p:cNvCxnSpPr>
            <p:nvPr/>
          </p:nvCxnSpPr>
          <p:spPr>
            <a:xfrm flipV="1">
              <a:off x="2136050" y="1628775"/>
              <a:ext cx="719863" cy="725"/>
            </a:xfrm>
            <a:prstGeom prst="line">
              <a:avLst/>
            </a:prstGeom>
            <a:ln w="1016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chte verbindingslijn 40">
              <a:extLst>
                <a:ext uri="{FF2B5EF4-FFF2-40B4-BE49-F238E27FC236}">
                  <a16:creationId xmlns:a16="http://schemas.microsoft.com/office/drawing/2014/main" id="{E398A551-74F9-6F4B-9408-F799C0BD7366}"/>
                </a:ext>
              </a:extLst>
            </p:cNvPr>
            <p:cNvCxnSpPr>
              <a:stCxn id="42" idx="5"/>
              <a:endCxn id="37" idx="1"/>
            </p:cNvCxnSpPr>
            <p:nvPr/>
          </p:nvCxnSpPr>
          <p:spPr>
            <a:xfrm>
              <a:off x="1925167" y="2138617"/>
              <a:ext cx="933921" cy="571247"/>
            </a:xfrm>
            <a:prstGeom prst="line">
              <a:avLst/>
            </a:prstGeom>
            <a:ln w="1016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hthoek 5">
            <a:extLst>
              <a:ext uri="{FF2B5EF4-FFF2-40B4-BE49-F238E27FC236}">
                <a16:creationId xmlns:a16="http://schemas.microsoft.com/office/drawing/2014/main" id="{257E20E0-9E66-DA45-B300-8EF69D689590}"/>
              </a:ext>
            </a:extLst>
          </p:cNvPr>
          <p:cNvSpPr/>
          <p:nvPr/>
        </p:nvSpPr>
        <p:spPr>
          <a:xfrm>
            <a:off x="630750" y="4956824"/>
            <a:ext cx="29443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>
                <a:solidFill>
                  <a:srgbClr val="660000"/>
                </a:solidFill>
                <a:effectLst/>
                <a:latin typeface="SF Mono Light" panose="020B0009000002000000" pitchFamily="49" charset="0"/>
              </a:rPr>
              <a:t>$indexedArray </a:t>
            </a:r>
            <a:r>
              <a:rPr lang="nl-NL" sz="1400">
                <a:effectLst/>
                <a:latin typeface="SF Mono Light" panose="020B0009000002000000" pitchFamily="49" charset="0"/>
              </a:rPr>
              <a:t>= [</a:t>
            </a:r>
            <a:br>
              <a:rPr lang="nl-NL" sz="1400">
                <a:effectLst/>
                <a:latin typeface="SF Mono Light" panose="020B0009000002000000" pitchFamily="49" charset="0"/>
              </a:rPr>
            </a:br>
            <a:r>
              <a:rPr lang="nl-NL" sz="1400">
                <a:effectLst/>
                <a:latin typeface="SF Mono Light" panose="020B0009000002000000" pitchFamily="49" charset="0"/>
              </a:rPr>
              <a:t>    </a:t>
            </a:r>
            <a:r>
              <a:rPr lang="nl-NL" sz="1400">
                <a:solidFill>
                  <a:srgbClr val="067D17"/>
                </a:solidFill>
                <a:effectLst/>
                <a:latin typeface="SF Mono Light" panose="020B0009000002000000" pitchFamily="49" charset="0"/>
              </a:rPr>
              <a:t>"Amsterdam"</a:t>
            </a:r>
            <a:r>
              <a:rPr lang="nl-NL" sz="1400">
                <a:effectLst/>
                <a:latin typeface="SF Mono Light" panose="020B0009000002000000" pitchFamily="49" charset="0"/>
              </a:rPr>
              <a:t>,</a:t>
            </a:r>
            <a:br>
              <a:rPr lang="nl-NL" sz="1400">
                <a:effectLst/>
                <a:latin typeface="SF Mono Light" panose="020B0009000002000000" pitchFamily="49" charset="0"/>
              </a:rPr>
            </a:br>
            <a:r>
              <a:rPr lang="nl-NL" sz="1400">
                <a:effectLst/>
                <a:latin typeface="SF Mono Light" panose="020B0009000002000000" pitchFamily="49" charset="0"/>
              </a:rPr>
              <a:t>    </a:t>
            </a:r>
            <a:r>
              <a:rPr lang="nl-NL" sz="1400">
                <a:solidFill>
                  <a:srgbClr val="067D17"/>
                </a:solidFill>
                <a:effectLst/>
                <a:latin typeface="SF Mono Light" panose="020B0009000002000000" pitchFamily="49" charset="0"/>
              </a:rPr>
              <a:t>"London"</a:t>
            </a:r>
            <a:r>
              <a:rPr lang="nl-NL" sz="1400">
                <a:effectLst/>
                <a:latin typeface="SF Mono Light" panose="020B0009000002000000" pitchFamily="49" charset="0"/>
              </a:rPr>
              <a:t>,</a:t>
            </a:r>
            <a:br>
              <a:rPr lang="nl-NL" sz="1400">
                <a:effectLst/>
                <a:latin typeface="SF Mono Light" panose="020B0009000002000000" pitchFamily="49" charset="0"/>
              </a:rPr>
            </a:br>
            <a:r>
              <a:rPr lang="nl-NL" sz="1400">
                <a:effectLst/>
                <a:latin typeface="SF Mono Light" panose="020B0009000002000000" pitchFamily="49" charset="0"/>
              </a:rPr>
              <a:t>    </a:t>
            </a:r>
            <a:r>
              <a:rPr lang="nl-NL" sz="1400">
                <a:solidFill>
                  <a:srgbClr val="067D17"/>
                </a:solidFill>
                <a:effectLst/>
                <a:latin typeface="SF Mono Light" panose="020B0009000002000000" pitchFamily="49" charset="0"/>
              </a:rPr>
              <a:t>"Paris"</a:t>
            </a:r>
            <a:br>
              <a:rPr lang="nl-NL" sz="1400">
                <a:solidFill>
                  <a:srgbClr val="067D17"/>
                </a:solidFill>
                <a:effectLst/>
                <a:latin typeface="SF Mono Light" panose="020B0009000002000000" pitchFamily="49" charset="0"/>
              </a:rPr>
            </a:br>
            <a:r>
              <a:rPr lang="nl-NL" sz="1400">
                <a:effectLst/>
                <a:latin typeface="SF Mono Light" panose="020B0009000002000000" pitchFamily="49" charset="0"/>
              </a:rPr>
              <a:t>];</a:t>
            </a:r>
            <a:br>
              <a:rPr lang="nl-NL" sz="1400">
                <a:effectLst/>
                <a:latin typeface="SF Mono Light" panose="020B0009000002000000" pitchFamily="49" charset="0"/>
              </a:rPr>
            </a:br>
            <a:r>
              <a:rPr lang="nl-NL" sz="1400">
                <a:solidFill>
                  <a:srgbClr val="0033B3"/>
                </a:solidFill>
                <a:effectLst/>
                <a:latin typeface="SF Mono Light" panose="020B0009000002000000" pitchFamily="49" charset="0"/>
              </a:rPr>
              <a:t>echo </a:t>
            </a:r>
            <a:r>
              <a:rPr lang="nl-NL" sz="1400">
                <a:solidFill>
                  <a:srgbClr val="660000"/>
                </a:solidFill>
                <a:effectLst/>
                <a:latin typeface="SF Mono Light" panose="020B0009000002000000" pitchFamily="49" charset="0"/>
              </a:rPr>
              <a:t>$indexedArray</a:t>
            </a:r>
            <a:r>
              <a:rPr lang="nl-NL" sz="1400">
                <a:effectLst/>
                <a:latin typeface="SF Mono Light" panose="020B0009000002000000" pitchFamily="49" charset="0"/>
              </a:rPr>
              <a:t>[</a:t>
            </a:r>
            <a:r>
              <a:rPr lang="nl-NL" sz="1400">
                <a:solidFill>
                  <a:srgbClr val="1750EB"/>
                </a:solidFill>
                <a:effectLst/>
                <a:latin typeface="SF Mono Light" panose="020B0009000002000000" pitchFamily="49" charset="0"/>
              </a:rPr>
              <a:t>1</a:t>
            </a:r>
            <a:r>
              <a:rPr lang="nl-NL" sz="1400">
                <a:effectLst/>
                <a:latin typeface="SF Mono Light" panose="020B0009000002000000" pitchFamily="49" charset="0"/>
              </a:rPr>
              <a:t>];</a:t>
            </a:r>
            <a:endParaRPr lang="nl-NL" sz="1400">
              <a:latin typeface="SF Mono Light" panose="020B0009000002000000" pitchFamily="49" charset="0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B290B346-4C71-AF4A-9014-B0726039CD24}"/>
              </a:ext>
            </a:extLst>
          </p:cNvPr>
          <p:cNvSpPr/>
          <p:nvPr/>
        </p:nvSpPr>
        <p:spPr>
          <a:xfrm>
            <a:off x="4970564" y="4956824"/>
            <a:ext cx="432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>
                <a:solidFill>
                  <a:srgbClr val="660000"/>
                </a:solidFill>
                <a:effectLst/>
                <a:latin typeface="SF Mono Light" panose="020B0009000002000000" pitchFamily="49" charset="0"/>
              </a:rPr>
              <a:t>$associativeArray </a:t>
            </a:r>
            <a:r>
              <a:rPr lang="nl-NL" sz="1400">
                <a:effectLst/>
                <a:latin typeface="SF Mono Light" panose="020B0009000002000000" pitchFamily="49" charset="0"/>
              </a:rPr>
              <a:t>= [</a:t>
            </a:r>
            <a:br>
              <a:rPr lang="nl-NL" sz="1400">
                <a:effectLst/>
                <a:latin typeface="SF Mono Light" panose="020B0009000002000000" pitchFamily="49" charset="0"/>
              </a:rPr>
            </a:br>
            <a:r>
              <a:rPr lang="nl-NL" sz="1400">
                <a:effectLst/>
                <a:latin typeface="SF Mono Light" panose="020B0009000002000000" pitchFamily="49" charset="0"/>
              </a:rPr>
              <a:t>    </a:t>
            </a:r>
            <a:r>
              <a:rPr lang="nl-NL" sz="1400">
                <a:solidFill>
                  <a:srgbClr val="067D17"/>
                </a:solidFill>
                <a:effectLst/>
                <a:latin typeface="SF Mono Light" panose="020B0009000002000000" pitchFamily="49" charset="0"/>
              </a:rPr>
              <a:t>"name" </a:t>
            </a:r>
            <a:r>
              <a:rPr lang="nl-NL" sz="1400">
                <a:effectLst/>
                <a:latin typeface="SF Mono Light" panose="020B0009000002000000" pitchFamily="49" charset="0"/>
              </a:rPr>
              <a:t>=&gt; </a:t>
            </a:r>
            <a:r>
              <a:rPr lang="nl-NL" sz="1400">
                <a:solidFill>
                  <a:srgbClr val="067D17"/>
                </a:solidFill>
                <a:effectLst/>
                <a:latin typeface="SF Mono Light" panose="020B0009000002000000" pitchFamily="49" charset="0"/>
              </a:rPr>
              <a:t>"Linus Torvalds"</a:t>
            </a:r>
            <a:r>
              <a:rPr lang="nl-NL" sz="1400">
                <a:effectLst/>
                <a:latin typeface="SF Mono Light" panose="020B0009000002000000" pitchFamily="49" charset="0"/>
              </a:rPr>
              <a:t>,</a:t>
            </a:r>
            <a:br>
              <a:rPr lang="nl-NL" sz="1400">
                <a:effectLst/>
                <a:latin typeface="SF Mono Light" panose="020B0009000002000000" pitchFamily="49" charset="0"/>
              </a:rPr>
            </a:br>
            <a:r>
              <a:rPr lang="nl-NL" sz="1400">
                <a:effectLst/>
                <a:latin typeface="SF Mono Light" panose="020B0009000002000000" pitchFamily="49" charset="0"/>
              </a:rPr>
              <a:t>    </a:t>
            </a:r>
            <a:r>
              <a:rPr lang="nl-NL" sz="1400">
                <a:solidFill>
                  <a:srgbClr val="067D17"/>
                </a:solidFill>
                <a:effectLst/>
                <a:latin typeface="SF Mono Light" panose="020B0009000002000000" pitchFamily="49" charset="0"/>
              </a:rPr>
              <a:t>"yearofbirth" </a:t>
            </a:r>
            <a:r>
              <a:rPr lang="nl-NL" sz="1400">
                <a:effectLst/>
                <a:latin typeface="SF Mono Light" panose="020B0009000002000000" pitchFamily="49" charset="0"/>
              </a:rPr>
              <a:t>=&gt; </a:t>
            </a:r>
            <a:r>
              <a:rPr lang="nl-NL" sz="1400">
                <a:solidFill>
                  <a:srgbClr val="1750EB"/>
                </a:solidFill>
                <a:effectLst/>
                <a:latin typeface="SF Mono Light" panose="020B0009000002000000" pitchFamily="49" charset="0"/>
              </a:rPr>
              <a:t>1969</a:t>
            </a:r>
            <a:r>
              <a:rPr lang="nl-NL" sz="1400">
                <a:effectLst/>
                <a:latin typeface="SF Mono Light" panose="020B0009000002000000" pitchFamily="49" charset="0"/>
              </a:rPr>
              <a:t>,</a:t>
            </a:r>
            <a:br>
              <a:rPr lang="nl-NL" sz="1400">
                <a:effectLst/>
                <a:latin typeface="SF Mono Light" panose="020B0009000002000000" pitchFamily="49" charset="0"/>
              </a:rPr>
            </a:br>
            <a:r>
              <a:rPr lang="nl-NL" sz="1400">
                <a:effectLst/>
                <a:latin typeface="SF Mono Light" panose="020B0009000002000000" pitchFamily="49" charset="0"/>
              </a:rPr>
              <a:t>    </a:t>
            </a:r>
            <a:r>
              <a:rPr lang="nl-NL" sz="1400">
                <a:solidFill>
                  <a:srgbClr val="067D17"/>
                </a:solidFill>
                <a:effectLst/>
                <a:latin typeface="SF Mono Light" panose="020B0009000002000000" pitchFamily="49" charset="0"/>
              </a:rPr>
              <a:t>"project" </a:t>
            </a:r>
            <a:r>
              <a:rPr lang="nl-NL" sz="1400">
                <a:effectLst/>
                <a:latin typeface="SF Mono Light" panose="020B0009000002000000" pitchFamily="49" charset="0"/>
              </a:rPr>
              <a:t>=&gt; </a:t>
            </a:r>
            <a:r>
              <a:rPr lang="nl-NL" sz="1400">
                <a:solidFill>
                  <a:srgbClr val="067D17"/>
                </a:solidFill>
                <a:effectLst/>
                <a:latin typeface="SF Mono Light" panose="020B0009000002000000" pitchFamily="49" charset="0"/>
              </a:rPr>
              <a:t>"Linux"</a:t>
            </a:r>
            <a:br>
              <a:rPr lang="nl-NL" sz="1400">
                <a:solidFill>
                  <a:srgbClr val="067D17"/>
                </a:solidFill>
                <a:effectLst/>
                <a:latin typeface="SF Mono Light" panose="020B0009000002000000" pitchFamily="49" charset="0"/>
              </a:rPr>
            </a:br>
            <a:r>
              <a:rPr lang="nl-NL" sz="1400">
                <a:effectLst/>
                <a:latin typeface="SF Mono Light" panose="020B0009000002000000" pitchFamily="49" charset="0"/>
              </a:rPr>
              <a:t>];</a:t>
            </a:r>
            <a:br>
              <a:rPr lang="nl-NL" sz="1400">
                <a:effectLst/>
                <a:latin typeface="SF Mono Light" panose="020B0009000002000000" pitchFamily="49" charset="0"/>
              </a:rPr>
            </a:br>
            <a:r>
              <a:rPr lang="nl-NL" sz="1400">
                <a:solidFill>
                  <a:srgbClr val="0033B3"/>
                </a:solidFill>
                <a:effectLst/>
                <a:latin typeface="SF Mono Light" panose="020B0009000002000000" pitchFamily="49" charset="0"/>
              </a:rPr>
              <a:t>echo </a:t>
            </a:r>
            <a:r>
              <a:rPr lang="nl-NL" sz="1400">
                <a:solidFill>
                  <a:srgbClr val="660000"/>
                </a:solidFill>
                <a:effectLst/>
                <a:latin typeface="SF Mono Light" panose="020B0009000002000000" pitchFamily="49" charset="0"/>
              </a:rPr>
              <a:t>$associativeArray</a:t>
            </a:r>
            <a:r>
              <a:rPr lang="nl-NL" sz="1400">
                <a:effectLst/>
                <a:latin typeface="SF Mono Light" panose="020B0009000002000000" pitchFamily="49" charset="0"/>
              </a:rPr>
              <a:t>[</a:t>
            </a:r>
            <a:r>
              <a:rPr lang="nl-NL" sz="1400">
                <a:solidFill>
                  <a:srgbClr val="067D17"/>
                </a:solidFill>
                <a:effectLst/>
                <a:latin typeface="SF Mono Light" panose="020B0009000002000000" pitchFamily="49" charset="0"/>
              </a:rPr>
              <a:t>"project"</a:t>
            </a:r>
            <a:r>
              <a:rPr lang="nl-NL" sz="1400">
                <a:effectLst/>
                <a:latin typeface="SF Mono Light" panose="020B0009000002000000" pitchFamily="49" charset="0"/>
              </a:rPr>
              <a:t>];</a:t>
            </a:r>
            <a:endParaRPr lang="nl-NL" sz="1400">
              <a:latin typeface="SF Mono Light" panose="020B0009000002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78689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1600">
          <a:solidFill>
            <a:schemeClr val="accent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nwijs_slide" id="{64671466-E3AA-BC40-AB13-A6FD47FBE40B}" vid="{386406FA-DAB2-844C-98F0-9A79C76EBF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Kantoorthema</Template>
  <TotalTime>138</TotalTime>
  <Words>192</Words>
  <Application>Microsoft Macintosh PowerPoint</Application>
  <PresentationFormat>Breedbeeld</PresentationFormat>
  <Paragraphs>26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SF Mono</vt:lpstr>
      <vt:lpstr>SF MONO LIGHT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Jochem Kossen</dc:creator>
  <cp:lastModifiedBy>Jochem Kossen</cp:lastModifiedBy>
  <cp:revision>22</cp:revision>
  <dcterms:created xsi:type="dcterms:W3CDTF">2020-11-03T08:19:57Z</dcterms:created>
  <dcterms:modified xsi:type="dcterms:W3CDTF">2020-11-13T13:12:14Z</dcterms:modified>
</cp:coreProperties>
</file>