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B809771-44E1-4DEE-ACAD-F6C5AA68BFF7}">
  <a:tblStyle styleId="{5B809771-44E1-4DEE-ACAD-F6C5AA68BFF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Using a NB Classifier to create a decision surface based on two features the grade(slope) and the bumpiness of the road. Its a generic model that could be used by a Self Driving car to make a decision on how fast should the car accelerate depending on the road conditions.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let’s explore the probabilities of different scenarios when you flip a loaded coin twice, the question I want to specifically ask is what’s the probability of getting two heads at the same time when you flip the coin twice. We want to do this to build an intuition.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Classification Algorithms create a decision boundary to classify\categorize  data points and assign class labels as output to the data points.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9.png"/><Relationship Id="rId4"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mailto:jimmy.koyan@bigqlabs.com" TargetMode="External"/><Relationship Id="rId4" Type="http://schemas.openxmlformats.org/officeDocument/2006/relationships/hyperlink" Target="https://www.youtube.com/watch?v=wmw8Bbb_eIE" TargetMode="External"/><Relationship Id="rId5" Type="http://schemas.openxmlformats.org/officeDocument/2006/relationships/hyperlink" Target="http://www.slideshare.net/arimoinc/distributed-tensorflow-scaling-googles-deep-learning-library-on-spark-5852788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emofaces.com/" TargetMode="External"/><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1355700"/>
          </a:xfrm>
          <a:prstGeom prst="rect">
            <a:avLst/>
          </a:prstGeom>
        </p:spPr>
        <p:txBody>
          <a:bodyPr anchorCtr="0" anchor="t" bIns="91425" lIns="91425" rIns="91425" tIns="91425">
            <a:noAutofit/>
          </a:bodyPr>
          <a:lstStyle/>
          <a:p>
            <a:pPr lvl="0">
              <a:spcBef>
                <a:spcPts val="0"/>
              </a:spcBef>
              <a:buNone/>
            </a:pPr>
            <a:r>
              <a:rPr lang="en"/>
              <a:t>Building a Naive Bayes Model using KNIME, Python and MLLIB on Spark.</a:t>
            </a:r>
          </a:p>
          <a:p>
            <a:pPr lvl="0">
              <a:spcBef>
                <a:spcPts val="0"/>
              </a:spcBef>
              <a:buNone/>
            </a:pPr>
            <a:r>
              <a:t/>
            </a:r>
            <a:endParaRPr/>
          </a:p>
          <a:p>
            <a:pPr lvl="0">
              <a:spcBef>
                <a:spcPts val="0"/>
              </a:spcBef>
              <a:buNone/>
            </a:pPr>
            <a:r>
              <a:rPr lang="en"/>
              <a:t>Let's talk TensorFlow.</a:t>
            </a:r>
          </a:p>
        </p:txBody>
      </p:sp>
      <p:sp>
        <p:nvSpPr>
          <p:cNvPr id="67" name="Shape 67"/>
          <p:cNvSpPr txBox="1"/>
          <p:nvPr>
            <p:ph idx="4294967295" type="subTitle"/>
          </p:nvPr>
        </p:nvSpPr>
        <p:spPr>
          <a:xfrm>
            <a:off x="311700" y="3154850"/>
            <a:ext cx="6696000" cy="1355700"/>
          </a:xfrm>
          <a:prstGeom prst="rect">
            <a:avLst/>
          </a:prstGeom>
        </p:spPr>
        <p:txBody>
          <a:bodyPr anchorCtr="0" anchor="t" bIns="91425" lIns="91425" rIns="91425" tIns="91425">
            <a:noAutofit/>
          </a:bodyPr>
          <a:lstStyle/>
          <a:p>
            <a:pPr lvl="0">
              <a:spcBef>
                <a:spcPts val="0"/>
              </a:spcBef>
              <a:buNone/>
            </a:pPr>
            <a:r>
              <a:rPr lang="en"/>
              <a:t>Jimmy Koyan</a:t>
            </a:r>
          </a:p>
          <a:p>
            <a:pPr lvl="0">
              <a:spcBef>
                <a:spcPts val="0"/>
              </a:spcBef>
              <a:buNone/>
            </a:pPr>
            <a:r>
              <a:rPr lang="en"/>
              <a:t>Big Q Labs</a:t>
            </a:r>
          </a:p>
          <a:p>
            <a:pPr lvl="0">
              <a:spcBef>
                <a:spcPts val="0"/>
              </a:spcBef>
              <a:buNone/>
            </a:pPr>
            <a:r>
              <a:rPr lang="en"/>
              <a:t>June 15th 2016 , Presenting at AHUG.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idx="2" type="body"/>
          </p:nvPr>
        </p:nvSpPr>
        <p:spPr>
          <a:xfrm>
            <a:off x="4711225" y="1145600"/>
            <a:ext cx="4432800" cy="3695100"/>
          </a:xfrm>
          <a:prstGeom prst="rect">
            <a:avLst/>
          </a:prstGeom>
        </p:spPr>
        <p:txBody>
          <a:bodyPr anchorCtr="0" anchor="ctr" bIns="91425" lIns="91425" rIns="91425" tIns="91425">
            <a:noAutofit/>
          </a:bodyPr>
          <a:lstStyle/>
          <a:p>
            <a:pPr indent="-228600" lvl="0" marL="457200" rtl="0">
              <a:spcBef>
                <a:spcPts val="0"/>
              </a:spcBef>
              <a:spcAft>
                <a:spcPts val="0"/>
              </a:spcAft>
              <a:buClr>
                <a:srgbClr val="FFFFFF"/>
              </a:buClr>
            </a:pPr>
            <a:r>
              <a:rPr lang="en" sz="1100">
                <a:solidFill>
                  <a:srgbClr val="FFFFFF"/>
                </a:solidFill>
                <a:latin typeface="Arial"/>
                <a:ea typeface="Arial"/>
                <a:cs typeface="Arial"/>
                <a:sym typeface="Arial"/>
              </a:rPr>
              <a:t>PP(Fast) = P(grade | Fast) * P(bumpiness | Fast) * P(Fast)</a:t>
            </a:r>
          </a:p>
          <a:p>
            <a:pPr lvl="0" rtl="0">
              <a:spcBef>
                <a:spcPts val="0"/>
              </a:spcBef>
              <a:spcAft>
                <a:spcPts val="0"/>
              </a:spcAft>
              <a:buNone/>
            </a:pPr>
            <a:r>
              <a:t/>
            </a:r>
            <a:endParaRPr sz="1100">
              <a:solidFill>
                <a:srgbClr val="FFFFFF"/>
              </a:solidFill>
              <a:latin typeface="Arial"/>
              <a:ea typeface="Arial"/>
              <a:cs typeface="Arial"/>
              <a:sym typeface="Arial"/>
            </a:endParaRPr>
          </a:p>
          <a:p>
            <a:pPr indent="-228600" lvl="0" marL="457200" rtl="0">
              <a:spcBef>
                <a:spcPts val="0"/>
              </a:spcBef>
              <a:spcAft>
                <a:spcPts val="0"/>
              </a:spcAft>
              <a:buClr>
                <a:srgbClr val="FFFFFF"/>
              </a:buClr>
            </a:pPr>
            <a:r>
              <a:rPr lang="en" sz="1100">
                <a:solidFill>
                  <a:srgbClr val="FFFFFF"/>
                </a:solidFill>
                <a:latin typeface="Arial"/>
                <a:ea typeface="Arial"/>
                <a:cs typeface="Arial"/>
                <a:sym typeface="Arial"/>
              </a:rPr>
              <a:t>PP(Slow) = P(grade | Slow) * P(bumpiness | Slow) * P(Slow)</a:t>
            </a:r>
          </a:p>
          <a:p>
            <a:pPr lvl="0" rtl="0">
              <a:spcBef>
                <a:spcPts val="0"/>
              </a:spcBef>
              <a:spcAft>
                <a:spcPts val="0"/>
              </a:spcAft>
              <a:buNone/>
            </a:pPr>
            <a:r>
              <a:t/>
            </a:r>
            <a:endParaRPr sz="1100">
              <a:solidFill>
                <a:srgbClr val="FFFFFF"/>
              </a:solidFill>
              <a:latin typeface="Arial"/>
              <a:ea typeface="Arial"/>
              <a:cs typeface="Arial"/>
              <a:sym typeface="Arial"/>
            </a:endParaRPr>
          </a:p>
          <a:p>
            <a:pPr indent="-228600" lvl="0" marL="457200" rtl="0">
              <a:spcBef>
                <a:spcPts val="0"/>
              </a:spcBef>
              <a:spcAft>
                <a:spcPts val="0"/>
              </a:spcAft>
              <a:buClr>
                <a:srgbClr val="FFFFFF"/>
              </a:buClr>
            </a:pPr>
            <a:r>
              <a:rPr lang="en" sz="1100">
                <a:solidFill>
                  <a:srgbClr val="FFFFFF"/>
                </a:solidFill>
                <a:latin typeface="Arial"/>
                <a:ea typeface="Arial"/>
                <a:cs typeface="Arial"/>
                <a:sym typeface="Arial"/>
              </a:rPr>
              <a:t>P(Fast) = PP(Fast)/ (PP(Fast) + PP(Slow)) </a:t>
            </a:r>
          </a:p>
          <a:p>
            <a:pPr lvl="0" rtl="0">
              <a:spcBef>
                <a:spcPts val="0"/>
              </a:spcBef>
              <a:spcAft>
                <a:spcPts val="0"/>
              </a:spcAft>
              <a:buNone/>
            </a:pPr>
            <a:r>
              <a:t/>
            </a:r>
            <a:endParaRPr sz="1100">
              <a:solidFill>
                <a:srgbClr val="FFFFFF"/>
              </a:solidFill>
              <a:latin typeface="Arial"/>
              <a:ea typeface="Arial"/>
              <a:cs typeface="Arial"/>
              <a:sym typeface="Arial"/>
            </a:endParaRPr>
          </a:p>
          <a:p>
            <a:pPr indent="-228600" lvl="0" marL="457200" rtl="0">
              <a:spcBef>
                <a:spcPts val="0"/>
              </a:spcBef>
              <a:spcAft>
                <a:spcPts val="0"/>
              </a:spcAft>
              <a:buClr>
                <a:srgbClr val="FFFFFF"/>
              </a:buClr>
            </a:pPr>
            <a:r>
              <a:rPr lang="en" sz="1100">
                <a:solidFill>
                  <a:srgbClr val="FFFFFF"/>
                </a:solidFill>
                <a:latin typeface="Arial"/>
                <a:ea typeface="Arial"/>
                <a:cs typeface="Arial"/>
                <a:sym typeface="Arial"/>
              </a:rPr>
              <a:t>P(Slow) = PP(Slow)/ (PP(Fast) + PP(Slow)) </a:t>
            </a:r>
          </a:p>
        </p:txBody>
      </p:sp>
      <p:pic>
        <p:nvPicPr>
          <p:cNvPr descr="Screen Shot 2016-06-07 at 12.01.03 AM.png" id="126" name="Shape 126"/>
          <p:cNvPicPr preferRelativeResize="0"/>
          <p:nvPr/>
        </p:nvPicPr>
        <p:blipFill>
          <a:blip r:embed="rId3">
            <a:alphaModFix/>
          </a:blip>
          <a:stretch>
            <a:fillRect/>
          </a:stretch>
        </p:blipFill>
        <p:spPr>
          <a:xfrm>
            <a:off x="705100" y="1766500"/>
            <a:ext cx="3380000" cy="210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113000"/>
            <a:ext cx="8520600" cy="605100"/>
          </a:xfrm>
          <a:prstGeom prst="rect">
            <a:avLst/>
          </a:prstGeom>
        </p:spPr>
        <p:txBody>
          <a:bodyPr anchorCtr="0" anchor="t" bIns="91425" lIns="91425" rIns="91425" tIns="91425">
            <a:noAutofit/>
          </a:bodyPr>
          <a:lstStyle/>
          <a:p>
            <a:pPr lvl="0" rtl="0">
              <a:spcBef>
                <a:spcPts val="0"/>
              </a:spcBef>
              <a:buNone/>
            </a:pPr>
            <a:r>
              <a:rPr lang="en"/>
              <a:t>Using scikit sklearn to develop a NB model</a:t>
            </a:r>
          </a:p>
        </p:txBody>
      </p:sp>
      <p:pic>
        <p:nvPicPr>
          <p:cNvPr descr="Screen Shot 2016-06-14 at 8.32.29 PM.png" id="132" name="Shape 132"/>
          <p:cNvPicPr preferRelativeResize="0"/>
          <p:nvPr/>
        </p:nvPicPr>
        <p:blipFill>
          <a:blip r:embed="rId3">
            <a:alphaModFix/>
          </a:blip>
          <a:stretch>
            <a:fillRect/>
          </a:stretch>
        </p:blipFill>
        <p:spPr>
          <a:xfrm>
            <a:off x="659850" y="1065925"/>
            <a:ext cx="7833700" cy="2774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113000"/>
            <a:ext cx="8520600" cy="605100"/>
          </a:xfrm>
          <a:prstGeom prst="rect">
            <a:avLst/>
          </a:prstGeom>
        </p:spPr>
        <p:txBody>
          <a:bodyPr anchorCtr="0" anchor="t" bIns="91425" lIns="91425" rIns="91425" tIns="91425">
            <a:noAutofit/>
          </a:bodyPr>
          <a:lstStyle/>
          <a:p>
            <a:pPr lvl="0" rtl="0">
              <a:spcBef>
                <a:spcPts val="0"/>
              </a:spcBef>
              <a:buNone/>
            </a:pPr>
            <a:r>
              <a:rPr lang="en"/>
              <a:t>				</a:t>
            </a:r>
            <a:r>
              <a:rPr lang="en" sz="1400">
                <a:solidFill>
                  <a:srgbClr val="1155CC"/>
                </a:solidFill>
              </a:rPr>
              <a:t>www.knime.org</a:t>
            </a:r>
          </a:p>
        </p:txBody>
      </p:sp>
      <p:pic>
        <p:nvPicPr>
          <p:cNvPr descr="Screen Shot 2016-06-07 at 12.17.37 AM.png" id="138" name="Shape 138"/>
          <p:cNvPicPr preferRelativeResize="0"/>
          <p:nvPr/>
        </p:nvPicPr>
        <p:blipFill>
          <a:blip r:embed="rId3">
            <a:alphaModFix/>
          </a:blip>
          <a:stretch>
            <a:fillRect/>
          </a:stretch>
        </p:blipFill>
        <p:spPr>
          <a:xfrm>
            <a:off x="484725" y="1052525"/>
            <a:ext cx="8347575" cy="3552399"/>
          </a:xfrm>
          <a:prstGeom prst="rect">
            <a:avLst/>
          </a:prstGeom>
          <a:noFill/>
          <a:ln>
            <a:noFill/>
          </a:ln>
        </p:spPr>
      </p:pic>
      <p:pic>
        <p:nvPicPr>
          <p:cNvPr id="139" name="Shape 139"/>
          <p:cNvPicPr preferRelativeResize="0"/>
          <p:nvPr/>
        </p:nvPicPr>
        <p:blipFill>
          <a:blip r:embed="rId4">
            <a:alphaModFix/>
          </a:blip>
          <a:stretch>
            <a:fillRect/>
          </a:stretch>
        </p:blipFill>
        <p:spPr>
          <a:xfrm>
            <a:off x="180675" y="113000"/>
            <a:ext cx="1962150" cy="62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265500" y="1718250"/>
            <a:ext cx="4045199" cy="1707000"/>
          </a:xfrm>
          <a:prstGeom prst="rect">
            <a:avLst/>
          </a:prstGeom>
        </p:spPr>
        <p:txBody>
          <a:bodyPr anchorCtr="0" anchor="ctr" bIns="91425" lIns="91425" rIns="91425" tIns="91425">
            <a:noAutofit/>
          </a:bodyPr>
          <a:lstStyle/>
          <a:p>
            <a:pPr lvl="0" rtl="0">
              <a:spcBef>
                <a:spcPts val="0"/>
              </a:spcBef>
              <a:buNone/>
            </a:pPr>
            <a:r>
              <a:rPr lang="en"/>
              <a:t>Why Knime</a:t>
            </a:r>
          </a:p>
        </p:txBody>
      </p:sp>
      <p:sp>
        <p:nvSpPr>
          <p:cNvPr id="145" name="Shape 145"/>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228600" lvl="0" marL="457200" rtl="0">
              <a:spcBef>
                <a:spcPts val="0"/>
              </a:spcBef>
              <a:spcAft>
                <a:spcPts val="1600"/>
              </a:spcAft>
            </a:pPr>
            <a:r>
              <a:rPr lang="en"/>
              <a:t>Build a Statistical Model in minutes without programming</a:t>
            </a:r>
          </a:p>
          <a:p>
            <a:pPr indent="-228600" lvl="0" marL="457200" rtl="0">
              <a:spcBef>
                <a:spcPts val="0"/>
              </a:spcBef>
              <a:spcAft>
                <a:spcPts val="1600"/>
              </a:spcAft>
            </a:pPr>
            <a:r>
              <a:rPr lang="en"/>
              <a:t>Advanced Predictive algorithms</a:t>
            </a:r>
          </a:p>
          <a:p>
            <a:pPr indent="-228600" lvl="0" marL="457200" rtl="0">
              <a:spcBef>
                <a:spcPts val="0"/>
              </a:spcBef>
              <a:spcAft>
                <a:spcPts val="1600"/>
              </a:spcAft>
            </a:pPr>
            <a:r>
              <a:rPr lang="en"/>
              <a:t>Support for all major file formats and databases</a:t>
            </a:r>
          </a:p>
          <a:p>
            <a:pPr indent="-228600" lvl="0" marL="457200" rtl="0">
              <a:spcBef>
                <a:spcPts val="0"/>
              </a:spcBef>
              <a:spcAft>
                <a:spcPts val="1600"/>
              </a:spcAft>
            </a:pPr>
            <a:r>
              <a:rPr lang="en"/>
              <a:t>Math and Statistical functions</a:t>
            </a:r>
          </a:p>
          <a:p>
            <a:pPr indent="-228600" lvl="0" marL="457200" rtl="0">
              <a:spcBef>
                <a:spcPts val="0"/>
              </a:spcBef>
              <a:spcAft>
                <a:spcPts val="1600"/>
              </a:spcAft>
            </a:pPr>
            <a:r>
              <a:rPr lang="en"/>
              <a:t>Workflow control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6175"/>
            <a:ext cx="8520600" cy="843600"/>
          </a:xfrm>
          <a:prstGeom prst="rect">
            <a:avLst/>
          </a:prstGeom>
        </p:spPr>
        <p:txBody>
          <a:bodyPr anchorCtr="0" anchor="t" bIns="91425" lIns="91425" rIns="91425" tIns="91425">
            <a:noAutofit/>
          </a:bodyPr>
          <a:lstStyle/>
          <a:p>
            <a:pPr lvl="0" rtl="0">
              <a:spcBef>
                <a:spcPts val="0"/>
              </a:spcBef>
              <a:buNone/>
            </a:pPr>
            <a:r>
              <a:t/>
            </a:r>
            <a:endParaRPr/>
          </a:p>
        </p:txBody>
      </p:sp>
      <p:pic>
        <p:nvPicPr>
          <p:cNvPr id="151" name="Shape 151"/>
          <p:cNvPicPr preferRelativeResize="0"/>
          <p:nvPr/>
        </p:nvPicPr>
        <p:blipFill>
          <a:blip r:embed="rId3">
            <a:alphaModFix/>
          </a:blip>
          <a:stretch>
            <a:fillRect/>
          </a:stretch>
        </p:blipFill>
        <p:spPr>
          <a:xfrm>
            <a:off x="266675" y="-6289"/>
            <a:ext cx="3238500" cy="843675"/>
          </a:xfrm>
          <a:prstGeom prst="rect">
            <a:avLst/>
          </a:prstGeom>
          <a:noFill/>
          <a:ln>
            <a:noFill/>
          </a:ln>
        </p:spPr>
      </p:pic>
      <p:sp>
        <p:nvSpPr>
          <p:cNvPr id="152" name="Shape 152"/>
          <p:cNvSpPr txBox="1"/>
          <p:nvPr>
            <p:ph idx="1" type="body"/>
          </p:nvPr>
        </p:nvSpPr>
        <p:spPr>
          <a:xfrm>
            <a:off x="311700" y="1266175"/>
            <a:ext cx="8455800" cy="3302700"/>
          </a:xfrm>
          <a:prstGeom prst="rect">
            <a:avLst/>
          </a:prstGeom>
        </p:spPr>
        <p:txBody>
          <a:bodyPr anchorCtr="0" anchor="t" bIns="91425" lIns="91425" rIns="91425" tIns="91425">
            <a:noAutofit/>
          </a:bodyPr>
          <a:lstStyle/>
          <a:p>
            <a:pPr indent="-228600" lvl="0" marL="457200" rtl="0">
              <a:lnSpc>
                <a:spcPct val="150000"/>
              </a:lnSpc>
              <a:spcBef>
                <a:spcPts val="0"/>
              </a:spcBef>
              <a:buClr>
                <a:srgbClr val="000000"/>
              </a:buClr>
              <a:buAutoNum type="arabicPeriod"/>
            </a:pPr>
            <a:r>
              <a:rPr lang="en">
                <a:solidFill>
                  <a:srgbClr val="000000"/>
                </a:solidFill>
              </a:rPr>
              <a:t>Once you have tested and developed a ML model, it’s time to deploy it.</a:t>
            </a:r>
          </a:p>
          <a:p>
            <a:pPr indent="-228600" lvl="0" marL="457200" rtl="0">
              <a:lnSpc>
                <a:spcPct val="150000"/>
              </a:lnSpc>
              <a:spcBef>
                <a:spcPts val="0"/>
              </a:spcBef>
              <a:buClr>
                <a:srgbClr val="000000"/>
              </a:buClr>
              <a:buAutoNum type="arabicPeriod"/>
            </a:pPr>
            <a:r>
              <a:rPr lang="en">
                <a:solidFill>
                  <a:srgbClr val="000000"/>
                </a:solidFill>
              </a:rPr>
              <a:t>Spark is an excellent candidate because of its performance and fault tolerant design.</a:t>
            </a:r>
          </a:p>
          <a:p>
            <a:pPr indent="-228600" lvl="0" marL="457200" rtl="0">
              <a:lnSpc>
                <a:spcPct val="150000"/>
              </a:lnSpc>
              <a:spcBef>
                <a:spcPts val="0"/>
              </a:spcBef>
              <a:buClr>
                <a:srgbClr val="000000"/>
              </a:buClr>
              <a:buAutoNum type="arabicPeriod"/>
            </a:pPr>
            <a:r>
              <a:rPr lang="en">
                <a:solidFill>
                  <a:srgbClr val="000000"/>
                </a:solidFill>
              </a:rPr>
              <a:t>MLlib  is Sparks scalable machine learning library </a:t>
            </a:r>
          </a:p>
          <a:p>
            <a:pPr indent="-228600" lvl="0" marL="457200" rtl="0">
              <a:lnSpc>
                <a:spcPct val="150000"/>
              </a:lnSpc>
              <a:spcBef>
                <a:spcPts val="0"/>
              </a:spcBef>
              <a:buClr>
                <a:srgbClr val="000000"/>
              </a:buClr>
              <a:buAutoNum type="arabicPeriod"/>
            </a:pPr>
            <a:r>
              <a:rPr lang="en">
                <a:solidFill>
                  <a:srgbClr val="000000"/>
                </a:solidFill>
              </a:rPr>
              <a:t>Language choice - Develop the model in Java, Scala, Python or SparkR</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6175"/>
            <a:ext cx="7859400" cy="1057200"/>
          </a:xfrm>
          <a:prstGeom prst="rect">
            <a:avLst/>
          </a:prstGeom>
        </p:spPr>
        <p:txBody>
          <a:bodyPr anchorCtr="0" anchor="t" bIns="91425" lIns="91425" rIns="91425" tIns="91425">
            <a:noAutofit/>
          </a:bodyPr>
          <a:lstStyle/>
          <a:p>
            <a:pPr lvl="0" rtl="0">
              <a:spcBef>
                <a:spcPts val="0"/>
              </a:spcBef>
              <a:buNone/>
            </a:pPr>
            <a:r>
              <a:t/>
            </a:r>
            <a:endParaRPr/>
          </a:p>
        </p:txBody>
      </p:sp>
      <p:pic>
        <p:nvPicPr>
          <p:cNvPr id="158" name="Shape 158"/>
          <p:cNvPicPr preferRelativeResize="0"/>
          <p:nvPr/>
        </p:nvPicPr>
        <p:blipFill>
          <a:blip r:embed="rId3">
            <a:alphaModFix/>
          </a:blip>
          <a:stretch>
            <a:fillRect/>
          </a:stretch>
        </p:blipFill>
        <p:spPr>
          <a:xfrm>
            <a:off x="379212" y="-12"/>
            <a:ext cx="7743825" cy="1057275"/>
          </a:xfrm>
          <a:prstGeom prst="rect">
            <a:avLst/>
          </a:prstGeom>
          <a:noFill/>
          <a:ln>
            <a:noFill/>
          </a:ln>
        </p:spPr>
      </p:pic>
      <p:sp>
        <p:nvSpPr>
          <p:cNvPr id="159" name="Shape 159"/>
          <p:cNvSpPr txBox="1"/>
          <p:nvPr/>
        </p:nvSpPr>
        <p:spPr>
          <a:xfrm>
            <a:off x="326400" y="1283050"/>
            <a:ext cx="7859400" cy="3376500"/>
          </a:xfrm>
          <a:prstGeom prst="rect">
            <a:avLst/>
          </a:prstGeom>
          <a:noFill/>
          <a:ln>
            <a:noFill/>
          </a:ln>
        </p:spPr>
        <p:txBody>
          <a:bodyPr anchorCtr="0" anchor="t" bIns="91425" lIns="91425" rIns="91425" tIns="91425">
            <a:noAutofit/>
          </a:bodyPr>
          <a:lstStyle/>
          <a:p>
            <a:pPr lvl="0">
              <a:spcBef>
                <a:spcPts val="0"/>
              </a:spcBef>
              <a:buNone/>
            </a:pPr>
            <a:r>
              <a:rPr lang="en">
                <a:latin typeface="Open Sans"/>
                <a:ea typeface="Open Sans"/>
                <a:cs typeface="Open Sans"/>
                <a:sym typeface="Open Sans"/>
              </a:rPr>
              <a:t>Open source software library for numerical computation using data flow graphs.</a:t>
            </a:r>
          </a:p>
          <a:p>
            <a:pPr lvl="0">
              <a:spcBef>
                <a:spcPts val="0"/>
              </a:spcBef>
              <a:buNone/>
            </a:pPr>
            <a:r>
              <a:t/>
            </a:r>
            <a:endParaRPr>
              <a:latin typeface="Open Sans"/>
              <a:ea typeface="Open Sans"/>
              <a:cs typeface="Open Sans"/>
              <a:sym typeface="Open Sans"/>
            </a:endParaRPr>
          </a:p>
          <a:p>
            <a:pPr lvl="0">
              <a:spcBef>
                <a:spcPts val="0"/>
              </a:spcBef>
              <a:buNone/>
            </a:pPr>
            <a:r>
              <a:rPr lang="en">
                <a:latin typeface="Open Sans"/>
                <a:ea typeface="Open Sans"/>
                <a:cs typeface="Open Sans"/>
                <a:sym typeface="Open Sans"/>
              </a:rPr>
              <a:t>TensorFlow was originally developed by researchers and engineers on the Google Brain team to narrow the gap between research ideas and productization of the ideas.</a:t>
            </a:r>
          </a:p>
          <a:p>
            <a:pPr lvl="0">
              <a:spcBef>
                <a:spcPts val="0"/>
              </a:spcBef>
              <a:buNone/>
            </a:pPr>
            <a:r>
              <a:t/>
            </a:r>
            <a:endParaRPr>
              <a:latin typeface="Open Sans"/>
              <a:ea typeface="Open Sans"/>
              <a:cs typeface="Open Sans"/>
              <a:sym typeface="Open Sans"/>
            </a:endParaRPr>
          </a:p>
          <a:p>
            <a:pPr lvl="0">
              <a:spcBef>
                <a:spcPts val="0"/>
              </a:spcBef>
              <a:buNone/>
            </a:pPr>
            <a:r>
              <a:t/>
            </a:r>
            <a:endParaRPr>
              <a:latin typeface="Open Sans"/>
              <a:ea typeface="Open Sans"/>
              <a:cs typeface="Open Sans"/>
              <a:sym typeface="Open Sans"/>
            </a:endParaRPr>
          </a:p>
          <a:p>
            <a:pPr lvl="0">
              <a:spcBef>
                <a:spcPts val="0"/>
              </a:spcBef>
              <a:buNone/>
            </a:pPr>
            <a:r>
              <a:rPr lang="en">
                <a:latin typeface="Open Sans"/>
                <a:ea typeface="Open Sans"/>
                <a:cs typeface="Open Sans"/>
                <a:sym typeface="Open Sans"/>
              </a:rPr>
              <a:t>Currently used for research and in production including :</a:t>
            </a:r>
          </a:p>
          <a:p>
            <a:pPr indent="-228600" lvl="0" marL="457200">
              <a:spcBef>
                <a:spcPts val="0"/>
              </a:spcBef>
              <a:buFont typeface="Open Sans"/>
              <a:buChar char="★"/>
            </a:pPr>
            <a:r>
              <a:rPr lang="en">
                <a:latin typeface="Open Sans"/>
                <a:ea typeface="Open Sans"/>
                <a:cs typeface="Open Sans"/>
                <a:sym typeface="Open Sans"/>
              </a:rPr>
              <a:t>Search</a:t>
            </a:r>
          </a:p>
          <a:p>
            <a:pPr indent="-228600" lvl="0" marL="457200">
              <a:spcBef>
                <a:spcPts val="0"/>
              </a:spcBef>
              <a:buFont typeface="Open Sans"/>
              <a:buChar char="★"/>
            </a:pPr>
            <a:r>
              <a:rPr lang="en">
                <a:latin typeface="Open Sans"/>
                <a:ea typeface="Open Sans"/>
                <a:cs typeface="Open Sans"/>
                <a:sym typeface="Open Sans"/>
              </a:rPr>
              <a:t>Gmail</a:t>
            </a:r>
          </a:p>
          <a:p>
            <a:pPr indent="-228600" lvl="0" marL="457200">
              <a:spcBef>
                <a:spcPts val="0"/>
              </a:spcBef>
              <a:buFont typeface="Open Sans"/>
              <a:buChar char="★"/>
            </a:pPr>
            <a:r>
              <a:rPr lang="en">
                <a:latin typeface="Open Sans"/>
                <a:ea typeface="Open Sans"/>
                <a:cs typeface="Open Sans"/>
                <a:sym typeface="Open Sans"/>
              </a:rPr>
              <a:t>Speech recognition</a:t>
            </a:r>
          </a:p>
          <a:p>
            <a:pPr indent="-228600" lvl="0" marL="457200">
              <a:spcBef>
                <a:spcPts val="0"/>
              </a:spcBef>
              <a:buFont typeface="Open Sans"/>
              <a:buChar char="★"/>
            </a:pPr>
            <a:r>
              <a:rPr lang="en">
                <a:latin typeface="Open Sans"/>
                <a:ea typeface="Open Sans"/>
                <a:cs typeface="Open Sans"/>
                <a:sym typeface="Open Sans"/>
              </a:rPr>
              <a:t>Advertising</a:t>
            </a:r>
          </a:p>
          <a:p>
            <a:pPr indent="-228600" lvl="0" marL="457200">
              <a:spcBef>
                <a:spcPts val="0"/>
              </a:spcBef>
              <a:buFont typeface="Open Sans"/>
              <a:buChar char="★"/>
            </a:pPr>
            <a:r>
              <a:rPr lang="en">
                <a:latin typeface="Open Sans"/>
                <a:ea typeface="Open Sans"/>
                <a:cs typeface="Open Sans"/>
                <a:sym typeface="Open Sans"/>
              </a:rPr>
              <a:t>Photos</a:t>
            </a:r>
          </a:p>
          <a:p>
            <a:pPr indent="-228600" lvl="0" marL="457200">
              <a:spcBef>
                <a:spcPts val="0"/>
              </a:spcBef>
              <a:buFont typeface="Open Sans"/>
              <a:buChar char="★"/>
            </a:pPr>
            <a:r>
              <a:rPr lang="en">
                <a:latin typeface="Open Sans"/>
                <a:ea typeface="Open Sans"/>
                <a:cs typeface="Open Sans"/>
                <a:sym typeface="Open Sans"/>
              </a:rPr>
              <a:t>StreetView - Blurring out house numbers </a:t>
            </a:r>
          </a:p>
          <a:p>
            <a:pPr indent="-228600" lvl="0" marL="457200">
              <a:spcBef>
                <a:spcPts val="0"/>
              </a:spcBef>
              <a:buFont typeface="Open Sans"/>
              <a:buChar char="★"/>
            </a:pPr>
            <a:r>
              <a:rPr lang="en">
                <a:latin typeface="Open Sans"/>
                <a:ea typeface="Open Sans"/>
                <a:cs typeface="Open Sans"/>
                <a:sym typeface="Open Sans"/>
              </a:rPr>
              <a:t>Translate</a:t>
            </a:r>
          </a:p>
          <a:p>
            <a:pPr indent="-228600" lvl="0" marL="457200">
              <a:spcBef>
                <a:spcPts val="0"/>
              </a:spcBef>
              <a:buFont typeface="Open Sans"/>
              <a:buChar char="★"/>
            </a:pPr>
            <a:r>
              <a:rPr lang="en">
                <a:latin typeface="Open Sans"/>
                <a:ea typeface="Open Sans"/>
                <a:cs typeface="Open Sans"/>
                <a:sym typeface="Open Sans"/>
              </a:rPr>
              <a:t>Youtube</a:t>
            </a:r>
          </a:p>
          <a:p>
            <a:pPr lvl="0">
              <a:spcBef>
                <a:spcPts val="0"/>
              </a:spcBef>
              <a:buNone/>
            </a:pPr>
            <a:r>
              <a:t/>
            </a:r>
            <a:endParaRPr>
              <a:latin typeface="Open Sans"/>
              <a:ea typeface="Open Sans"/>
              <a:cs typeface="Open Sans"/>
              <a:sym typeface="Open Sans"/>
            </a:endParaRPr>
          </a:p>
          <a:p>
            <a:pPr lvl="0">
              <a:lnSpc>
                <a:spcPct val="150000"/>
              </a:lnSpc>
              <a:spcBef>
                <a:spcPts val="0"/>
              </a:spcBef>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6175"/>
            <a:ext cx="7859400" cy="1057200"/>
          </a:xfrm>
          <a:prstGeom prst="rect">
            <a:avLst/>
          </a:prstGeom>
        </p:spPr>
        <p:txBody>
          <a:bodyPr anchorCtr="0" anchor="t" bIns="91425" lIns="91425" rIns="91425" tIns="91425">
            <a:noAutofit/>
          </a:bodyPr>
          <a:lstStyle/>
          <a:p>
            <a:pPr lvl="0" rtl="0">
              <a:spcBef>
                <a:spcPts val="0"/>
              </a:spcBef>
              <a:buNone/>
            </a:pPr>
            <a:r>
              <a:rPr lang="en"/>
              <a:t>TensorFlow: Architecture</a:t>
            </a:r>
          </a:p>
        </p:txBody>
      </p:sp>
      <p:sp>
        <p:nvSpPr>
          <p:cNvPr id="165" name="Shape 165"/>
          <p:cNvSpPr txBox="1"/>
          <p:nvPr/>
        </p:nvSpPr>
        <p:spPr>
          <a:xfrm>
            <a:off x="360175" y="754075"/>
            <a:ext cx="7859400" cy="4119300"/>
          </a:xfrm>
          <a:prstGeom prst="rect">
            <a:avLst/>
          </a:prstGeom>
          <a:noFill/>
          <a:ln>
            <a:noFill/>
          </a:ln>
        </p:spPr>
        <p:txBody>
          <a:bodyPr anchorCtr="0" anchor="t" bIns="91425" lIns="91425" rIns="91425" tIns="91425">
            <a:noAutofit/>
          </a:bodyPr>
          <a:lstStyle/>
          <a:p>
            <a:pPr lvl="0" rtl="0">
              <a:lnSpc>
                <a:spcPct val="150000"/>
              </a:lnSpc>
              <a:spcBef>
                <a:spcPts val="0"/>
              </a:spcBef>
              <a:buNone/>
            </a:pPr>
            <a:r>
              <a:t/>
            </a:r>
            <a:endParaRPr>
              <a:latin typeface="Open Sans"/>
              <a:ea typeface="Open Sans"/>
              <a:cs typeface="Open Sans"/>
              <a:sym typeface="Open Sans"/>
            </a:endParaRPr>
          </a:p>
          <a:p>
            <a:pPr lvl="0" rtl="0">
              <a:lnSpc>
                <a:spcPct val="150000"/>
              </a:lnSpc>
              <a:spcBef>
                <a:spcPts val="0"/>
              </a:spcBef>
              <a:buNone/>
            </a:pPr>
            <a:r>
              <a:t/>
            </a:r>
            <a:endParaRPr>
              <a:latin typeface="Open Sans"/>
              <a:ea typeface="Open Sans"/>
              <a:cs typeface="Open Sans"/>
              <a:sym typeface="Open Sans"/>
            </a:endParaRPr>
          </a:p>
          <a:p>
            <a:pPr lvl="0" rtl="0">
              <a:lnSpc>
                <a:spcPct val="150000"/>
              </a:lnSpc>
              <a:spcBef>
                <a:spcPts val="0"/>
              </a:spcBef>
              <a:buNone/>
            </a:pPr>
            <a:r>
              <a:t/>
            </a:r>
            <a:endParaRPr>
              <a:latin typeface="Open Sans"/>
              <a:ea typeface="Open Sans"/>
              <a:cs typeface="Open Sans"/>
              <a:sym typeface="Open Sans"/>
            </a:endParaRPr>
          </a:p>
          <a:p>
            <a:pPr lvl="0" rtl="0">
              <a:lnSpc>
                <a:spcPct val="150000"/>
              </a:lnSpc>
              <a:spcBef>
                <a:spcPts val="0"/>
              </a:spcBef>
              <a:buNone/>
            </a:pPr>
            <a:r>
              <a:t/>
            </a:r>
            <a:endParaRPr>
              <a:latin typeface="Open Sans"/>
              <a:ea typeface="Open Sans"/>
              <a:cs typeface="Open Sans"/>
              <a:sym typeface="Open Sans"/>
            </a:endParaRPr>
          </a:p>
          <a:p>
            <a:pPr lvl="0" rtl="0">
              <a:lnSpc>
                <a:spcPct val="150000"/>
              </a:lnSpc>
              <a:spcBef>
                <a:spcPts val="0"/>
              </a:spcBef>
              <a:buNone/>
            </a:pPr>
            <a:r>
              <a:t/>
            </a:r>
            <a:endParaRPr>
              <a:latin typeface="Open Sans"/>
              <a:ea typeface="Open Sans"/>
              <a:cs typeface="Open Sans"/>
              <a:sym typeface="Open Sans"/>
            </a:endParaRPr>
          </a:p>
          <a:p>
            <a:pPr lvl="0" rtl="0">
              <a:lnSpc>
                <a:spcPct val="150000"/>
              </a:lnSpc>
              <a:spcBef>
                <a:spcPts val="0"/>
              </a:spcBef>
              <a:buNone/>
            </a:pPr>
            <a:r>
              <a:t/>
            </a:r>
            <a:endParaRPr>
              <a:latin typeface="Open Sans"/>
              <a:ea typeface="Open Sans"/>
              <a:cs typeface="Open Sans"/>
              <a:sym typeface="Open Sans"/>
            </a:endParaRPr>
          </a:p>
          <a:p>
            <a:pPr indent="-228600" lvl="0" marL="457200" rtl="0">
              <a:spcBef>
                <a:spcPts val="0"/>
              </a:spcBef>
              <a:buFont typeface="Open Sans"/>
              <a:buChar char="❏"/>
            </a:pPr>
            <a:r>
              <a:rPr lang="en">
                <a:latin typeface="Open Sans"/>
                <a:ea typeface="Open Sans"/>
                <a:cs typeface="Open Sans"/>
                <a:sym typeface="Open Sans"/>
              </a:rPr>
              <a:t> </a:t>
            </a:r>
          </a:p>
          <a:p>
            <a:pPr lvl="0" rtl="0">
              <a:spcBef>
                <a:spcPts val="0"/>
              </a:spcBef>
              <a:buNone/>
            </a:pPr>
            <a:r>
              <a:t/>
            </a:r>
            <a:endParaRPr>
              <a:latin typeface="Open Sans"/>
              <a:ea typeface="Open Sans"/>
              <a:cs typeface="Open Sans"/>
              <a:sym typeface="Open Sans"/>
            </a:endParaRPr>
          </a:p>
          <a:p>
            <a:pPr lvl="0" rtl="0">
              <a:lnSpc>
                <a:spcPct val="150000"/>
              </a:lnSpc>
              <a:spcBef>
                <a:spcPts val="0"/>
              </a:spcBef>
              <a:buNone/>
            </a:pPr>
            <a:r>
              <a:t/>
            </a:r>
            <a:endParaRPr>
              <a:latin typeface="Open Sans"/>
              <a:ea typeface="Open Sans"/>
              <a:cs typeface="Open Sans"/>
              <a:sym typeface="Open Sans"/>
            </a:endParaRPr>
          </a:p>
        </p:txBody>
      </p:sp>
      <p:sp>
        <p:nvSpPr>
          <p:cNvPr id="166" name="Shape 166"/>
          <p:cNvSpPr/>
          <p:nvPr/>
        </p:nvSpPr>
        <p:spPr>
          <a:xfrm>
            <a:off x="461175" y="2381787"/>
            <a:ext cx="7929600" cy="835500"/>
          </a:xfrm>
          <a:prstGeom prst="roundRect">
            <a:avLst>
              <a:gd fmla="val 16667" name="adj"/>
            </a:avLst>
          </a:prstGeom>
          <a:solidFill>
            <a:srgbClr val="6D9EEB"/>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457200" lvl="0" marL="914400" rtl="0">
              <a:spcBef>
                <a:spcPts val="0"/>
              </a:spcBef>
              <a:buNone/>
            </a:pPr>
            <a:r>
              <a:rPr b="1" lang="en" sz="1800">
                <a:solidFill>
                  <a:srgbClr val="EFEFEF"/>
                </a:solidFill>
              </a:rPr>
              <a:t>TensorFlow Core Execution Engine</a:t>
            </a:r>
          </a:p>
        </p:txBody>
      </p:sp>
      <p:sp>
        <p:nvSpPr>
          <p:cNvPr id="167" name="Shape 167"/>
          <p:cNvSpPr/>
          <p:nvPr/>
        </p:nvSpPr>
        <p:spPr>
          <a:xfrm>
            <a:off x="461175" y="3560562"/>
            <a:ext cx="7862700" cy="10581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729075" y="3788262"/>
            <a:ext cx="1152000" cy="669600"/>
          </a:xfrm>
          <a:prstGeom prst="roundRect">
            <a:avLst>
              <a:gd fmla="val 16667" name="adj"/>
            </a:avLst>
          </a:prstGeom>
          <a:solidFill>
            <a:srgbClr val="9999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rgbClr val="EFEFEF"/>
                </a:solidFill>
              </a:rPr>
              <a:t>CPU</a:t>
            </a:r>
          </a:p>
        </p:txBody>
      </p:sp>
      <p:sp>
        <p:nvSpPr>
          <p:cNvPr id="169" name="Shape 169"/>
          <p:cNvSpPr/>
          <p:nvPr/>
        </p:nvSpPr>
        <p:spPr>
          <a:xfrm>
            <a:off x="2138775" y="3754812"/>
            <a:ext cx="1152000" cy="669600"/>
          </a:xfrm>
          <a:prstGeom prst="roundRect">
            <a:avLst>
              <a:gd fmla="val 16667" name="adj"/>
            </a:avLst>
          </a:prstGeom>
          <a:solidFill>
            <a:srgbClr val="9999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rgbClr val="EFEFEF"/>
                </a:solidFill>
              </a:rPr>
              <a:t>GPU</a:t>
            </a:r>
          </a:p>
        </p:txBody>
      </p:sp>
      <p:sp>
        <p:nvSpPr>
          <p:cNvPr id="170" name="Shape 170"/>
          <p:cNvSpPr/>
          <p:nvPr/>
        </p:nvSpPr>
        <p:spPr>
          <a:xfrm>
            <a:off x="3472275" y="3754812"/>
            <a:ext cx="1152000" cy="669600"/>
          </a:xfrm>
          <a:prstGeom prst="roundRect">
            <a:avLst>
              <a:gd fmla="val 16667" name="adj"/>
            </a:avLst>
          </a:prstGeom>
          <a:solidFill>
            <a:srgbClr val="9999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rgbClr val="EFEFEF"/>
                </a:solidFill>
              </a:rPr>
              <a:t>Android</a:t>
            </a:r>
          </a:p>
        </p:txBody>
      </p:sp>
      <p:sp>
        <p:nvSpPr>
          <p:cNvPr id="171" name="Shape 171"/>
          <p:cNvSpPr/>
          <p:nvPr/>
        </p:nvSpPr>
        <p:spPr>
          <a:xfrm>
            <a:off x="4918325" y="3788262"/>
            <a:ext cx="1152000" cy="669600"/>
          </a:xfrm>
          <a:prstGeom prst="roundRect">
            <a:avLst>
              <a:gd fmla="val 16667" name="adj"/>
            </a:avLst>
          </a:prstGeom>
          <a:solidFill>
            <a:srgbClr val="9999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solidFill>
                  <a:srgbClr val="EFEFEF"/>
                </a:solidFill>
              </a:rPr>
              <a:t>iOS</a:t>
            </a:r>
          </a:p>
        </p:txBody>
      </p:sp>
      <p:sp>
        <p:nvSpPr>
          <p:cNvPr id="172" name="Shape 172"/>
          <p:cNvSpPr/>
          <p:nvPr/>
        </p:nvSpPr>
        <p:spPr>
          <a:xfrm>
            <a:off x="6364375" y="3788262"/>
            <a:ext cx="1152000" cy="669600"/>
          </a:xfrm>
          <a:prstGeom prst="roundRect">
            <a:avLst>
              <a:gd fmla="val 16667" name="adj"/>
            </a:avLst>
          </a:prstGeom>
          <a:solidFill>
            <a:srgbClr val="9999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solidFill>
                  <a:srgbClr val="EFEFEF"/>
                </a:solidFill>
              </a:rPr>
              <a:t>….</a:t>
            </a:r>
          </a:p>
        </p:txBody>
      </p:sp>
      <p:sp>
        <p:nvSpPr>
          <p:cNvPr id="173" name="Shape 173"/>
          <p:cNvSpPr/>
          <p:nvPr/>
        </p:nvSpPr>
        <p:spPr>
          <a:xfrm>
            <a:off x="526675" y="1323937"/>
            <a:ext cx="2157900" cy="6696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Python</a:t>
            </a:r>
          </a:p>
          <a:p>
            <a:pPr lvl="0" rtl="0" algn="ctr">
              <a:spcBef>
                <a:spcPts val="0"/>
              </a:spcBef>
              <a:buNone/>
            </a:pPr>
            <a:r>
              <a:rPr lang="en"/>
              <a:t>Frontend</a:t>
            </a:r>
          </a:p>
        </p:txBody>
      </p:sp>
      <p:sp>
        <p:nvSpPr>
          <p:cNvPr id="174" name="Shape 174"/>
          <p:cNvSpPr/>
          <p:nvPr/>
        </p:nvSpPr>
        <p:spPr>
          <a:xfrm>
            <a:off x="3424950" y="1323937"/>
            <a:ext cx="1925100" cy="6696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a:p>
            <a:pPr lvl="0" rtl="0" algn="ctr">
              <a:spcBef>
                <a:spcPts val="0"/>
              </a:spcBef>
              <a:buNone/>
            </a:pPr>
            <a:r>
              <a:rPr lang="en"/>
              <a:t>Frontend</a:t>
            </a:r>
          </a:p>
        </p:txBody>
      </p:sp>
      <p:sp>
        <p:nvSpPr>
          <p:cNvPr id="175" name="Shape 175"/>
          <p:cNvSpPr/>
          <p:nvPr/>
        </p:nvSpPr>
        <p:spPr>
          <a:xfrm>
            <a:off x="6015750" y="1323937"/>
            <a:ext cx="1925100" cy="6696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6175"/>
            <a:ext cx="7859400" cy="1057200"/>
          </a:xfrm>
          <a:prstGeom prst="rect">
            <a:avLst/>
          </a:prstGeom>
        </p:spPr>
        <p:txBody>
          <a:bodyPr anchorCtr="0" anchor="t" bIns="91425" lIns="91425" rIns="91425" tIns="91425">
            <a:noAutofit/>
          </a:bodyPr>
          <a:lstStyle/>
          <a:p>
            <a:pPr lvl="0" rtl="0">
              <a:spcBef>
                <a:spcPts val="0"/>
              </a:spcBef>
              <a:buNone/>
            </a:pPr>
            <a:r>
              <a:rPr lang="en"/>
              <a:t>TensorFlow: Under the Hood</a:t>
            </a:r>
          </a:p>
        </p:txBody>
      </p:sp>
      <p:sp>
        <p:nvSpPr>
          <p:cNvPr id="181" name="Shape 181"/>
          <p:cNvSpPr txBox="1"/>
          <p:nvPr/>
        </p:nvSpPr>
        <p:spPr>
          <a:xfrm>
            <a:off x="247600" y="956675"/>
            <a:ext cx="8722500" cy="3860400"/>
          </a:xfrm>
          <a:prstGeom prst="rect">
            <a:avLst/>
          </a:prstGeom>
          <a:noFill/>
          <a:ln>
            <a:noFill/>
          </a:ln>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TensorFlow allows very flexible structures and optimization</a:t>
            </a:r>
          </a:p>
          <a:p>
            <a:pPr lvl="0">
              <a:spcBef>
                <a:spcPts val="0"/>
              </a:spcBef>
              <a:buNone/>
            </a:pPr>
            <a:r>
              <a:t/>
            </a:r>
            <a:endParaRPr/>
          </a:p>
          <a:p>
            <a:pPr indent="-228600" lvl="0" marL="457200">
              <a:spcBef>
                <a:spcPts val="0"/>
              </a:spcBef>
              <a:buChar char="●"/>
            </a:pPr>
            <a:r>
              <a:rPr lang="en"/>
              <a:t>Computation is defined as a directed acyclic graph (DAG) to optimize an objective function.</a:t>
            </a:r>
          </a:p>
          <a:p>
            <a:pPr lvl="0" rtl="0">
              <a:spcBef>
                <a:spcPts val="0"/>
              </a:spcBef>
              <a:buNone/>
            </a:pPr>
            <a:r>
              <a:t/>
            </a:r>
            <a:endParaRPr/>
          </a:p>
          <a:p>
            <a:pPr indent="-228600" lvl="0" marL="457200">
              <a:spcBef>
                <a:spcPts val="0"/>
              </a:spcBef>
              <a:buChar char="●"/>
            </a:pPr>
            <a:r>
              <a:rPr lang="en"/>
              <a:t>General procedure</a:t>
            </a:r>
          </a:p>
          <a:p>
            <a:pPr indent="-228600" lvl="1" marL="914400">
              <a:spcBef>
                <a:spcPts val="0"/>
              </a:spcBef>
              <a:buChar char="○"/>
            </a:pPr>
            <a:r>
              <a:rPr lang="en"/>
              <a:t>Graph is defined in </a:t>
            </a:r>
            <a:r>
              <a:rPr lang="en"/>
              <a:t>high-level </a:t>
            </a:r>
            <a:r>
              <a:rPr lang="en"/>
              <a:t> language such as Python</a:t>
            </a:r>
          </a:p>
          <a:p>
            <a:pPr indent="-228600" lvl="1" marL="914400">
              <a:spcBef>
                <a:spcPts val="0"/>
              </a:spcBef>
              <a:buChar char="○"/>
            </a:pPr>
            <a:r>
              <a:rPr lang="en"/>
              <a:t>Graph is compiled and optimized</a:t>
            </a:r>
          </a:p>
          <a:p>
            <a:pPr indent="-228600" lvl="1" marL="914400">
              <a:spcBef>
                <a:spcPts val="0"/>
              </a:spcBef>
              <a:buChar char="○"/>
            </a:pPr>
            <a:r>
              <a:rPr lang="en"/>
              <a:t>Graph is executed in parts or fully on available low level devices (CPU, GPU)</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6175"/>
            <a:ext cx="7859400" cy="1057200"/>
          </a:xfrm>
          <a:prstGeom prst="rect">
            <a:avLst/>
          </a:prstGeom>
        </p:spPr>
        <p:txBody>
          <a:bodyPr anchorCtr="0" anchor="t" bIns="91425" lIns="91425" rIns="91425" tIns="91425">
            <a:noAutofit/>
          </a:bodyPr>
          <a:lstStyle/>
          <a:p>
            <a:pPr lvl="0" rtl="0">
              <a:spcBef>
                <a:spcPts val="0"/>
              </a:spcBef>
              <a:buNone/>
            </a:pPr>
            <a:r>
              <a:rPr lang="en"/>
              <a:t>Computation is a Dataflow graph</a:t>
            </a:r>
          </a:p>
        </p:txBody>
      </p:sp>
      <p:sp>
        <p:nvSpPr>
          <p:cNvPr id="187" name="Shape 187"/>
          <p:cNvSpPr txBox="1"/>
          <p:nvPr/>
        </p:nvSpPr>
        <p:spPr>
          <a:xfrm>
            <a:off x="247600" y="956675"/>
            <a:ext cx="8722500" cy="3860400"/>
          </a:xfrm>
          <a:prstGeom prst="rect">
            <a:avLst/>
          </a:prstGeom>
          <a:noFill/>
          <a:ln>
            <a:noFill/>
          </a:ln>
        </p:spPr>
        <p:txBody>
          <a:bodyPr anchorCtr="0" anchor="t" bIns="91425" lIns="91425" rIns="91425" tIns="91425">
            <a:noAutofit/>
          </a:bodyPr>
          <a:lstStyle/>
          <a:p>
            <a:pPr lvl="0" rtl="0">
              <a:spcBef>
                <a:spcPts val="0"/>
              </a:spcBef>
              <a:buNone/>
            </a:pPr>
            <a:r>
              <a:t/>
            </a:r>
            <a:endParaRPr/>
          </a:p>
          <a:p>
            <a:pPr indent="0" lvl="0" marL="0" rtl="0">
              <a:spcBef>
                <a:spcPts val="0"/>
              </a:spcBef>
              <a:buNone/>
            </a:pPr>
            <a:r>
              <a:rPr lang="en"/>
              <a:t>Graph of Nodes, also called operations (ops)</a:t>
            </a:r>
          </a:p>
          <a:p>
            <a:pPr indent="0" lvl="0" marL="0" rtl="0">
              <a:spcBef>
                <a:spcPts val="0"/>
              </a:spcBef>
              <a:buNone/>
            </a:pPr>
            <a:r>
              <a:t/>
            </a:r>
            <a:endParaRPr/>
          </a:p>
          <a:p>
            <a:pPr indent="0" lvl="0" marL="0" rtl="0">
              <a:spcBef>
                <a:spcPts val="0"/>
              </a:spcBef>
              <a:buNone/>
            </a:pPr>
            <a:r>
              <a:t/>
            </a:r>
            <a:endParaRPr/>
          </a:p>
          <a:p>
            <a:pPr lvl="0" rtl="0">
              <a:spcBef>
                <a:spcPts val="0"/>
              </a:spcBef>
              <a:buNone/>
            </a:pPr>
            <a:r>
              <a:t/>
            </a:r>
            <a:endParaRPr/>
          </a:p>
        </p:txBody>
      </p:sp>
      <p:sp>
        <p:nvSpPr>
          <p:cNvPr id="188" name="Shape 188"/>
          <p:cNvSpPr/>
          <p:nvPr/>
        </p:nvSpPr>
        <p:spPr>
          <a:xfrm>
            <a:off x="754074" y="1701100"/>
            <a:ext cx="1296000" cy="5397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biases</a:t>
            </a:r>
          </a:p>
        </p:txBody>
      </p:sp>
      <p:sp>
        <p:nvSpPr>
          <p:cNvPr id="189" name="Shape 189"/>
          <p:cNvSpPr/>
          <p:nvPr/>
        </p:nvSpPr>
        <p:spPr>
          <a:xfrm>
            <a:off x="754074" y="2443064"/>
            <a:ext cx="1296000" cy="5397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weights</a:t>
            </a:r>
          </a:p>
        </p:txBody>
      </p:sp>
      <p:sp>
        <p:nvSpPr>
          <p:cNvPr id="190" name="Shape 190"/>
          <p:cNvSpPr/>
          <p:nvPr/>
        </p:nvSpPr>
        <p:spPr>
          <a:xfrm>
            <a:off x="754074" y="3270244"/>
            <a:ext cx="1296000" cy="5397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inputs</a:t>
            </a:r>
          </a:p>
        </p:txBody>
      </p:sp>
      <p:sp>
        <p:nvSpPr>
          <p:cNvPr id="191" name="Shape 191"/>
          <p:cNvSpPr/>
          <p:nvPr/>
        </p:nvSpPr>
        <p:spPr>
          <a:xfrm>
            <a:off x="754074" y="4097424"/>
            <a:ext cx="1296000" cy="539700"/>
          </a:xfrm>
          <a:prstGeom prst="roundRect">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targets</a:t>
            </a:r>
          </a:p>
        </p:txBody>
      </p:sp>
      <p:sp>
        <p:nvSpPr>
          <p:cNvPr id="192" name="Shape 192"/>
          <p:cNvSpPr/>
          <p:nvPr/>
        </p:nvSpPr>
        <p:spPr>
          <a:xfrm>
            <a:off x="2628081" y="3102161"/>
            <a:ext cx="1092600" cy="539700"/>
          </a:xfrm>
          <a:prstGeom prst="ellipse">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MatMul</a:t>
            </a:r>
          </a:p>
        </p:txBody>
      </p:sp>
      <p:sp>
        <p:nvSpPr>
          <p:cNvPr id="193" name="Shape 193"/>
          <p:cNvSpPr/>
          <p:nvPr/>
        </p:nvSpPr>
        <p:spPr>
          <a:xfrm>
            <a:off x="3983705" y="2094300"/>
            <a:ext cx="924300" cy="539700"/>
          </a:xfrm>
          <a:prstGeom prst="ellipse">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Add</a:t>
            </a:r>
          </a:p>
        </p:txBody>
      </p:sp>
      <p:cxnSp>
        <p:nvCxnSpPr>
          <p:cNvPr id="194" name="Shape 194"/>
          <p:cNvCxnSpPr>
            <a:stCxn id="192" idx="6"/>
            <a:endCxn id="193" idx="3"/>
          </p:cNvCxnSpPr>
          <p:nvPr/>
        </p:nvCxnSpPr>
        <p:spPr>
          <a:xfrm flipH="1" rot="10800000">
            <a:off x="3720681" y="2555111"/>
            <a:ext cx="398400" cy="816900"/>
          </a:xfrm>
          <a:prstGeom prst="straightConnector1">
            <a:avLst/>
          </a:prstGeom>
          <a:noFill/>
          <a:ln cap="flat" cmpd="sng" w="9525">
            <a:solidFill>
              <a:srgbClr val="000000"/>
            </a:solidFill>
            <a:prstDash val="solid"/>
            <a:round/>
            <a:headEnd len="lg" w="lg" type="none"/>
            <a:tailEnd len="lg" w="lg" type="triangle"/>
          </a:ln>
        </p:spPr>
      </p:cxnSp>
      <p:cxnSp>
        <p:nvCxnSpPr>
          <p:cNvPr id="195" name="Shape 195"/>
          <p:cNvCxnSpPr>
            <a:stCxn id="188" idx="3"/>
            <a:endCxn id="193" idx="2"/>
          </p:cNvCxnSpPr>
          <p:nvPr/>
        </p:nvCxnSpPr>
        <p:spPr>
          <a:xfrm>
            <a:off x="2050074" y="1970950"/>
            <a:ext cx="1933500" cy="393300"/>
          </a:xfrm>
          <a:prstGeom prst="straightConnector1">
            <a:avLst/>
          </a:prstGeom>
          <a:noFill/>
          <a:ln cap="flat" cmpd="sng" w="9525">
            <a:solidFill>
              <a:srgbClr val="000000"/>
            </a:solidFill>
            <a:prstDash val="solid"/>
            <a:round/>
            <a:headEnd len="lg" w="lg" type="none"/>
            <a:tailEnd len="lg" w="lg" type="triangle"/>
          </a:ln>
        </p:spPr>
      </p:cxnSp>
      <p:cxnSp>
        <p:nvCxnSpPr>
          <p:cNvPr id="196" name="Shape 196"/>
          <p:cNvCxnSpPr>
            <a:stCxn id="189" idx="3"/>
            <a:endCxn id="192" idx="1"/>
          </p:cNvCxnSpPr>
          <p:nvPr/>
        </p:nvCxnSpPr>
        <p:spPr>
          <a:xfrm>
            <a:off x="2050074" y="2712914"/>
            <a:ext cx="738000" cy="468300"/>
          </a:xfrm>
          <a:prstGeom prst="straightConnector1">
            <a:avLst/>
          </a:prstGeom>
          <a:noFill/>
          <a:ln cap="flat" cmpd="sng" w="9525">
            <a:solidFill>
              <a:srgbClr val="000000"/>
            </a:solidFill>
            <a:prstDash val="solid"/>
            <a:round/>
            <a:headEnd len="lg" w="lg" type="none"/>
            <a:tailEnd len="lg" w="lg" type="triangle"/>
          </a:ln>
        </p:spPr>
      </p:cxnSp>
      <p:cxnSp>
        <p:nvCxnSpPr>
          <p:cNvPr id="197" name="Shape 197"/>
          <p:cNvCxnSpPr>
            <a:stCxn id="190" idx="3"/>
            <a:endCxn id="192" idx="2"/>
          </p:cNvCxnSpPr>
          <p:nvPr/>
        </p:nvCxnSpPr>
        <p:spPr>
          <a:xfrm flipH="1" rot="10800000">
            <a:off x="2050074" y="3372094"/>
            <a:ext cx="578100" cy="168000"/>
          </a:xfrm>
          <a:prstGeom prst="straightConnector1">
            <a:avLst/>
          </a:prstGeom>
          <a:noFill/>
          <a:ln cap="flat" cmpd="sng" w="9525">
            <a:solidFill>
              <a:srgbClr val="000000"/>
            </a:solidFill>
            <a:prstDash val="solid"/>
            <a:round/>
            <a:headEnd len="lg" w="lg" type="none"/>
            <a:tailEnd len="lg" w="lg" type="triangle"/>
          </a:ln>
        </p:spPr>
      </p:cxnSp>
      <p:sp>
        <p:nvSpPr>
          <p:cNvPr id="198" name="Shape 198"/>
          <p:cNvSpPr/>
          <p:nvPr/>
        </p:nvSpPr>
        <p:spPr>
          <a:xfrm>
            <a:off x="5485998" y="2094300"/>
            <a:ext cx="1236000" cy="539700"/>
          </a:xfrm>
          <a:prstGeom prst="ellipse">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Softmax</a:t>
            </a:r>
          </a:p>
        </p:txBody>
      </p:sp>
      <p:cxnSp>
        <p:nvCxnSpPr>
          <p:cNvPr id="199" name="Shape 199"/>
          <p:cNvCxnSpPr>
            <a:stCxn id="193" idx="6"/>
            <a:endCxn id="198" idx="2"/>
          </p:cNvCxnSpPr>
          <p:nvPr/>
        </p:nvCxnSpPr>
        <p:spPr>
          <a:xfrm>
            <a:off x="4908005" y="2364150"/>
            <a:ext cx="578100" cy="0"/>
          </a:xfrm>
          <a:prstGeom prst="straightConnector1">
            <a:avLst/>
          </a:prstGeom>
          <a:noFill/>
          <a:ln cap="flat" cmpd="sng" w="9525">
            <a:solidFill>
              <a:srgbClr val="000000"/>
            </a:solidFill>
            <a:prstDash val="solid"/>
            <a:round/>
            <a:headEnd len="lg" w="lg" type="none"/>
            <a:tailEnd len="lg" w="lg" type="triangle"/>
          </a:ln>
        </p:spPr>
      </p:cxnSp>
      <p:sp>
        <p:nvSpPr>
          <p:cNvPr id="200" name="Shape 200"/>
          <p:cNvSpPr/>
          <p:nvPr/>
        </p:nvSpPr>
        <p:spPr>
          <a:xfrm>
            <a:off x="7269826" y="2832306"/>
            <a:ext cx="1629300" cy="539699"/>
          </a:xfrm>
          <a:prstGeom prst="ellipse">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Xent</a:t>
            </a:r>
          </a:p>
        </p:txBody>
      </p:sp>
      <p:cxnSp>
        <p:nvCxnSpPr>
          <p:cNvPr id="201" name="Shape 201"/>
          <p:cNvCxnSpPr>
            <a:stCxn id="198" idx="6"/>
            <a:endCxn id="200" idx="0"/>
          </p:cNvCxnSpPr>
          <p:nvPr/>
        </p:nvCxnSpPr>
        <p:spPr>
          <a:xfrm>
            <a:off x="6721998" y="2364150"/>
            <a:ext cx="1362600" cy="468300"/>
          </a:xfrm>
          <a:prstGeom prst="straightConnector1">
            <a:avLst/>
          </a:prstGeom>
          <a:noFill/>
          <a:ln cap="flat" cmpd="sng" w="9525">
            <a:solidFill>
              <a:srgbClr val="000000"/>
            </a:solidFill>
            <a:prstDash val="solid"/>
            <a:round/>
            <a:headEnd len="lg" w="lg" type="none"/>
            <a:tailEnd len="lg" w="lg" type="triangle"/>
          </a:ln>
        </p:spPr>
      </p:cxnSp>
      <p:cxnSp>
        <p:nvCxnSpPr>
          <p:cNvPr id="202" name="Shape 202"/>
          <p:cNvCxnSpPr>
            <a:stCxn id="191" idx="3"/>
            <a:endCxn id="200" idx="4"/>
          </p:cNvCxnSpPr>
          <p:nvPr/>
        </p:nvCxnSpPr>
        <p:spPr>
          <a:xfrm flipH="1" rot="10800000">
            <a:off x="2050074" y="3371874"/>
            <a:ext cx="6034499" cy="995400"/>
          </a:xfrm>
          <a:prstGeom prst="straightConnector1">
            <a:avLst/>
          </a:prstGeom>
          <a:noFill/>
          <a:ln cap="flat" cmpd="sng" w="9525">
            <a:solidFill>
              <a:srgbClr val="000000"/>
            </a:solidFill>
            <a:prstDash val="solid"/>
            <a:round/>
            <a:headEnd len="lg" w="lg"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6175"/>
            <a:ext cx="7859400" cy="1057200"/>
          </a:xfrm>
          <a:prstGeom prst="rect">
            <a:avLst/>
          </a:prstGeom>
        </p:spPr>
        <p:txBody>
          <a:bodyPr anchorCtr="0" anchor="t" bIns="91425" lIns="91425" rIns="91425" tIns="91425">
            <a:noAutofit/>
          </a:bodyPr>
          <a:lstStyle/>
          <a:p>
            <a:pPr lvl="0" rtl="0">
              <a:spcBef>
                <a:spcPts val="0"/>
              </a:spcBef>
              <a:buNone/>
            </a:pPr>
            <a:r>
              <a:rPr lang="en"/>
              <a:t>Logistic Regression - Flow Diagram</a:t>
            </a:r>
          </a:p>
        </p:txBody>
      </p:sp>
      <p:pic>
        <p:nvPicPr>
          <p:cNvPr descr="Logistic-Regression001.jpg" id="208" name="Shape 208"/>
          <p:cNvPicPr preferRelativeResize="0"/>
          <p:nvPr/>
        </p:nvPicPr>
        <p:blipFill>
          <a:blip r:embed="rId3">
            <a:alphaModFix/>
          </a:blip>
          <a:stretch>
            <a:fillRect/>
          </a:stretch>
        </p:blipFill>
        <p:spPr>
          <a:xfrm>
            <a:off x="504550" y="686524"/>
            <a:ext cx="6919401" cy="40292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265500" y="1718250"/>
            <a:ext cx="4045200" cy="1707000"/>
          </a:xfrm>
          <a:prstGeom prst="rect">
            <a:avLst/>
          </a:prstGeom>
        </p:spPr>
        <p:txBody>
          <a:bodyPr anchorCtr="0" anchor="ctr" bIns="91425" lIns="91425" rIns="91425" tIns="91425">
            <a:noAutofit/>
          </a:bodyPr>
          <a:lstStyle/>
          <a:p>
            <a:pPr lvl="0" rtl="0" algn="l">
              <a:spcBef>
                <a:spcPts val="0"/>
              </a:spcBef>
              <a:buNone/>
            </a:pPr>
            <a:r>
              <a:rPr lang="en" sz="3600"/>
              <a:t>Objectives</a:t>
            </a:r>
          </a:p>
        </p:txBody>
      </p:sp>
      <p:sp>
        <p:nvSpPr>
          <p:cNvPr id="73" name="Shape 73"/>
          <p:cNvSpPr txBox="1"/>
          <p:nvPr>
            <p:ph idx="2" type="body"/>
          </p:nvPr>
        </p:nvSpPr>
        <p:spPr>
          <a:xfrm>
            <a:off x="4580750" y="146325"/>
            <a:ext cx="4468200" cy="4805700"/>
          </a:xfrm>
          <a:prstGeom prst="rect">
            <a:avLst/>
          </a:prstGeom>
        </p:spPr>
        <p:txBody>
          <a:bodyPr anchorCtr="0" anchor="ctr" bIns="91425" lIns="91425" rIns="91425" tIns="91425">
            <a:noAutofit/>
          </a:bodyPr>
          <a:lstStyle/>
          <a:p>
            <a:pPr indent="-228600" lvl="0" marL="457200" rtl="0">
              <a:spcBef>
                <a:spcPts val="0"/>
              </a:spcBef>
              <a:spcAft>
                <a:spcPts val="1600"/>
              </a:spcAft>
            </a:pPr>
            <a:r>
              <a:rPr lang="en"/>
              <a:t>Learn the ropes of ML with a Classification Algorithm - Naive Bayes</a:t>
            </a:r>
          </a:p>
          <a:p>
            <a:pPr indent="-228600" lvl="0" marL="457200" rtl="0">
              <a:spcBef>
                <a:spcPts val="0"/>
              </a:spcBef>
              <a:spcAft>
                <a:spcPts val="1600"/>
              </a:spcAft>
            </a:pPr>
            <a:r>
              <a:rPr lang="en"/>
              <a:t>M</a:t>
            </a:r>
            <a:r>
              <a:rPr lang="en"/>
              <a:t>echanics of Naive Bayes.</a:t>
            </a:r>
          </a:p>
          <a:p>
            <a:pPr indent="-228600" lvl="0" marL="457200" rtl="0">
              <a:spcBef>
                <a:spcPts val="0"/>
              </a:spcBef>
              <a:spcAft>
                <a:spcPts val="1600"/>
              </a:spcAft>
            </a:pPr>
            <a:r>
              <a:rPr lang="en"/>
              <a:t>Use KNIME to build a Naive Bayes statistical model in minutes</a:t>
            </a:r>
          </a:p>
          <a:p>
            <a:pPr indent="-228600" lvl="0" marL="457200" rtl="0">
              <a:spcBef>
                <a:spcPts val="0"/>
              </a:spcBef>
              <a:spcAft>
                <a:spcPts val="1600"/>
              </a:spcAft>
            </a:pPr>
            <a:r>
              <a:rPr lang="en"/>
              <a:t>Spark - Let’s take a look at building the model on Spark using MLLib</a:t>
            </a:r>
          </a:p>
          <a:p>
            <a:pPr indent="-228600" lvl="0" marL="457200" rtl="0">
              <a:spcBef>
                <a:spcPts val="0"/>
              </a:spcBef>
              <a:spcAft>
                <a:spcPts val="1600"/>
              </a:spcAft>
            </a:pPr>
            <a:r>
              <a:rPr lang="en"/>
              <a:t>TensorFlow</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500"/>
                                        <p:tgtEl>
                                          <p:spTgt spid="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6175"/>
            <a:ext cx="7859400" cy="1057200"/>
          </a:xfrm>
          <a:prstGeom prst="rect">
            <a:avLst/>
          </a:prstGeom>
        </p:spPr>
        <p:txBody>
          <a:bodyPr anchorCtr="0" anchor="t" bIns="91425" lIns="91425" rIns="91425" tIns="91425">
            <a:noAutofit/>
          </a:bodyPr>
          <a:lstStyle/>
          <a:p>
            <a:pPr lvl="0" rtl="0">
              <a:spcBef>
                <a:spcPts val="0"/>
              </a:spcBef>
              <a:buNone/>
            </a:pPr>
            <a:r>
              <a:rPr lang="en"/>
              <a:t>TensorFlow: Hello world</a:t>
            </a:r>
          </a:p>
        </p:txBody>
      </p:sp>
      <p:sp>
        <p:nvSpPr>
          <p:cNvPr id="214" name="Shape 214"/>
          <p:cNvSpPr txBox="1"/>
          <p:nvPr/>
        </p:nvSpPr>
        <p:spPr>
          <a:xfrm>
            <a:off x="247600" y="956675"/>
            <a:ext cx="8722500" cy="38604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indent="0" lvl="0" marL="0" rtl="0">
              <a:spcBef>
                <a:spcPts val="0"/>
              </a:spcBef>
              <a:buNone/>
            </a:pPr>
            <a:r>
              <a:t/>
            </a:r>
            <a:endParaRPr/>
          </a:p>
        </p:txBody>
      </p:sp>
      <p:pic>
        <p:nvPicPr>
          <p:cNvPr descr="Screen Shot 2016-06-14 at 1.04.52 AM.png" id="215" name="Shape 215"/>
          <p:cNvPicPr preferRelativeResize="0"/>
          <p:nvPr/>
        </p:nvPicPr>
        <p:blipFill>
          <a:blip r:embed="rId3">
            <a:alphaModFix/>
          </a:blip>
          <a:stretch>
            <a:fillRect/>
          </a:stretch>
        </p:blipFill>
        <p:spPr>
          <a:xfrm>
            <a:off x="311700" y="696525"/>
            <a:ext cx="7684824" cy="3308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13000" y="377500"/>
            <a:ext cx="8520600" cy="707400"/>
          </a:xfrm>
          <a:prstGeom prst="rect">
            <a:avLst/>
          </a:prstGeom>
        </p:spPr>
        <p:txBody>
          <a:bodyPr anchorCtr="0" anchor="t" bIns="91425" lIns="91425" rIns="91425" tIns="91425">
            <a:noAutofit/>
          </a:bodyPr>
          <a:lstStyle/>
          <a:p>
            <a:pPr lvl="0">
              <a:spcBef>
                <a:spcPts val="0"/>
              </a:spcBef>
              <a:buNone/>
            </a:pPr>
            <a:r>
              <a:rPr lang="en"/>
              <a:t>Final Notes:</a:t>
            </a:r>
          </a:p>
        </p:txBody>
      </p:sp>
      <p:sp>
        <p:nvSpPr>
          <p:cNvPr id="221" name="Shape 221"/>
          <p:cNvSpPr txBox="1"/>
          <p:nvPr>
            <p:ph idx="1" type="body"/>
          </p:nvPr>
        </p:nvSpPr>
        <p:spPr>
          <a:xfrm>
            <a:off x="311700" y="1530675"/>
            <a:ext cx="8520600" cy="3499500"/>
          </a:xfrm>
          <a:prstGeom prst="rect">
            <a:avLst/>
          </a:prstGeom>
        </p:spPr>
        <p:txBody>
          <a:bodyPr anchorCtr="0" anchor="t" bIns="91425" lIns="91425" rIns="91425" tIns="91425">
            <a:noAutofit/>
          </a:bodyPr>
          <a:lstStyle/>
          <a:p>
            <a:pPr indent="-228600" lvl="0" marL="457200" rtl="0">
              <a:lnSpc>
                <a:spcPct val="150000"/>
              </a:lnSpc>
              <a:spcBef>
                <a:spcPts val="0"/>
              </a:spcBef>
              <a:buClr>
                <a:srgbClr val="000000"/>
              </a:buClr>
              <a:buAutoNum type="arabicPeriod"/>
            </a:pPr>
            <a:r>
              <a:rPr lang="en">
                <a:solidFill>
                  <a:srgbClr val="000000"/>
                </a:solidFill>
              </a:rPr>
              <a:t>A</a:t>
            </a:r>
            <a:r>
              <a:rPr lang="en">
                <a:solidFill>
                  <a:srgbClr val="000000"/>
                </a:solidFill>
              </a:rPr>
              <a:t>ny questions reach me out to </a:t>
            </a:r>
            <a:r>
              <a:rPr lang="en" u="sng">
                <a:solidFill>
                  <a:schemeClr val="hlink"/>
                </a:solidFill>
                <a:hlinkClick r:id="rId3"/>
              </a:rPr>
              <a:t>jimmy.koyan@bigqlabs.com</a:t>
            </a:r>
          </a:p>
          <a:p>
            <a:pPr indent="0" lvl="0" marL="0" rtl="0">
              <a:lnSpc>
                <a:spcPct val="150000"/>
              </a:lnSpc>
              <a:spcBef>
                <a:spcPts val="0"/>
              </a:spcBef>
              <a:buNone/>
            </a:pPr>
            <a:r>
              <a:rPr lang="en">
                <a:solidFill>
                  <a:srgbClr val="000000"/>
                </a:solidFill>
              </a:rPr>
              <a:t>    Credits -</a:t>
            </a:r>
          </a:p>
          <a:p>
            <a:pPr indent="-228600" lvl="1" marL="914400" rtl="0">
              <a:lnSpc>
                <a:spcPct val="150000"/>
              </a:lnSpc>
              <a:spcBef>
                <a:spcPts val="0"/>
              </a:spcBef>
              <a:buClr>
                <a:srgbClr val="000000"/>
              </a:buClr>
              <a:buAutoNum type="alphaLcPeriod"/>
            </a:pPr>
            <a:r>
              <a:rPr lang="en">
                <a:solidFill>
                  <a:srgbClr val="000000"/>
                </a:solidFill>
              </a:rPr>
              <a:t>Naive Bayes Examples from Udacity’s Machine Learning Course</a:t>
            </a:r>
          </a:p>
          <a:p>
            <a:pPr indent="-228600" lvl="1" marL="914400" rtl="0">
              <a:lnSpc>
                <a:spcPct val="150000"/>
              </a:lnSpc>
              <a:spcBef>
                <a:spcPts val="0"/>
              </a:spcBef>
              <a:buClr>
                <a:srgbClr val="000000"/>
              </a:buClr>
              <a:buAutoNum type="alphaLcPeriod"/>
            </a:pPr>
            <a:r>
              <a:rPr lang="en">
                <a:solidFill>
                  <a:srgbClr val="000000"/>
                </a:solidFill>
              </a:rPr>
              <a:t>TensorFlow Logistic Regression Diagram - Udacity’s Deep Learning Course</a:t>
            </a:r>
          </a:p>
          <a:p>
            <a:pPr indent="-228600" lvl="1" marL="914400" rtl="0">
              <a:lnSpc>
                <a:spcPct val="150000"/>
              </a:lnSpc>
              <a:spcBef>
                <a:spcPts val="0"/>
              </a:spcBef>
              <a:buClr>
                <a:srgbClr val="000000"/>
              </a:buClr>
              <a:buAutoNum type="alphaLcPeriod"/>
            </a:pPr>
            <a:r>
              <a:rPr lang="en">
                <a:solidFill>
                  <a:srgbClr val="000000"/>
                </a:solidFill>
              </a:rPr>
              <a:t>Rajat Monga’s talk on youtube - </a:t>
            </a:r>
            <a:r>
              <a:rPr lang="en" u="sng">
                <a:solidFill>
                  <a:schemeClr val="hlink"/>
                </a:solidFill>
                <a:hlinkClick r:id="rId4"/>
              </a:rPr>
              <a:t>https://www.youtube.com/watch?v=wmw8Bbb_eIE</a:t>
            </a:r>
            <a:r>
              <a:rPr lang="en">
                <a:solidFill>
                  <a:srgbClr val="000000"/>
                </a:solidFill>
              </a:rPr>
              <a:t> </a:t>
            </a:r>
          </a:p>
          <a:p>
            <a:pPr indent="-228600" lvl="1" marL="914400" rtl="0">
              <a:lnSpc>
                <a:spcPct val="150000"/>
              </a:lnSpc>
              <a:spcBef>
                <a:spcPts val="0"/>
              </a:spcBef>
              <a:buClr>
                <a:srgbClr val="000000"/>
              </a:buClr>
              <a:buAutoNum type="alphaLcPeriod"/>
            </a:pPr>
            <a:r>
              <a:rPr lang="en">
                <a:solidFill>
                  <a:srgbClr val="000000"/>
                </a:solidFill>
              </a:rPr>
              <a:t>Scaling Tensorflow on Spark - </a:t>
            </a:r>
            <a:r>
              <a:rPr lang="en" u="sng">
                <a:solidFill>
                  <a:schemeClr val="hlink"/>
                </a:solidFill>
                <a:hlinkClick r:id="rId5"/>
              </a:rPr>
              <a:t>http://www.slideshare.net/arimoinc/distributed-tensorflow-scaling-googles-deep-learning-library-on-spark-58527889</a:t>
            </a:r>
            <a:r>
              <a:rPr lang="en">
                <a:solidFill>
                  <a:srgbClr val="000000"/>
                </a:solidFill>
              </a:rPr>
              <a:t> </a:t>
            </a:r>
          </a:p>
          <a:p>
            <a:pPr lvl="0" rt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Probability Theory 101 :)</a:t>
            </a:r>
          </a:p>
        </p:txBody>
      </p:sp>
      <p:sp>
        <p:nvSpPr>
          <p:cNvPr id="79" name="Shape 79"/>
          <p:cNvSpPr txBox="1"/>
          <p:nvPr>
            <p:ph idx="1" type="body"/>
          </p:nvPr>
        </p:nvSpPr>
        <p:spPr>
          <a:xfrm>
            <a:off x="311700" y="1063700"/>
            <a:ext cx="8520600" cy="3904500"/>
          </a:xfrm>
          <a:prstGeom prst="rect">
            <a:avLst/>
          </a:prstGeom>
        </p:spPr>
        <p:txBody>
          <a:bodyPr anchorCtr="0" anchor="t" bIns="91425" lIns="91425" rIns="91425" tIns="91425">
            <a:noAutofit/>
          </a:bodyPr>
          <a:lstStyle/>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Flip a fair coin once , what’s the probability that we get heads :</a:t>
            </a:r>
          </a:p>
          <a:p>
            <a:pPr lvl="0" rtl="0">
              <a:lnSpc>
                <a:spcPct val="125000"/>
              </a:lnSpc>
              <a:spcBef>
                <a:spcPts val="1000"/>
              </a:spcBef>
              <a:spcAft>
                <a:spcPts val="0"/>
              </a:spcAft>
              <a:buNone/>
            </a:pPr>
            <a:r>
              <a:t/>
            </a:r>
            <a:endParaRPr>
              <a:solidFill>
                <a:srgbClr val="000000"/>
              </a:solidFill>
              <a:latin typeface="Proxima Nova"/>
              <a:ea typeface="Proxima Nova"/>
              <a:cs typeface="Proxima Nova"/>
              <a:sym typeface="Proxima Nova"/>
            </a:endParaRPr>
          </a:p>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P(H) = 0. 5</a:t>
            </a:r>
          </a:p>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How about tails P(T) = 1 - P(H) = 0.5</a:t>
            </a:r>
          </a:p>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How about if the coin is loaded and the probability of a heads on a toss is 0.8, whats the probability of getting a tail when you flip a coin </a:t>
            </a:r>
          </a:p>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P(T) = 1 - P(H) = 1 - 0.8 = 0.2</a:t>
            </a:r>
          </a:p>
          <a:p>
            <a:pPr lvl="0" rtl="0">
              <a:lnSpc>
                <a:spcPct val="125000"/>
              </a:lnSpc>
              <a:spcBef>
                <a:spcPts val="1000"/>
              </a:spcBef>
              <a:spcAft>
                <a:spcPts val="0"/>
              </a:spcAft>
              <a:buNone/>
            </a:pPr>
            <a:r>
              <a:rPr lang="en" sz="1400">
                <a:solidFill>
                  <a:srgbClr val="000000"/>
                </a:solidFill>
                <a:latin typeface="Proxima Nova"/>
                <a:ea typeface="Proxima Nova"/>
                <a:cs typeface="Proxima Nova"/>
                <a:sym typeface="Proxima Nova"/>
              </a:rPr>
              <a:t>Picture courtesy - </a:t>
            </a:r>
            <a:r>
              <a:rPr lang="en" sz="1400" u="sng">
                <a:solidFill>
                  <a:schemeClr val="hlink"/>
                </a:solidFill>
                <a:latin typeface="Proxima Nova"/>
                <a:ea typeface="Proxima Nova"/>
                <a:cs typeface="Proxima Nova"/>
                <a:sym typeface="Proxima Nova"/>
                <a:hlinkClick r:id="rId3"/>
              </a:rPr>
              <a:t>http://www.emofaces.com/</a:t>
            </a:r>
          </a:p>
          <a:p>
            <a:pPr lvl="0" rtl="0">
              <a:lnSpc>
                <a:spcPct val="125000"/>
              </a:lnSpc>
              <a:spcBef>
                <a:spcPts val="1000"/>
              </a:spcBef>
              <a:spcAft>
                <a:spcPts val="0"/>
              </a:spcAft>
              <a:buNone/>
            </a:pPr>
            <a:r>
              <a:t/>
            </a:r>
            <a:endParaRPr sz="1200">
              <a:solidFill>
                <a:srgbClr val="000000"/>
              </a:solidFill>
              <a:latin typeface="Proxima Nova"/>
              <a:ea typeface="Proxima Nova"/>
              <a:cs typeface="Proxima Nova"/>
              <a:sym typeface="Proxima Nova"/>
            </a:endParaRPr>
          </a:p>
          <a:p>
            <a:pPr lvl="0" rtl="0">
              <a:lnSpc>
                <a:spcPct val="125000"/>
              </a:lnSpc>
              <a:spcBef>
                <a:spcPts val="1000"/>
              </a:spcBef>
              <a:spcAft>
                <a:spcPts val="0"/>
              </a:spcAft>
              <a:buNone/>
            </a:pPr>
            <a:r>
              <a:t/>
            </a:r>
            <a:endParaRPr>
              <a:solidFill>
                <a:srgbClr val="666666"/>
              </a:solidFill>
              <a:latin typeface="Proxima Nova"/>
              <a:ea typeface="Proxima Nova"/>
              <a:cs typeface="Proxima Nova"/>
              <a:sym typeface="Proxima Nova"/>
            </a:endParaRPr>
          </a:p>
        </p:txBody>
      </p:sp>
      <p:pic>
        <p:nvPicPr>
          <p:cNvPr id="80" name="Shape 80"/>
          <p:cNvPicPr preferRelativeResize="0"/>
          <p:nvPr/>
        </p:nvPicPr>
        <p:blipFill>
          <a:blip r:embed="rId4">
            <a:alphaModFix/>
          </a:blip>
          <a:stretch>
            <a:fillRect/>
          </a:stretch>
        </p:blipFill>
        <p:spPr>
          <a:xfrm>
            <a:off x="6799650" y="1252200"/>
            <a:ext cx="1723475" cy="127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 P(H,H) for a loaded coin when flipped twice</a:t>
            </a:r>
          </a:p>
        </p:txBody>
      </p:sp>
      <p:sp>
        <p:nvSpPr>
          <p:cNvPr id="86" name="Shape 86"/>
          <p:cNvSpPr txBox="1"/>
          <p:nvPr>
            <p:ph idx="1" type="body"/>
          </p:nvPr>
        </p:nvSpPr>
        <p:spPr>
          <a:xfrm>
            <a:off x="311700" y="1063700"/>
            <a:ext cx="8520600" cy="3904500"/>
          </a:xfrm>
          <a:prstGeom prst="rect">
            <a:avLst/>
          </a:prstGeom>
        </p:spPr>
        <p:txBody>
          <a:bodyPr anchorCtr="0" anchor="t" bIns="91425" lIns="91425" rIns="91425" tIns="91425">
            <a:noAutofit/>
          </a:bodyPr>
          <a:lstStyle/>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Flip a loaded coin once , what’s the probability that we get heads :</a:t>
            </a:r>
          </a:p>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Where P(H) = 0.8  P(T) = 1 - P(H) = 0.2</a:t>
            </a:r>
          </a:p>
          <a:p>
            <a:pPr lvl="0" rtl="0">
              <a:lnSpc>
                <a:spcPct val="125000"/>
              </a:lnSpc>
              <a:spcBef>
                <a:spcPts val="1000"/>
              </a:spcBef>
              <a:spcAft>
                <a:spcPts val="0"/>
              </a:spcAft>
              <a:buNone/>
            </a:pPr>
            <a:r>
              <a:t/>
            </a:r>
            <a:endParaRPr>
              <a:solidFill>
                <a:srgbClr val="000000"/>
              </a:solidFill>
              <a:latin typeface="Proxima Nova"/>
              <a:ea typeface="Proxima Nova"/>
              <a:cs typeface="Proxima Nova"/>
              <a:sym typeface="Proxima Nova"/>
            </a:endParaRPr>
          </a:p>
          <a:p>
            <a:pPr lvl="0" rtl="0">
              <a:lnSpc>
                <a:spcPct val="125000"/>
              </a:lnSpc>
              <a:spcBef>
                <a:spcPts val="1000"/>
              </a:spcBef>
              <a:spcAft>
                <a:spcPts val="0"/>
              </a:spcAft>
              <a:buNone/>
            </a:pPr>
            <a:r>
              <a:t/>
            </a:r>
            <a:endParaRPr sz="1400">
              <a:solidFill>
                <a:srgbClr val="000000"/>
              </a:solidFill>
              <a:latin typeface="Proxima Nova"/>
              <a:ea typeface="Proxima Nova"/>
              <a:cs typeface="Proxima Nova"/>
              <a:sym typeface="Proxima Nova"/>
            </a:endParaRPr>
          </a:p>
          <a:p>
            <a:pPr lvl="0" rtl="0">
              <a:lnSpc>
                <a:spcPct val="125000"/>
              </a:lnSpc>
              <a:spcBef>
                <a:spcPts val="1000"/>
              </a:spcBef>
              <a:spcAft>
                <a:spcPts val="0"/>
              </a:spcAft>
              <a:buNone/>
            </a:pPr>
            <a:r>
              <a:t/>
            </a:r>
            <a:endParaRPr sz="1200">
              <a:solidFill>
                <a:srgbClr val="000000"/>
              </a:solidFill>
              <a:latin typeface="Proxima Nova"/>
              <a:ea typeface="Proxima Nova"/>
              <a:cs typeface="Proxima Nova"/>
              <a:sym typeface="Proxima Nova"/>
            </a:endParaRPr>
          </a:p>
          <a:p>
            <a:pPr lvl="0" rtl="0">
              <a:lnSpc>
                <a:spcPct val="125000"/>
              </a:lnSpc>
              <a:spcBef>
                <a:spcPts val="1000"/>
              </a:spcBef>
              <a:spcAft>
                <a:spcPts val="0"/>
              </a:spcAft>
              <a:buNone/>
            </a:pPr>
            <a:r>
              <a:t/>
            </a:r>
            <a:endParaRPr>
              <a:solidFill>
                <a:srgbClr val="666666"/>
              </a:solidFill>
              <a:latin typeface="Proxima Nova"/>
              <a:ea typeface="Proxima Nova"/>
              <a:cs typeface="Proxima Nova"/>
              <a:sym typeface="Proxima Nova"/>
            </a:endParaRPr>
          </a:p>
        </p:txBody>
      </p:sp>
      <p:graphicFrame>
        <p:nvGraphicFramePr>
          <p:cNvPr id="87" name="Shape 87"/>
          <p:cNvGraphicFramePr/>
          <p:nvPr/>
        </p:nvGraphicFramePr>
        <p:xfrm>
          <a:off x="311700" y="2202985"/>
          <a:ext cx="3000000" cy="3000000"/>
        </p:xfrm>
        <a:graphic>
          <a:graphicData uri="http://schemas.openxmlformats.org/drawingml/2006/table">
            <a:tbl>
              <a:tblPr>
                <a:noFill/>
                <a:tableStyleId>{5B809771-44E1-4DEE-ACAD-F6C5AA68BFF7}</a:tableStyleId>
              </a:tblPr>
              <a:tblGrid>
                <a:gridCol w="1149975"/>
                <a:gridCol w="1325025"/>
                <a:gridCol w="2240625"/>
                <a:gridCol w="2523375"/>
              </a:tblGrid>
              <a:tr h="438325">
                <a:tc>
                  <a:txBody>
                    <a:bodyPr>
                      <a:noAutofit/>
                    </a:bodyPr>
                    <a:lstStyle/>
                    <a:p>
                      <a:pPr lvl="0">
                        <a:spcBef>
                          <a:spcPts val="0"/>
                        </a:spcBef>
                        <a:buNone/>
                      </a:pPr>
                      <a:r>
                        <a:rPr b="1" lang="en"/>
                        <a:t>Flip 1</a:t>
                      </a:r>
                    </a:p>
                  </a:txBody>
                  <a:tcPr marT="91425" marB="91425" marR="91425" marL="91425"/>
                </a:tc>
                <a:tc>
                  <a:txBody>
                    <a:bodyPr>
                      <a:noAutofit/>
                    </a:bodyPr>
                    <a:lstStyle/>
                    <a:p>
                      <a:pPr lvl="0">
                        <a:spcBef>
                          <a:spcPts val="0"/>
                        </a:spcBef>
                        <a:buNone/>
                      </a:pPr>
                      <a:r>
                        <a:rPr b="1" lang="en"/>
                        <a:t>Flip 2</a:t>
                      </a:r>
                    </a:p>
                  </a:txBody>
                  <a:tcPr marT="91425" marB="91425" marR="91425" marL="91425"/>
                </a:tc>
                <a:tc>
                  <a:txBody>
                    <a:bodyPr>
                      <a:noAutofit/>
                    </a:bodyPr>
                    <a:lstStyle/>
                    <a:p>
                      <a:pPr lvl="0">
                        <a:spcBef>
                          <a:spcPts val="0"/>
                        </a:spcBef>
                        <a:buNone/>
                      </a:pPr>
                      <a:r>
                        <a:rPr b="1" lang="en"/>
                        <a:t>Product </a:t>
                      </a:r>
                    </a:p>
                  </a:txBody>
                  <a:tcPr marT="91425" marB="91425" marR="91425" marL="91425"/>
                </a:tc>
                <a:tc>
                  <a:txBody>
                    <a:bodyPr>
                      <a:noAutofit/>
                    </a:bodyPr>
                    <a:lstStyle/>
                    <a:p>
                      <a:pPr lvl="0">
                        <a:spcBef>
                          <a:spcPts val="0"/>
                        </a:spcBef>
                        <a:buNone/>
                      </a:pPr>
                      <a:r>
                        <a:rPr b="1" lang="en"/>
                        <a:t>Probability of event</a:t>
                      </a:r>
                    </a:p>
                  </a:txBody>
                  <a:tcPr marT="91425" marB="91425" marR="91425" marL="91425"/>
                </a:tc>
              </a:tr>
              <a:tr h="438325">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a:spcBef>
                          <a:spcPts val="0"/>
                        </a:spcBef>
                        <a:buNone/>
                      </a:pPr>
                      <a:r>
                        <a:rPr lang="en"/>
                        <a:t>0.2 x 0.2 </a:t>
                      </a:r>
                    </a:p>
                  </a:txBody>
                  <a:tcPr marT="91425" marB="91425" marR="91425" marL="91425"/>
                </a:tc>
                <a:tc>
                  <a:txBody>
                    <a:bodyPr>
                      <a:noAutofit/>
                    </a:bodyPr>
                    <a:lstStyle/>
                    <a:p>
                      <a:pPr lvl="0">
                        <a:spcBef>
                          <a:spcPts val="0"/>
                        </a:spcBef>
                        <a:buNone/>
                      </a:pPr>
                      <a:r>
                        <a:rPr lang="en"/>
                        <a:t>P(T,T) = 0.04</a:t>
                      </a:r>
                    </a:p>
                  </a:txBody>
                  <a:tcPr marT="91425" marB="91425" marR="91425" marL="91425"/>
                </a:tc>
              </a:tr>
              <a:tr h="438325">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H</a:t>
                      </a:r>
                    </a:p>
                  </a:txBody>
                  <a:tcPr marT="91425" marB="91425" marR="91425" marL="91425"/>
                </a:tc>
                <a:tc>
                  <a:txBody>
                    <a:bodyPr>
                      <a:noAutofit/>
                    </a:bodyPr>
                    <a:lstStyle/>
                    <a:p>
                      <a:pPr lvl="0" rtl="0">
                        <a:spcBef>
                          <a:spcPts val="0"/>
                        </a:spcBef>
                        <a:buNone/>
                      </a:pPr>
                      <a:r>
                        <a:rPr lang="en"/>
                        <a:t>0.2 x 0.8</a:t>
                      </a:r>
                    </a:p>
                  </a:txBody>
                  <a:tcPr marT="91425" marB="91425" marR="91425" marL="91425"/>
                </a:tc>
                <a:tc>
                  <a:txBody>
                    <a:bodyPr>
                      <a:noAutofit/>
                    </a:bodyPr>
                    <a:lstStyle/>
                    <a:p>
                      <a:pPr lvl="0" rtl="0">
                        <a:spcBef>
                          <a:spcPts val="0"/>
                        </a:spcBef>
                        <a:buNone/>
                      </a:pPr>
                      <a:r>
                        <a:rPr lang="en"/>
                        <a:t>P(T,H) = 0.16</a:t>
                      </a:r>
                    </a:p>
                  </a:txBody>
                  <a:tcPr marT="91425" marB="91425" marR="91425" marL="91425"/>
                </a:tc>
              </a:tr>
              <a:tr h="438325">
                <a:tc>
                  <a:txBody>
                    <a:bodyPr>
                      <a:noAutofit/>
                    </a:bodyPr>
                    <a:lstStyle/>
                    <a:p>
                      <a:pPr lvl="0" rtl="0">
                        <a:spcBef>
                          <a:spcPts val="0"/>
                        </a:spcBef>
                        <a:buNone/>
                      </a:pPr>
                      <a:r>
                        <a:rPr lang="en"/>
                        <a:t>H</a:t>
                      </a:r>
                    </a:p>
                  </a:txBody>
                  <a:tcPr marT="91425" marB="91425" marR="91425" marL="91425">
                    <a:lnB cap="flat" cmpd="sng" w="9525">
                      <a:solidFill>
                        <a:srgbClr val="B45F06"/>
                      </a:solidFill>
                      <a:prstDash val="solid"/>
                      <a:round/>
                      <a:headEnd len="med" w="med" type="none"/>
                      <a:tailEnd len="med" w="med" type="none"/>
                    </a:lnB>
                  </a:tcPr>
                </a:tc>
                <a:tc>
                  <a:txBody>
                    <a:bodyPr>
                      <a:noAutofit/>
                    </a:bodyPr>
                    <a:lstStyle/>
                    <a:p>
                      <a:pPr lvl="0" rtl="0">
                        <a:spcBef>
                          <a:spcPts val="0"/>
                        </a:spcBef>
                        <a:buNone/>
                      </a:pPr>
                      <a:r>
                        <a:rPr lang="en"/>
                        <a:t>T</a:t>
                      </a:r>
                    </a:p>
                  </a:txBody>
                  <a:tcPr marT="91425" marB="91425" marR="91425" marL="91425">
                    <a:lnB cap="flat" cmpd="sng" w="9525">
                      <a:solidFill>
                        <a:srgbClr val="B45F06"/>
                      </a:solidFill>
                      <a:prstDash val="solid"/>
                      <a:round/>
                      <a:headEnd len="med" w="med" type="none"/>
                      <a:tailEnd len="med" w="med" type="none"/>
                    </a:lnB>
                  </a:tcPr>
                </a:tc>
                <a:tc>
                  <a:txBody>
                    <a:bodyPr>
                      <a:noAutofit/>
                    </a:bodyPr>
                    <a:lstStyle/>
                    <a:p>
                      <a:pPr lvl="0" rtl="0">
                        <a:spcBef>
                          <a:spcPts val="0"/>
                        </a:spcBef>
                        <a:buNone/>
                      </a:pPr>
                      <a:r>
                        <a:rPr lang="en"/>
                        <a:t>0.8 x 0.2</a:t>
                      </a:r>
                    </a:p>
                  </a:txBody>
                  <a:tcPr marT="91425" marB="91425" marR="91425" marL="91425">
                    <a:lnB cap="flat" cmpd="sng" w="9525">
                      <a:solidFill>
                        <a:srgbClr val="B45F06"/>
                      </a:solidFill>
                      <a:prstDash val="solid"/>
                      <a:round/>
                      <a:headEnd len="med" w="med" type="none"/>
                      <a:tailEnd len="med" w="med" type="none"/>
                    </a:lnB>
                  </a:tcPr>
                </a:tc>
                <a:tc>
                  <a:txBody>
                    <a:bodyPr>
                      <a:noAutofit/>
                    </a:bodyPr>
                    <a:lstStyle/>
                    <a:p>
                      <a:pPr lvl="0" rtl="0">
                        <a:spcBef>
                          <a:spcPts val="0"/>
                        </a:spcBef>
                        <a:buNone/>
                      </a:pPr>
                      <a:r>
                        <a:rPr lang="en"/>
                        <a:t>P(H,T) = 0.16</a:t>
                      </a:r>
                    </a:p>
                  </a:txBody>
                  <a:tcPr marT="91425" marB="91425" marR="91425" marL="91425">
                    <a:lnB cap="flat" cmpd="sng" w="9525">
                      <a:solidFill>
                        <a:srgbClr val="B45F06"/>
                      </a:solidFill>
                      <a:prstDash val="solid"/>
                      <a:round/>
                      <a:headEnd len="med" w="med" type="none"/>
                      <a:tailEnd len="med" w="med" type="none"/>
                    </a:lnB>
                  </a:tcPr>
                </a:tc>
              </a:tr>
              <a:tr h="438325">
                <a:tc>
                  <a:txBody>
                    <a:bodyPr>
                      <a:noAutofit/>
                    </a:bodyPr>
                    <a:lstStyle/>
                    <a:p>
                      <a:pPr lvl="0" rtl="0">
                        <a:spcBef>
                          <a:spcPts val="0"/>
                        </a:spcBef>
                        <a:buNone/>
                      </a:pPr>
                      <a:r>
                        <a:rPr lang="en"/>
                        <a:t>H</a:t>
                      </a:r>
                    </a:p>
                  </a:txBody>
                  <a:tcPr marT="91425" marB="91425" marR="91425" marL="91425">
                    <a:lnL cap="flat" cmpd="sng" w="9525">
                      <a:solidFill>
                        <a:srgbClr val="B45F06"/>
                      </a:solidFill>
                      <a:prstDash val="solid"/>
                      <a:round/>
                      <a:headEnd len="med" w="med" type="none"/>
                      <a:tailEnd len="med" w="med" type="none"/>
                    </a:lnL>
                    <a:lnR cap="flat" cmpd="sng" w="9525">
                      <a:solidFill>
                        <a:srgbClr val="B45F06"/>
                      </a:solidFill>
                      <a:prstDash val="solid"/>
                      <a:round/>
                      <a:headEnd len="med" w="med" type="none"/>
                      <a:tailEnd len="med" w="med" type="none"/>
                    </a:lnR>
                    <a:lnT cap="flat" cmpd="sng" w="9525">
                      <a:solidFill>
                        <a:srgbClr val="B45F06"/>
                      </a:solidFill>
                      <a:prstDash val="solid"/>
                      <a:round/>
                      <a:headEnd len="med" w="med" type="none"/>
                      <a:tailEnd len="med" w="med" type="none"/>
                    </a:lnT>
                    <a:lnB cap="flat" cmpd="sng" w="9525">
                      <a:solidFill>
                        <a:srgbClr val="B45F06"/>
                      </a:solidFill>
                      <a:prstDash val="solid"/>
                      <a:round/>
                      <a:headEnd len="med" w="med" type="none"/>
                      <a:tailEnd len="med" w="med" type="none"/>
                    </a:lnB>
                    <a:solidFill>
                      <a:srgbClr val="BF9000"/>
                    </a:solidFill>
                  </a:tcPr>
                </a:tc>
                <a:tc>
                  <a:txBody>
                    <a:bodyPr>
                      <a:noAutofit/>
                    </a:bodyPr>
                    <a:lstStyle/>
                    <a:p>
                      <a:pPr lvl="0" rtl="0">
                        <a:spcBef>
                          <a:spcPts val="0"/>
                        </a:spcBef>
                        <a:buNone/>
                      </a:pPr>
                      <a:r>
                        <a:rPr lang="en"/>
                        <a:t>H</a:t>
                      </a:r>
                    </a:p>
                  </a:txBody>
                  <a:tcPr marT="91425" marB="91425" marR="91425" marL="91425">
                    <a:lnL cap="flat" cmpd="sng" w="9525">
                      <a:solidFill>
                        <a:srgbClr val="B45F06"/>
                      </a:solidFill>
                      <a:prstDash val="solid"/>
                      <a:round/>
                      <a:headEnd len="med" w="med" type="none"/>
                      <a:tailEnd len="med" w="med" type="none"/>
                    </a:lnL>
                    <a:lnR cap="flat" cmpd="sng" w="9525">
                      <a:solidFill>
                        <a:srgbClr val="B45F06"/>
                      </a:solidFill>
                      <a:prstDash val="solid"/>
                      <a:round/>
                      <a:headEnd len="med" w="med" type="none"/>
                      <a:tailEnd len="med" w="med" type="none"/>
                    </a:lnR>
                    <a:lnT cap="flat" cmpd="sng" w="9525">
                      <a:solidFill>
                        <a:srgbClr val="B45F06"/>
                      </a:solidFill>
                      <a:prstDash val="solid"/>
                      <a:round/>
                      <a:headEnd len="med" w="med" type="none"/>
                      <a:tailEnd len="med" w="med" type="none"/>
                    </a:lnT>
                    <a:lnB cap="flat" cmpd="sng" w="9525">
                      <a:solidFill>
                        <a:srgbClr val="B45F06"/>
                      </a:solidFill>
                      <a:prstDash val="solid"/>
                      <a:round/>
                      <a:headEnd len="med" w="med" type="none"/>
                      <a:tailEnd len="med" w="med" type="none"/>
                    </a:lnB>
                    <a:solidFill>
                      <a:srgbClr val="BF9000"/>
                    </a:solidFill>
                  </a:tcPr>
                </a:tc>
                <a:tc>
                  <a:txBody>
                    <a:bodyPr>
                      <a:noAutofit/>
                    </a:bodyPr>
                    <a:lstStyle/>
                    <a:p>
                      <a:pPr lvl="0" rtl="0">
                        <a:spcBef>
                          <a:spcPts val="0"/>
                        </a:spcBef>
                        <a:buNone/>
                      </a:pPr>
                      <a:r>
                        <a:rPr lang="en"/>
                        <a:t>0.8 x 0.8</a:t>
                      </a:r>
                    </a:p>
                  </a:txBody>
                  <a:tcPr marT="91425" marB="91425" marR="91425" marL="91425">
                    <a:lnL cap="flat" cmpd="sng" w="9525">
                      <a:solidFill>
                        <a:srgbClr val="B45F06"/>
                      </a:solidFill>
                      <a:prstDash val="solid"/>
                      <a:round/>
                      <a:headEnd len="med" w="med" type="none"/>
                      <a:tailEnd len="med" w="med" type="none"/>
                    </a:lnL>
                    <a:lnR cap="flat" cmpd="sng" w="9525">
                      <a:solidFill>
                        <a:srgbClr val="B45F06"/>
                      </a:solidFill>
                      <a:prstDash val="solid"/>
                      <a:round/>
                      <a:headEnd len="med" w="med" type="none"/>
                      <a:tailEnd len="med" w="med" type="none"/>
                    </a:lnR>
                    <a:lnT cap="flat" cmpd="sng" w="9525">
                      <a:solidFill>
                        <a:srgbClr val="B45F06"/>
                      </a:solidFill>
                      <a:prstDash val="solid"/>
                      <a:round/>
                      <a:headEnd len="med" w="med" type="none"/>
                      <a:tailEnd len="med" w="med" type="none"/>
                    </a:lnT>
                    <a:lnB cap="flat" cmpd="sng" w="9525">
                      <a:solidFill>
                        <a:srgbClr val="B45F06"/>
                      </a:solidFill>
                      <a:prstDash val="solid"/>
                      <a:round/>
                      <a:headEnd len="med" w="med" type="none"/>
                      <a:tailEnd len="med" w="med" type="none"/>
                    </a:lnB>
                    <a:solidFill>
                      <a:srgbClr val="BF9000"/>
                    </a:solidFill>
                  </a:tcPr>
                </a:tc>
                <a:tc>
                  <a:txBody>
                    <a:bodyPr>
                      <a:noAutofit/>
                    </a:bodyPr>
                    <a:lstStyle/>
                    <a:p>
                      <a:pPr lvl="0" rtl="0">
                        <a:spcBef>
                          <a:spcPts val="0"/>
                        </a:spcBef>
                        <a:buNone/>
                      </a:pPr>
                      <a:r>
                        <a:rPr lang="en"/>
                        <a:t>P(H,H) = 0.64</a:t>
                      </a:r>
                    </a:p>
                  </a:txBody>
                  <a:tcPr marT="91425" marB="91425" marR="91425" marL="91425">
                    <a:lnL cap="flat" cmpd="sng" w="9525">
                      <a:solidFill>
                        <a:srgbClr val="B45F06"/>
                      </a:solidFill>
                      <a:prstDash val="solid"/>
                      <a:round/>
                      <a:headEnd len="med" w="med" type="none"/>
                      <a:tailEnd len="med" w="med" type="none"/>
                    </a:lnL>
                    <a:lnR cap="flat" cmpd="sng" w="9525">
                      <a:solidFill>
                        <a:srgbClr val="B45F06"/>
                      </a:solidFill>
                      <a:prstDash val="solid"/>
                      <a:round/>
                      <a:headEnd len="med" w="med" type="none"/>
                      <a:tailEnd len="med" w="med" type="none"/>
                    </a:lnR>
                    <a:lnT cap="flat" cmpd="sng" w="9525">
                      <a:solidFill>
                        <a:srgbClr val="B45F06"/>
                      </a:solidFill>
                      <a:prstDash val="solid"/>
                      <a:round/>
                      <a:headEnd len="med" w="med" type="none"/>
                      <a:tailEnd len="med" w="med" type="none"/>
                    </a:lnT>
                    <a:lnB cap="flat" cmpd="sng" w="9525">
                      <a:solidFill>
                        <a:srgbClr val="B45F06"/>
                      </a:solidFill>
                      <a:prstDash val="solid"/>
                      <a:round/>
                      <a:headEnd len="med" w="med" type="none"/>
                      <a:tailEnd len="med" w="med" type="none"/>
                    </a:lnB>
                    <a:solidFill>
                      <a:srgbClr val="BF9000"/>
                    </a:solidFill>
                  </a:tcPr>
                </a:tc>
              </a:tr>
              <a:tr h="442575">
                <a:tc>
                  <a:txBody>
                    <a:bodyPr>
                      <a:noAutofit/>
                    </a:bodyPr>
                    <a:lstStyle/>
                    <a:p>
                      <a:pPr lvl="0" rtl="0">
                        <a:spcBef>
                          <a:spcPts val="0"/>
                        </a:spcBef>
                        <a:buNone/>
                      </a:pPr>
                      <a:r>
                        <a:t/>
                      </a:r>
                      <a:endParaRPr/>
                    </a:p>
                  </a:txBody>
                  <a:tcPr marT="91425" marB="91425" marR="91425" marL="91425">
                    <a:lnT cap="flat" cmpd="sng" w="9525">
                      <a:solidFill>
                        <a:srgbClr val="B45F06"/>
                      </a:solidFill>
                      <a:prstDash val="solid"/>
                      <a:round/>
                      <a:headEnd len="med" w="med" type="none"/>
                      <a:tailEnd len="med" w="med" type="none"/>
                    </a:lnT>
                  </a:tcPr>
                </a:tc>
                <a:tc>
                  <a:txBody>
                    <a:bodyPr>
                      <a:noAutofit/>
                    </a:bodyPr>
                    <a:lstStyle/>
                    <a:p>
                      <a:pPr lvl="0" rtl="0">
                        <a:spcBef>
                          <a:spcPts val="0"/>
                        </a:spcBef>
                        <a:buNone/>
                      </a:pPr>
                      <a:r>
                        <a:t/>
                      </a:r>
                      <a:endParaRPr/>
                    </a:p>
                  </a:txBody>
                  <a:tcPr marT="91425" marB="91425" marR="91425" marL="91425">
                    <a:lnT cap="flat" cmpd="sng" w="9525">
                      <a:solidFill>
                        <a:srgbClr val="B45F06"/>
                      </a:solidFill>
                      <a:prstDash val="solid"/>
                      <a:round/>
                      <a:headEnd len="med" w="med" type="none"/>
                      <a:tailEnd len="med" w="med" type="none"/>
                    </a:lnT>
                  </a:tcPr>
                </a:tc>
                <a:tc>
                  <a:txBody>
                    <a:bodyPr>
                      <a:noAutofit/>
                    </a:bodyPr>
                    <a:lstStyle/>
                    <a:p>
                      <a:pPr lvl="0" rtl="0">
                        <a:spcBef>
                          <a:spcPts val="0"/>
                        </a:spcBef>
                        <a:buNone/>
                      </a:pPr>
                      <a:r>
                        <a:rPr b="1" lang="en"/>
                        <a:t>Total Probability P =</a:t>
                      </a:r>
                    </a:p>
                  </a:txBody>
                  <a:tcPr marT="91425" marB="91425" marR="91425" marL="91425">
                    <a:lnT cap="flat" cmpd="sng" w="9525">
                      <a:solidFill>
                        <a:srgbClr val="B45F06"/>
                      </a:solidFill>
                      <a:prstDash val="solid"/>
                      <a:round/>
                      <a:headEnd len="med" w="med" type="none"/>
                      <a:tailEnd len="med" w="med" type="none"/>
                    </a:lnT>
                  </a:tcPr>
                </a:tc>
                <a:tc>
                  <a:txBody>
                    <a:bodyPr>
                      <a:noAutofit/>
                    </a:bodyPr>
                    <a:lstStyle/>
                    <a:p>
                      <a:pPr lvl="0" rtl="0">
                        <a:spcBef>
                          <a:spcPts val="0"/>
                        </a:spcBef>
                        <a:buNone/>
                      </a:pPr>
                      <a:r>
                        <a:rPr b="1" lang="en"/>
                        <a:t>1</a:t>
                      </a:r>
                    </a:p>
                  </a:txBody>
                  <a:tcPr marT="91425" marB="91425" marR="91425" marL="91425">
                    <a:lnT cap="flat" cmpd="sng" w="9525">
                      <a:solidFill>
                        <a:srgbClr val="B45F06"/>
                      </a:solidFill>
                      <a:prstDash val="solid"/>
                      <a:round/>
                      <a:headEnd len="med" w="med" type="none"/>
                      <a:tailEnd len="med" w="med"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Naive Bayes Theorem Explained</a:t>
            </a:r>
          </a:p>
        </p:txBody>
      </p:sp>
      <p:sp>
        <p:nvSpPr>
          <p:cNvPr id="93" name="Shape 93"/>
          <p:cNvSpPr txBox="1"/>
          <p:nvPr>
            <p:ph idx="1" type="body"/>
          </p:nvPr>
        </p:nvSpPr>
        <p:spPr>
          <a:xfrm>
            <a:off x="311700" y="1266325"/>
            <a:ext cx="8520600" cy="3702000"/>
          </a:xfrm>
          <a:prstGeom prst="rect">
            <a:avLst/>
          </a:prstGeom>
        </p:spPr>
        <p:txBody>
          <a:bodyPr anchorCtr="0" anchor="t" bIns="91425" lIns="91425" rIns="91425" tIns="91425">
            <a:noAutofit/>
          </a:bodyPr>
          <a:lstStyle/>
          <a:p>
            <a:pPr lvl="0" rtl="0">
              <a:lnSpc>
                <a:spcPct val="125000"/>
              </a:lnSpc>
              <a:spcBef>
                <a:spcPts val="1000"/>
              </a:spcBef>
              <a:spcAft>
                <a:spcPts val="0"/>
              </a:spcAft>
              <a:buNone/>
            </a:pPr>
            <a:r>
              <a:rPr lang="en">
                <a:solidFill>
                  <a:srgbClr val="666666"/>
                </a:solidFill>
                <a:latin typeface="Proxima Nova"/>
                <a:ea typeface="Proxima Nova"/>
                <a:cs typeface="Proxima Nova"/>
                <a:sym typeface="Proxima Nova"/>
              </a:rPr>
              <a:t>Reverend Thomas Bayes was an English statistician and Presbyterian minister who is credited for formulating the Naive Bayes Theorem.</a:t>
            </a:r>
          </a:p>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Fundamentals of Bayes Rule :</a:t>
            </a:r>
          </a:p>
          <a:p>
            <a:pPr lvl="0" rtl="0">
              <a:lnSpc>
                <a:spcPct val="125000"/>
              </a:lnSpc>
              <a:spcBef>
                <a:spcPts val="1000"/>
              </a:spcBef>
              <a:spcAft>
                <a:spcPts val="0"/>
              </a:spcAft>
              <a:buNone/>
            </a:pPr>
            <a:r>
              <a:t/>
            </a:r>
            <a:endParaRPr>
              <a:solidFill>
                <a:srgbClr val="666666"/>
              </a:solidFill>
              <a:latin typeface="Proxima Nova"/>
              <a:ea typeface="Proxima Nova"/>
              <a:cs typeface="Proxima Nova"/>
              <a:sym typeface="Proxima Nova"/>
            </a:endParaRPr>
          </a:p>
        </p:txBody>
      </p:sp>
      <p:pic>
        <p:nvPicPr>
          <p:cNvPr id="94" name="Shape 94"/>
          <p:cNvPicPr preferRelativeResize="0"/>
          <p:nvPr/>
        </p:nvPicPr>
        <p:blipFill>
          <a:blip r:embed="rId3">
            <a:alphaModFix/>
          </a:blip>
          <a:stretch>
            <a:fillRect/>
          </a:stretch>
        </p:blipFill>
        <p:spPr>
          <a:xfrm>
            <a:off x="583275" y="2611675"/>
            <a:ext cx="7751349" cy="2356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189200"/>
            <a:ext cx="8520600" cy="605100"/>
          </a:xfrm>
          <a:prstGeom prst="rect">
            <a:avLst/>
          </a:prstGeom>
        </p:spPr>
        <p:txBody>
          <a:bodyPr anchorCtr="0" anchor="t" bIns="91425" lIns="91425" rIns="91425" tIns="91425">
            <a:noAutofit/>
          </a:bodyPr>
          <a:lstStyle/>
          <a:p>
            <a:pPr lvl="0" rtl="0">
              <a:spcBef>
                <a:spcPts val="0"/>
              </a:spcBef>
              <a:buNone/>
            </a:pPr>
            <a:r>
              <a:rPr lang="en"/>
              <a:t>Examples</a:t>
            </a:r>
          </a:p>
        </p:txBody>
      </p:sp>
      <p:sp>
        <p:nvSpPr>
          <p:cNvPr id="100" name="Shape 100"/>
          <p:cNvSpPr txBox="1"/>
          <p:nvPr>
            <p:ph idx="1" type="body"/>
          </p:nvPr>
        </p:nvSpPr>
        <p:spPr>
          <a:xfrm>
            <a:off x="311700" y="888675"/>
            <a:ext cx="8520600" cy="4079700"/>
          </a:xfrm>
          <a:prstGeom prst="rect">
            <a:avLst/>
          </a:prstGeom>
        </p:spPr>
        <p:txBody>
          <a:bodyPr anchorCtr="0" anchor="t" bIns="91425" lIns="91425" rIns="91425" tIns="91425">
            <a:noAutofit/>
          </a:bodyPr>
          <a:lstStyle/>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Let’s take a look at an example to explore Naive Bayes in Operation :</a:t>
            </a:r>
          </a:p>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A certain type of Cancer C that occurs in about 1 % of the population. </a:t>
            </a:r>
          </a:p>
          <a:p>
            <a:pPr lvl="0" rtl="0">
              <a:lnSpc>
                <a:spcPct val="125000"/>
              </a:lnSpc>
              <a:spcBef>
                <a:spcPts val="1000"/>
              </a:spcBef>
              <a:spcAft>
                <a:spcPts val="0"/>
              </a:spcAft>
              <a:buNone/>
            </a:pPr>
            <a:r>
              <a:t/>
            </a:r>
            <a:endParaRPr>
              <a:solidFill>
                <a:srgbClr val="666666"/>
              </a:solidFill>
              <a:latin typeface="Proxima Nova"/>
              <a:ea typeface="Proxima Nova"/>
              <a:cs typeface="Proxima Nova"/>
              <a:sym typeface="Proxima Nova"/>
            </a:endParaRPr>
          </a:p>
        </p:txBody>
      </p:sp>
      <p:graphicFrame>
        <p:nvGraphicFramePr>
          <p:cNvPr id="101" name="Shape 101"/>
          <p:cNvGraphicFramePr/>
          <p:nvPr/>
        </p:nvGraphicFramePr>
        <p:xfrm>
          <a:off x="386975" y="2525375"/>
          <a:ext cx="3000000" cy="3000000"/>
        </p:xfrm>
        <a:graphic>
          <a:graphicData uri="http://schemas.openxmlformats.org/drawingml/2006/table">
            <a:tbl>
              <a:tblPr>
                <a:noFill/>
                <a:tableStyleId>{5B809771-44E1-4DEE-ACAD-F6C5AA68BFF7}</a:tableStyleId>
              </a:tblPr>
              <a:tblGrid>
                <a:gridCol w="2413000"/>
                <a:gridCol w="2413000"/>
                <a:gridCol w="2413000"/>
              </a:tblGrid>
              <a:tr h="381000">
                <a:tc>
                  <a:txBody>
                    <a:bodyPr>
                      <a:noAutofit/>
                    </a:bodyPr>
                    <a:lstStyle/>
                    <a:p>
                      <a:pPr lvl="0">
                        <a:spcBef>
                          <a:spcPts val="0"/>
                        </a:spcBef>
                        <a:buNone/>
                      </a:pPr>
                      <a:r>
                        <a:rPr lang="en"/>
                        <a:t>Cancer occurs in 1% of Population</a:t>
                      </a:r>
                    </a:p>
                  </a:txBody>
                  <a:tcPr marT="91425" marB="91425" marR="91425" marL="91425"/>
                </a:tc>
                <a:tc>
                  <a:txBody>
                    <a:bodyPr>
                      <a:noAutofit/>
                    </a:bodyPr>
                    <a:lstStyle/>
                    <a:p>
                      <a:pPr lvl="0">
                        <a:spcBef>
                          <a:spcPts val="0"/>
                        </a:spcBef>
                        <a:buNone/>
                      </a:pPr>
                      <a:r>
                        <a:rPr lang="en"/>
                        <a:t>People with P(C) = 0.01 </a:t>
                      </a:r>
                    </a:p>
                  </a:txBody>
                  <a:tcPr marT="91425" marB="91425" marR="91425" marL="91425"/>
                </a:tc>
                <a:tc>
                  <a:txBody>
                    <a:bodyPr>
                      <a:noAutofit/>
                    </a:bodyPr>
                    <a:lstStyle/>
                    <a:p>
                      <a:pPr lvl="0">
                        <a:spcBef>
                          <a:spcPts val="0"/>
                        </a:spcBef>
                        <a:buNone/>
                      </a:pPr>
                      <a:r>
                        <a:rPr lang="en"/>
                        <a:t>People without Cancer P(&gt;C) = 1 - P(C) = 0.99</a:t>
                      </a:r>
                    </a:p>
                  </a:txBody>
                  <a:tcPr marT="91425" marB="91425" marR="91425" marL="91425"/>
                </a:tc>
              </a:tr>
              <a:tr h="381000">
                <a:tc>
                  <a:txBody>
                    <a:bodyPr>
                      <a:noAutofit/>
                    </a:bodyPr>
                    <a:lstStyle/>
                    <a:p>
                      <a:pPr lvl="0">
                        <a:spcBef>
                          <a:spcPts val="0"/>
                        </a:spcBef>
                        <a:buNone/>
                      </a:pPr>
                      <a:r>
                        <a:rPr lang="en"/>
                        <a:t>Sensitivity (+ve test for Cancer)</a:t>
                      </a:r>
                    </a:p>
                  </a:txBody>
                  <a:tcPr marT="91425" marB="91425" marR="91425" marL="91425"/>
                </a:tc>
                <a:tc>
                  <a:txBody>
                    <a:bodyPr>
                      <a:noAutofit/>
                    </a:bodyPr>
                    <a:lstStyle/>
                    <a:p>
                      <a:pPr lvl="0">
                        <a:spcBef>
                          <a:spcPts val="0"/>
                        </a:spcBef>
                        <a:buNone/>
                      </a:pPr>
                      <a:r>
                        <a:rPr lang="en"/>
                        <a:t>90 % i.e. P(P| C)  = 0.9</a:t>
                      </a:r>
                    </a:p>
                  </a:txBody>
                  <a:tcPr marT="91425" marB="91425" marR="91425" marL="91425"/>
                </a:tc>
                <a:tc>
                  <a:txBody>
                    <a:bodyPr>
                      <a:noAutofit/>
                    </a:bodyPr>
                    <a:lstStyle/>
                    <a:p>
                      <a:pPr lvl="0">
                        <a:spcBef>
                          <a:spcPts val="0"/>
                        </a:spcBef>
                        <a:buNone/>
                      </a:pPr>
                      <a:r>
                        <a:rPr lang="en"/>
                        <a:t> P(N| C)  = 0.1</a:t>
                      </a:r>
                    </a:p>
                  </a:txBody>
                  <a:tcPr marT="91425" marB="91425" marR="91425" marL="91425"/>
                </a:tc>
              </a:tr>
              <a:tr h="381000">
                <a:tc>
                  <a:txBody>
                    <a:bodyPr>
                      <a:noAutofit/>
                    </a:bodyPr>
                    <a:lstStyle/>
                    <a:p>
                      <a:pPr lvl="0">
                        <a:spcBef>
                          <a:spcPts val="0"/>
                        </a:spcBef>
                        <a:buNone/>
                      </a:pPr>
                      <a:r>
                        <a:rPr lang="en"/>
                        <a:t>Specificity (-ve test for Cancer)</a:t>
                      </a:r>
                    </a:p>
                  </a:txBody>
                  <a:tcPr marT="91425" marB="91425" marR="91425" marL="91425"/>
                </a:tc>
                <a:tc>
                  <a:txBody>
                    <a:bodyPr>
                      <a:noAutofit/>
                    </a:bodyPr>
                    <a:lstStyle/>
                    <a:p>
                      <a:pPr lvl="0">
                        <a:spcBef>
                          <a:spcPts val="0"/>
                        </a:spcBef>
                        <a:buNone/>
                      </a:pPr>
                      <a:r>
                        <a:rPr lang="en"/>
                        <a:t>90% i.e. P(N| &gt;C) = 0.9</a:t>
                      </a:r>
                    </a:p>
                  </a:txBody>
                  <a:tcPr marT="91425" marB="91425" marR="91425" marL="91425"/>
                </a:tc>
                <a:tc>
                  <a:txBody>
                    <a:bodyPr>
                      <a:noAutofit/>
                    </a:bodyPr>
                    <a:lstStyle/>
                    <a:p>
                      <a:pPr lvl="0">
                        <a:spcBef>
                          <a:spcPts val="0"/>
                        </a:spcBef>
                        <a:buNone/>
                      </a:pPr>
                      <a:r>
                        <a:rPr lang="en"/>
                        <a:t>P(P|&gt;C) = 0.1</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89200"/>
            <a:ext cx="8520600" cy="605100"/>
          </a:xfrm>
          <a:prstGeom prst="rect">
            <a:avLst/>
          </a:prstGeom>
        </p:spPr>
        <p:txBody>
          <a:bodyPr anchorCtr="0" anchor="t" bIns="91425" lIns="91425" rIns="91425" tIns="91425">
            <a:noAutofit/>
          </a:bodyPr>
          <a:lstStyle/>
          <a:p>
            <a:pPr lvl="0" rtl="0">
              <a:spcBef>
                <a:spcPts val="0"/>
              </a:spcBef>
              <a:buNone/>
            </a:pPr>
            <a:r>
              <a:rPr lang="en"/>
              <a:t>Examples</a:t>
            </a:r>
          </a:p>
        </p:txBody>
      </p:sp>
      <p:sp>
        <p:nvSpPr>
          <p:cNvPr id="107" name="Shape 107"/>
          <p:cNvSpPr txBox="1"/>
          <p:nvPr>
            <p:ph idx="1" type="body"/>
          </p:nvPr>
        </p:nvSpPr>
        <p:spPr>
          <a:xfrm>
            <a:off x="311700" y="888675"/>
            <a:ext cx="8520600" cy="4079700"/>
          </a:xfrm>
          <a:prstGeom prst="rect">
            <a:avLst/>
          </a:prstGeom>
        </p:spPr>
        <p:txBody>
          <a:bodyPr anchorCtr="0" anchor="t" bIns="91425" lIns="91425" rIns="91425" tIns="91425">
            <a:noAutofit/>
          </a:bodyPr>
          <a:lstStyle/>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Given the data what’s the probability that a person has cancer given a positive test:</a:t>
            </a:r>
          </a:p>
          <a:p>
            <a:pPr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 P(C | P)</a:t>
            </a:r>
          </a:p>
          <a:p>
            <a:pPr indent="-228600" lvl="0" marL="457200" rtl="0">
              <a:lnSpc>
                <a:spcPct val="125000"/>
              </a:lnSpc>
              <a:spcBef>
                <a:spcPts val="1000"/>
              </a:spcBef>
              <a:spcAft>
                <a:spcPts val="0"/>
              </a:spcAft>
              <a:buClr>
                <a:srgbClr val="000000"/>
              </a:buClr>
              <a:buFont typeface="Proxima Nova"/>
              <a:buAutoNum type="arabicPeriod"/>
            </a:pPr>
            <a:r>
              <a:rPr lang="en">
                <a:solidFill>
                  <a:srgbClr val="000000"/>
                </a:solidFill>
                <a:latin typeface="Proxima Nova"/>
                <a:ea typeface="Proxima Nova"/>
                <a:cs typeface="Proxima Nova"/>
                <a:sym typeface="Proxima Nova"/>
              </a:rPr>
              <a:t>? P(P , C) = P(C) x P( P | C) = 0.01 x 0.9 = 0.009</a:t>
            </a:r>
          </a:p>
          <a:p>
            <a:pPr indent="-228600" lvl="0" marL="457200" rtl="0">
              <a:lnSpc>
                <a:spcPct val="125000"/>
              </a:lnSpc>
              <a:spcBef>
                <a:spcPts val="1000"/>
              </a:spcBef>
              <a:spcAft>
                <a:spcPts val="0"/>
              </a:spcAft>
              <a:buClr>
                <a:srgbClr val="000000"/>
              </a:buClr>
              <a:buFont typeface="Proxima Nova"/>
              <a:buAutoNum type="arabicPeriod"/>
            </a:pPr>
            <a:r>
              <a:rPr lang="en">
                <a:solidFill>
                  <a:srgbClr val="000000"/>
                </a:solidFill>
                <a:latin typeface="Proxima Nova"/>
                <a:ea typeface="Proxima Nova"/>
                <a:cs typeface="Proxima Nova"/>
                <a:sym typeface="Proxima Nova"/>
              </a:rPr>
              <a:t>? P(P, &gt;C) = P(&gt;C) x P(P | &gt;C) = 0.99x0.10 = 0.099</a:t>
            </a:r>
          </a:p>
          <a:p>
            <a:pPr indent="-228600" lvl="0" marL="457200" rtl="0">
              <a:lnSpc>
                <a:spcPct val="125000"/>
              </a:lnSpc>
              <a:spcBef>
                <a:spcPts val="1000"/>
              </a:spcBef>
              <a:spcAft>
                <a:spcPts val="0"/>
              </a:spcAft>
              <a:buClr>
                <a:srgbClr val="000000"/>
              </a:buClr>
              <a:buFont typeface="Proxima Nova"/>
              <a:buAutoNum type="arabicPeriod"/>
            </a:pPr>
            <a:r>
              <a:rPr lang="en">
                <a:solidFill>
                  <a:srgbClr val="000000"/>
                </a:solidFill>
                <a:latin typeface="Proxima Nova"/>
                <a:ea typeface="Proxima Nova"/>
                <a:cs typeface="Proxima Nova"/>
                <a:sym typeface="Proxima Nova"/>
              </a:rPr>
              <a:t>?Total Probability for cancer and non cancer for a +ve test </a:t>
            </a:r>
          </a:p>
          <a:p>
            <a:pPr indent="457200" lv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P(P) = 0.009 + 0.099 = 0.108 (also called the evidence)</a:t>
            </a:r>
          </a:p>
          <a:p>
            <a:pPr indent="0" lvl="0" mar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4. P(C | P) = 0.009 / 0.108 = 0.0833 = about 8.3 %</a:t>
            </a:r>
          </a:p>
          <a:p>
            <a:pPr indent="0" lvl="0" marL="0" rtl="0">
              <a:lnSpc>
                <a:spcPct val="125000"/>
              </a:lnSpc>
              <a:spcBef>
                <a:spcPts val="1000"/>
              </a:spcBef>
              <a:spcAft>
                <a:spcPts val="0"/>
              </a:spcAft>
              <a:buNone/>
            </a:pPr>
            <a:r>
              <a:rPr lang="en">
                <a:solidFill>
                  <a:srgbClr val="000000"/>
                </a:solidFill>
                <a:latin typeface="Proxima Nova"/>
                <a:ea typeface="Proxima Nova"/>
                <a:cs typeface="Proxima Nova"/>
                <a:sym typeface="Proxima Nova"/>
              </a:rPr>
              <a:t>5. P(&gt;C | P) = 0.099 	/ 0.108 = 0.9166 = about 91.66 %</a:t>
            </a:r>
          </a:p>
          <a:p>
            <a:pPr indent="457200" lvl="0" rtl="0">
              <a:lnSpc>
                <a:spcPct val="125000"/>
              </a:lnSpc>
              <a:spcBef>
                <a:spcPts val="1000"/>
              </a:spcBef>
              <a:spcAft>
                <a:spcPts val="0"/>
              </a:spcAft>
              <a:buNone/>
            </a:pPr>
            <a:r>
              <a:t/>
            </a:r>
            <a:endParaRPr>
              <a:solidFill>
                <a:srgbClr val="000000"/>
              </a:solidFill>
              <a:latin typeface="Proxima Nova"/>
              <a:ea typeface="Proxima Nova"/>
              <a:cs typeface="Proxima Nova"/>
              <a:sym typeface="Proxima Nova"/>
            </a:endParaRPr>
          </a:p>
          <a:p>
            <a:pPr lvl="0" rtl="0">
              <a:lnSpc>
                <a:spcPct val="125000"/>
              </a:lnSpc>
              <a:spcBef>
                <a:spcPts val="1000"/>
              </a:spcBef>
              <a:spcAft>
                <a:spcPts val="0"/>
              </a:spcAft>
              <a:buNone/>
            </a:pPr>
            <a:r>
              <a:t/>
            </a:r>
            <a:endParaRPr>
              <a:solidFill>
                <a:srgbClr val="666666"/>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13000"/>
            <a:ext cx="8520600" cy="605100"/>
          </a:xfrm>
          <a:prstGeom prst="rect">
            <a:avLst/>
          </a:prstGeom>
        </p:spPr>
        <p:txBody>
          <a:bodyPr anchorCtr="0" anchor="t" bIns="91425" lIns="91425" rIns="91425" tIns="91425">
            <a:noAutofit/>
          </a:bodyPr>
          <a:lstStyle/>
          <a:p>
            <a:pPr lvl="0" rtl="0">
              <a:spcBef>
                <a:spcPts val="0"/>
              </a:spcBef>
              <a:buNone/>
            </a:pPr>
            <a:r>
              <a:rPr lang="en"/>
              <a:t>Examples</a:t>
            </a:r>
          </a:p>
        </p:txBody>
      </p:sp>
      <p:pic>
        <p:nvPicPr>
          <p:cNvPr id="113" name="Shape 113"/>
          <p:cNvPicPr preferRelativeResize="0"/>
          <p:nvPr/>
        </p:nvPicPr>
        <p:blipFill>
          <a:blip r:embed="rId3">
            <a:alphaModFix/>
          </a:blip>
          <a:stretch>
            <a:fillRect/>
          </a:stretch>
        </p:blipFill>
        <p:spPr>
          <a:xfrm>
            <a:off x="2104775" y="113000"/>
            <a:ext cx="5943600" cy="480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13000"/>
            <a:ext cx="8520600" cy="605100"/>
          </a:xfrm>
          <a:prstGeom prst="rect">
            <a:avLst/>
          </a:prstGeom>
        </p:spPr>
        <p:txBody>
          <a:bodyPr anchorCtr="0" anchor="t" bIns="91425" lIns="91425" rIns="91425" tIns="91425">
            <a:noAutofit/>
          </a:bodyPr>
          <a:lstStyle/>
          <a:p>
            <a:pPr lvl="0" rtl="0">
              <a:spcBef>
                <a:spcPts val="0"/>
              </a:spcBef>
              <a:buNone/>
            </a:pPr>
            <a:r>
              <a:rPr lang="en"/>
              <a:t>Classification algorithms create a Decision surface</a:t>
            </a:r>
          </a:p>
        </p:txBody>
      </p:sp>
      <p:pic>
        <p:nvPicPr>
          <p:cNvPr descr="Screen Shot 2016-06-07 at 12.01.03 AM.png" id="119" name="Shape 119"/>
          <p:cNvPicPr preferRelativeResize="0"/>
          <p:nvPr/>
        </p:nvPicPr>
        <p:blipFill>
          <a:blip r:embed="rId3">
            <a:alphaModFix/>
          </a:blip>
          <a:stretch>
            <a:fillRect/>
          </a:stretch>
        </p:blipFill>
        <p:spPr>
          <a:xfrm>
            <a:off x="623125" y="718100"/>
            <a:ext cx="5238750" cy="4133850"/>
          </a:xfrm>
          <a:prstGeom prst="rect">
            <a:avLst/>
          </a:prstGeom>
          <a:noFill/>
          <a:ln>
            <a:noFill/>
          </a:ln>
        </p:spPr>
      </p:pic>
      <p:sp>
        <p:nvSpPr>
          <p:cNvPr id="120" name="Shape 120"/>
          <p:cNvSpPr txBox="1"/>
          <p:nvPr/>
        </p:nvSpPr>
        <p:spPr>
          <a:xfrm>
            <a:off x="6111425" y="979175"/>
            <a:ext cx="2721000" cy="2386200"/>
          </a:xfrm>
          <a:prstGeom prst="rect">
            <a:avLst/>
          </a:prstGeom>
          <a:noFill/>
          <a:ln>
            <a:noFill/>
          </a:ln>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Scatter Plot - </a:t>
            </a:r>
          </a:p>
          <a:p>
            <a:pPr lvl="0">
              <a:spcBef>
                <a:spcPts val="0"/>
              </a:spcBef>
              <a:buNone/>
            </a:pPr>
            <a:r>
              <a:t/>
            </a:r>
            <a:endParaRPr>
              <a:latin typeface="Proxima Nova"/>
              <a:ea typeface="Proxima Nova"/>
              <a:cs typeface="Proxima Nova"/>
              <a:sym typeface="Proxima Nova"/>
            </a:endParaRPr>
          </a:p>
          <a:p>
            <a:pPr indent="-228600" lvl="0" marL="457200" rtl="0">
              <a:spcBef>
                <a:spcPts val="0"/>
              </a:spcBef>
              <a:buFont typeface="Proxima Nova"/>
              <a:buAutoNum type="arabicPeriod"/>
            </a:pPr>
            <a:r>
              <a:rPr lang="en">
                <a:latin typeface="Proxima Nova"/>
                <a:ea typeface="Proxima Nova"/>
                <a:cs typeface="Proxima Nova"/>
                <a:sym typeface="Proxima Nova"/>
              </a:rPr>
              <a:t>Plotting features of the conditions of the road</a:t>
            </a:r>
          </a:p>
          <a:p>
            <a:pPr lvl="0" rtl="0">
              <a:spcBef>
                <a:spcPts val="0"/>
              </a:spcBef>
              <a:buNone/>
            </a:pPr>
            <a:r>
              <a:t/>
            </a:r>
            <a:endParaRPr>
              <a:latin typeface="Proxima Nova"/>
              <a:ea typeface="Proxima Nova"/>
              <a:cs typeface="Proxima Nova"/>
              <a:sym typeface="Proxima Nova"/>
            </a:endParaRPr>
          </a:p>
          <a:p>
            <a:pPr indent="-228600" lvl="0" marL="457200" rtl="0">
              <a:spcBef>
                <a:spcPts val="0"/>
              </a:spcBef>
              <a:buFont typeface="Proxima Nova"/>
              <a:buAutoNum type="arabicPeriod"/>
            </a:pPr>
            <a:r>
              <a:rPr lang="en">
                <a:latin typeface="Proxima Nova"/>
                <a:ea typeface="Proxima Nova"/>
                <a:cs typeface="Proxima Nova"/>
                <a:sym typeface="Proxima Nova"/>
              </a:rPr>
              <a:t>The output are two class labels - drive fast</a:t>
            </a:r>
          </a:p>
          <a:p>
            <a:pPr indent="457200" lvl="0">
              <a:spcBef>
                <a:spcPts val="0"/>
              </a:spcBef>
              <a:buNone/>
            </a:pPr>
            <a:r>
              <a:rPr lang="en">
                <a:latin typeface="Proxima Nova"/>
                <a:ea typeface="Proxima Nova"/>
                <a:cs typeface="Proxima Nova"/>
                <a:sym typeface="Proxima Nova"/>
              </a:rPr>
              <a:t>- </a:t>
            </a:r>
            <a:r>
              <a:rPr lang="en">
                <a:latin typeface="Proxima Nova"/>
                <a:ea typeface="Proxima Nova"/>
                <a:cs typeface="Proxima Nova"/>
                <a:sym typeface="Proxima Nova"/>
              </a:rPr>
              <a:t>drive slow</a:t>
            </a: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