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Nunito"/>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19" Type="http://schemas.openxmlformats.org/officeDocument/2006/relationships/font" Target="fonts/Raleway-italic.fntdata"/><Relationship Id="rId1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917dae0dc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917dae0dc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9292d5aa75_0_10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9292d5aa75_0_10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917dae0d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917dae0d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917dae0dc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917dae0dc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917dae0dce_0_2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917dae0dce_0_2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9292d5aa7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9292d5aa7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917dae0dc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917dae0dc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917dae0dc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917dae0dc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917dae0dc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917dae0dc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9292d5aa75_0_1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9292d5aa75_0_1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3"/>
          <p:cNvPicPr preferRelativeResize="0"/>
          <p:nvPr/>
        </p:nvPicPr>
        <p:blipFill>
          <a:blip r:embed="rId3">
            <a:alphaModFix/>
          </a:blip>
          <a:stretch>
            <a:fillRect/>
          </a:stretch>
        </p:blipFill>
        <p:spPr>
          <a:xfrm>
            <a:off x="1800" y="680740"/>
            <a:ext cx="9143999" cy="6082011"/>
          </a:xfrm>
          <a:prstGeom prst="rect">
            <a:avLst/>
          </a:prstGeom>
          <a:noFill/>
          <a:ln>
            <a:noFill/>
          </a:ln>
        </p:spPr>
      </p:pic>
      <p:sp>
        <p:nvSpPr>
          <p:cNvPr id="87" name="Google Shape;87;p13"/>
          <p:cNvSpPr txBox="1"/>
          <p:nvPr>
            <p:ph type="ctrTitle"/>
          </p:nvPr>
        </p:nvSpPr>
        <p:spPr>
          <a:xfrm>
            <a:off x="753400" y="1340225"/>
            <a:ext cx="8571900" cy="119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latin typeface="Nunito"/>
                <a:ea typeface="Nunito"/>
                <a:cs typeface="Nunito"/>
                <a:sym typeface="Nunito"/>
              </a:rPr>
              <a:t>Project 2 - Machine Learning</a:t>
            </a:r>
            <a:endParaRPr sz="1500">
              <a:solidFill>
                <a:srgbClr val="000000"/>
              </a:solidFill>
              <a:latin typeface="Nunito"/>
              <a:ea typeface="Nunito"/>
              <a:cs typeface="Nunito"/>
              <a:sym typeface="Nunito"/>
            </a:endParaRPr>
          </a:p>
          <a:p>
            <a:pPr indent="0" lvl="0" marL="0" rtl="0" algn="l">
              <a:spcBef>
                <a:spcPts val="0"/>
              </a:spcBef>
              <a:spcAft>
                <a:spcPts val="0"/>
              </a:spcAft>
              <a:buNone/>
            </a:pPr>
            <a:r>
              <a:t/>
            </a:r>
            <a:endParaRPr sz="1500">
              <a:solidFill>
                <a:srgbClr val="000000"/>
              </a:solidFill>
              <a:latin typeface="Nunito"/>
              <a:ea typeface="Nunito"/>
              <a:cs typeface="Nunito"/>
              <a:sym typeface="Nunito"/>
            </a:endParaRPr>
          </a:p>
          <a:p>
            <a:pPr indent="0" lvl="0" marL="0" rtl="0" algn="l">
              <a:spcBef>
                <a:spcPts val="0"/>
              </a:spcBef>
              <a:spcAft>
                <a:spcPts val="0"/>
              </a:spcAft>
              <a:buNone/>
            </a:pPr>
            <a:r>
              <a:rPr b="0" i="1" lang="en" sz="1000">
                <a:solidFill>
                  <a:srgbClr val="000000"/>
                </a:solidFill>
                <a:latin typeface="Nunito"/>
                <a:ea typeface="Nunito"/>
                <a:cs typeface="Nunito"/>
                <a:sym typeface="Nunito"/>
              </a:rPr>
              <a:t>Group 3 - Zach Cone, Richard Henderson, Jonathan Park</a:t>
            </a:r>
            <a:endParaRPr i="1" sz="1000">
              <a:solidFill>
                <a:srgbClr val="000000"/>
              </a:solidFill>
              <a:latin typeface="Nunito"/>
              <a:ea typeface="Nunito"/>
              <a:cs typeface="Nunito"/>
              <a:sym typeface="Nunito"/>
            </a:endParaRPr>
          </a:p>
        </p:txBody>
      </p:sp>
      <p:sp>
        <p:nvSpPr>
          <p:cNvPr id="88" name="Google Shape;88;p13"/>
          <p:cNvSpPr txBox="1"/>
          <p:nvPr>
            <p:ph idx="4294967295" type="title"/>
          </p:nvPr>
        </p:nvSpPr>
        <p:spPr>
          <a:xfrm>
            <a:off x="729450"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Predicting Bitcoin Prices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type="title"/>
          </p:nvPr>
        </p:nvSpPr>
        <p:spPr>
          <a:xfrm>
            <a:off x="729450"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159" name="Google Shape;159;p22"/>
          <p:cNvSpPr txBox="1"/>
          <p:nvPr>
            <p:ph idx="1" type="body"/>
          </p:nvPr>
        </p:nvSpPr>
        <p:spPr>
          <a:xfrm>
            <a:off x="1303800" y="1525450"/>
            <a:ext cx="7030500" cy="333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Findings:</a:t>
            </a:r>
            <a:endParaRPr b="1">
              <a:solidFill>
                <a:schemeClr val="dk1"/>
              </a:solidFill>
            </a:endParaRPr>
          </a:p>
          <a:p>
            <a:pPr indent="-304800" lvl="0" marL="457200" rtl="0" algn="l">
              <a:spcBef>
                <a:spcPts val="1600"/>
              </a:spcBef>
              <a:spcAft>
                <a:spcPts val="0"/>
              </a:spcAft>
              <a:buClr>
                <a:schemeClr val="accent3"/>
              </a:buClr>
              <a:buSzPts val="1200"/>
              <a:buChar char="●"/>
            </a:pPr>
            <a:r>
              <a:rPr lang="en" sz="1200"/>
              <a:t>Linear Regression, </a:t>
            </a:r>
            <a:r>
              <a:rPr lang="en" sz="1100"/>
              <a:t>Gradient Boosting, &amp; K-fold Cross Validation Regression</a:t>
            </a:r>
            <a:endParaRPr sz="1200"/>
          </a:p>
          <a:p>
            <a:pPr indent="-298450" lvl="1" marL="914400" rtl="0" algn="l">
              <a:spcBef>
                <a:spcPts val="0"/>
              </a:spcBef>
              <a:spcAft>
                <a:spcPts val="0"/>
              </a:spcAft>
              <a:buSzPts val="1100"/>
              <a:buChar char="○"/>
            </a:pPr>
            <a:r>
              <a:rPr lang="en"/>
              <a:t>Performed the best out between Linear, Gradient Boosting, &amp; K-fold Cross Validation Regression Models</a:t>
            </a:r>
            <a:endParaRPr/>
          </a:p>
          <a:p>
            <a:pPr indent="-298450" lvl="1" marL="914400" rtl="0" algn="l">
              <a:spcBef>
                <a:spcPts val="0"/>
              </a:spcBef>
              <a:spcAft>
                <a:spcPts val="0"/>
              </a:spcAft>
              <a:buSzPts val="1100"/>
              <a:buChar char="○"/>
            </a:pPr>
            <a:r>
              <a:rPr lang="en"/>
              <a:t>Despite the high Mean Squared and Root Mean Squared error, the graph of the predictions vs the actual are almost identical</a:t>
            </a:r>
            <a:endParaRPr/>
          </a:p>
          <a:p>
            <a:pPr indent="-298450" lvl="1" marL="914400" rtl="0" algn="l">
              <a:spcBef>
                <a:spcPts val="0"/>
              </a:spcBef>
              <a:spcAft>
                <a:spcPts val="0"/>
              </a:spcAft>
              <a:buSzPts val="1100"/>
              <a:buChar char="○"/>
            </a:pPr>
            <a:r>
              <a:rPr lang="en"/>
              <a:t>Looking at the actual data all three models where not that far off in their predictions</a:t>
            </a:r>
            <a:endParaRPr/>
          </a:p>
          <a:p>
            <a:pPr indent="-298450" lvl="1" marL="914400" rtl="0" algn="l">
              <a:spcBef>
                <a:spcPts val="0"/>
              </a:spcBef>
              <a:spcAft>
                <a:spcPts val="0"/>
              </a:spcAft>
              <a:buSzPts val="1100"/>
              <a:buChar char="○"/>
            </a:pPr>
            <a:r>
              <a:rPr lang="en"/>
              <a:t>Due to the nature of Cryptocurrency still being relatively new, more data would need to be used to gain a better prediction.</a:t>
            </a:r>
            <a:endParaRPr/>
          </a:p>
          <a:p>
            <a:pPr indent="-298450" lvl="1" marL="914400" rtl="0" algn="l">
              <a:spcBef>
                <a:spcPts val="0"/>
              </a:spcBef>
              <a:spcAft>
                <a:spcPts val="0"/>
              </a:spcAft>
              <a:buSzPts val="1100"/>
              <a:buChar char="○"/>
            </a:pPr>
            <a:r>
              <a:rPr lang="en"/>
              <a:t>More exploration would be needed to </a:t>
            </a:r>
            <a:r>
              <a:rPr lang="en"/>
              <a:t>discover</a:t>
            </a:r>
            <a:r>
              <a:rPr lang="en"/>
              <a:t> if any outliers are </a:t>
            </a:r>
            <a:r>
              <a:rPr lang="en"/>
              <a:t>affecting</a:t>
            </a:r>
            <a:r>
              <a:rPr lang="en"/>
              <a:t> the Mean Squared and Root Mean Squared Error results</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idx="1" type="body"/>
          </p:nvPr>
        </p:nvSpPr>
        <p:spPr>
          <a:xfrm>
            <a:off x="1303800" y="1685250"/>
            <a:ext cx="7030500" cy="533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accent3"/>
              </a:buClr>
              <a:buSzPts val="1200"/>
              <a:buChar char="●"/>
            </a:pPr>
            <a:r>
              <a:rPr lang="en" sz="1200"/>
              <a:t>Deep Neural Network</a:t>
            </a:r>
            <a:endParaRPr sz="1200"/>
          </a:p>
          <a:p>
            <a:pPr indent="-298450" lvl="1" marL="914400" rtl="0" algn="l">
              <a:spcBef>
                <a:spcPts val="0"/>
              </a:spcBef>
              <a:spcAft>
                <a:spcPts val="0"/>
              </a:spcAft>
              <a:buSzPts val="1100"/>
              <a:buChar char="○"/>
            </a:pPr>
            <a:r>
              <a:rPr lang="en"/>
              <a:t>The loss function shows a significant gap between the training and testing loss curves</a:t>
            </a:r>
            <a:endParaRPr/>
          </a:p>
          <a:p>
            <a:pPr indent="-298450" lvl="1" marL="914400" rtl="0" algn="l">
              <a:spcBef>
                <a:spcPts val="0"/>
              </a:spcBef>
              <a:spcAft>
                <a:spcPts val="0"/>
              </a:spcAft>
              <a:buSzPts val="1100"/>
              <a:buChar char="○"/>
            </a:pPr>
            <a:r>
              <a:rPr lang="en"/>
              <a:t>The training dataset is unrepresentative of the testing data</a:t>
            </a:r>
            <a:endParaRPr/>
          </a:p>
          <a:p>
            <a:pPr indent="-298450" lvl="1" marL="914400" rtl="0" algn="l">
              <a:spcBef>
                <a:spcPts val="0"/>
              </a:spcBef>
              <a:spcAft>
                <a:spcPts val="0"/>
              </a:spcAft>
              <a:buSzPts val="1100"/>
              <a:buChar char="○"/>
            </a:pPr>
            <a:r>
              <a:rPr lang="en"/>
              <a:t>The model requires more features and historical data</a:t>
            </a:r>
            <a:br>
              <a:rPr lang="en"/>
            </a:br>
            <a:endParaRPr/>
          </a:p>
          <a:p>
            <a:pPr indent="-304800" lvl="0" marL="457200" rtl="0" algn="l">
              <a:spcBef>
                <a:spcPts val="0"/>
              </a:spcBef>
              <a:spcAft>
                <a:spcPts val="0"/>
              </a:spcAft>
              <a:buClr>
                <a:schemeClr val="accent3"/>
              </a:buClr>
              <a:buSzPts val="1200"/>
              <a:buChar char="●"/>
            </a:pPr>
            <a:r>
              <a:rPr lang="en" sz="1200"/>
              <a:t>Long Short Term Memory Recurrent Neural Network</a:t>
            </a:r>
            <a:endParaRPr sz="1200"/>
          </a:p>
          <a:p>
            <a:pPr indent="-298450" lvl="1" marL="914400" rtl="0" algn="l">
              <a:spcBef>
                <a:spcPts val="0"/>
              </a:spcBef>
              <a:spcAft>
                <a:spcPts val="0"/>
              </a:spcAft>
              <a:buSzPts val="1100"/>
              <a:buChar char="○"/>
            </a:pPr>
            <a:r>
              <a:rPr lang="en"/>
              <a:t>At a train/test split of 80/20%, the model performs relatively well</a:t>
            </a:r>
            <a:endParaRPr/>
          </a:p>
          <a:p>
            <a:pPr indent="-298450" lvl="1" marL="914400" rtl="0" algn="l">
              <a:spcBef>
                <a:spcPts val="0"/>
              </a:spcBef>
              <a:spcAft>
                <a:spcPts val="0"/>
              </a:spcAft>
              <a:buSzPts val="1100"/>
              <a:buChar char="○"/>
            </a:pPr>
            <a:r>
              <a:rPr lang="en"/>
              <a:t>The model does not predict volatility well</a:t>
            </a:r>
            <a:endParaRPr/>
          </a:p>
          <a:p>
            <a:pPr indent="-298450" lvl="1" marL="914400" rtl="0" algn="l">
              <a:spcBef>
                <a:spcPts val="0"/>
              </a:spcBef>
              <a:spcAft>
                <a:spcPts val="0"/>
              </a:spcAft>
              <a:buSzPts val="1100"/>
              <a:buChar char="○"/>
            </a:pPr>
            <a:r>
              <a:rPr lang="en"/>
              <a:t>The model would benefit from more historical data</a:t>
            </a:r>
            <a:endParaRPr/>
          </a:p>
          <a:p>
            <a:pPr indent="0" lvl="0" marL="0" rtl="0" algn="l">
              <a:spcBef>
                <a:spcPts val="1600"/>
              </a:spcBef>
              <a:spcAft>
                <a:spcPts val="0"/>
              </a:spcAft>
              <a:buNone/>
            </a:pPr>
            <a:r>
              <a:rPr b="1" lang="en">
                <a:solidFill>
                  <a:schemeClr val="dk1"/>
                </a:solidFill>
              </a:rPr>
              <a:t>Due to Bitcoin being a relatively new asset, it does not have lengthy historical data. Therefore, it is not the most ideal candidate for machine learning applications as the greatest strength of machine learning is the ability to process large amounts of data. </a:t>
            </a:r>
            <a:endParaRPr b="1">
              <a:solidFill>
                <a:schemeClr val="dk1"/>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65" name="Google Shape;165;p23"/>
          <p:cNvSpPr txBox="1"/>
          <p:nvPr>
            <p:ph type="title"/>
          </p:nvPr>
        </p:nvSpPr>
        <p:spPr>
          <a:xfrm>
            <a:off x="729450"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Predicting Bitcoin Prices</a:t>
            </a:r>
            <a:endParaRPr/>
          </a:p>
        </p:txBody>
      </p:sp>
      <p:sp>
        <p:nvSpPr>
          <p:cNvPr id="94" name="Google Shape;94;p14"/>
          <p:cNvSpPr txBox="1"/>
          <p:nvPr>
            <p:ph idx="1" type="body"/>
          </p:nvPr>
        </p:nvSpPr>
        <p:spPr>
          <a:xfrm>
            <a:off x="1303800" y="1532850"/>
            <a:ext cx="7030500" cy="53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The project deploys a variety of machine learning models in order to determine their effectiveness in predicting bitcoin prices.</a:t>
            </a:r>
            <a:br>
              <a:rPr b="1" lang="en">
                <a:solidFill>
                  <a:schemeClr val="dk1"/>
                </a:solidFill>
              </a:rPr>
            </a:br>
            <a:br>
              <a:rPr b="1" lang="en">
                <a:solidFill>
                  <a:schemeClr val="dk1"/>
                </a:solidFill>
              </a:rPr>
            </a:br>
            <a:r>
              <a:rPr b="1" lang="en">
                <a:solidFill>
                  <a:schemeClr val="dk1"/>
                </a:solidFill>
              </a:rPr>
              <a:t>The project utilizes the following historical stock, commodity and macroeconomic  data from 1/1/2016 - 6/30/2020:</a:t>
            </a:r>
            <a:endParaRPr b="1">
              <a:solidFill>
                <a:schemeClr val="dk1"/>
              </a:solidFill>
            </a:endParaRPr>
          </a:p>
          <a:p>
            <a:pPr indent="0" lvl="0" marL="0" rtl="0" algn="l">
              <a:spcBef>
                <a:spcPts val="1600"/>
              </a:spcBef>
              <a:spcAft>
                <a:spcPts val="1600"/>
              </a:spcAft>
              <a:buNone/>
            </a:pPr>
            <a:r>
              <a:t/>
            </a:r>
            <a:endParaRPr/>
          </a:p>
        </p:txBody>
      </p:sp>
      <p:sp>
        <p:nvSpPr>
          <p:cNvPr id="95" name="Google Shape;95;p14"/>
          <p:cNvSpPr txBox="1"/>
          <p:nvPr>
            <p:ph idx="1" type="body"/>
          </p:nvPr>
        </p:nvSpPr>
        <p:spPr>
          <a:xfrm>
            <a:off x="1303800" y="2980650"/>
            <a:ext cx="3436800" cy="2541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accent3"/>
              </a:buClr>
              <a:buSzPts val="1200"/>
              <a:buChar char="●"/>
            </a:pPr>
            <a:r>
              <a:rPr lang="en" sz="1200"/>
              <a:t>Dow Jones Industrial Average</a:t>
            </a:r>
            <a:endParaRPr sz="1200"/>
          </a:p>
          <a:p>
            <a:pPr indent="-304800" lvl="0" marL="457200" rtl="0" algn="l">
              <a:spcBef>
                <a:spcPts val="0"/>
              </a:spcBef>
              <a:spcAft>
                <a:spcPts val="0"/>
              </a:spcAft>
              <a:buClr>
                <a:schemeClr val="accent3"/>
              </a:buClr>
              <a:buSzPts val="1200"/>
              <a:buChar char="●"/>
            </a:pPr>
            <a:r>
              <a:rPr lang="en" sz="1200"/>
              <a:t>NASDAQ Composite</a:t>
            </a:r>
            <a:endParaRPr sz="1200"/>
          </a:p>
          <a:p>
            <a:pPr indent="-304800" lvl="0" marL="457200" rtl="0" algn="l">
              <a:spcBef>
                <a:spcPts val="0"/>
              </a:spcBef>
              <a:spcAft>
                <a:spcPts val="0"/>
              </a:spcAft>
              <a:buClr>
                <a:schemeClr val="accent3"/>
              </a:buClr>
              <a:buSzPts val="1200"/>
              <a:buChar char="●"/>
            </a:pPr>
            <a:r>
              <a:rPr lang="en" sz="1200"/>
              <a:t>S&amp;P500</a:t>
            </a:r>
            <a:endParaRPr sz="1200"/>
          </a:p>
          <a:p>
            <a:pPr indent="-304800" lvl="0" marL="457200" rtl="0" algn="l">
              <a:spcBef>
                <a:spcPts val="0"/>
              </a:spcBef>
              <a:spcAft>
                <a:spcPts val="0"/>
              </a:spcAft>
              <a:buClr>
                <a:schemeClr val="accent3"/>
              </a:buClr>
              <a:buSzPts val="1200"/>
              <a:buChar char="●"/>
            </a:pPr>
            <a:r>
              <a:rPr lang="en" sz="1200"/>
              <a:t>CBOE Volatility Index</a:t>
            </a:r>
            <a:endParaRPr sz="1200"/>
          </a:p>
          <a:p>
            <a:pPr indent="-304800" lvl="0" marL="457200" rtl="0" algn="l">
              <a:spcBef>
                <a:spcPts val="0"/>
              </a:spcBef>
              <a:spcAft>
                <a:spcPts val="0"/>
              </a:spcAft>
              <a:buClr>
                <a:schemeClr val="accent3"/>
              </a:buClr>
              <a:buSzPts val="1200"/>
              <a:buChar char="●"/>
            </a:pPr>
            <a:r>
              <a:rPr lang="en" sz="1200"/>
              <a:t>Gold</a:t>
            </a:r>
            <a:endParaRPr sz="1200"/>
          </a:p>
          <a:p>
            <a:pPr indent="-304800" lvl="0" marL="457200" rtl="0" algn="l">
              <a:spcBef>
                <a:spcPts val="0"/>
              </a:spcBef>
              <a:spcAft>
                <a:spcPts val="0"/>
              </a:spcAft>
              <a:buClr>
                <a:schemeClr val="accent3"/>
              </a:buClr>
              <a:buSzPts val="1200"/>
              <a:buChar char="●"/>
            </a:pPr>
            <a:r>
              <a:rPr lang="en" sz="1200"/>
              <a:t>Silver</a:t>
            </a:r>
            <a:endParaRPr sz="1200"/>
          </a:p>
          <a:p>
            <a:pPr indent="-304800" lvl="0" marL="457200" rtl="0" algn="l">
              <a:spcBef>
                <a:spcPts val="0"/>
              </a:spcBef>
              <a:spcAft>
                <a:spcPts val="0"/>
              </a:spcAft>
              <a:buClr>
                <a:schemeClr val="accent3"/>
              </a:buClr>
              <a:buSzPts val="1200"/>
              <a:buChar char="●"/>
            </a:pPr>
            <a:r>
              <a:rPr lang="en" sz="1200"/>
              <a:t>US Dollar Index</a:t>
            </a:r>
            <a:endParaRPr sz="1200"/>
          </a:p>
          <a:p>
            <a:pPr indent="-304800" lvl="0" marL="457200" rtl="0" algn="l">
              <a:spcBef>
                <a:spcPts val="0"/>
              </a:spcBef>
              <a:spcAft>
                <a:spcPts val="0"/>
              </a:spcAft>
              <a:buClr>
                <a:schemeClr val="accent3"/>
              </a:buClr>
              <a:buSzPts val="1200"/>
              <a:buChar char="●"/>
            </a:pPr>
            <a:r>
              <a:rPr lang="en" sz="1200"/>
              <a:t>WTI Crude Oil</a:t>
            </a:r>
            <a:endParaRPr sz="1200"/>
          </a:p>
          <a:p>
            <a:pPr indent="-304800" lvl="0" marL="457200" rtl="0" algn="l">
              <a:spcBef>
                <a:spcPts val="0"/>
              </a:spcBef>
              <a:spcAft>
                <a:spcPts val="0"/>
              </a:spcAft>
              <a:buClr>
                <a:schemeClr val="accent3"/>
              </a:buClr>
              <a:buSzPts val="1200"/>
              <a:buChar char="●"/>
            </a:pPr>
            <a:r>
              <a:rPr lang="en" sz="1200"/>
              <a:t>10 YR Treasury Bond Yield</a:t>
            </a:r>
            <a:endParaRPr sz="1200"/>
          </a:p>
        </p:txBody>
      </p:sp>
      <p:sp>
        <p:nvSpPr>
          <p:cNvPr id="96" name="Google Shape;96;p14"/>
          <p:cNvSpPr txBox="1"/>
          <p:nvPr>
            <p:ph idx="1" type="body"/>
          </p:nvPr>
        </p:nvSpPr>
        <p:spPr>
          <a:xfrm>
            <a:off x="4868825" y="2980650"/>
            <a:ext cx="3734400" cy="2541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accent3"/>
              </a:buClr>
              <a:buSzPts val="1200"/>
              <a:buChar char="●"/>
            </a:pPr>
            <a:r>
              <a:rPr lang="en" sz="1200"/>
              <a:t>Bitcoin</a:t>
            </a:r>
            <a:endParaRPr sz="1200"/>
          </a:p>
          <a:p>
            <a:pPr indent="-304800" lvl="0" marL="457200" rtl="0" algn="l">
              <a:spcBef>
                <a:spcPts val="0"/>
              </a:spcBef>
              <a:spcAft>
                <a:spcPts val="0"/>
              </a:spcAft>
              <a:buClr>
                <a:schemeClr val="accent3"/>
              </a:buClr>
              <a:buSzPts val="1200"/>
              <a:buChar char="●"/>
            </a:pPr>
            <a:r>
              <a:rPr lang="en" sz="1200"/>
              <a:t>Gross Domestic Product</a:t>
            </a:r>
            <a:endParaRPr sz="1200"/>
          </a:p>
          <a:p>
            <a:pPr indent="-304800" lvl="0" marL="457200" rtl="0" algn="l">
              <a:spcBef>
                <a:spcPts val="0"/>
              </a:spcBef>
              <a:spcAft>
                <a:spcPts val="0"/>
              </a:spcAft>
              <a:buClr>
                <a:schemeClr val="accent3"/>
              </a:buClr>
              <a:buSzPts val="1200"/>
              <a:buChar char="●"/>
            </a:pPr>
            <a:r>
              <a:rPr lang="en" sz="1200"/>
              <a:t>Consumer Price Index</a:t>
            </a:r>
            <a:endParaRPr sz="1200"/>
          </a:p>
          <a:p>
            <a:pPr indent="-304800" lvl="0" marL="457200" rtl="0" algn="l">
              <a:spcBef>
                <a:spcPts val="0"/>
              </a:spcBef>
              <a:spcAft>
                <a:spcPts val="0"/>
              </a:spcAft>
              <a:buClr>
                <a:schemeClr val="accent3"/>
              </a:buClr>
              <a:buSzPts val="1200"/>
              <a:buChar char="●"/>
            </a:pPr>
            <a:r>
              <a:rPr lang="en" sz="1200"/>
              <a:t>Industrial Production Index</a:t>
            </a:r>
            <a:endParaRPr sz="1200"/>
          </a:p>
          <a:p>
            <a:pPr indent="-304800" lvl="0" marL="457200" rtl="0" algn="l">
              <a:spcBef>
                <a:spcPts val="0"/>
              </a:spcBef>
              <a:spcAft>
                <a:spcPts val="0"/>
              </a:spcAft>
              <a:buClr>
                <a:schemeClr val="accent3"/>
              </a:buClr>
              <a:buSzPts val="1200"/>
              <a:buChar char="●"/>
            </a:pPr>
            <a:r>
              <a:rPr lang="en" sz="1200"/>
              <a:t>Unemployment Rate</a:t>
            </a:r>
            <a:endParaRPr sz="1200"/>
          </a:p>
          <a:p>
            <a:pPr indent="-304800" lvl="0" marL="457200" rtl="0" algn="l">
              <a:spcBef>
                <a:spcPts val="0"/>
              </a:spcBef>
              <a:spcAft>
                <a:spcPts val="0"/>
              </a:spcAft>
              <a:buClr>
                <a:schemeClr val="accent3"/>
              </a:buClr>
              <a:buSzPts val="1200"/>
              <a:buChar char="●"/>
            </a:pPr>
            <a:r>
              <a:rPr lang="en" sz="1200"/>
              <a:t>Non-Farm Payrolls</a:t>
            </a:r>
            <a:endParaRPr sz="1200"/>
          </a:p>
          <a:p>
            <a:pPr indent="-304800" lvl="0" marL="457200" rtl="0" algn="l">
              <a:spcBef>
                <a:spcPts val="0"/>
              </a:spcBef>
              <a:spcAft>
                <a:spcPts val="0"/>
              </a:spcAft>
              <a:buClr>
                <a:schemeClr val="accent3"/>
              </a:buClr>
              <a:buSzPts val="1200"/>
              <a:buChar char="●"/>
            </a:pPr>
            <a:r>
              <a:rPr lang="en" sz="1200"/>
              <a:t>Initial Unemployment Claims</a:t>
            </a:r>
            <a:endParaRPr sz="1200"/>
          </a:p>
          <a:p>
            <a:pPr indent="-304800" lvl="0" marL="457200" rtl="0" algn="l">
              <a:spcBef>
                <a:spcPts val="0"/>
              </a:spcBef>
              <a:spcAft>
                <a:spcPts val="0"/>
              </a:spcAft>
              <a:buClr>
                <a:schemeClr val="accent3"/>
              </a:buClr>
              <a:buSzPts val="1200"/>
              <a:buChar char="●"/>
            </a:pPr>
            <a:r>
              <a:rPr lang="en" sz="1200"/>
              <a:t>Federal Reserve Total Assets</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729450"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Sample</a:t>
            </a:r>
            <a:endParaRPr/>
          </a:p>
        </p:txBody>
      </p:sp>
      <p:sp>
        <p:nvSpPr>
          <p:cNvPr id="102" name="Google Shape;102;p15"/>
          <p:cNvSpPr txBox="1"/>
          <p:nvPr>
            <p:ph idx="1" type="body"/>
          </p:nvPr>
        </p:nvSpPr>
        <p:spPr>
          <a:xfrm>
            <a:off x="1303800" y="1685250"/>
            <a:ext cx="7030500" cy="533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chemeClr val="dk1"/>
                </a:solidFill>
              </a:rPr>
              <a:t>Daily, historical data from investing.com provides close, open, high, low, volume and % change for each dataset: </a:t>
            </a:r>
            <a:endParaRPr b="1">
              <a:solidFill>
                <a:schemeClr val="dk1"/>
              </a:solidFill>
            </a:endParaRPr>
          </a:p>
        </p:txBody>
      </p:sp>
      <p:pic>
        <p:nvPicPr>
          <p:cNvPr id="103" name="Google Shape;103;p15"/>
          <p:cNvPicPr preferRelativeResize="0"/>
          <p:nvPr/>
        </p:nvPicPr>
        <p:blipFill>
          <a:blip r:embed="rId3">
            <a:alphaModFix/>
          </a:blip>
          <a:stretch>
            <a:fillRect/>
          </a:stretch>
        </p:blipFill>
        <p:spPr>
          <a:xfrm>
            <a:off x="1780100" y="2504125"/>
            <a:ext cx="5583799" cy="2224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9450"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Correlation</a:t>
            </a:r>
            <a:endParaRPr/>
          </a:p>
        </p:txBody>
      </p:sp>
      <p:pic>
        <p:nvPicPr>
          <p:cNvPr id="109" name="Google Shape;109;p16"/>
          <p:cNvPicPr preferRelativeResize="0"/>
          <p:nvPr/>
        </p:nvPicPr>
        <p:blipFill>
          <a:blip r:embed="rId3">
            <a:alphaModFix/>
          </a:blip>
          <a:stretch>
            <a:fillRect/>
          </a:stretch>
        </p:blipFill>
        <p:spPr>
          <a:xfrm>
            <a:off x="22464" y="1597875"/>
            <a:ext cx="9099073" cy="3545625"/>
          </a:xfrm>
          <a:prstGeom prst="rect">
            <a:avLst/>
          </a:prstGeom>
          <a:noFill/>
          <a:ln>
            <a:noFill/>
          </a:ln>
        </p:spPr>
      </p:pic>
      <p:sp>
        <p:nvSpPr>
          <p:cNvPr id="110" name="Google Shape;110;p16"/>
          <p:cNvSpPr/>
          <p:nvPr/>
        </p:nvSpPr>
        <p:spPr>
          <a:xfrm>
            <a:off x="330275" y="3545300"/>
            <a:ext cx="8676300" cy="1728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a:off x="641825" y="3567475"/>
            <a:ext cx="395400" cy="128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6"/>
          <p:cNvSpPr/>
          <p:nvPr/>
        </p:nvSpPr>
        <p:spPr>
          <a:xfrm>
            <a:off x="1125225" y="3567475"/>
            <a:ext cx="412200" cy="128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p:cNvSpPr/>
          <p:nvPr/>
        </p:nvSpPr>
        <p:spPr>
          <a:xfrm>
            <a:off x="1632425" y="3567475"/>
            <a:ext cx="395400" cy="128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6"/>
          <p:cNvSpPr/>
          <p:nvPr/>
        </p:nvSpPr>
        <p:spPr>
          <a:xfrm>
            <a:off x="5609100" y="3567475"/>
            <a:ext cx="395400" cy="128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p:nvPr/>
        </p:nvSpPr>
        <p:spPr>
          <a:xfrm>
            <a:off x="6109175" y="3567475"/>
            <a:ext cx="395400" cy="128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729450"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Correlation Heatmap</a:t>
            </a:r>
            <a:endParaRPr/>
          </a:p>
        </p:txBody>
      </p:sp>
      <p:pic>
        <p:nvPicPr>
          <p:cNvPr id="121" name="Google Shape;121;p17"/>
          <p:cNvPicPr preferRelativeResize="0"/>
          <p:nvPr/>
        </p:nvPicPr>
        <p:blipFill>
          <a:blip r:embed="rId3">
            <a:alphaModFix/>
          </a:blip>
          <a:stretch>
            <a:fillRect/>
          </a:stretch>
        </p:blipFill>
        <p:spPr>
          <a:xfrm>
            <a:off x="3637574" y="1570250"/>
            <a:ext cx="4616851" cy="3213100"/>
          </a:xfrm>
          <a:prstGeom prst="rect">
            <a:avLst/>
          </a:prstGeom>
          <a:noFill/>
          <a:ln>
            <a:noFill/>
          </a:ln>
        </p:spPr>
      </p:pic>
      <p:sp>
        <p:nvSpPr>
          <p:cNvPr id="122" name="Google Shape;122;p17"/>
          <p:cNvSpPr/>
          <p:nvPr/>
        </p:nvSpPr>
        <p:spPr>
          <a:xfrm>
            <a:off x="4352401" y="2971642"/>
            <a:ext cx="519300" cy="1629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7"/>
          <p:cNvSpPr/>
          <p:nvPr/>
        </p:nvSpPr>
        <p:spPr>
          <a:xfrm>
            <a:off x="6110475" y="2971642"/>
            <a:ext cx="356700" cy="1629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txBox="1"/>
          <p:nvPr>
            <p:ph idx="1" type="body"/>
          </p:nvPr>
        </p:nvSpPr>
        <p:spPr>
          <a:xfrm>
            <a:off x="770400" y="1609050"/>
            <a:ext cx="2615700" cy="53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Correlation analysis shows high correlation between Bitcoin, the stock market and some macroeconomic indicators:</a:t>
            </a:r>
            <a:endParaRPr b="1">
              <a:solidFill>
                <a:schemeClr val="dk1"/>
              </a:solidFill>
            </a:endParaRPr>
          </a:p>
          <a:p>
            <a:pPr indent="-304800" lvl="0" marL="457200" rtl="0" algn="l">
              <a:spcBef>
                <a:spcPts val="1600"/>
              </a:spcBef>
              <a:spcAft>
                <a:spcPts val="0"/>
              </a:spcAft>
              <a:buClr>
                <a:schemeClr val="accent3"/>
              </a:buClr>
              <a:buSzPts val="1200"/>
              <a:buChar char="●"/>
            </a:pPr>
            <a:r>
              <a:rPr lang="en" sz="1200">
                <a:solidFill>
                  <a:srgbClr val="000000"/>
                </a:solidFill>
              </a:rPr>
              <a:t>DJIA - </a:t>
            </a:r>
            <a:r>
              <a:rPr b="1" lang="en" sz="1200">
                <a:solidFill>
                  <a:srgbClr val="000000"/>
                </a:solidFill>
              </a:rPr>
              <a:t>0.81</a:t>
            </a:r>
            <a:endParaRPr b="1" sz="1200">
              <a:solidFill>
                <a:srgbClr val="000000"/>
              </a:solidFill>
            </a:endParaRPr>
          </a:p>
          <a:p>
            <a:pPr indent="-304800" lvl="0" marL="457200" rtl="0" algn="l">
              <a:spcBef>
                <a:spcPts val="0"/>
              </a:spcBef>
              <a:spcAft>
                <a:spcPts val="0"/>
              </a:spcAft>
              <a:buClr>
                <a:schemeClr val="accent3"/>
              </a:buClr>
              <a:buSzPts val="1200"/>
              <a:buChar char="●"/>
            </a:pPr>
            <a:r>
              <a:rPr lang="en" sz="1200">
                <a:solidFill>
                  <a:srgbClr val="000000"/>
                </a:solidFill>
              </a:rPr>
              <a:t>NASDAQ - </a:t>
            </a:r>
            <a:r>
              <a:rPr b="1" lang="en" sz="1200">
                <a:solidFill>
                  <a:srgbClr val="000000"/>
                </a:solidFill>
              </a:rPr>
              <a:t>0.79</a:t>
            </a:r>
            <a:endParaRPr b="1" sz="1200">
              <a:solidFill>
                <a:srgbClr val="000000"/>
              </a:solidFill>
            </a:endParaRPr>
          </a:p>
          <a:p>
            <a:pPr indent="-304800" lvl="0" marL="457200" rtl="0" algn="l">
              <a:spcBef>
                <a:spcPts val="0"/>
              </a:spcBef>
              <a:spcAft>
                <a:spcPts val="0"/>
              </a:spcAft>
              <a:buClr>
                <a:schemeClr val="accent3"/>
              </a:buClr>
              <a:buSzPts val="1200"/>
              <a:buChar char="●"/>
            </a:pPr>
            <a:r>
              <a:rPr lang="en" sz="1200">
                <a:solidFill>
                  <a:srgbClr val="000000"/>
                </a:solidFill>
              </a:rPr>
              <a:t>S&amp;P500 - </a:t>
            </a:r>
            <a:r>
              <a:rPr b="1" lang="en" sz="1200">
                <a:solidFill>
                  <a:srgbClr val="000000"/>
                </a:solidFill>
              </a:rPr>
              <a:t>0.80</a:t>
            </a:r>
            <a:endParaRPr b="1" sz="1200">
              <a:solidFill>
                <a:srgbClr val="000000"/>
              </a:solidFill>
            </a:endParaRPr>
          </a:p>
          <a:p>
            <a:pPr indent="-304800" lvl="0" marL="457200" rtl="0" algn="l">
              <a:spcBef>
                <a:spcPts val="0"/>
              </a:spcBef>
              <a:spcAft>
                <a:spcPts val="0"/>
              </a:spcAft>
              <a:buClr>
                <a:schemeClr val="accent3"/>
              </a:buClr>
              <a:buSzPts val="1200"/>
              <a:buChar char="●"/>
            </a:pPr>
            <a:r>
              <a:rPr lang="en" sz="1200">
                <a:solidFill>
                  <a:srgbClr val="000000"/>
                </a:solidFill>
              </a:rPr>
              <a:t>GDP - </a:t>
            </a:r>
            <a:r>
              <a:rPr b="1" lang="en" sz="1200">
                <a:solidFill>
                  <a:srgbClr val="000000"/>
                </a:solidFill>
              </a:rPr>
              <a:t>0.71</a:t>
            </a:r>
            <a:endParaRPr b="1" sz="1200">
              <a:solidFill>
                <a:srgbClr val="000000"/>
              </a:solidFill>
            </a:endParaRPr>
          </a:p>
          <a:p>
            <a:pPr indent="-304800" lvl="0" marL="457200" rtl="0" algn="l">
              <a:spcBef>
                <a:spcPts val="0"/>
              </a:spcBef>
              <a:spcAft>
                <a:spcPts val="0"/>
              </a:spcAft>
              <a:buClr>
                <a:schemeClr val="accent3"/>
              </a:buClr>
              <a:buSzPts val="1200"/>
              <a:buChar char="●"/>
            </a:pPr>
            <a:r>
              <a:rPr lang="en" sz="1200">
                <a:solidFill>
                  <a:srgbClr val="000000"/>
                </a:solidFill>
              </a:rPr>
              <a:t>CPI</a:t>
            </a:r>
            <a:r>
              <a:rPr b="1" lang="en" sz="1200">
                <a:solidFill>
                  <a:schemeClr val="dk1"/>
                </a:solidFill>
              </a:rPr>
              <a:t> </a:t>
            </a:r>
            <a:r>
              <a:rPr b="1" lang="en" sz="1200">
                <a:solidFill>
                  <a:srgbClr val="000000"/>
                </a:solidFill>
              </a:rPr>
              <a:t>- 0.76</a:t>
            </a:r>
            <a:endParaRPr b="1" sz="12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729450"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a:t>
            </a:r>
            <a:endParaRPr/>
          </a:p>
        </p:txBody>
      </p:sp>
      <p:sp>
        <p:nvSpPr>
          <p:cNvPr id="130" name="Google Shape;130;p18"/>
          <p:cNvSpPr txBox="1"/>
          <p:nvPr>
            <p:ph idx="1" type="body"/>
          </p:nvPr>
        </p:nvSpPr>
        <p:spPr>
          <a:xfrm>
            <a:off x="2370600" y="2599650"/>
            <a:ext cx="7030500" cy="2541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accent3"/>
              </a:buClr>
              <a:buSzPts val="1200"/>
              <a:buChar char="●"/>
            </a:pPr>
            <a:r>
              <a:rPr lang="en" sz="1200">
                <a:solidFill>
                  <a:srgbClr val="1D1C1D"/>
                </a:solidFill>
                <a:highlight>
                  <a:srgbClr val="FFFFFF"/>
                </a:highlight>
              </a:rPr>
              <a:t>Linear Regression</a:t>
            </a:r>
            <a:endParaRPr sz="1200">
              <a:solidFill>
                <a:srgbClr val="1D1C1D"/>
              </a:solidFill>
              <a:highlight>
                <a:srgbClr val="FFFFFF"/>
              </a:highlight>
            </a:endParaRPr>
          </a:p>
          <a:p>
            <a:pPr indent="-304800" lvl="0" marL="457200" rtl="0" algn="l">
              <a:spcBef>
                <a:spcPts val="0"/>
              </a:spcBef>
              <a:spcAft>
                <a:spcPts val="0"/>
              </a:spcAft>
              <a:buClr>
                <a:schemeClr val="accent3"/>
              </a:buClr>
              <a:buSzPts val="1200"/>
              <a:buChar char="●"/>
            </a:pPr>
            <a:r>
              <a:rPr lang="en" sz="1200">
                <a:solidFill>
                  <a:srgbClr val="1D1C1D"/>
                </a:solidFill>
                <a:highlight>
                  <a:srgbClr val="FFFFFF"/>
                </a:highlight>
              </a:rPr>
              <a:t>Gradient Boosting Regression</a:t>
            </a:r>
            <a:endParaRPr sz="1200">
              <a:solidFill>
                <a:srgbClr val="1D1C1D"/>
              </a:solidFill>
              <a:highlight>
                <a:srgbClr val="FFFFFF"/>
              </a:highlight>
            </a:endParaRPr>
          </a:p>
          <a:p>
            <a:pPr indent="-304800" lvl="0" marL="457200" rtl="0" algn="l">
              <a:spcBef>
                <a:spcPts val="0"/>
              </a:spcBef>
              <a:spcAft>
                <a:spcPts val="0"/>
              </a:spcAft>
              <a:buClr>
                <a:schemeClr val="accent3"/>
              </a:buClr>
              <a:buSzPts val="1200"/>
              <a:buChar char="●"/>
            </a:pPr>
            <a:r>
              <a:rPr lang="en" sz="1200">
                <a:solidFill>
                  <a:srgbClr val="1D1C1D"/>
                </a:solidFill>
                <a:highlight>
                  <a:srgbClr val="FFFFFF"/>
                </a:highlight>
              </a:rPr>
              <a:t>K-Fold Cross Validation Regression</a:t>
            </a:r>
            <a:endParaRPr sz="1200">
              <a:solidFill>
                <a:srgbClr val="1D1C1D"/>
              </a:solidFill>
              <a:highlight>
                <a:srgbClr val="FFFFFF"/>
              </a:highlight>
            </a:endParaRPr>
          </a:p>
          <a:p>
            <a:pPr indent="-304800" lvl="0" marL="457200" rtl="0" algn="l">
              <a:spcBef>
                <a:spcPts val="0"/>
              </a:spcBef>
              <a:spcAft>
                <a:spcPts val="0"/>
              </a:spcAft>
              <a:buClr>
                <a:schemeClr val="accent3"/>
              </a:buClr>
              <a:buSzPts val="1200"/>
              <a:buChar char="●"/>
            </a:pPr>
            <a:r>
              <a:rPr lang="en" sz="1200">
                <a:solidFill>
                  <a:srgbClr val="1D1C1D"/>
                </a:solidFill>
                <a:highlight>
                  <a:srgbClr val="FFFFFF"/>
                </a:highlight>
              </a:rPr>
              <a:t>Deep Neural Network</a:t>
            </a:r>
            <a:endParaRPr sz="1200">
              <a:solidFill>
                <a:srgbClr val="1D1C1D"/>
              </a:solidFill>
              <a:highlight>
                <a:srgbClr val="FFFFFF"/>
              </a:highlight>
            </a:endParaRPr>
          </a:p>
          <a:p>
            <a:pPr indent="-304800" lvl="0" marL="457200" rtl="0" algn="l">
              <a:spcBef>
                <a:spcPts val="0"/>
              </a:spcBef>
              <a:spcAft>
                <a:spcPts val="0"/>
              </a:spcAft>
              <a:buClr>
                <a:schemeClr val="accent3"/>
              </a:buClr>
              <a:buSzPts val="1200"/>
              <a:buChar char="●"/>
            </a:pPr>
            <a:r>
              <a:rPr lang="en" sz="1200">
                <a:solidFill>
                  <a:srgbClr val="1D1C1D"/>
                </a:solidFill>
                <a:highlight>
                  <a:srgbClr val="FFFFFF"/>
                </a:highlight>
              </a:rPr>
              <a:t>Long Short Term Memory Recurrent Neural Network</a:t>
            </a:r>
            <a:endParaRPr sz="1200">
              <a:solidFill>
                <a:srgbClr val="1D1C1D"/>
              </a:solidFill>
              <a:highlight>
                <a:srgbClr val="FFFFFF"/>
              </a:highlight>
            </a:endParaRPr>
          </a:p>
          <a:p>
            <a:pPr indent="0" lvl="0" marL="0" rtl="0" algn="l">
              <a:spcBef>
                <a:spcPts val="1600"/>
              </a:spcBef>
              <a:spcAft>
                <a:spcPts val="0"/>
              </a:spcAft>
              <a:buClr>
                <a:schemeClr val="dk1"/>
              </a:buClr>
              <a:buSzPts val="1100"/>
              <a:buFont typeface="Arial"/>
              <a:buNone/>
            </a:pPr>
            <a:r>
              <a:t/>
            </a:r>
            <a:endParaRPr>
              <a:solidFill>
                <a:srgbClr val="1D1C1D"/>
              </a:solidFill>
              <a:highlight>
                <a:srgbClr val="FFFFFF"/>
              </a:highlight>
            </a:endParaRPr>
          </a:p>
          <a:p>
            <a:pPr indent="0" lvl="0" marL="0" rtl="0" algn="l">
              <a:spcBef>
                <a:spcPts val="1600"/>
              </a:spcBef>
              <a:spcAft>
                <a:spcPts val="1600"/>
              </a:spcAft>
              <a:buNone/>
            </a:pPr>
            <a:r>
              <a:t/>
            </a:r>
            <a:endParaRPr/>
          </a:p>
        </p:txBody>
      </p:sp>
      <p:sp>
        <p:nvSpPr>
          <p:cNvPr id="131" name="Google Shape;131;p18"/>
          <p:cNvSpPr txBox="1"/>
          <p:nvPr>
            <p:ph idx="1" type="body"/>
          </p:nvPr>
        </p:nvSpPr>
        <p:spPr>
          <a:xfrm>
            <a:off x="2370600" y="1990050"/>
            <a:ext cx="7030500" cy="533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chemeClr val="dk1"/>
                </a:solidFill>
              </a:rPr>
              <a:t>The project deploys the following machine learning models:</a:t>
            </a:r>
            <a:endParaRPr b="1">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txBox="1"/>
          <p:nvPr>
            <p:ph idx="1" type="body"/>
          </p:nvPr>
        </p:nvSpPr>
        <p:spPr>
          <a:xfrm>
            <a:off x="329975" y="1555475"/>
            <a:ext cx="4464000" cy="311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Testing Parameters:				</a:t>
            </a:r>
            <a:endParaRPr b="1">
              <a:solidFill>
                <a:schemeClr val="dk1"/>
              </a:solidFill>
            </a:endParaRPr>
          </a:p>
          <a:p>
            <a:pPr indent="-304800" lvl="0" marL="457200" rtl="0" algn="l">
              <a:spcBef>
                <a:spcPts val="1600"/>
              </a:spcBef>
              <a:spcAft>
                <a:spcPts val="0"/>
              </a:spcAft>
              <a:buClr>
                <a:schemeClr val="accent3"/>
              </a:buClr>
              <a:buSzPts val="1200"/>
              <a:buChar char="●"/>
            </a:pPr>
            <a:r>
              <a:rPr lang="en" sz="1200"/>
              <a:t>All models used the same training &amp; testing data</a:t>
            </a:r>
            <a:endParaRPr sz="1200"/>
          </a:p>
          <a:p>
            <a:pPr indent="-304800" lvl="0" marL="457200" rtl="0" algn="l">
              <a:spcBef>
                <a:spcPts val="0"/>
              </a:spcBef>
              <a:spcAft>
                <a:spcPts val="0"/>
              </a:spcAft>
              <a:buClr>
                <a:schemeClr val="accent3"/>
              </a:buClr>
              <a:buSzPts val="1200"/>
              <a:buChar char="●"/>
            </a:pPr>
            <a:r>
              <a:rPr lang="en" sz="1200"/>
              <a:t>K-Fold used 200 splits &amp; 40 Repeats</a:t>
            </a:r>
            <a:endParaRPr sz="1200"/>
          </a:p>
          <a:p>
            <a:pPr indent="-304800" lvl="0" marL="457200" rtl="0" algn="l">
              <a:spcBef>
                <a:spcPts val="0"/>
              </a:spcBef>
              <a:spcAft>
                <a:spcPts val="0"/>
              </a:spcAft>
              <a:buClr>
                <a:schemeClr val="accent3"/>
              </a:buClr>
              <a:buSzPts val="1200"/>
              <a:buChar char="●"/>
            </a:pPr>
            <a:r>
              <a:rPr lang="en" sz="1200"/>
              <a:t>GBoosting used 100 estimators, max depth of 5</a:t>
            </a:r>
            <a:endParaRPr sz="1200"/>
          </a:p>
          <a:p>
            <a:pPr indent="-304800" lvl="0" marL="457200" rtl="0" algn="l">
              <a:spcBef>
                <a:spcPts val="0"/>
              </a:spcBef>
              <a:spcAft>
                <a:spcPts val="0"/>
              </a:spcAft>
              <a:buClr>
                <a:schemeClr val="accent3"/>
              </a:buClr>
              <a:buSzPts val="1200"/>
              <a:buChar char="●"/>
            </a:pPr>
            <a:r>
              <a:rPr lang="en" sz="1200"/>
              <a:t>GBoosting used 61 max features and a learning rate of 0.1</a:t>
            </a:r>
            <a:endParaRPr sz="1200"/>
          </a:p>
          <a:p>
            <a:pPr indent="-304800" lvl="0" marL="457200" rtl="0" algn="l">
              <a:spcBef>
                <a:spcPts val="0"/>
              </a:spcBef>
              <a:spcAft>
                <a:spcPts val="0"/>
              </a:spcAft>
              <a:buClr>
                <a:schemeClr val="accent3"/>
              </a:buClr>
              <a:buSzPts val="1200"/>
              <a:buChar char="●"/>
            </a:pPr>
            <a:r>
              <a:rPr lang="en" sz="1200"/>
              <a:t>Mean Squared Error used as performance indicator</a:t>
            </a:r>
            <a:endParaRPr sz="1200"/>
          </a:p>
          <a:p>
            <a:pPr indent="-304800" lvl="0" marL="457200" rtl="0" algn="l">
              <a:spcBef>
                <a:spcPts val="0"/>
              </a:spcBef>
              <a:spcAft>
                <a:spcPts val="0"/>
              </a:spcAft>
              <a:buClr>
                <a:schemeClr val="accent3"/>
              </a:buClr>
              <a:buSzPts val="1200"/>
              <a:buChar char="●"/>
            </a:pPr>
            <a:r>
              <a:rPr lang="en" sz="1200"/>
              <a:t>Root Mean Squared Error used as performance indicator</a:t>
            </a:r>
            <a:endParaRPr sz="1200"/>
          </a:p>
          <a:p>
            <a:pPr indent="-304800" lvl="0" marL="457200" rtl="0" algn="l">
              <a:spcBef>
                <a:spcPts val="0"/>
              </a:spcBef>
              <a:spcAft>
                <a:spcPts val="0"/>
              </a:spcAft>
              <a:buClr>
                <a:schemeClr val="accent3"/>
              </a:buClr>
              <a:buSzPts val="1200"/>
              <a:buChar char="●"/>
            </a:pPr>
            <a:r>
              <a:rPr lang="en" sz="1200"/>
              <a:t>Linear Regression had best performance indicators</a:t>
            </a:r>
            <a:endParaRPr sz="1200"/>
          </a:p>
          <a:p>
            <a:pPr indent="0" lvl="0" marL="0" rtl="0" algn="l">
              <a:spcBef>
                <a:spcPts val="1600"/>
              </a:spcBef>
              <a:spcAft>
                <a:spcPts val="0"/>
              </a:spcAft>
              <a:buNone/>
            </a:pPr>
            <a:r>
              <a:rPr b="1" lang="en">
                <a:solidFill>
                  <a:schemeClr val="dk1"/>
                </a:solidFill>
              </a:rPr>
              <a:t>Best Performer: Linear Regression</a:t>
            </a:r>
            <a:endParaRPr b="1">
              <a:solidFill>
                <a:schemeClr val="dk1"/>
              </a:solidFill>
            </a:endParaRPr>
          </a:p>
          <a:p>
            <a:pPr indent="-304800" lvl="0" marL="457200" rtl="0" algn="l">
              <a:spcBef>
                <a:spcPts val="1600"/>
              </a:spcBef>
              <a:spcAft>
                <a:spcPts val="0"/>
              </a:spcAft>
              <a:buClr>
                <a:schemeClr val="accent3"/>
              </a:buClr>
              <a:buSzPts val="1200"/>
              <a:buChar char="●"/>
            </a:pPr>
            <a:r>
              <a:rPr lang="en" sz="1200"/>
              <a:t>Linear Regression Mean Squared Error 12245.602</a:t>
            </a:r>
            <a:endParaRPr sz="1200"/>
          </a:p>
          <a:p>
            <a:pPr indent="-304800" lvl="0" marL="457200" rtl="0" algn="l">
              <a:spcBef>
                <a:spcPts val="0"/>
              </a:spcBef>
              <a:spcAft>
                <a:spcPts val="0"/>
              </a:spcAft>
              <a:buClr>
                <a:schemeClr val="accent3"/>
              </a:buClr>
              <a:buSzPts val="1200"/>
              <a:buChar char="●"/>
            </a:pPr>
            <a:r>
              <a:rPr lang="en" sz="1200"/>
              <a:t>Linear Regression Root Mean Squared Error 95.947</a:t>
            </a:r>
            <a:endParaRPr b="1">
              <a:solidFill>
                <a:schemeClr val="dk1"/>
              </a:solidFill>
            </a:endParaRPr>
          </a:p>
          <a:p>
            <a:pPr indent="0" lvl="0" marL="0" rtl="0" algn="l">
              <a:spcBef>
                <a:spcPts val="1600"/>
              </a:spcBef>
              <a:spcAft>
                <a:spcPts val="1600"/>
              </a:spcAft>
              <a:buNone/>
            </a:pPr>
            <a:r>
              <a:t/>
            </a:r>
            <a:endParaRPr/>
          </a:p>
        </p:txBody>
      </p:sp>
      <p:pic>
        <p:nvPicPr>
          <p:cNvPr id="137" name="Google Shape;137;p19"/>
          <p:cNvPicPr preferRelativeResize="0"/>
          <p:nvPr/>
        </p:nvPicPr>
        <p:blipFill>
          <a:blip r:embed="rId3">
            <a:alphaModFix/>
          </a:blip>
          <a:stretch>
            <a:fillRect/>
          </a:stretch>
        </p:blipFill>
        <p:spPr>
          <a:xfrm>
            <a:off x="4913800" y="2003775"/>
            <a:ext cx="3854325" cy="2670025"/>
          </a:xfrm>
          <a:prstGeom prst="rect">
            <a:avLst/>
          </a:prstGeom>
          <a:noFill/>
          <a:ln>
            <a:noFill/>
          </a:ln>
        </p:spPr>
      </p:pic>
      <p:sp>
        <p:nvSpPr>
          <p:cNvPr id="138" name="Google Shape;138;p19"/>
          <p:cNvSpPr txBox="1"/>
          <p:nvPr>
            <p:ph type="title"/>
          </p:nvPr>
        </p:nvSpPr>
        <p:spPr>
          <a:xfrm>
            <a:off x="729450"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 Linear, Gradient Boosting &amp; K-Fold</a:t>
            </a:r>
            <a:endParaRPr/>
          </a:p>
        </p:txBody>
      </p:sp>
      <p:sp>
        <p:nvSpPr>
          <p:cNvPr id="139" name="Google Shape;139;p19"/>
          <p:cNvSpPr txBox="1"/>
          <p:nvPr>
            <p:ph idx="1" type="body"/>
          </p:nvPr>
        </p:nvSpPr>
        <p:spPr>
          <a:xfrm>
            <a:off x="4901975" y="1555475"/>
            <a:ext cx="4121700" cy="40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Predictions vs. Actual </a:t>
            </a:r>
            <a:r>
              <a:rPr b="1" lang="en">
                <a:solidFill>
                  <a:schemeClr val="dk1"/>
                </a:solidFill>
              </a:rPr>
              <a:t>			</a:t>
            </a:r>
            <a:endParaRPr sz="1200"/>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729450"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 Deep Neural Network</a:t>
            </a:r>
            <a:endParaRPr/>
          </a:p>
        </p:txBody>
      </p:sp>
      <p:sp>
        <p:nvSpPr>
          <p:cNvPr id="145" name="Google Shape;145;p20"/>
          <p:cNvSpPr txBox="1"/>
          <p:nvPr>
            <p:ph idx="1" type="body"/>
          </p:nvPr>
        </p:nvSpPr>
        <p:spPr>
          <a:xfrm>
            <a:off x="1303800" y="1685250"/>
            <a:ext cx="7089000" cy="31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Hyperparameters:					         </a:t>
            </a:r>
            <a:r>
              <a:rPr b="1" lang="en">
                <a:solidFill>
                  <a:schemeClr val="dk1"/>
                </a:solidFill>
              </a:rPr>
              <a:t>Loss Function</a:t>
            </a:r>
            <a:r>
              <a:rPr b="1" lang="en">
                <a:solidFill>
                  <a:schemeClr val="dk1"/>
                </a:solidFill>
              </a:rPr>
              <a:t>:</a:t>
            </a:r>
            <a:endParaRPr b="1">
              <a:solidFill>
                <a:schemeClr val="dk1"/>
              </a:solidFill>
            </a:endParaRPr>
          </a:p>
          <a:p>
            <a:pPr indent="-304800" lvl="0" marL="457200" rtl="0" algn="l">
              <a:spcBef>
                <a:spcPts val="1600"/>
              </a:spcBef>
              <a:spcAft>
                <a:spcPts val="0"/>
              </a:spcAft>
              <a:buClr>
                <a:schemeClr val="accent3"/>
              </a:buClr>
              <a:buSzPts val="1200"/>
              <a:buChar char="●"/>
            </a:pPr>
            <a:r>
              <a:rPr lang="en" sz="1200"/>
              <a:t>Neural Network Model: </a:t>
            </a:r>
            <a:r>
              <a:rPr b="1" lang="en" sz="1200"/>
              <a:t>Sequential</a:t>
            </a:r>
            <a:endParaRPr b="1" sz="1200"/>
          </a:p>
          <a:p>
            <a:pPr indent="-304800" lvl="0" marL="457200" rtl="0" algn="l">
              <a:spcBef>
                <a:spcPts val="0"/>
              </a:spcBef>
              <a:spcAft>
                <a:spcPts val="0"/>
              </a:spcAft>
              <a:buClr>
                <a:schemeClr val="accent3"/>
              </a:buClr>
              <a:buSzPts val="1200"/>
              <a:buChar char="●"/>
            </a:pPr>
            <a:r>
              <a:rPr lang="en" sz="1200"/>
              <a:t>Number of Input Features: </a:t>
            </a:r>
            <a:r>
              <a:rPr b="1" lang="en" sz="1200"/>
              <a:t>63</a:t>
            </a:r>
            <a:endParaRPr b="1" sz="1200"/>
          </a:p>
          <a:p>
            <a:pPr indent="-304800" lvl="0" marL="457200" rtl="0" algn="l">
              <a:spcBef>
                <a:spcPts val="0"/>
              </a:spcBef>
              <a:spcAft>
                <a:spcPts val="0"/>
              </a:spcAft>
              <a:buClr>
                <a:schemeClr val="accent3"/>
              </a:buClr>
              <a:buSzPts val="1200"/>
              <a:buChar char="●"/>
            </a:pPr>
            <a:r>
              <a:rPr lang="en" sz="1200"/>
              <a:t>Hidden Nodes Layer 1: </a:t>
            </a:r>
            <a:r>
              <a:rPr b="1" lang="en" sz="1200"/>
              <a:t>100</a:t>
            </a:r>
            <a:endParaRPr b="1" sz="1200"/>
          </a:p>
          <a:p>
            <a:pPr indent="-304800" lvl="0" marL="457200" rtl="0" algn="l">
              <a:spcBef>
                <a:spcPts val="0"/>
              </a:spcBef>
              <a:spcAft>
                <a:spcPts val="0"/>
              </a:spcAft>
              <a:buClr>
                <a:schemeClr val="accent3"/>
              </a:buClr>
              <a:buSzPts val="1200"/>
              <a:buChar char="●"/>
            </a:pPr>
            <a:r>
              <a:rPr lang="en" sz="1200"/>
              <a:t>Hidden Nodes Layer 2: </a:t>
            </a:r>
            <a:r>
              <a:rPr b="1" lang="en" sz="1200"/>
              <a:t>50</a:t>
            </a:r>
            <a:endParaRPr b="1" sz="1200"/>
          </a:p>
          <a:p>
            <a:pPr indent="-304800" lvl="0" marL="457200" rtl="0" algn="l">
              <a:spcBef>
                <a:spcPts val="0"/>
              </a:spcBef>
              <a:spcAft>
                <a:spcPts val="0"/>
              </a:spcAft>
              <a:buClr>
                <a:schemeClr val="accent3"/>
              </a:buClr>
              <a:buSzPts val="1200"/>
              <a:buChar char="●"/>
            </a:pPr>
            <a:r>
              <a:rPr lang="en" sz="1200"/>
              <a:t>Hidden Nodes Layer 3: </a:t>
            </a:r>
            <a:r>
              <a:rPr b="1" lang="en" sz="1200"/>
              <a:t>25</a:t>
            </a:r>
            <a:endParaRPr b="1" sz="1200"/>
          </a:p>
          <a:p>
            <a:pPr indent="-304800" lvl="0" marL="457200" rtl="0" algn="l">
              <a:spcBef>
                <a:spcPts val="0"/>
              </a:spcBef>
              <a:spcAft>
                <a:spcPts val="0"/>
              </a:spcAft>
              <a:buClr>
                <a:schemeClr val="accent3"/>
              </a:buClr>
              <a:buSzPts val="1200"/>
              <a:buChar char="●"/>
            </a:pPr>
            <a:r>
              <a:rPr lang="en" sz="1200"/>
              <a:t>Hidden Nodes Layer 4: </a:t>
            </a:r>
            <a:r>
              <a:rPr b="1" lang="en" sz="1200"/>
              <a:t>12</a:t>
            </a:r>
            <a:endParaRPr b="1" sz="1200"/>
          </a:p>
          <a:p>
            <a:pPr indent="-304800" lvl="0" marL="457200" rtl="0" algn="l">
              <a:spcBef>
                <a:spcPts val="0"/>
              </a:spcBef>
              <a:spcAft>
                <a:spcPts val="0"/>
              </a:spcAft>
              <a:buClr>
                <a:schemeClr val="accent3"/>
              </a:buClr>
              <a:buSzPts val="1200"/>
              <a:buChar char="●"/>
            </a:pPr>
            <a:r>
              <a:rPr lang="en" sz="1200"/>
              <a:t>Validation Split: </a:t>
            </a:r>
            <a:r>
              <a:rPr b="1" lang="en" sz="1200"/>
              <a:t>0.2</a:t>
            </a:r>
            <a:endParaRPr b="1" sz="1200"/>
          </a:p>
          <a:p>
            <a:pPr indent="-304800" lvl="0" marL="457200" rtl="0" algn="l">
              <a:spcBef>
                <a:spcPts val="0"/>
              </a:spcBef>
              <a:spcAft>
                <a:spcPts val="0"/>
              </a:spcAft>
              <a:buClr>
                <a:schemeClr val="accent3"/>
              </a:buClr>
              <a:buSzPts val="1200"/>
              <a:buChar char="●"/>
            </a:pPr>
            <a:r>
              <a:rPr lang="en" sz="1200"/>
              <a:t>Epochs: </a:t>
            </a:r>
            <a:r>
              <a:rPr b="1" lang="en" sz="1200"/>
              <a:t>1,000</a:t>
            </a:r>
            <a:endParaRPr b="1" sz="1200"/>
          </a:p>
          <a:p>
            <a:pPr indent="-304800" lvl="0" marL="457200" rtl="0" algn="l">
              <a:spcBef>
                <a:spcPts val="0"/>
              </a:spcBef>
              <a:spcAft>
                <a:spcPts val="0"/>
              </a:spcAft>
              <a:buClr>
                <a:schemeClr val="accent3"/>
              </a:buClr>
              <a:buSzPts val="1200"/>
              <a:buChar char="●"/>
            </a:pPr>
            <a:r>
              <a:rPr lang="en" sz="1200"/>
              <a:t>Loss: </a:t>
            </a:r>
            <a:r>
              <a:rPr b="1" lang="en" sz="1200"/>
              <a:t>Mean Squared Error</a:t>
            </a:r>
            <a:endParaRPr b="1" sz="1200"/>
          </a:p>
          <a:p>
            <a:pPr indent="-304800" lvl="0" marL="457200" rtl="0" algn="l">
              <a:spcBef>
                <a:spcPts val="0"/>
              </a:spcBef>
              <a:spcAft>
                <a:spcPts val="0"/>
              </a:spcAft>
              <a:buClr>
                <a:schemeClr val="accent3"/>
              </a:buClr>
              <a:buSzPts val="1200"/>
              <a:buChar char="●"/>
            </a:pPr>
            <a:r>
              <a:rPr lang="en" sz="1200"/>
              <a:t>Optimizer:  </a:t>
            </a:r>
            <a:r>
              <a:rPr b="1" lang="en" sz="1200"/>
              <a:t>Adam</a:t>
            </a:r>
            <a:endParaRPr b="1" sz="1200"/>
          </a:p>
          <a:p>
            <a:pPr indent="0" lvl="0" marL="0" rtl="0" algn="l">
              <a:spcBef>
                <a:spcPts val="1600"/>
              </a:spcBef>
              <a:spcAft>
                <a:spcPts val="1600"/>
              </a:spcAft>
              <a:buNone/>
            </a:pPr>
            <a:r>
              <a:t/>
            </a:r>
            <a:endParaRPr/>
          </a:p>
        </p:txBody>
      </p:sp>
      <p:pic>
        <p:nvPicPr>
          <p:cNvPr id="146" name="Google Shape;146;p20"/>
          <p:cNvPicPr preferRelativeResize="0"/>
          <p:nvPr/>
        </p:nvPicPr>
        <p:blipFill>
          <a:blip r:embed="rId3">
            <a:alphaModFix/>
          </a:blip>
          <a:stretch>
            <a:fillRect/>
          </a:stretch>
        </p:blipFill>
        <p:spPr>
          <a:xfrm>
            <a:off x="4611100" y="2164475"/>
            <a:ext cx="3488875" cy="2394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729450"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 Long Short Term Memory RNN</a:t>
            </a:r>
            <a:endParaRPr/>
          </a:p>
        </p:txBody>
      </p:sp>
      <p:sp>
        <p:nvSpPr>
          <p:cNvPr id="152" name="Google Shape;152;p21"/>
          <p:cNvSpPr txBox="1"/>
          <p:nvPr>
            <p:ph idx="1" type="body"/>
          </p:nvPr>
        </p:nvSpPr>
        <p:spPr>
          <a:xfrm>
            <a:off x="1303800" y="1685250"/>
            <a:ext cx="7089000" cy="31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Hyperparameters:					         Prediction:</a:t>
            </a:r>
            <a:endParaRPr b="1">
              <a:solidFill>
                <a:schemeClr val="dk1"/>
              </a:solidFill>
            </a:endParaRPr>
          </a:p>
          <a:p>
            <a:pPr indent="-304800" lvl="0" marL="457200" rtl="0" algn="l">
              <a:spcBef>
                <a:spcPts val="1600"/>
              </a:spcBef>
              <a:spcAft>
                <a:spcPts val="0"/>
              </a:spcAft>
              <a:buClr>
                <a:schemeClr val="accent3"/>
              </a:buClr>
              <a:buSzPts val="1200"/>
              <a:buChar char="●"/>
            </a:pPr>
            <a:r>
              <a:rPr lang="en" sz="1200"/>
              <a:t>Neural Network Model</a:t>
            </a:r>
            <a:r>
              <a:rPr lang="en" sz="1200"/>
              <a:t>: </a:t>
            </a:r>
            <a:r>
              <a:rPr b="1" lang="en" sz="1200"/>
              <a:t>Sequential</a:t>
            </a:r>
            <a:endParaRPr b="1" sz="1200"/>
          </a:p>
          <a:p>
            <a:pPr indent="-304800" lvl="0" marL="457200" rtl="0" algn="l">
              <a:spcBef>
                <a:spcPts val="0"/>
              </a:spcBef>
              <a:spcAft>
                <a:spcPts val="0"/>
              </a:spcAft>
              <a:buClr>
                <a:schemeClr val="accent3"/>
              </a:buClr>
              <a:buSzPts val="1200"/>
              <a:buChar char="●"/>
            </a:pPr>
            <a:r>
              <a:rPr lang="en" sz="1200"/>
              <a:t>Window Size</a:t>
            </a:r>
            <a:r>
              <a:rPr lang="en" sz="1200"/>
              <a:t>: </a:t>
            </a:r>
            <a:r>
              <a:rPr b="1" lang="en" sz="1200"/>
              <a:t>5</a:t>
            </a:r>
            <a:endParaRPr b="1" sz="1200"/>
          </a:p>
          <a:p>
            <a:pPr indent="-304800" lvl="0" marL="457200" rtl="0" algn="l">
              <a:spcBef>
                <a:spcPts val="0"/>
              </a:spcBef>
              <a:spcAft>
                <a:spcPts val="0"/>
              </a:spcAft>
              <a:buClr>
                <a:schemeClr val="accent3"/>
              </a:buClr>
              <a:buSzPts val="1200"/>
              <a:buChar char="●"/>
            </a:pPr>
            <a:r>
              <a:rPr lang="en" sz="1200"/>
              <a:t>Train - Test Split</a:t>
            </a:r>
            <a:r>
              <a:rPr lang="en" sz="1200"/>
              <a:t>: </a:t>
            </a:r>
            <a:r>
              <a:rPr b="1" lang="en" sz="1200"/>
              <a:t>80 - 20%</a:t>
            </a:r>
            <a:endParaRPr b="1" sz="1200"/>
          </a:p>
          <a:p>
            <a:pPr indent="-304800" lvl="0" marL="457200" rtl="0" algn="l">
              <a:spcBef>
                <a:spcPts val="0"/>
              </a:spcBef>
              <a:spcAft>
                <a:spcPts val="0"/>
              </a:spcAft>
              <a:buClr>
                <a:schemeClr val="accent3"/>
              </a:buClr>
              <a:buSzPts val="1200"/>
              <a:buChar char="●"/>
            </a:pPr>
            <a:r>
              <a:rPr lang="en" sz="1200"/>
              <a:t>Number of Units: </a:t>
            </a:r>
            <a:r>
              <a:rPr b="1" lang="en" sz="1200"/>
              <a:t>5</a:t>
            </a:r>
            <a:endParaRPr b="1" sz="1200"/>
          </a:p>
          <a:p>
            <a:pPr indent="-304800" lvl="0" marL="457200" rtl="0" algn="l">
              <a:spcBef>
                <a:spcPts val="0"/>
              </a:spcBef>
              <a:spcAft>
                <a:spcPts val="0"/>
              </a:spcAft>
              <a:buClr>
                <a:schemeClr val="accent3"/>
              </a:buClr>
              <a:buSzPts val="1200"/>
              <a:buChar char="●"/>
            </a:pPr>
            <a:r>
              <a:rPr lang="en" sz="1200"/>
              <a:t>Dropout Fraction</a:t>
            </a:r>
            <a:r>
              <a:rPr lang="en" sz="1200"/>
              <a:t>: </a:t>
            </a:r>
            <a:r>
              <a:rPr b="1" lang="en" sz="1200"/>
              <a:t>0.2</a:t>
            </a:r>
            <a:endParaRPr b="1" sz="1200"/>
          </a:p>
          <a:p>
            <a:pPr indent="-304800" lvl="0" marL="457200" rtl="0" algn="l">
              <a:spcBef>
                <a:spcPts val="0"/>
              </a:spcBef>
              <a:spcAft>
                <a:spcPts val="0"/>
              </a:spcAft>
              <a:buClr>
                <a:schemeClr val="accent3"/>
              </a:buClr>
              <a:buSzPts val="1200"/>
              <a:buChar char="●"/>
            </a:pPr>
            <a:r>
              <a:rPr lang="en" sz="1200"/>
              <a:t>Epochs: </a:t>
            </a:r>
            <a:r>
              <a:rPr b="1" lang="en" sz="1200"/>
              <a:t>20</a:t>
            </a:r>
            <a:endParaRPr b="1" sz="1200"/>
          </a:p>
          <a:p>
            <a:pPr indent="-304800" lvl="0" marL="457200" rtl="0" algn="l">
              <a:spcBef>
                <a:spcPts val="0"/>
              </a:spcBef>
              <a:spcAft>
                <a:spcPts val="0"/>
              </a:spcAft>
              <a:buClr>
                <a:schemeClr val="accent3"/>
              </a:buClr>
              <a:buSzPts val="1200"/>
              <a:buChar char="●"/>
            </a:pPr>
            <a:r>
              <a:rPr lang="en" sz="1200"/>
              <a:t>Loss: </a:t>
            </a:r>
            <a:r>
              <a:rPr b="1" lang="en" sz="1200"/>
              <a:t>Mean Squared Error</a:t>
            </a:r>
            <a:endParaRPr b="1" sz="1200"/>
          </a:p>
          <a:p>
            <a:pPr indent="-304800" lvl="0" marL="457200" rtl="0" algn="l">
              <a:spcBef>
                <a:spcPts val="0"/>
              </a:spcBef>
              <a:spcAft>
                <a:spcPts val="0"/>
              </a:spcAft>
              <a:buClr>
                <a:schemeClr val="accent3"/>
              </a:buClr>
              <a:buSzPts val="1200"/>
              <a:buChar char="●"/>
            </a:pPr>
            <a:r>
              <a:rPr lang="en" sz="1200"/>
              <a:t>Optimizer:  </a:t>
            </a:r>
            <a:r>
              <a:rPr b="1" lang="en" sz="1200"/>
              <a:t>Adam</a:t>
            </a:r>
            <a:endParaRPr b="1" sz="1200"/>
          </a:p>
          <a:p>
            <a:pPr indent="0" lvl="0" marL="0" rtl="0" algn="l">
              <a:spcBef>
                <a:spcPts val="1600"/>
              </a:spcBef>
              <a:spcAft>
                <a:spcPts val="0"/>
              </a:spcAft>
              <a:buNone/>
            </a:pPr>
            <a:r>
              <a:rPr b="1" lang="en">
                <a:solidFill>
                  <a:schemeClr val="dk1"/>
                </a:solidFill>
              </a:rPr>
              <a:t>Model Evaluation: 0.214</a:t>
            </a:r>
            <a:endParaRPr b="1">
              <a:solidFill>
                <a:schemeClr val="dk1"/>
              </a:solidFill>
            </a:endParaRPr>
          </a:p>
          <a:p>
            <a:pPr indent="0" lvl="0" marL="0" rtl="0" algn="l">
              <a:spcBef>
                <a:spcPts val="1600"/>
              </a:spcBef>
              <a:spcAft>
                <a:spcPts val="1600"/>
              </a:spcAft>
              <a:buNone/>
            </a:pPr>
            <a:r>
              <a:t/>
            </a:r>
            <a:endParaRPr/>
          </a:p>
        </p:txBody>
      </p:sp>
      <p:pic>
        <p:nvPicPr>
          <p:cNvPr id="153" name="Google Shape;153;p21"/>
          <p:cNvPicPr preferRelativeResize="0"/>
          <p:nvPr/>
        </p:nvPicPr>
        <p:blipFill>
          <a:blip r:embed="rId3">
            <a:alphaModFix/>
          </a:blip>
          <a:stretch>
            <a:fillRect/>
          </a:stretch>
        </p:blipFill>
        <p:spPr>
          <a:xfrm>
            <a:off x="4861250" y="2171400"/>
            <a:ext cx="3811375" cy="2531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