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6" r:id="rId8"/>
    <p:sldId id="267" r:id="rId9"/>
    <p:sldId id="268" r:id="rId10"/>
    <p:sldId id="269" r:id="rId11"/>
    <p:sldId id="262" r:id="rId12"/>
    <p:sldId id="263" r:id="rId13"/>
    <p:sldId id="264" r:id="rId14"/>
    <p:sldId id="265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7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9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3546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80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28057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811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60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0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5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4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4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3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7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38" y="520701"/>
            <a:ext cx="8114134" cy="1727200"/>
          </a:xfrm>
        </p:spPr>
        <p:txBody>
          <a:bodyPr/>
          <a:lstStyle/>
          <a:p>
            <a:r>
              <a:rPr lang="en-US" dirty="0"/>
              <a:t>Exploring CMS Diversity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676" y="3581400"/>
            <a:ext cx="8825658" cy="1981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By </a:t>
            </a:r>
          </a:p>
          <a:p>
            <a:pPr algn="ctr"/>
            <a:r>
              <a:rPr lang="en-US" dirty="0"/>
              <a:t>Chase Romano</a:t>
            </a:r>
          </a:p>
          <a:p>
            <a:pPr algn="ctr"/>
            <a:r>
              <a:rPr lang="en-US" dirty="0"/>
              <a:t>Kirk Mason</a:t>
            </a:r>
          </a:p>
          <a:p>
            <a:pPr algn="ctr"/>
            <a:r>
              <a:rPr lang="en-US" dirty="0"/>
              <a:t>Nityanand Kore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3255" y="2247901"/>
            <a:ext cx="6286500" cy="8635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From 2008 - 2020</a:t>
            </a:r>
          </a:p>
        </p:txBody>
      </p:sp>
    </p:spTree>
    <p:extLst>
      <p:ext uri="{BB962C8B-B14F-4D97-AF65-F5344CB8AC3E}">
        <p14:creationId xmlns:p14="http://schemas.microsoft.com/office/powerpoint/2010/main" val="2743430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34" y="177800"/>
            <a:ext cx="8596668" cy="876300"/>
          </a:xfrm>
        </p:spPr>
        <p:txBody>
          <a:bodyPr/>
          <a:lstStyle/>
          <a:p>
            <a:r>
              <a:rPr lang="en-US" dirty="0"/>
              <a:t>Map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000" y="929332"/>
            <a:ext cx="7581900" cy="5829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62600" y="615950"/>
            <a:ext cx="3118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Shaded by % Hispanic</a:t>
            </a:r>
          </a:p>
        </p:txBody>
      </p:sp>
    </p:spTree>
    <p:extLst>
      <p:ext uri="{BB962C8B-B14F-4D97-AF65-F5344CB8AC3E}">
        <p14:creationId xmlns:p14="http://schemas.microsoft.com/office/powerpoint/2010/main" val="200165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1" y="122518"/>
            <a:ext cx="9404723" cy="969682"/>
          </a:xfrm>
        </p:spPr>
        <p:txBody>
          <a:bodyPr/>
          <a:lstStyle/>
          <a:p>
            <a:r>
              <a:rPr lang="en-US" dirty="0"/>
              <a:t>Individual Schools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4232" y="630535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2008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11" y="1092200"/>
            <a:ext cx="8650289" cy="55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6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1" y="122518"/>
            <a:ext cx="9404723" cy="969682"/>
          </a:xfrm>
        </p:spPr>
        <p:txBody>
          <a:bodyPr/>
          <a:lstStyle/>
          <a:p>
            <a:r>
              <a:rPr lang="en-US" dirty="0"/>
              <a:t>Individual Schools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4232" y="630535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2020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109" y="1104916"/>
            <a:ext cx="8707691" cy="551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66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711" y="198718"/>
            <a:ext cx="9404723" cy="969682"/>
          </a:xfrm>
        </p:spPr>
        <p:txBody>
          <a:bodyPr/>
          <a:lstStyle/>
          <a:p>
            <a:r>
              <a:rPr lang="en-US" dirty="0"/>
              <a:t>Schools Resembling District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828" y="979488"/>
            <a:ext cx="8752494" cy="54721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36672" y="848023"/>
            <a:ext cx="374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 10% Resemblance level</a:t>
            </a:r>
          </a:p>
        </p:txBody>
      </p:sp>
    </p:spTree>
    <p:extLst>
      <p:ext uri="{BB962C8B-B14F-4D97-AF65-F5344CB8AC3E}">
        <p14:creationId xmlns:p14="http://schemas.microsoft.com/office/powerpoint/2010/main" val="2725428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711" y="198718"/>
            <a:ext cx="9404723" cy="969682"/>
          </a:xfrm>
        </p:spPr>
        <p:txBody>
          <a:bodyPr/>
          <a:lstStyle/>
          <a:p>
            <a:r>
              <a:rPr lang="en-US" dirty="0"/>
              <a:t>Schools Resembling District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36672" y="848023"/>
            <a:ext cx="374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 30% Resemblance level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167" y="1309688"/>
            <a:ext cx="8457033" cy="539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6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1A0C-6E1A-4E41-B058-5629737F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Dashboard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A656E56-1C6F-410F-B563-CF437164E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848" y="1270000"/>
            <a:ext cx="8139317" cy="4652811"/>
          </a:xfrm>
        </p:spPr>
      </p:pic>
    </p:spTree>
    <p:extLst>
      <p:ext uri="{BB962C8B-B14F-4D97-AF65-F5344CB8AC3E}">
        <p14:creationId xmlns:p14="http://schemas.microsoft.com/office/powerpoint/2010/main" val="921535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0647-D5E2-4D55-AFEB-55507C74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056" y="266368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878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2" y="467183"/>
            <a:ext cx="8383588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“Charlotte-Mecklenburg’s proudest achievement over the past 20 years is not the city’s impressive new skyline or its strong, growing economy. It’s proudest achievement is its </a:t>
            </a:r>
            <a:r>
              <a:rPr lang="en-US" sz="3200" b="1" dirty="0"/>
              <a:t>fully integrated schools</a:t>
            </a:r>
            <a:r>
              <a:rPr lang="en-US" sz="3200" dirty="0"/>
              <a:t>.”</a:t>
            </a:r>
          </a:p>
          <a:p>
            <a:pPr marL="0" indent="0">
              <a:buNone/>
            </a:pPr>
            <a:r>
              <a:rPr lang="en-US" sz="3200" dirty="0"/>
              <a:t>									</a:t>
            </a:r>
          </a:p>
          <a:p>
            <a:pPr marL="0" indent="0">
              <a:buNone/>
            </a:pPr>
            <a:r>
              <a:rPr lang="en-US" sz="3200" dirty="0"/>
              <a:t>								</a:t>
            </a:r>
            <a:r>
              <a:rPr lang="en-US" sz="2800" dirty="0"/>
              <a:t>- Charlotte Observer, 1984</a:t>
            </a:r>
          </a:p>
        </p:txBody>
      </p:sp>
    </p:spTree>
    <p:extLst>
      <p:ext uri="{BB962C8B-B14F-4D97-AF65-F5344CB8AC3E}">
        <p14:creationId xmlns:p14="http://schemas.microsoft.com/office/powerpoint/2010/main" val="38993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4" y="520700"/>
            <a:ext cx="8596668" cy="1320800"/>
          </a:xfrm>
        </p:spPr>
        <p:txBody>
          <a:bodyPr/>
          <a:lstStyle/>
          <a:p>
            <a:r>
              <a:rPr lang="en-US" dirty="0"/>
              <a:t>Charlotte’s Story of 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3318"/>
            <a:ext cx="8947522" cy="5274982"/>
          </a:xfrm>
        </p:spPr>
        <p:txBody>
          <a:bodyPr/>
          <a:lstStyle/>
          <a:p>
            <a:r>
              <a:rPr lang="en-US" sz="2000" dirty="0"/>
              <a:t>1954				U.S. Supreme Court </a:t>
            </a:r>
            <a:r>
              <a:rPr lang="en-US" sz="2000" i="1" dirty="0"/>
              <a:t>Brown v Board of Education</a:t>
            </a:r>
            <a:br>
              <a:rPr lang="en-US" sz="2000" i="1" dirty="0"/>
            </a:br>
            <a:endParaRPr lang="en-US" sz="2000" i="1" dirty="0"/>
          </a:p>
          <a:p>
            <a:r>
              <a:rPr lang="en-US" sz="2000" dirty="0"/>
              <a:t>1964	</a:t>
            </a:r>
            <a:r>
              <a:rPr lang="en-US" sz="2000" i="1" dirty="0"/>
              <a:t>			</a:t>
            </a:r>
            <a:r>
              <a:rPr lang="en-US" sz="2000" dirty="0"/>
              <a:t>Swan v Charlotte-Mecklenburg Board of Education</a:t>
            </a:r>
            <a:br>
              <a:rPr lang="en-US" sz="2000" dirty="0"/>
            </a:br>
            <a:endParaRPr lang="en-US" sz="2000" i="1" dirty="0"/>
          </a:p>
          <a:p>
            <a:r>
              <a:rPr lang="en-US" sz="2000" dirty="0"/>
              <a:t>1971				Busing begins in Charlotte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1970s, 80s		Charlotte’s school district is the nation’s model for</a:t>
            </a:r>
            <a:br>
              <a:rPr lang="en-US" sz="2000" dirty="0"/>
            </a:br>
            <a:r>
              <a:rPr lang="en-US" sz="2000" dirty="0"/>
              <a:t> 					how to achieve desegregation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1999				</a:t>
            </a:r>
            <a:r>
              <a:rPr lang="en-US" sz="2000" dirty="0" err="1"/>
              <a:t>Capacchione</a:t>
            </a:r>
            <a:r>
              <a:rPr lang="en-US" sz="2000" dirty="0"/>
              <a:t> v Charlotte-Mecklenburg Schools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2001				Busing ends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90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Our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To give policy makers and school leaders a tool by which they can assess the diversity changes occurring within the CMS district.</a:t>
            </a:r>
          </a:p>
        </p:txBody>
      </p:sp>
    </p:spTree>
    <p:extLst>
      <p:ext uri="{BB962C8B-B14F-4D97-AF65-F5344CB8AC3E}">
        <p14:creationId xmlns:p14="http://schemas.microsoft.com/office/powerpoint/2010/main" val="416799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1" y="122518"/>
            <a:ext cx="9404723" cy="969682"/>
          </a:xfrm>
        </p:spPr>
        <p:txBody>
          <a:bodyPr/>
          <a:lstStyle/>
          <a:p>
            <a:r>
              <a:rPr lang="en-US" dirty="0"/>
              <a:t>CMS District Overview Tab Panel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707" y="1239366"/>
            <a:ext cx="8256589" cy="54033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94931" y="777701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District in 2008</a:t>
            </a:r>
          </a:p>
        </p:txBody>
      </p:sp>
    </p:spTree>
    <p:extLst>
      <p:ext uri="{BB962C8B-B14F-4D97-AF65-F5344CB8AC3E}">
        <p14:creationId xmlns:p14="http://schemas.microsoft.com/office/powerpoint/2010/main" val="220485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1" y="122518"/>
            <a:ext cx="9404723" cy="969682"/>
          </a:xfrm>
        </p:spPr>
        <p:txBody>
          <a:bodyPr/>
          <a:lstStyle/>
          <a:p>
            <a:r>
              <a:rPr lang="en-US" dirty="0"/>
              <a:t>CMS District Overview Tab Panel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11" y="1092199"/>
            <a:ext cx="8678932" cy="54351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6700" y="734367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District in 2020</a:t>
            </a:r>
          </a:p>
        </p:txBody>
      </p:sp>
    </p:spTree>
    <p:extLst>
      <p:ext uri="{BB962C8B-B14F-4D97-AF65-F5344CB8AC3E}">
        <p14:creationId xmlns:p14="http://schemas.microsoft.com/office/powerpoint/2010/main" val="294730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34" y="177800"/>
            <a:ext cx="8596668" cy="876300"/>
          </a:xfrm>
        </p:spPr>
        <p:txBody>
          <a:bodyPr/>
          <a:lstStyle/>
          <a:p>
            <a:r>
              <a:rPr lang="en-US" dirty="0"/>
              <a:t>Map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2600" y="615950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Shaded by % Black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34" y="1077614"/>
            <a:ext cx="7437966" cy="573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6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34" y="177800"/>
            <a:ext cx="8596668" cy="876300"/>
          </a:xfrm>
        </p:spPr>
        <p:txBody>
          <a:bodyPr/>
          <a:lstStyle/>
          <a:p>
            <a:r>
              <a:rPr lang="en-US" dirty="0"/>
              <a:t>Map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2600" y="615950"/>
            <a:ext cx="277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Shaded by % White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239" y="1077615"/>
            <a:ext cx="7418857" cy="571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8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34" y="177800"/>
            <a:ext cx="8596668" cy="876300"/>
          </a:xfrm>
        </p:spPr>
        <p:txBody>
          <a:bodyPr/>
          <a:lstStyle/>
          <a:p>
            <a:r>
              <a:rPr lang="en-US" dirty="0"/>
              <a:t>Map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2600" y="615950"/>
            <a:ext cx="3118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Shaded by % Hispanic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890" y="1054100"/>
            <a:ext cx="763991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775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241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Exploring CMS Diversity</vt:lpstr>
      <vt:lpstr> </vt:lpstr>
      <vt:lpstr>Charlotte’s Story of Diversity</vt:lpstr>
      <vt:lpstr>Our Goal</vt:lpstr>
      <vt:lpstr>CMS District Overview Tab Panel</vt:lpstr>
      <vt:lpstr>CMS District Overview Tab Panel</vt:lpstr>
      <vt:lpstr>Map </vt:lpstr>
      <vt:lpstr>Map </vt:lpstr>
      <vt:lpstr>Map </vt:lpstr>
      <vt:lpstr>Map </vt:lpstr>
      <vt:lpstr>Individual Schools</vt:lpstr>
      <vt:lpstr>Individual Schools</vt:lpstr>
      <vt:lpstr>Schools Resembling District</vt:lpstr>
      <vt:lpstr>Schools Resembling District</vt:lpstr>
      <vt:lpstr>Shiny Dashboard</vt:lpstr>
      <vt:lpstr>THANK YOU</vt:lpstr>
    </vt:vector>
  </TitlesOfParts>
  <Company>Charter Communications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CMS Diversity</dc:title>
  <dc:creator>Mason, James K</dc:creator>
  <cp:lastModifiedBy>Kirk Mason</cp:lastModifiedBy>
  <cp:revision>11</cp:revision>
  <dcterms:created xsi:type="dcterms:W3CDTF">2019-12-09T17:04:37Z</dcterms:created>
  <dcterms:modified xsi:type="dcterms:W3CDTF">2019-12-09T22:38:40Z</dcterms:modified>
</cp:coreProperties>
</file>