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notesMasterIdLst>
    <p:notesMasterId r:id="rId25"/>
  </p:notesMasterIdLst>
  <p:sldIdLst>
    <p:sldId id="256" r:id="rId2"/>
    <p:sldId id="257" r:id="rId3"/>
    <p:sldId id="262" r:id="rId4"/>
    <p:sldId id="258" r:id="rId5"/>
    <p:sldId id="263" r:id="rId6"/>
    <p:sldId id="264" r:id="rId7"/>
    <p:sldId id="266" r:id="rId8"/>
    <p:sldId id="267" r:id="rId9"/>
    <p:sldId id="269" r:id="rId10"/>
    <p:sldId id="270" r:id="rId11"/>
    <p:sldId id="271" r:id="rId12"/>
    <p:sldId id="272" r:id="rId13"/>
    <p:sldId id="273" r:id="rId14"/>
    <p:sldId id="275" r:id="rId15"/>
    <p:sldId id="276" r:id="rId16"/>
    <p:sldId id="278" r:id="rId17"/>
    <p:sldId id="259" r:id="rId18"/>
    <p:sldId id="280" r:id="rId19"/>
    <p:sldId id="279" r:id="rId20"/>
    <p:sldId id="281" r:id="rId21"/>
    <p:sldId id="260" r:id="rId22"/>
    <p:sldId id="282" r:id="rId23"/>
    <p:sldId id="26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8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5699" autoAdjust="0"/>
  </p:normalViewPr>
  <p:slideViewPr>
    <p:cSldViewPr snapToGrid="0">
      <p:cViewPr>
        <p:scale>
          <a:sx n="60" d="100"/>
          <a:sy n="60" d="100"/>
        </p:scale>
        <p:origin x="1140" y="-198"/>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D5763D-EFDD-4041-9046-F3DE851AF7B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9A95445-00E2-48A6-90B6-63B127190AA8}">
      <dgm:prSet/>
      <dgm:spPr>
        <a:solidFill>
          <a:srgbClr val="00B0F0"/>
        </a:solidFill>
      </dgm:spPr>
      <dgm:t>
        <a:bodyPr/>
        <a:lstStyle/>
        <a:p>
          <a:pPr algn="l" rtl="0"/>
          <a:r>
            <a:rPr lang="en-US" smtClean="0"/>
            <a:t>GIỚI THIỆU SOLID</a:t>
          </a:r>
          <a:endParaRPr lang="en-US"/>
        </a:p>
      </dgm:t>
    </dgm:pt>
    <dgm:pt modelId="{2D4F13CF-5D5A-48DA-A60E-E7D29799CD23}" type="parTrans" cxnId="{23D47397-25B3-4F42-9AA7-D3B2B1DFE8C1}">
      <dgm:prSet/>
      <dgm:spPr/>
      <dgm:t>
        <a:bodyPr/>
        <a:lstStyle/>
        <a:p>
          <a:endParaRPr lang="en-US"/>
        </a:p>
      </dgm:t>
    </dgm:pt>
    <dgm:pt modelId="{374590EB-CA51-4527-8B78-0019313CD915}" type="sibTrans" cxnId="{23D47397-25B3-4F42-9AA7-D3B2B1DFE8C1}">
      <dgm:prSet/>
      <dgm:spPr/>
      <dgm:t>
        <a:bodyPr/>
        <a:lstStyle/>
        <a:p>
          <a:endParaRPr lang="en-US"/>
        </a:p>
      </dgm:t>
    </dgm:pt>
    <dgm:pt modelId="{E34F4E33-5320-44A8-9398-D43226F991A8}">
      <dgm:prSet/>
      <dgm:spPr>
        <a:solidFill>
          <a:srgbClr val="00B050"/>
        </a:solidFill>
      </dgm:spPr>
      <dgm:t>
        <a:bodyPr/>
        <a:lstStyle/>
        <a:p>
          <a:pPr algn="l" rtl="0"/>
          <a:r>
            <a:rPr lang="en-US" smtClean="0"/>
            <a:t>CÁC THÀNH PHẦN CỦA SOLID</a:t>
          </a:r>
          <a:endParaRPr lang="en-US"/>
        </a:p>
      </dgm:t>
    </dgm:pt>
    <dgm:pt modelId="{D9E1EA7E-D57F-46C2-85E8-6A805A999F8A}" type="parTrans" cxnId="{16B27EE4-0CBF-4195-990B-819E26891F9C}">
      <dgm:prSet/>
      <dgm:spPr/>
      <dgm:t>
        <a:bodyPr/>
        <a:lstStyle/>
        <a:p>
          <a:endParaRPr lang="en-US"/>
        </a:p>
      </dgm:t>
    </dgm:pt>
    <dgm:pt modelId="{2AB61A3B-5E4F-4A83-A6DB-0DB651FC04FF}" type="sibTrans" cxnId="{16B27EE4-0CBF-4195-990B-819E26891F9C}">
      <dgm:prSet/>
      <dgm:spPr/>
      <dgm:t>
        <a:bodyPr/>
        <a:lstStyle/>
        <a:p>
          <a:endParaRPr lang="en-US"/>
        </a:p>
      </dgm:t>
    </dgm:pt>
    <dgm:pt modelId="{B85AF370-0E0A-4513-9AB7-F84205C39D8C}">
      <dgm:prSet/>
      <dgm:spPr>
        <a:solidFill>
          <a:srgbClr val="C00000"/>
        </a:solidFill>
      </dgm:spPr>
      <dgm:t>
        <a:bodyPr/>
        <a:lstStyle/>
        <a:p>
          <a:pPr algn="l" rtl="0"/>
          <a:r>
            <a:rPr lang="en-US" smtClean="0"/>
            <a:t>ỨNG DỤNG MINH HỌA</a:t>
          </a:r>
          <a:endParaRPr lang="en-US"/>
        </a:p>
      </dgm:t>
    </dgm:pt>
    <dgm:pt modelId="{860D119C-8E8F-4384-9268-246081A461EF}" type="parTrans" cxnId="{D1D49608-D139-4952-9A55-2D4FFF633436}">
      <dgm:prSet/>
      <dgm:spPr/>
      <dgm:t>
        <a:bodyPr/>
        <a:lstStyle/>
        <a:p>
          <a:endParaRPr lang="en-US"/>
        </a:p>
      </dgm:t>
    </dgm:pt>
    <dgm:pt modelId="{BABF3A16-049C-4306-9324-90DF48FBB2FE}" type="sibTrans" cxnId="{D1D49608-D139-4952-9A55-2D4FFF633436}">
      <dgm:prSet/>
      <dgm:spPr/>
      <dgm:t>
        <a:bodyPr/>
        <a:lstStyle/>
        <a:p>
          <a:endParaRPr lang="en-US"/>
        </a:p>
      </dgm:t>
    </dgm:pt>
    <dgm:pt modelId="{CC3F3B5D-DB70-4126-B66B-C1E379D03205}" type="pres">
      <dgm:prSet presAssocID="{5ED5763D-EFDD-4041-9046-F3DE851AF7B8}" presName="linear" presStyleCnt="0">
        <dgm:presLayoutVars>
          <dgm:animLvl val="lvl"/>
          <dgm:resizeHandles val="exact"/>
        </dgm:presLayoutVars>
      </dgm:prSet>
      <dgm:spPr/>
      <dgm:t>
        <a:bodyPr/>
        <a:lstStyle/>
        <a:p>
          <a:endParaRPr lang="en-US"/>
        </a:p>
      </dgm:t>
    </dgm:pt>
    <dgm:pt modelId="{214EC670-C5BF-4BF8-B458-DABF6DEE3057}" type="pres">
      <dgm:prSet presAssocID="{C9A95445-00E2-48A6-90B6-63B127190AA8}" presName="parentText" presStyleLbl="node1" presStyleIdx="0" presStyleCnt="3">
        <dgm:presLayoutVars>
          <dgm:chMax val="0"/>
          <dgm:bulletEnabled val="1"/>
        </dgm:presLayoutVars>
      </dgm:prSet>
      <dgm:spPr/>
      <dgm:t>
        <a:bodyPr/>
        <a:lstStyle/>
        <a:p>
          <a:endParaRPr lang="en-US"/>
        </a:p>
      </dgm:t>
    </dgm:pt>
    <dgm:pt modelId="{95BDB14F-EF79-40AE-B5CB-CF7628B64DF2}" type="pres">
      <dgm:prSet presAssocID="{374590EB-CA51-4527-8B78-0019313CD915}" presName="spacer" presStyleCnt="0"/>
      <dgm:spPr/>
    </dgm:pt>
    <dgm:pt modelId="{DDBFA321-5F1D-4DE8-9CFC-8801B812C18C}" type="pres">
      <dgm:prSet presAssocID="{E34F4E33-5320-44A8-9398-D43226F991A8}" presName="parentText" presStyleLbl="node1" presStyleIdx="1" presStyleCnt="3">
        <dgm:presLayoutVars>
          <dgm:chMax val="0"/>
          <dgm:bulletEnabled val="1"/>
        </dgm:presLayoutVars>
      </dgm:prSet>
      <dgm:spPr/>
      <dgm:t>
        <a:bodyPr/>
        <a:lstStyle/>
        <a:p>
          <a:endParaRPr lang="en-US"/>
        </a:p>
      </dgm:t>
    </dgm:pt>
    <dgm:pt modelId="{2185EEFD-3286-43AE-9684-4EE0B1FBB797}" type="pres">
      <dgm:prSet presAssocID="{2AB61A3B-5E4F-4A83-A6DB-0DB651FC04FF}" presName="spacer" presStyleCnt="0"/>
      <dgm:spPr/>
    </dgm:pt>
    <dgm:pt modelId="{E9DA960E-842A-47B1-A1AF-3EBEFDD3D23F}" type="pres">
      <dgm:prSet presAssocID="{B85AF370-0E0A-4513-9AB7-F84205C39D8C}" presName="parentText" presStyleLbl="node1" presStyleIdx="2" presStyleCnt="3">
        <dgm:presLayoutVars>
          <dgm:chMax val="0"/>
          <dgm:bulletEnabled val="1"/>
        </dgm:presLayoutVars>
      </dgm:prSet>
      <dgm:spPr/>
      <dgm:t>
        <a:bodyPr/>
        <a:lstStyle/>
        <a:p>
          <a:endParaRPr lang="en-US"/>
        </a:p>
      </dgm:t>
    </dgm:pt>
  </dgm:ptLst>
  <dgm:cxnLst>
    <dgm:cxn modelId="{A90B877B-8749-4025-AA8E-8F2416D253FA}" type="presOf" srcId="{B85AF370-0E0A-4513-9AB7-F84205C39D8C}" destId="{E9DA960E-842A-47B1-A1AF-3EBEFDD3D23F}" srcOrd="0" destOrd="0" presId="urn:microsoft.com/office/officeart/2005/8/layout/vList2"/>
    <dgm:cxn modelId="{54C851DE-4834-4840-980D-22FDEF2564D1}" type="presOf" srcId="{5ED5763D-EFDD-4041-9046-F3DE851AF7B8}" destId="{CC3F3B5D-DB70-4126-B66B-C1E379D03205}" srcOrd="0" destOrd="0" presId="urn:microsoft.com/office/officeart/2005/8/layout/vList2"/>
    <dgm:cxn modelId="{D1D49608-D139-4952-9A55-2D4FFF633436}" srcId="{5ED5763D-EFDD-4041-9046-F3DE851AF7B8}" destId="{B85AF370-0E0A-4513-9AB7-F84205C39D8C}" srcOrd="2" destOrd="0" parTransId="{860D119C-8E8F-4384-9268-246081A461EF}" sibTransId="{BABF3A16-049C-4306-9324-90DF48FBB2FE}"/>
    <dgm:cxn modelId="{E346A86F-1088-4697-8E82-3C74B53A9C4B}" type="presOf" srcId="{C9A95445-00E2-48A6-90B6-63B127190AA8}" destId="{214EC670-C5BF-4BF8-B458-DABF6DEE3057}" srcOrd="0" destOrd="0" presId="urn:microsoft.com/office/officeart/2005/8/layout/vList2"/>
    <dgm:cxn modelId="{6185E8E7-2D80-4B73-A6C7-D1892F308463}" type="presOf" srcId="{E34F4E33-5320-44A8-9398-D43226F991A8}" destId="{DDBFA321-5F1D-4DE8-9CFC-8801B812C18C}" srcOrd="0" destOrd="0" presId="urn:microsoft.com/office/officeart/2005/8/layout/vList2"/>
    <dgm:cxn modelId="{16B27EE4-0CBF-4195-990B-819E26891F9C}" srcId="{5ED5763D-EFDD-4041-9046-F3DE851AF7B8}" destId="{E34F4E33-5320-44A8-9398-D43226F991A8}" srcOrd="1" destOrd="0" parTransId="{D9E1EA7E-D57F-46C2-85E8-6A805A999F8A}" sibTransId="{2AB61A3B-5E4F-4A83-A6DB-0DB651FC04FF}"/>
    <dgm:cxn modelId="{23D47397-25B3-4F42-9AA7-D3B2B1DFE8C1}" srcId="{5ED5763D-EFDD-4041-9046-F3DE851AF7B8}" destId="{C9A95445-00E2-48A6-90B6-63B127190AA8}" srcOrd="0" destOrd="0" parTransId="{2D4F13CF-5D5A-48DA-A60E-E7D29799CD23}" sibTransId="{374590EB-CA51-4527-8B78-0019313CD915}"/>
    <dgm:cxn modelId="{93ADE22F-6FD0-47B7-A010-85229EFD0D5C}" type="presParOf" srcId="{CC3F3B5D-DB70-4126-B66B-C1E379D03205}" destId="{214EC670-C5BF-4BF8-B458-DABF6DEE3057}" srcOrd="0" destOrd="0" presId="urn:microsoft.com/office/officeart/2005/8/layout/vList2"/>
    <dgm:cxn modelId="{95B6EE9A-D3C7-45FF-AAF8-61CE04F56CA3}" type="presParOf" srcId="{CC3F3B5D-DB70-4126-B66B-C1E379D03205}" destId="{95BDB14F-EF79-40AE-B5CB-CF7628B64DF2}" srcOrd="1" destOrd="0" presId="urn:microsoft.com/office/officeart/2005/8/layout/vList2"/>
    <dgm:cxn modelId="{D14F12E0-2E7A-4C31-93D2-93E555190BC4}" type="presParOf" srcId="{CC3F3B5D-DB70-4126-B66B-C1E379D03205}" destId="{DDBFA321-5F1D-4DE8-9CFC-8801B812C18C}" srcOrd="2" destOrd="0" presId="urn:microsoft.com/office/officeart/2005/8/layout/vList2"/>
    <dgm:cxn modelId="{40F123DA-E7F2-4952-AFAD-B6FE98D739A9}" type="presParOf" srcId="{CC3F3B5D-DB70-4126-B66B-C1E379D03205}" destId="{2185EEFD-3286-43AE-9684-4EE0B1FBB797}" srcOrd="3" destOrd="0" presId="urn:microsoft.com/office/officeart/2005/8/layout/vList2"/>
    <dgm:cxn modelId="{AABADCEB-0EF2-4753-8403-BCEC5F4A353F}" type="presParOf" srcId="{CC3F3B5D-DB70-4126-B66B-C1E379D03205}" destId="{E9DA960E-842A-47B1-A1AF-3EBEFDD3D23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72E388-0286-4270-A707-4757089860B9}" type="doc">
      <dgm:prSet loTypeId="urn:microsoft.com/office/officeart/2005/8/layout/hList6" loCatId="list" qsTypeId="urn:microsoft.com/office/officeart/2005/8/quickstyle/simple1" qsCatId="simple" csTypeId="urn:microsoft.com/office/officeart/2005/8/colors/colorful4" csCatId="colorful" phldr="1"/>
      <dgm:spPr/>
      <dgm:t>
        <a:bodyPr/>
        <a:lstStyle/>
        <a:p>
          <a:endParaRPr lang="en-US"/>
        </a:p>
      </dgm:t>
    </dgm:pt>
    <dgm:pt modelId="{FDD5AD54-D6E1-45B8-9B88-925E04B34690}">
      <dgm:prSet/>
      <dgm:spPr>
        <a:solidFill>
          <a:srgbClr val="C00000"/>
        </a:solidFill>
      </dgm:spPr>
      <dgm:t>
        <a:bodyPr/>
        <a:lstStyle/>
        <a:p>
          <a:pPr rtl="0"/>
          <a:r>
            <a:rPr lang="vi-VN" i="1" dirty="0" smtClean="0"/>
            <a:t>1312636</a:t>
          </a:r>
          <a:r>
            <a:rPr lang="vi-VN" dirty="0" smtClean="0"/>
            <a:t> Nguyễn Hoàng Quốc Trung</a:t>
          </a:r>
          <a:endParaRPr lang="en-US" dirty="0"/>
        </a:p>
      </dgm:t>
    </dgm:pt>
    <dgm:pt modelId="{79B1EF3C-02AA-4330-8444-019C605938F2}" type="parTrans" cxnId="{82B61037-3B10-4BDA-9402-B2C6A4BFEDF6}">
      <dgm:prSet/>
      <dgm:spPr/>
      <dgm:t>
        <a:bodyPr/>
        <a:lstStyle/>
        <a:p>
          <a:endParaRPr lang="en-US"/>
        </a:p>
      </dgm:t>
    </dgm:pt>
    <dgm:pt modelId="{A9A3DE93-1813-4169-9167-35564A2C5A05}" type="sibTrans" cxnId="{82B61037-3B10-4BDA-9402-B2C6A4BFEDF6}">
      <dgm:prSet/>
      <dgm:spPr/>
      <dgm:t>
        <a:bodyPr/>
        <a:lstStyle/>
        <a:p>
          <a:endParaRPr lang="en-US"/>
        </a:p>
      </dgm:t>
    </dgm:pt>
    <dgm:pt modelId="{DDCD65E0-8126-43EB-8817-8F56CA895D11}">
      <dgm:prSet/>
      <dgm:spPr>
        <a:solidFill>
          <a:srgbClr val="00B0F0"/>
        </a:solidFill>
      </dgm:spPr>
      <dgm:t>
        <a:bodyPr/>
        <a:lstStyle/>
        <a:p>
          <a:pPr rtl="0"/>
          <a:r>
            <a:rPr lang="vi-VN" i="1" dirty="0" smtClean="0"/>
            <a:t>1412112</a:t>
          </a:r>
          <a:endParaRPr lang="en-US" i="1" dirty="0" smtClean="0"/>
        </a:p>
        <a:p>
          <a:pPr rtl="0"/>
          <a:r>
            <a:rPr lang="vi-VN" dirty="0" smtClean="0"/>
            <a:t>Trà Ngô Ngọc Dương</a:t>
          </a:r>
          <a:endParaRPr lang="en-US" dirty="0"/>
        </a:p>
      </dgm:t>
    </dgm:pt>
    <dgm:pt modelId="{15C51209-F5BF-4F9A-A2F5-FBCE0D02DBEF}" type="parTrans" cxnId="{57687710-3C83-4514-97BA-93685AEFE5AA}">
      <dgm:prSet/>
      <dgm:spPr/>
      <dgm:t>
        <a:bodyPr/>
        <a:lstStyle/>
        <a:p>
          <a:endParaRPr lang="en-US"/>
        </a:p>
      </dgm:t>
    </dgm:pt>
    <dgm:pt modelId="{0C89A078-9789-4FCB-B776-99453ECDB754}" type="sibTrans" cxnId="{57687710-3C83-4514-97BA-93685AEFE5AA}">
      <dgm:prSet/>
      <dgm:spPr/>
      <dgm:t>
        <a:bodyPr/>
        <a:lstStyle/>
        <a:p>
          <a:endParaRPr lang="en-US"/>
        </a:p>
      </dgm:t>
    </dgm:pt>
    <dgm:pt modelId="{244DE374-E5A8-44FF-AA5D-F10C21EF9937}">
      <dgm:prSet/>
      <dgm:spPr>
        <a:solidFill>
          <a:srgbClr val="00B050"/>
        </a:solidFill>
      </dgm:spPr>
      <dgm:t>
        <a:bodyPr/>
        <a:lstStyle/>
        <a:p>
          <a:pPr rtl="0"/>
          <a:r>
            <a:rPr lang="vi-VN" i="1" dirty="0" smtClean="0"/>
            <a:t>1412183</a:t>
          </a:r>
          <a:endParaRPr lang="en-US" i="1" dirty="0" smtClean="0"/>
        </a:p>
        <a:p>
          <a:pPr rtl="0"/>
          <a:r>
            <a:rPr lang="vi-VN" dirty="0" smtClean="0"/>
            <a:t>Phạm Quốc Hoàng</a:t>
          </a:r>
          <a:endParaRPr lang="en-US" dirty="0"/>
        </a:p>
      </dgm:t>
    </dgm:pt>
    <dgm:pt modelId="{F4A07D55-EB05-463E-AB5E-CBFDA69B51A3}" type="parTrans" cxnId="{C340C676-DA0A-43E0-9A42-6DA230852B32}">
      <dgm:prSet/>
      <dgm:spPr/>
      <dgm:t>
        <a:bodyPr/>
        <a:lstStyle/>
        <a:p>
          <a:endParaRPr lang="en-US"/>
        </a:p>
      </dgm:t>
    </dgm:pt>
    <dgm:pt modelId="{E023A797-0CD7-43D3-97B2-1FC8BA289F99}" type="sibTrans" cxnId="{C340C676-DA0A-43E0-9A42-6DA230852B32}">
      <dgm:prSet/>
      <dgm:spPr/>
      <dgm:t>
        <a:bodyPr/>
        <a:lstStyle/>
        <a:p>
          <a:endParaRPr lang="en-US"/>
        </a:p>
      </dgm:t>
    </dgm:pt>
    <dgm:pt modelId="{1A5BDE3E-9605-4136-841D-9BA26F8E7DEF}">
      <dgm:prSet/>
      <dgm:spPr>
        <a:solidFill>
          <a:srgbClr val="7030A0"/>
        </a:solidFill>
      </dgm:spPr>
      <dgm:t>
        <a:bodyPr/>
        <a:lstStyle/>
        <a:p>
          <a:pPr rtl="0"/>
          <a:r>
            <a:rPr lang="vi-VN" i="1" dirty="0" smtClean="0"/>
            <a:t>1412199</a:t>
          </a:r>
          <a:endParaRPr lang="en-US" i="1" dirty="0" smtClean="0"/>
        </a:p>
        <a:p>
          <a:pPr rtl="0"/>
          <a:r>
            <a:rPr lang="vi-VN" dirty="0" smtClean="0"/>
            <a:t>Hà Ngọc Huy</a:t>
          </a:r>
          <a:endParaRPr lang="en-US" dirty="0"/>
        </a:p>
      </dgm:t>
    </dgm:pt>
    <dgm:pt modelId="{0B79D659-50BF-41B1-8EDB-FEF13E9D8152}" type="parTrans" cxnId="{3C80B244-F2C2-4D9F-A4CC-E8D7B386F086}">
      <dgm:prSet/>
      <dgm:spPr/>
      <dgm:t>
        <a:bodyPr/>
        <a:lstStyle/>
        <a:p>
          <a:endParaRPr lang="en-US"/>
        </a:p>
      </dgm:t>
    </dgm:pt>
    <dgm:pt modelId="{A69ACC20-9FAD-46C5-A788-397A6BAD9DF5}" type="sibTrans" cxnId="{3C80B244-F2C2-4D9F-A4CC-E8D7B386F086}">
      <dgm:prSet/>
      <dgm:spPr/>
      <dgm:t>
        <a:bodyPr/>
        <a:lstStyle/>
        <a:p>
          <a:endParaRPr lang="en-US"/>
        </a:p>
      </dgm:t>
    </dgm:pt>
    <dgm:pt modelId="{DF7DEA57-D59A-44B3-A46B-70DF6D40B14E}" type="pres">
      <dgm:prSet presAssocID="{8372E388-0286-4270-A707-4757089860B9}" presName="Name0" presStyleCnt="0">
        <dgm:presLayoutVars>
          <dgm:dir/>
          <dgm:resizeHandles val="exact"/>
        </dgm:presLayoutVars>
      </dgm:prSet>
      <dgm:spPr/>
      <dgm:t>
        <a:bodyPr/>
        <a:lstStyle/>
        <a:p>
          <a:endParaRPr lang="en-US"/>
        </a:p>
      </dgm:t>
    </dgm:pt>
    <dgm:pt modelId="{24BD4AEF-7FCC-454A-9964-6A4B931C028D}" type="pres">
      <dgm:prSet presAssocID="{FDD5AD54-D6E1-45B8-9B88-925E04B34690}" presName="node" presStyleLbl="node1" presStyleIdx="0" presStyleCnt="4">
        <dgm:presLayoutVars>
          <dgm:bulletEnabled val="1"/>
        </dgm:presLayoutVars>
      </dgm:prSet>
      <dgm:spPr/>
      <dgm:t>
        <a:bodyPr/>
        <a:lstStyle/>
        <a:p>
          <a:endParaRPr lang="en-US"/>
        </a:p>
      </dgm:t>
    </dgm:pt>
    <dgm:pt modelId="{809129A3-26FA-4055-B2C9-179C1B2851D4}" type="pres">
      <dgm:prSet presAssocID="{A9A3DE93-1813-4169-9167-35564A2C5A05}" presName="sibTrans" presStyleCnt="0"/>
      <dgm:spPr/>
    </dgm:pt>
    <dgm:pt modelId="{18D6BDA1-797D-462A-A477-7F474DF2A412}" type="pres">
      <dgm:prSet presAssocID="{DDCD65E0-8126-43EB-8817-8F56CA895D11}" presName="node" presStyleLbl="node1" presStyleIdx="1" presStyleCnt="4">
        <dgm:presLayoutVars>
          <dgm:bulletEnabled val="1"/>
        </dgm:presLayoutVars>
      </dgm:prSet>
      <dgm:spPr/>
      <dgm:t>
        <a:bodyPr/>
        <a:lstStyle/>
        <a:p>
          <a:endParaRPr lang="en-US"/>
        </a:p>
      </dgm:t>
    </dgm:pt>
    <dgm:pt modelId="{2B423B83-BB96-4144-AF19-00320DF2ACED}" type="pres">
      <dgm:prSet presAssocID="{0C89A078-9789-4FCB-B776-99453ECDB754}" presName="sibTrans" presStyleCnt="0"/>
      <dgm:spPr/>
    </dgm:pt>
    <dgm:pt modelId="{AB545A9B-4A96-4B3A-AE13-2A71C17F4020}" type="pres">
      <dgm:prSet presAssocID="{244DE374-E5A8-44FF-AA5D-F10C21EF9937}" presName="node" presStyleLbl="node1" presStyleIdx="2" presStyleCnt="4">
        <dgm:presLayoutVars>
          <dgm:bulletEnabled val="1"/>
        </dgm:presLayoutVars>
      </dgm:prSet>
      <dgm:spPr/>
      <dgm:t>
        <a:bodyPr/>
        <a:lstStyle/>
        <a:p>
          <a:endParaRPr lang="en-US"/>
        </a:p>
      </dgm:t>
    </dgm:pt>
    <dgm:pt modelId="{EA74EEEC-A8EC-4CC9-86B8-B380CA35DFDF}" type="pres">
      <dgm:prSet presAssocID="{E023A797-0CD7-43D3-97B2-1FC8BA289F99}" presName="sibTrans" presStyleCnt="0"/>
      <dgm:spPr/>
    </dgm:pt>
    <dgm:pt modelId="{0CB0CAC3-D54F-4982-9365-7A2AF4324927}" type="pres">
      <dgm:prSet presAssocID="{1A5BDE3E-9605-4136-841D-9BA26F8E7DEF}" presName="node" presStyleLbl="node1" presStyleIdx="3" presStyleCnt="4">
        <dgm:presLayoutVars>
          <dgm:bulletEnabled val="1"/>
        </dgm:presLayoutVars>
      </dgm:prSet>
      <dgm:spPr/>
      <dgm:t>
        <a:bodyPr/>
        <a:lstStyle/>
        <a:p>
          <a:endParaRPr lang="en-US"/>
        </a:p>
      </dgm:t>
    </dgm:pt>
  </dgm:ptLst>
  <dgm:cxnLst>
    <dgm:cxn modelId="{C9415288-00EB-4615-B79B-85407F62F7F3}" type="presOf" srcId="{FDD5AD54-D6E1-45B8-9B88-925E04B34690}" destId="{24BD4AEF-7FCC-454A-9964-6A4B931C028D}" srcOrd="0" destOrd="0" presId="urn:microsoft.com/office/officeart/2005/8/layout/hList6"/>
    <dgm:cxn modelId="{3C80B244-F2C2-4D9F-A4CC-E8D7B386F086}" srcId="{8372E388-0286-4270-A707-4757089860B9}" destId="{1A5BDE3E-9605-4136-841D-9BA26F8E7DEF}" srcOrd="3" destOrd="0" parTransId="{0B79D659-50BF-41B1-8EDB-FEF13E9D8152}" sibTransId="{A69ACC20-9FAD-46C5-A788-397A6BAD9DF5}"/>
    <dgm:cxn modelId="{C340C676-DA0A-43E0-9A42-6DA230852B32}" srcId="{8372E388-0286-4270-A707-4757089860B9}" destId="{244DE374-E5A8-44FF-AA5D-F10C21EF9937}" srcOrd="2" destOrd="0" parTransId="{F4A07D55-EB05-463E-AB5E-CBFDA69B51A3}" sibTransId="{E023A797-0CD7-43D3-97B2-1FC8BA289F99}"/>
    <dgm:cxn modelId="{DEB509DC-DF4A-40AD-AD6F-6728BD0C1D51}" type="presOf" srcId="{1A5BDE3E-9605-4136-841D-9BA26F8E7DEF}" destId="{0CB0CAC3-D54F-4982-9365-7A2AF4324927}" srcOrd="0" destOrd="0" presId="urn:microsoft.com/office/officeart/2005/8/layout/hList6"/>
    <dgm:cxn modelId="{82B61037-3B10-4BDA-9402-B2C6A4BFEDF6}" srcId="{8372E388-0286-4270-A707-4757089860B9}" destId="{FDD5AD54-D6E1-45B8-9B88-925E04B34690}" srcOrd="0" destOrd="0" parTransId="{79B1EF3C-02AA-4330-8444-019C605938F2}" sibTransId="{A9A3DE93-1813-4169-9167-35564A2C5A05}"/>
    <dgm:cxn modelId="{57687710-3C83-4514-97BA-93685AEFE5AA}" srcId="{8372E388-0286-4270-A707-4757089860B9}" destId="{DDCD65E0-8126-43EB-8817-8F56CA895D11}" srcOrd="1" destOrd="0" parTransId="{15C51209-F5BF-4F9A-A2F5-FBCE0D02DBEF}" sibTransId="{0C89A078-9789-4FCB-B776-99453ECDB754}"/>
    <dgm:cxn modelId="{D11EC8CE-CA6C-44AD-ABA5-2B3D68E29B8F}" type="presOf" srcId="{DDCD65E0-8126-43EB-8817-8F56CA895D11}" destId="{18D6BDA1-797D-462A-A477-7F474DF2A412}" srcOrd="0" destOrd="0" presId="urn:microsoft.com/office/officeart/2005/8/layout/hList6"/>
    <dgm:cxn modelId="{1E775452-934C-4CAE-988D-786C2200D0E9}" type="presOf" srcId="{8372E388-0286-4270-A707-4757089860B9}" destId="{DF7DEA57-D59A-44B3-A46B-70DF6D40B14E}" srcOrd="0" destOrd="0" presId="urn:microsoft.com/office/officeart/2005/8/layout/hList6"/>
    <dgm:cxn modelId="{039D1F51-56E6-4DAE-A976-231CBABB43C1}" type="presOf" srcId="{244DE374-E5A8-44FF-AA5D-F10C21EF9937}" destId="{AB545A9B-4A96-4B3A-AE13-2A71C17F4020}" srcOrd="0" destOrd="0" presId="urn:microsoft.com/office/officeart/2005/8/layout/hList6"/>
    <dgm:cxn modelId="{E99B66DA-8BFD-413F-BC88-EA76B25D823C}" type="presParOf" srcId="{DF7DEA57-D59A-44B3-A46B-70DF6D40B14E}" destId="{24BD4AEF-7FCC-454A-9964-6A4B931C028D}" srcOrd="0" destOrd="0" presId="urn:microsoft.com/office/officeart/2005/8/layout/hList6"/>
    <dgm:cxn modelId="{3C0E0457-1130-4952-A629-1DD50A680E52}" type="presParOf" srcId="{DF7DEA57-D59A-44B3-A46B-70DF6D40B14E}" destId="{809129A3-26FA-4055-B2C9-179C1B2851D4}" srcOrd="1" destOrd="0" presId="urn:microsoft.com/office/officeart/2005/8/layout/hList6"/>
    <dgm:cxn modelId="{1AC3EA8D-81D0-447F-83A3-3CE0737FBEE8}" type="presParOf" srcId="{DF7DEA57-D59A-44B3-A46B-70DF6D40B14E}" destId="{18D6BDA1-797D-462A-A477-7F474DF2A412}" srcOrd="2" destOrd="0" presId="urn:microsoft.com/office/officeart/2005/8/layout/hList6"/>
    <dgm:cxn modelId="{07B17207-0AE6-4A7D-93E4-F76E4EA52B10}" type="presParOf" srcId="{DF7DEA57-D59A-44B3-A46B-70DF6D40B14E}" destId="{2B423B83-BB96-4144-AF19-00320DF2ACED}" srcOrd="3" destOrd="0" presId="urn:microsoft.com/office/officeart/2005/8/layout/hList6"/>
    <dgm:cxn modelId="{83C52868-D92C-4591-B719-130D6F2A11CF}" type="presParOf" srcId="{DF7DEA57-D59A-44B3-A46B-70DF6D40B14E}" destId="{AB545A9B-4A96-4B3A-AE13-2A71C17F4020}" srcOrd="4" destOrd="0" presId="urn:microsoft.com/office/officeart/2005/8/layout/hList6"/>
    <dgm:cxn modelId="{6FFB9CD0-4E25-4308-8AB2-4D5E98FB09CD}" type="presParOf" srcId="{DF7DEA57-D59A-44B3-A46B-70DF6D40B14E}" destId="{EA74EEEC-A8EC-4CC9-86B8-B380CA35DFDF}" srcOrd="5" destOrd="0" presId="urn:microsoft.com/office/officeart/2005/8/layout/hList6"/>
    <dgm:cxn modelId="{AEBAE23F-B03A-4C82-8F0E-BB7FCBFB317E}" type="presParOf" srcId="{DF7DEA57-D59A-44B3-A46B-70DF6D40B14E}" destId="{0CB0CAC3-D54F-4982-9365-7A2AF4324927}"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F178B4-8A7D-4680-851D-2E81BA0DDEE7}" type="doc">
      <dgm:prSet loTypeId="urn:microsoft.com/office/officeart/2005/8/layout/chart3" loCatId="relationship" qsTypeId="urn:microsoft.com/office/officeart/2005/8/quickstyle/simple1" qsCatId="simple" csTypeId="urn:microsoft.com/office/officeart/2005/8/colors/accent0_3" csCatId="mainScheme" phldr="1"/>
      <dgm:spPr/>
      <dgm:t>
        <a:bodyPr/>
        <a:lstStyle/>
        <a:p>
          <a:endParaRPr lang="en-US"/>
        </a:p>
      </dgm:t>
    </dgm:pt>
    <dgm:pt modelId="{2A119803-5D8A-4C05-9871-A9054B174B16}">
      <dgm:prSet/>
      <dgm:spPr>
        <a:solidFill>
          <a:srgbClr val="C00000"/>
        </a:solidFill>
      </dgm:spPr>
      <dgm:t>
        <a:bodyPr/>
        <a:lstStyle/>
        <a:p>
          <a:pPr rtl="0"/>
          <a:r>
            <a:rPr lang="en-US" dirty="0" smtClean="0"/>
            <a:t>Single responsibility principle</a:t>
          </a:r>
          <a:endParaRPr lang="en-US" dirty="0"/>
        </a:p>
      </dgm:t>
    </dgm:pt>
    <dgm:pt modelId="{6927256A-C8E8-418F-9162-8A66862610F8}" type="parTrans" cxnId="{4F562DA4-237B-4A0D-895A-7BE71AF24AE7}">
      <dgm:prSet/>
      <dgm:spPr/>
      <dgm:t>
        <a:bodyPr/>
        <a:lstStyle/>
        <a:p>
          <a:endParaRPr lang="en-US"/>
        </a:p>
      </dgm:t>
    </dgm:pt>
    <dgm:pt modelId="{D67C3766-C648-43D5-82CA-F60ACB9C2919}" type="sibTrans" cxnId="{4F562DA4-237B-4A0D-895A-7BE71AF24AE7}">
      <dgm:prSet/>
      <dgm:spPr/>
      <dgm:t>
        <a:bodyPr/>
        <a:lstStyle/>
        <a:p>
          <a:endParaRPr lang="en-US"/>
        </a:p>
      </dgm:t>
    </dgm:pt>
    <dgm:pt modelId="{207231C2-F1EF-4907-9BCC-DAD25D4182B4}">
      <dgm:prSet/>
      <dgm:spPr>
        <a:solidFill>
          <a:srgbClr val="00B0F0"/>
        </a:solidFill>
      </dgm:spPr>
      <dgm:t>
        <a:bodyPr/>
        <a:lstStyle/>
        <a:p>
          <a:pPr rtl="0"/>
          <a:r>
            <a:rPr lang="en-US" dirty="0" smtClean="0"/>
            <a:t>Open/Closed principle</a:t>
          </a:r>
          <a:endParaRPr lang="en-US" dirty="0"/>
        </a:p>
      </dgm:t>
    </dgm:pt>
    <dgm:pt modelId="{DE583B16-E9A7-46D4-8B0D-E848951CF170}" type="parTrans" cxnId="{9A206F4B-EEDD-4599-BB76-0BE1E3E1CAAE}">
      <dgm:prSet/>
      <dgm:spPr/>
      <dgm:t>
        <a:bodyPr/>
        <a:lstStyle/>
        <a:p>
          <a:endParaRPr lang="en-US"/>
        </a:p>
      </dgm:t>
    </dgm:pt>
    <dgm:pt modelId="{C34C9DAE-CA48-4732-B651-6321F80F9C6B}" type="sibTrans" cxnId="{9A206F4B-EEDD-4599-BB76-0BE1E3E1CAAE}">
      <dgm:prSet/>
      <dgm:spPr/>
      <dgm:t>
        <a:bodyPr/>
        <a:lstStyle/>
        <a:p>
          <a:endParaRPr lang="en-US"/>
        </a:p>
      </dgm:t>
    </dgm:pt>
    <dgm:pt modelId="{F7FD6517-A0A8-42EF-A9D1-D5573E93074E}">
      <dgm:prSet/>
      <dgm:spPr>
        <a:solidFill>
          <a:srgbClr val="002060"/>
        </a:solidFill>
      </dgm:spPr>
      <dgm:t>
        <a:bodyPr/>
        <a:lstStyle/>
        <a:p>
          <a:pPr rtl="0"/>
          <a:r>
            <a:rPr lang="en-US" dirty="0" err="1" smtClean="0"/>
            <a:t>Liskov</a:t>
          </a:r>
          <a:r>
            <a:rPr lang="en-US" dirty="0" smtClean="0"/>
            <a:t> substitution principle</a:t>
          </a:r>
          <a:endParaRPr lang="en-US" dirty="0"/>
        </a:p>
      </dgm:t>
    </dgm:pt>
    <dgm:pt modelId="{82FCCCCA-2F72-47DF-911A-E4576A0A5F5B}" type="parTrans" cxnId="{0676F107-052E-491D-ABD8-44F34325A823}">
      <dgm:prSet/>
      <dgm:spPr/>
      <dgm:t>
        <a:bodyPr/>
        <a:lstStyle/>
        <a:p>
          <a:endParaRPr lang="en-US"/>
        </a:p>
      </dgm:t>
    </dgm:pt>
    <dgm:pt modelId="{F6A80A65-A14A-49C8-BC9F-35C7B2DB0FC9}" type="sibTrans" cxnId="{0676F107-052E-491D-ABD8-44F34325A823}">
      <dgm:prSet/>
      <dgm:spPr/>
      <dgm:t>
        <a:bodyPr/>
        <a:lstStyle/>
        <a:p>
          <a:endParaRPr lang="en-US"/>
        </a:p>
      </dgm:t>
    </dgm:pt>
    <dgm:pt modelId="{38CB9D4D-AF25-4C3B-996E-F2AF9CEF2E14}">
      <dgm:prSet/>
      <dgm:spPr>
        <a:solidFill>
          <a:srgbClr val="7030A0"/>
        </a:solidFill>
      </dgm:spPr>
      <dgm:t>
        <a:bodyPr/>
        <a:lstStyle/>
        <a:p>
          <a:pPr rtl="0"/>
          <a:r>
            <a:rPr lang="en-US" dirty="0" smtClean="0"/>
            <a:t>Interface segregation principle</a:t>
          </a:r>
          <a:endParaRPr lang="en-US" dirty="0"/>
        </a:p>
      </dgm:t>
    </dgm:pt>
    <dgm:pt modelId="{66B25C8B-B5FE-415A-AD47-0AA1CD47B019}" type="parTrans" cxnId="{E62894C0-0A5F-4069-9381-AC6BEFB7D536}">
      <dgm:prSet/>
      <dgm:spPr/>
      <dgm:t>
        <a:bodyPr/>
        <a:lstStyle/>
        <a:p>
          <a:endParaRPr lang="en-US"/>
        </a:p>
      </dgm:t>
    </dgm:pt>
    <dgm:pt modelId="{4921BDE8-EAB5-4673-91FE-1966C9B1C51E}" type="sibTrans" cxnId="{E62894C0-0A5F-4069-9381-AC6BEFB7D536}">
      <dgm:prSet/>
      <dgm:spPr/>
      <dgm:t>
        <a:bodyPr/>
        <a:lstStyle/>
        <a:p>
          <a:endParaRPr lang="en-US"/>
        </a:p>
      </dgm:t>
    </dgm:pt>
    <dgm:pt modelId="{8B4613DC-F6A0-451E-9384-940E18620085}">
      <dgm:prSet/>
      <dgm:spPr>
        <a:solidFill>
          <a:srgbClr val="00B050"/>
        </a:solidFill>
      </dgm:spPr>
      <dgm:t>
        <a:bodyPr/>
        <a:lstStyle/>
        <a:p>
          <a:pPr rtl="0"/>
          <a:r>
            <a:rPr lang="en-US" dirty="0" smtClean="0"/>
            <a:t>Dependency inversion principle </a:t>
          </a:r>
          <a:br>
            <a:rPr lang="en-US" dirty="0" smtClean="0"/>
          </a:br>
          <a:endParaRPr lang="en-US" dirty="0"/>
        </a:p>
      </dgm:t>
    </dgm:pt>
    <dgm:pt modelId="{2CE7CDA4-6DB8-4429-82AD-AE3FEC5FA741}" type="parTrans" cxnId="{3A286929-F629-47DF-B6F4-6D4E7D0A3100}">
      <dgm:prSet/>
      <dgm:spPr/>
      <dgm:t>
        <a:bodyPr/>
        <a:lstStyle/>
        <a:p>
          <a:endParaRPr lang="en-US"/>
        </a:p>
      </dgm:t>
    </dgm:pt>
    <dgm:pt modelId="{B9799B4D-DD2D-415F-B756-8F2B4FFEA943}" type="sibTrans" cxnId="{3A286929-F629-47DF-B6F4-6D4E7D0A3100}">
      <dgm:prSet/>
      <dgm:spPr/>
      <dgm:t>
        <a:bodyPr/>
        <a:lstStyle/>
        <a:p>
          <a:endParaRPr lang="en-US"/>
        </a:p>
      </dgm:t>
    </dgm:pt>
    <dgm:pt modelId="{1E892913-B45B-4F2B-B646-69F1BB9E8795}" type="pres">
      <dgm:prSet presAssocID="{37F178B4-8A7D-4680-851D-2E81BA0DDEE7}" presName="compositeShape" presStyleCnt="0">
        <dgm:presLayoutVars>
          <dgm:chMax val="7"/>
          <dgm:dir/>
          <dgm:resizeHandles val="exact"/>
        </dgm:presLayoutVars>
      </dgm:prSet>
      <dgm:spPr/>
      <dgm:t>
        <a:bodyPr/>
        <a:lstStyle/>
        <a:p>
          <a:endParaRPr lang="en-US"/>
        </a:p>
      </dgm:t>
    </dgm:pt>
    <dgm:pt modelId="{C4BCCBE8-B3CF-4D36-8CB0-E4DACE4A7E2A}" type="pres">
      <dgm:prSet presAssocID="{37F178B4-8A7D-4680-851D-2E81BA0DDEE7}" presName="wedge1" presStyleLbl="node1" presStyleIdx="0" presStyleCnt="5"/>
      <dgm:spPr/>
      <dgm:t>
        <a:bodyPr/>
        <a:lstStyle/>
        <a:p>
          <a:endParaRPr lang="en-US"/>
        </a:p>
      </dgm:t>
    </dgm:pt>
    <dgm:pt modelId="{5D4AFD04-7656-475A-B6EE-CEF4ECE332E2}" type="pres">
      <dgm:prSet presAssocID="{37F178B4-8A7D-4680-851D-2E81BA0DDEE7}" presName="wedge1Tx" presStyleLbl="node1" presStyleIdx="0" presStyleCnt="5">
        <dgm:presLayoutVars>
          <dgm:chMax val="0"/>
          <dgm:chPref val="0"/>
          <dgm:bulletEnabled val="1"/>
        </dgm:presLayoutVars>
      </dgm:prSet>
      <dgm:spPr/>
      <dgm:t>
        <a:bodyPr/>
        <a:lstStyle/>
        <a:p>
          <a:endParaRPr lang="en-US"/>
        </a:p>
      </dgm:t>
    </dgm:pt>
    <dgm:pt modelId="{C6CCC8F5-B611-4AA6-A69B-B0FFCE4F446D}" type="pres">
      <dgm:prSet presAssocID="{37F178B4-8A7D-4680-851D-2E81BA0DDEE7}" presName="wedge2" presStyleLbl="node1" presStyleIdx="1" presStyleCnt="5"/>
      <dgm:spPr/>
      <dgm:t>
        <a:bodyPr/>
        <a:lstStyle/>
        <a:p>
          <a:endParaRPr lang="en-US"/>
        </a:p>
      </dgm:t>
    </dgm:pt>
    <dgm:pt modelId="{8B85C585-789B-4C15-B9E1-8D6B3719F893}" type="pres">
      <dgm:prSet presAssocID="{37F178B4-8A7D-4680-851D-2E81BA0DDEE7}" presName="wedge2Tx" presStyleLbl="node1" presStyleIdx="1" presStyleCnt="5">
        <dgm:presLayoutVars>
          <dgm:chMax val="0"/>
          <dgm:chPref val="0"/>
          <dgm:bulletEnabled val="1"/>
        </dgm:presLayoutVars>
      </dgm:prSet>
      <dgm:spPr/>
      <dgm:t>
        <a:bodyPr/>
        <a:lstStyle/>
        <a:p>
          <a:endParaRPr lang="en-US"/>
        </a:p>
      </dgm:t>
    </dgm:pt>
    <dgm:pt modelId="{66EFD38A-7355-442F-942E-E499C49260E9}" type="pres">
      <dgm:prSet presAssocID="{37F178B4-8A7D-4680-851D-2E81BA0DDEE7}" presName="wedge3" presStyleLbl="node1" presStyleIdx="2" presStyleCnt="5"/>
      <dgm:spPr/>
      <dgm:t>
        <a:bodyPr/>
        <a:lstStyle/>
        <a:p>
          <a:endParaRPr lang="en-US"/>
        </a:p>
      </dgm:t>
    </dgm:pt>
    <dgm:pt modelId="{BCBC8568-FF95-413C-93F5-59C691CC8315}" type="pres">
      <dgm:prSet presAssocID="{37F178B4-8A7D-4680-851D-2E81BA0DDEE7}" presName="wedge3Tx" presStyleLbl="node1" presStyleIdx="2" presStyleCnt="5">
        <dgm:presLayoutVars>
          <dgm:chMax val="0"/>
          <dgm:chPref val="0"/>
          <dgm:bulletEnabled val="1"/>
        </dgm:presLayoutVars>
      </dgm:prSet>
      <dgm:spPr/>
      <dgm:t>
        <a:bodyPr/>
        <a:lstStyle/>
        <a:p>
          <a:endParaRPr lang="en-US"/>
        </a:p>
      </dgm:t>
    </dgm:pt>
    <dgm:pt modelId="{4F717277-2CE1-4230-9EF2-107F5472F515}" type="pres">
      <dgm:prSet presAssocID="{37F178B4-8A7D-4680-851D-2E81BA0DDEE7}" presName="wedge4" presStyleLbl="node1" presStyleIdx="3" presStyleCnt="5"/>
      <dgm:spPr/>
      <dgm:t>
        <a:bodyPr/>
        <a:lstStyle/>
        <a:p>
          <a:endParaRPr lang="en-US"/>
        </a:p>
      </dgm:t>
    </dgm:pt>
    <dgm:pt modelId="{CC3D10AE-E311-4919-9146-80C19528C7A9}" type="pres">
      <dgm:prSet presAssocID="{37F178B4-8A7D-4680-851D-2E81BA0DDEE7}" presName="wedge4Tx" presStyleLbl="node1" presStyleIdx="3" presStyleCnt="5">
        <dgm:presLayoutVars>
          <dgm:chMax val="0"/>
          <dgm:chPref val="0"/>
          <dgm:bulletEnabled val="1"/>
        </dgm:presLayoutVars>
      </dgm:prSet>
      <dgm:spPr/>
      <dgm:t>
        <a:bodyPr/>
        <a:lstStyle/>
        <a:p>
          <a:endParaRPr lang="en-US"/>
        </a:p>
      </dgm:t>
    </dgm:pt>
    <dgm:pt modelId="{39065772-7EDA-4967-A845-27B62501E7FE}" type="pres">
      <dgm:prSet presAssocID="{37F178B4-8A7D-4680-851D-2E81BA0DDEE7}" presName="wedge5" presStyleLbl="node1" presStyleIdx="4" presStyleCnt="5"/>
      <dgm:spPr/>
      <dgm:t>
        <a:bodyPr/>
        <a:lstStyle/>
        <a:p>
          <a:endParaRPr lang="en-US"/>
        </a:p>
      </dgm:t>
    </dgm:pt>
    <dgm:pt modelId="{F15EC3BC-0530-4ADD-9324-A34A78AE6528}" type="pres">
      <dgm:prSet presAssocID="{37F178B4-8A7D-4680-851D-2E81BA0DDEE7}" presName="wedge5Tx" presStyleLbl="node1" presStyleIdx="4" presStyleCnt="5">
        <dgm:presLayoutVars>
          <dgm:chMax val="0"/>
          <dgm:chPref val="0"/>
          <dgm:bulletEnabled val="1"/>
        </dgm:presLayoutVars>
      </dgm:prSet>
      <dgm:spPr/>
      <dgm:t>
        <a:bodyPr/>
        <a:lstStyle/>
        <a:p>
          <a:endParaRPr lang="en-US"/>
        </a:p>
      </dgm:t>
    </dgm:pt>
  </dgm:ptLst>
  <dgm:cxnLst>
    <dgm:cxn modelId="{3A286929-F629-47DF-B6F4-6D4E7D0A3100}" srcId="{37F178B4-8A7D-4680-851D-2E81BA0DDEE7}" destId="{8B4613DC-F6A0-451E-9384-940E18620085}" srcOrd="4" destOrd="0" parTransId="{2CE7CDA4-6DB8-4429-82AD-AE3FEC5FA741}" sibTransId="{B9799B4D-DD2D-415F-B756-8F2B4FFEA943}"/>
    <dgm:cxn modelId="{4F562DA4-237B-4A0D-895A-7BE71AF24AE7}" srcId="{37F178B4-8A7D-4680-851D-2E81BA0DDEE7}" destId="{2A119803-5D8A-4C05-9871-A9054B174B16}" srcOrd="0" destOrd="0" parTransId="{6927256A-C8E8-418F-9162-8A66862610F8}" sibTransId="{D67C3766-C648-43D5-82CA-F60ACB9C2919}"/>
    <dgm:cxn modelId="{54B08975-B777-4E22-9ED8-0C4B286D3A5A}" type="presOf" srcId="{8B4613DC-F6A0-451E-9384-940E18620085}" destId="{39065772-7EDA-4967-A845-27B62501E7FE}" srcOrd="0" destOrd="0" presId="urn:microsoft.com/office/officeart/2005/8/layout/chart3"/>
    <dgm:cxn modelId="{4498EA6D-6D42-4A9E-B5C8-D08A1C74E34E}" type="presOf" srcId="{207231C2-F1EF-4907-9BCC-DAD25D4182B4}" destId="{8B85C585-789B-4C15-B9E1-8D6B3719F893}" srcOrd="1" destOrd="0" presId="urn:microsoft.com/office/officeart/2005/8/layout/chart3"/>
    <dgm:cxn modelId="{E62894C0-0A5F-4069-9381-AC6BEFB7D536}" srcId="{37F178B4-8A7D-4680-851D-2E81BA0DDEE7}" destId="{38CB9D4D-AF25-4C3B-996E-F2AF9CEF2E14}" srcOrd="3" destOrd="0" parTransId="{66B25C8B-B5FE-415A-AD47-0AA1CD47B019}" sibTransId="{4921BDE8-EAB5-4673-91FE-1966C9B1C51E}"/>
    <dgm:cxn modelId="{2608B8E9-1375-407C-9C62-590F95007D94}" type="presOf" srcId="{37F178B4-8A7D-4680-851D-2E81BA0DDEE7}" destId="{1E892913-B45B-4F2B-B646-69F1BB9E8795}" srcOrd="0" destOrd="0" presId="urn:microsoft.com/office/officeart/2005/8/layout/chart3"/>
    <dgm:cxn modelId="{3231BF60-F0AB-4509-AF9E-E26107ACF191}" type="presOf" srcId="{207231C2-F1EF-4907-9BCC-DAD25D4182B4}" destId="{C6CCC8F5-B611-4AA6-A69B-B0FFCE4F446D}" srcOrd="0" destOrd="0" presId="urn:microsoft.com/office/officeart/2005/8/layout/chart3"/>
    <dgm:cxn modelId="{7E463E13-3C3A-4376-94EA-91DD84FE544F}" type="presOf" srcId="{F7FD6517-A0A8-42EF-A9D1-D5573E93074E}" destId="{BCBC8568-FF95-413C-93F5-59C691CC8315}" srcOrd="1" destOrd="0" presId="urn:microsoft.com/office/officeart/2005/8/layout/chart3"/>
    <dgm:cxn modelId="{84CFF131-801B-46BD-B23A-D177C90858FD}" type="presOf" srcId="{2A119803-5D8A-4C05-9871-A9054B174B16}" destId="{5D4AFD04-7656-475A-B6EE-CEF4ECE332E2}" srcOrd="1" destOrd="0" presId="urn:microsoft.com/office/officeart/2005/8/layout/chart3"/>
    <dgm:cxn modelId="{7F728D0D-890F-4BBC-8B0F-60CD6B48B731}" type="presOf" srcId="{F7FD6517-A0A8-42EF-A9D1-D5573E93074E}" destId="{66EFD38A-7355-442F-942E-E499C49260E9}" srcOrd="0" destOrd="0" presId="urn:microsoft.com/office/officeart/2005/8/layout/chart3"/>
    <dgm:cxn modelId="{0676F107-052E-491D-ABD8-44F34325A823}" srcId="{37F178B4-8A7D-4680-851D-2E81BA0DDEE7}" destId="{F7FD6517-A0A8-42EF-A9D1-D5573E93074E}" srcOrd="2" destOrd="0" parTransId="{82FCCCCA-2F72-47DF-911A-E4576A0A5F5B}" sibTransId="{F6A80A65-A14A-49C8-BC9F-35C7B2DB0FC9}"/>
    <dgm:cxn modelId="{9A206F4B-EEDD-4599-BB76-0BE1E3E1CAAE}" srcId="{37F178B4-8A7D-4680-851D-2E81BA0DDEE7}" destId="{207231C2-F1EF-4907-9BCC-DAD25D4182B4}" srcOrd="1" destOrd="0" parTransId="{DE583B16-E9A7-46D4-8B0D-E848951CF170}" sibTransId="{C34C9DAE-CA48-4732-B651-6321F80F9C6B}"/>
    <dgm:cxn modelId="{99AD4DD1-D0B9-4CC3-9FDD-E50082B01885}" type="presOf" srcId="{38CB9D4D-AF25-4C3B-996E-F2AF9CEF2E14}" destId="{CC3D10AE-E311-4919-9146-80C19528C7A9}" srcOrd="1" destOrd="0" presId="urn:microsoft.com/office/officeart/2005/8/layout/chart3"/>
    <dgm:cxn modelId="{FBFA6E15-1487-4B89-AD87-062B67643CA6}" type="presOf" srcId="{38CB9D4D-AF25-4C3B-996E-F2AF9CEF2E14}" destId="{4F717277-2CE1-4230-9EF2-107F5472F515}" srcOrd="0" destOrd="0" presId="urn:microsoft.com/office/officeart/2005/8/layout/chart3"/>
    <dgm:cxn modelId="{67074E2F-BA48-4097-8486-F56269CECC00}" type="presOf" srcId="{8B4613DC-F6A0-451E-9384-940E18620085}" destId="{F15EC3BC-0530-4ADD-9324-A34A78AE6528}" srcOrd="1" destOrd="0" presId="urn:microsoft.com/office/officeart/2005/8/layout/chart3"/>
    <dgm:cxn modelId="{1EE0E565-7CD7-4339-BB4B-36ABFC83A79D}" type="presOf" srcId="{2A119803-5D8A-4C05-9871-A9054B174B16}" destId="{C4BCCBE8-B3CF-4D36-8CB0-E4DACE4A7E2A}" srcOrd="0" destOrd="0" presId="urn:microsoft.com/office/officeart/2005/8/layout/chart3"/>
    <dgm:cxn modelId="{325FDAC4-9D50-416D-BF51-BB57C454FB5A}" type="presParOf" srcId="{1E892913-B45B-4F2B-B646-69F1BB9E8795}" destId="{C4BCCBE8-B3CF-4D36-8CB0-E4DACE4A7E2A}" srcOrd="0" destOrd="0" presId="urn:microsoft.com/office/officeart/2005/8/layout/chart3"/>
    <dgm:cxn modelId="{B9B4F16D-227D-4CB4-B55E-3922A1F247B9}" type="presParOf" srcId="{1E892913-B45B-4F2B-B646-69F1BB9E8795}" destId="{5D4AFD04-7656-475A-B6EE-CEF4ECE332E2}" srcOrd="1" destOrd="0" presId="urn:microsoft.com/office/officeart/2005/8/layout/chart3"/>
    <dgm:cxn modelId="{8FF28086-11D5-42C2-BFD9-A2B9EB17A8E8}" type="presParOf" srcId="{1E892913-B45B-4F2B-B646-69F1BB9E8795}" destId="{C6CCC8F5-B611-4AA6-A69B-B0FFCE4F446D}" srcOrd="2" destOrd="0" presId="urn:microsoft.com/office/officeart/2005/8/layout/chart3"/>
    <dgm:cxn modelId="{08354DC0-A510-45D4-BB81-3E3A635A6F4E}" type="presParOf" srcId="{1E892913-B45B-4F2B-B646-69F1BB9E8795}" destId="{8B85C585-789B-4C15-B9E1-8D6B3719F893}" srcOrd="3" destOrd="0" presId="urn:microsoft.com/office/officeart/2005/8/layout/chart3"/>
    <dgm:cxn modelId="{05D5D2D2-8264-4901-A855-78C4115E969F}" type="presParOf" srcId="{1E892913-B45B-4F2B-B646-69F1BB9E8795}" destId="{66EFD38A-7355-442F-942E-E499C49260E9}" srcOrd="4" destOrd="0" presId="urn:microsoft.com/office/officeart/2005/8/layout/chart3"/>
    <dgm:cxn modelId="{9E53E50E-E31C-4681-A19F-4C5E580B7859}" type="presParOf" srcId="{1E892913-B45B-4F2B-B646-69F1BB9E8795}" destId="{BCBC8568-FF95-413C-93F5-59C691CC8315}" srcOrd="5" destOrd="0" presId="urn:microsoft.com/office/officeart/2005/8/layout/chart3"/>
    <dgm:cxn modelId="{10A0F7C9-B381-4AD0-9D24-390C0CDBC6BB}" type="presParOf" srcId="{1E892913-B45B-4F2B-B646-69F1BB9E8795}" destId="{4F717277-2CE1-4230-9EF2-107F5472F515}" srcOrd="6" destOrd="0" presId="urn:microsoft.com/office/officeart/2005/8/layout/chart3"/>
    <dgm:cxn modelId="{9602D6EC-1017-4BA4-893B-0AC56F5E3CBF}" type="presParOf" srcId="{1E892913-B45B-4F2B-B646-69F1BB9E8795}" destId="{CC3D10AE-E311-4919-9146-80C19528C7A9}" srcOrd="7" destOrd="0" presId="urn:microsoft.com/office/officeart/2005/8/layout/chart3"/>
    <dgm:cxn modelId="{1186A7EB-F8A8-4125-9599-6ABFA6169970}" type="presParOf" srcId="{1E892913-B45B-4F2B-B646-69F1BB9E8795}" destId="{39065772-7EDA-4967-A845-27B62501E7FE}" srcOrd="8" destOrd="0" presId="urn:microsoft.com/office/officeart/2005/8/layout/chart3"/>
    <dgm:cxn modelId="{1BDDCE43-C3A8-4C24-B3C7-745C7A1E3786}" type="presParOf" srcId="{1E892913-B45B-4F2B-B646-69F1BB9E8795}" destId="{F15EC3BC-0530-4ADD-9324-A34A78AE6528}" srcOrd="9"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4EC670-C5BF-4BF8-B458-DABF6DEE3057}">
      <dsp:nvSpPr>
        <dsp:cNvPr id="0" name=""/>
        <dsp:cNvSpPr/>
      </dsp:nvSpPr>
      <dsp:spPr>
        <a:xfrm>
          <a:off x="0" y="38110"/>
          <a:ext cx="9262532" cy="1127295"/>
        </a:xfrm>
        <a:prstGeom prst="roundRect">
          <a:avLst/>
        </a:prstGeom>
        <a:solidFill>
          <a:srgbClr val="00B0F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kern="1200" smtClean="0"/>
            <a:t>GIỚI THIỆU SOLID</a:t>
          </a:r>
          <a:endParaRPr lang="en-US" sz="4700" kern="1200"/>
        </a:p>
      </dsp:txBody>
      <dsp:txXfrm>
        <a:off x="55030" y="93140"/>
        <a:ext cx="9152472" cy="1017235"/>
      </dsp:txXfrm>
    </dsp:sp>
    <dsp:sp modelId="{DDBFA321-5F1D-4DE8-9CFC-8801B812C18C}">
      <dsp:nvSpPr>
        <dsp:cNvPr id="0" name=""/>
        <dsp:cNvSpPr/>
      </dsp:nvSpPr>
      <dsp:spPr>
        <a:xfrm>
          <a:off x="0" y="1300765"/>
          <a:ext cx="9262532" cy="1127295"/>
        </a:xfrm>
        <a:prstGeom prst="roundRect">
          <a:avLst/>
        </a:prstGeom>
        <a:solidFill>
          <a:srgbClr val="00B05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kern="1200" smtClean="0"/>
            <a:t>CÁC THÀNH PHẦN CỦA SOLID</a:t>
          </a:r>
          <a:endParaRPr lang="en-US" sz="4700" kern="1200"/>
        </a:p>
      </dsp:txBody>
      <dsp:txXfrm>
        <a:off x="55030" y="1355795"/>
        <a:ext cx="9152472" cy="1017235"/>
      </dsp:txXfrm>
    </dsp:sp>
    <dsp:sp modelId="{E9DA960E-842A-47B1-A1AF-3EBEFDD3D23F}">
      <dsp:nvSpPr>
        <dsp:cNvPr id="0" name=""/>
        <dsp:cNvSpPr/>
      </dsp:nvSpPr>
      <dsp:spPr>
        <a:xfrm>
          <a:off x="0" y="2563420"/>
          <a:ext cx="9262532" cy="1127295"/>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kern="1200" smtClean="0"/>
            <a:t>ỨNG DỤNG MINH HỌA</a:t>
          </a:r>
          <a:endParaRPr lang="en-US" sz="4700" kern="1200"/>
        </a:p>
      </dsp:txBody>
      <dsp:txXfrm>
        <a:off x="55030" y="2618450"/>
        <a:ext cx="9152472" cy="10172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BD4AEF-7FCC-454A-9964-6A4B931C028D}">
      <dsp:nvSpPr>
        <dsp:cNvPr id="0" name=""/>
        <dsp:cNvSpPr/>
      </dsp:nvSpPr>
      <dsp:spPr>
        <a:xfrm rot="16200000">
          <a:off x="80460" y="-78587"/>
          <a:ext cx="1680266" cy="1837441"/>
        </a:xfrm>
        <a:prstGeom prst="flowChartManualOperation">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5757" bIns="0" numCol="1" spcCol="1270" anchor="ctr" anchorCtr="0">
          <a:noAutofit/>
        </a:bodyPr>
        <a:lstStyle/>
        <a:p>
          <a:pPr lvl="0" algn="ctr" defTabSz="800100" rtl="0">
            <a:lnSpc>
              <a:spcPct val="90000"/>
            </a:lnSpc>
            <a:spcBef>
              <a:spcPct val="0"/>
            </a:spcBef>
            <a:spcAft>
              <a:spcPct val="35000"/>
            </a:spcAft>
          </a:pPr>
          <a:r>
            <a:rPr lang="vi-VN" sz="1800" i="1" kern="1200" dirty="0" smtClean="0"/>
            <a:t>1312636</a:t>
          </a:r>
          <a:r>
            <a:rPr lang="vi-VN" sz="1800" kern="1200" dirty="0" smtClean="0"/>
            <a:t> Nguyễn Hoàng Quốc Trung</a:t>
          </a:r>
          <a:endParaRPr lang="en-US" sz="1800" kern="1200" dirty="0"/>
        </a:p>
      </dsp:txBody>
      <dsp:txXfrm rot="5400000">
        <a:off x="1873" y="336053"/>
        <a:ext cx="1837441" cy="1008160"/>
      </dsp:txXfrm>
    </dsp:sp>
    <dsp:sp modelId="{18D6BDA1-797D-462A-A477-7F474DF2A412}">
      <dsp:nvSpPr>
        <dsp:cNvPr id="0" name=""/>
        <dsp:cNvSpPr/>
      </dsp:nvSpPr>
      <dsp:spPr>
        <a:xfrm rot="16200000">
          <a:off x="2055710" y="-78587"/>
          <a:ext cx="1680266" cy="1837441"/>
        </a:xfrm>
        <a:prstGeom prst="flowChartManualOperation">
          <a:avLst/>
        </a:prstGeom>
        <a:solidFill>
          <a:srgbClr val="00B0F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5757" bIns="0" numCol="1" spcCol="1270" anchor="ctr" anchorCtr="0">
          <a:noAutofit/>
        </a:bodyPr>
        <a:lstStyle/>
        <a:p>
          <a:pPr lvl="0" algn="ctr" defTabSz="800100" rtl="0">
            <a:lnSpc>
              <a:spcPct val="90000"/>
            </a:lnSpc>
            <a:spcBef>
              <a:spcPct val="0"/>
            </a:spcBef>
            <a:spcAft>
              <a:spcPct val="35000"/>
            </a:spcAft>
          </a:pPr>
          <a:r>
            <a:rPr lang="vi-VN" sz="1800" i="1" kern="1200" dirty="0" smtClean="0"/>
            <a:t>1412112</a:t>
          </a:r>
          <a:endParaRPr lang="en-US" sz="1800" i="1" kern="1200" dirty="0" smtClean="0"/>
        </a:p>
        <a:p>
          <a:pPr lvl="0" algn="ctr" defTabSz="800100" rtl="0">
            <a:lnSpc>
              <a:spcPct val="90000"/>
            </a:lnSpc>
            <a:spcBef>
              <a:spcPct val="0"/>
            </a:spcBef>
            <a:spcAft>
              <a:spcPct val="35000"/>
            </a:spcAft>
          </a:pPr>
          <a:r>
            <a:rPr lang="vi-VN" sz="1800" kern="1200" dirty="0" smtClean="0"/>
            <a:t>Trà Ngô Ngọc Dương</a:t>
          </a:r>
          <a:endParaRPr lang="en-US" sz="1800" kern="1200" dirty="0"/>
        </a:p>
      </dsp:txBody>
      <dsp:txXfrm rot="5400000">
        <a:off x="1977123" y="336053"/>
        <a:ext cx="1837441" cy="1008160"/>
      </dsp:txXfrm>
    </dsp:sp>
    <dsp:sp modelId="{AB545A9B-4A96-4B3A-AE13-2A71C17F4020}">
      <dsp:nvSpPr>
        <dsp:cNvPr id="0" name=""/>
        <dsp:cNvSpPr/>
      </dsp:nvSpPr>
      <dsp:spPr>
        <a:xfrm rot="16200000">
          <a:off x="4030959" y="-78587"/>
          <a:ext cx="1680266" cy="1837441"/>
        </a:xfrm>
        <a:prstGeom prst="flowChartManualOperation">
          <a:avLst/>
        </a:prstGeom>
        <a:solidFill>
          <a:srgbClr val="00B05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5757" bIns="0" numCol="1" spcCol="1270" anchor="ctr" anchorCtr="0">
          <a:noAutofit/>
        </a:bodyPr>
        <a:lstStyle/>
        <a:p>
          <a:pPr lvl="0" algn="ctr" defTabSz="800100" rtl="0">
            <a:lnSpc>
              <a:spcPct val="90000"/>
            </a:lnSpc>
            <a:spcBef>
              <a:spcPct val="0"/>
            </a:spcBef>
            <a:spcAft>
              <a:spcPct val="35000"/>
            </a:spcAft>
          </a:pPr>
          <a:r>
            <a:rPr lang="vi-VN" sz="1800" i="1" kern="1200" dirty="0" smtClean="0"/>
            <a:t>1412183</a:t>
          </a:r>
          <a:endParaRPr lang="en-US" sz="1800" i="1" kern="1200" dirty="0" smtClean="0"/>
        </a:p>
        <a:p>
          <a:pPr lvl="0" algn="ctr" defTabSz="800100" rtl="0">
            <a:lnSpc>
              <a:spcPct val="90000"/>
            </a:lnSpc>
            <a:spcBef>
              <a:spcPct val="0"/>
            </a:spcBef>
            <a:spcAft>
              <a:spcPct val="35000"/>
            </a:spcAft>
          </a:pPr>
          <a:r>
            <a:rPr lang="vi-VN" sz="1800" kern="1200" dirty="0" smtClean="0"/>
            <a:t>Phạm Quốc Hoàng</a:t>
          </a:r>
          <a:endParaRPr lang="en-US" sz="1800" kern="1200" dirty="0"/>
        </a:p>
      </dsp:txBody>
      <dsp:txXfrm rot="5400000">
        <a:off x="3952372" y="336053"/>
        <a:ext cx="1837441" cy="1008160"/>
      </dsp:txXfrm>
    </dsp:sp>
    <dsp:sp modelId="{0CB0CAC3-D54F-4982-9365-7A2AF4324927}">
      <dsp:nvSpPr>
        <dsp:cNvPr id="0" name=""/>
        <dsp:cNvSpPr/>
      </dsp:nvSpPr>
      <dsp:spPr>
        <a:xfrm rot="16200000">
          <a:off x="6006209" y="-78587"/>
          <a:ext cx="1680266" cy="1837441"/>
        </a:xfrm>
        <a:prstGeom prst="flowChartManualOperation">
          <a:avLst/>
        </a:prstGeom>
        <a:solidFill>
          <a:srgbClr val="7030A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5757" bIns="0" numCol="1" spcCol="1270" anchor="ctr" anchorCtr="0">
          <a:noAutofit/>
        </a:bodyPr>
        <a:lstStyle/>
        <a:p>
          <a:pPr lvl="0" algn="ctr" defTabSz="800100" rtl="0">
            <a:lnSpc>
              <a:spcPct val="90000"/>
            </a:lnSpc>
            <a:spcBef>
              <a:spcPct val="0"/>
            </a:spcBef>
            <a:spcAft>
              <a:spcPct val="35000"/>
            </a:spcAft>
          </a:pPr>
          <a:r>
            <a:rPr lang="vi-VN" sz="1800" i="1" kern="1200" dirty="0" smtClean="0"/>
            <a:t>1412199</a:t>
          </a:r>
          <a:endParaRPr lang="en-US" sz="1800" i="1" kern="1200" dirty="0" smtClean="0"/>
        </a:p>
        <a:p>
          <a:pPr lvl="0" algn="ctr" defTabSz="800100" rtl="0">
            <a:lnSpc>
              <a:spcPct val="90000"/>
            </a:lnSpc>
            <a:spcBef>
              <a:spcPct val="0"/>
            </a:spcBef>
            <a:spcAft>
              <a:spcPct val="35000"/>
            </a:spcAft>
          </a:pPr>
          <a:r>
            <a:rPr lang="vi-VN" sz="1800" kern="1200" dirty="0" smtClean="0"/>
            <a:t>Hà Ngọc Huy</a:t>
          </a:r>
          <a:endParaRPr lang="en-US" sz="1800" kern="1200" dirty="0"/>
        </a:p>
      </dsp:txBody>
      <dsp:txXfrm rot="5400000">
        <a:off x="5927622" y="336053"/>
        <a:ext cx="1837441" cy="1008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CCBE8-B3CF-4D36-8CB0-E4DACE4A7E2A}">
      <dsp:nvSpPr>
        <dsp:cNvPr id="0" name=""/>
        <dsp:cNvSpPr/>
      </dsp:nvSpPr>
      <dsp:spPr>
        <a:xfrm>
          <a:off x="3275563" y="252283"/>
          <a:ext cx="3546741" cy="3546741"/>
        </a:xfrm>
        <a:prstGeom prst="pie">
          <a:avLst>
            <a:gd name="adj1" fmla="val 16200000"/>
            <a:gd name="adj2" fmla="val 20520000"/>
          </a:avLst>
        </a:prstGeom>
        <a:solidFill>
          <a:srgbClr val="C0000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Single responsibility principle</a:t>
          </a:r>
          <a:endParaRPr lang="en-US" sz="1400" kern="1200" dirty="0"/>
        </a:p>
      </dsp:txBody>
      <dsp:txXfrm>
        <a:off x="5093690" y="782183"/>
        <a:ext cx="1203358" cy="823350"/>
      </dsp:txXfrm>
    </dsp:sp>
    <dsp:sp modelId="{C6CCC8F5-B611-4AA6-A69B-B0FFCE4F446D}">
      <dsp:nvSpPr>
        <dsp:cNvPr id="0" name=""/>
        <dsp:cNvSpPr/>
      </dsp:nvSpPr>
      <dsp:spPr>
        <a:xfrm>
          <a:off x="3151427" y="423286"/>
          <a:ext cx="3546741" cy="3546741"/>
        </a:xfrm>
        <a:prstGeom prst="pie">
          <a:avLst>
            <a:gd name="adj1" fmla="val 20520000"/>
            <a:gd name="adj2" fmla="val 3240000"/>
          </a:avLst>
        </a:prstGeom>
        <a:solidFill>
          <a:srgbClr val="00B0F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Open/Closed principle</a:t>
          </a:r>
          <a:endParaRPr lang="en-US" sz="1400" kern="1200" dirty="0"/>
        </a:p>
      </dsp:txBody>
      <dsp:txXfrm>
        <a:off x="5469476" y="2027764"/>
        <a:ext cx="1055577" cy="890907"/>
      </dsp:txXfrm>
    </dsp:sp>
    <dsp:sp modelId="{66EFD38A-7355-442F-942E-E499C49260E9}">
      <dsp:nvSpPr>
        <dsp:cNvPr id="0" name=""/>
        <dsp:cNvSpPr/>
      </dsp:nvSpPr>
      <dsp:spPr>
        <a:xfrm>
          <a:off x="3151427" y="423286"/>
          <a:ext cx="3546741" cy="3546741"/>
        </a:xfrm>
        <a:prstGeom prst="pie">
          <a:avLst>
            <a:gd name="adj1" fmla="val 3240000"/>
            <a:gd name="adj2" fmla="val 7560000"/>
          </a:avLst>
        </a:prstGeom>
        <a:solidFill>
          <a:srgbClr val="00206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err="1" smtClean="0"/>
            <a:t>Liskov</a:t>
          </a:r>
          <a:r>
            <a:rPr lang="en-US" sz="1400" kern="1200" dirty="0" smtClean="0"/>
            <a:t> substitution principle</a:t>
          </a:r>
          <a:endParaRPr lang="en-US" sz="1400" kern="1200" dirty="0"/>
        </a:p>
      </dsp:txBody>
      <dsp:txXfrm>
        <a:off x="4291451" y="3083342"/>
        <a:ext cx="1266693" cy="760015"/>
      </dsp:txXfrm>
    </dsp:sp>
    <dsp:sp modelId="{4F717277-2CE1-4230-9EF2-107F5472F515}">
      <dsp:nvSpPr>
        <dsp:cNvPr id="0" name=""/>
        <dsp:cNvSpPr/>
      </dsp:nvSpPr>
      <dsp:spPr>
        <a:xfrm>
          <a:off x="3151427" y="423286"/>
          <a:ext cx="3546741" cy="3546741"/>
        </a:xfrm>
        <a:prstGeom prst="pie">
          <a:avLst>
            <a:gd name="adj1" fmla="val 7560000"/>
            <a:gd name="adj2" fmla="val 11880000"/>
          </a:avLst>
        </a:prstGeom>
        <a:solidFill>
          <a:srgbClr val="7030A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Interface segregation principle</a:t>
          </a:r>
          <a:endParaRPr lang="en-US" sz="1400" kern="1200" dirty="0"/>
        </a:p>
      </dsp:txBody>
      <dsp:txXfrm>
        <a:off x="3320320" y="2027764"/>
        <a:ext cx="1055577" cy="890907"/>
      </dsp:txXfrm>
    </dsp:sp>
    <dsp:sp modelId="{39065772-7EDA-4967-A845-27B62501E7FE}">
      <dsp:nvSpPr>
        <dsp:cNvPr id="0" name=""/>
        <dsp:cNvSpPr/>
      </dsp:nvSpPr>
      <dsp:spPr>
        <a:xfrm>
          <a:off x="3151427" y="423286"/>
          <a:ext cx="3546741" cy="3546741"/>
        </a:xfrm>
        <a:prstGeom prst="pie">
          <a:avLst>
            <a:gd name="adj1" fmla="val 11880000"/>
            <a:gd name="adj2" fmla="val 16200000"/>
          </a:avLst>
        </a:prstGeom>
        <a:solidFill>
          <a:srgbClr val="00B050"/>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Dependency inversion principle </a:t>
          </a:r>
          <a:br>
            <a:rPr lang="en-US" sz="1400" kern="1200" dirty="0" smtClean="0"/>
          </a:br>
          <a:endParaRPr lang="en-US" sz="1400" kern="1200" dirty="0"/>
        </a:p>
      </dsp:txBody>
      <dsp:txXfrm>
        <a:off x="3668661" y="963742"/>
        <a:ext cx="1203358" cy="8233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C192E6-73C3-4511-A359-D2300859A598}" type="datetimeFigureOut">
              <a:rPr lang="en-US" smtClean="0"/>
              <a:t>10/13/2017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ADB3B2-A3A8-4E64-81C2-B91136895270}" type="slidenum">
              <a:rPr lang="en-US" smtClean="0"/>
              <a:t>‹#›</a:t>
            </a:fld>
            <a:endParaRPr lang="en-US"/>
          </a:p>
        </p:txBody>
      </p:sp>
    </p:spTree>
    <p:extLst>
      <p:ext uri="{BB962C8B-B14F-4D97-AF65-F5344CB8AC3E}">
        <p14:creationId xmlns:p14="http://schemas.microsoft.com/office/powerpoint/2010/main" val="3100286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2400" b="0" i="0" kern="1200" dirty="0" smtClean="0">
                <a:solidFill>
                  <a:schemeClr val="tx1"/>
                </a:solidFill>
                <a:effectLst/>
                <a:latin typeface="+mn-lt"/>
                <a:ea typeface="+mn-ea"/>
                <a:cs typeface="+mn-cs"/>
              </a:rPr>
              <a:t>Jackson 2.2.1 (core and </a:t>
            </a:r>
            <a:r>
              <a:rPr lang="en-US" sz="2400" b="0" i="0" kern="1200" dirty="0" err="1" smtClean="0">
                <a:solidFill>
                  <a:schemeClr val="tx1"/>
                </a:solidFill>
                <a:effectLst/>
                <a:latin typeface="+mn-lt"/>
                <a:ea typeface="+mn-ea"/>
                <a:cs typeface="+mn-cs"/>
              </a:rPr>
              <a:t>databind</a:t>
            </a:r>
            <a:r>
              <a:rPr lang="en-US" sz="2400" b="0" i="0" kern="1200" dirty="0" smtClean="0">
                <a:solidFill>
                  <a:schemeClr val="tx1"/>
                </a:solidFill>
                <a:effectLst/>
                <a:latin typeface="+mn-lt"/>
                <a:ea typeface="+mn-ea"/>
                <a:cs typeface="+mn-cs"/>
              </a:rPr>
              <a:t> modules)</a:t>
            </a:r>
            <a:r>
              <a:rPr lang="en-US" sz="2400" b="0" i="0" kern="1200" baseline="0" dirty="0" smtClean="0">
                <a:solidFill>
                  <a:schemeClr val="tx1"/>
                </a:solidFill>
                <a:effectLst/>
                <a:latin typeface="+mn-lt"/>
                <a:ea typeface="+mn-ea"/>
                <a:cs typeface="+mn-cs"/>
              </a:rPr>
              <a:t> </a:t>
            </a:r>
            <a:r>
              <a:rPr lang="en-US" sz="2400" b="0" i="0" kern="1200" dirty="0" smtClean="0">
                <a:solidFill>
                  <a:schemeClr val="tx1"/>
                </a:solidFill>
                <a:effectLst/>
                <a:latin typeface="+mn-lt"/>
                <a:ea typeface="+mn-ea"/>
                <a:cs typeface="+mn-cs"/>
              </a:rPr>
              <a:t>transform objects into </a:t>
            </a:r>
            <a:r>
              <a:rPr lang="en-US" sz="2400" b="0" i="0" kern="1200" dirty="0" err="1" smtClean="0">
                <a:solidFill>
                  <a:schemeClr val="tx1"/>
                </a:solidFill>
                <a:effectLst/>
                <a:latin typeface="+mn-lt"/>
                <a:ea typeface="+mn-ea"/>
                <a:cs typeface="+mn-cs"/>
              </a:rPr>
              <a:t>url</a:t>
            </a:r>
            <a:r>
              <a:rPr lang="en-US" sz="2400" b="0" i="0" kern="1200" dirty="0" smtClean="0">
                <a:solidFill>
                  <a:schemeClr val="tx1"/>
                </a:solidFill>
                <a:effectLst/>
                <a:latin typeface="+mn-lt"/>
                <a:ea typeface="+mn-ea"/>
                <a:cs typeface="+mn-cs"/>
              </a:rPr>
              <a:t> encoded </a:t>
            </a:r>
            <a:r>
              <a:rPr lang="en-US" sz="2400" b="0" i="1" kern="1200" dirty="0" smtClean="0">
                <a:solidFill>
                  <a:schemeClr val="tx1"/>
                </a:solidFill>
                <a:effectLst/>
                <a:latin typeface="+mn-lt"/>
                <a:ea typeface="+mn-ea"/>
                <a:cs typeface="+mn-cs"/>
              </a:rPr>
              <a:t>String</a:t>
            </a:r>
            <a:r>
              <a:rPr lang="en-US" sz="2400" b="0" i="0" kern="1200" dirty="0" smtClean="0">
                <a:solidFill>
                  <a:schemeClr val="tx1"/>
                </a:solidFill>
                <a:effectLst/>
                <a:latin typeface="+mn-lt"/>
                <a:ea typeface="+mn-ea"/>
                <a:cs typeface="+mn-cs"/>
              </a:rPr>
              <a:t> objects.</a:t>
            </a:r>
          </a:p>
          <a:p>
            <a:pPr marL="285750" indent="-285750">
              <a:buFont typeface="Arial" panose="020B0604020202020204" pitchFamily="34" charset="0"/>
              <a:buChar char="•"/>
            </a:pPr>
            <a:r>
              <a:rPr lang="en-US" sz="2400" b="0" i="0" kern="1200" dirty="0" err="1" smtClean="0">
                <a:solidFill>
                  <a:schemeClr val="tx1"/>
                </a:solidFill>
                <a:effectLst/>
                <a:latin typeface="+mn-lt"/>
                <a:ea typeface="+mn-ea"/>
                <a:cs typeface="+mn-cs"/>
              </a:rPr>
              <a:t>Hamcrest</a:t>
            </a:r>
            <a:r>
              <a:rPr lang="en-US" sz="2400" b="0" i="0" kern="1200" dirty="0" smtClean="0">
                <a:solidFill>
                  <a:schemeClr val="tx1"/>
                </a:solidFill>
                <a:effectLst/>
                <a:latin typeface="+mn-lt"/>
                <a:ea typeface="+mn-ea"/>
                <a:cs typeface="+mn-cs"/>
              </a:rPr>
              <a:t> 1.3. matchers when we are writing assertions for the responses.</a:t>
            </a:r>
          </a:p>
          <a:p>
            <a:pPr marL="285750" indent="-285750">
              <a:buFont typeface="Arial" panose="020B0604020202020204" pitchFamily="34" charset="0"/>
              <a:buChar char="•"/>
            </a:pPr>
            <a:r>
              <a:rPr lang="en-US" sz="2400" b="0" i="0" kern="1200" dirty="0" smtClean="0">
                <a:solidFill>
                  <a:schemeClr val="tx1"/>
                </a:solidFill>
                <a:effectLst/>
                <a:latin typeface="+mn-lt"/>
                <a:ea typeface="+mn-ea"/>
                <a:cs typeface="+mn-cs"/>
              </a:rPr>
              <a:t>JUnit 4.11 (exclude the </a:t>
            </a:r>
            <a:r>
              <a:rPr lang="en-US" sz="2400" b="0" i="0" kern="1200" dirty="0" err="1" smtClean="0">
                <a:solidFill>
                  <a:schemeClr val="tx1"/>
                </a:solidFill>
                <a:effectLst/>
                <a:latin typeface="+mn-lt"/>
                <a:ea typeface="+mn-ea"/>
                <a:cs typeface="+mn-cs"/>
              </a:rPr>
              <a:t>hamcrest</a:t>
            </a:r>
            <a:r>
              <a:rPr lang="en-US" sz="2400" b="0" i="0" kern="1200" dirty="0" smtClean="0">
                <a:solidFill>
                  <a:schemeClr val="tx1"/>
                </a:solidFill>
                <a:effectLst/>
                <a:latin typeface="+mn-lt"/>
                <a:ea typeface="+mn-ea"/>
                <a:cs typeface="+mn-cs"/>
              </a:rPr>
              <a:t>-core dependency).</a:t>
            </a:r>
          </a:p>
          <a:p>
            <a:pPr marL="285750" indent="-285750">
              <a:buFont typeface="Arial" panose="020B0604020202020204" pitchFamily="34" charset="0"/>
              <a:buChar char="•"/>
            </a:pPr>
            <a:r>
              <a:rPr lang="en-US" sz="2400" b="0" i="0" kern="1200" dirty="0" err="1" smtClean="0">
                <a:solidFill>
                  <a:schemeClr val="tx1"/>
                </a:solidFill>
                <a:effectLst/>
                <a:latin typeface="+mn-lt"/>
                <a:ea typeface="+mn-ea"/>
                <a:cs typeface="+mn-cs"/>
              </a:rPr>
              <a:t>Mockito</a:t>
            </a:r>
            <a:r>
              <a:rPr lang="en-US" sz="2400" b="0" i="0" kern="1200" dirty="0" smtClean="0">
                <a:solidFill>
                  <a:schemeClr val="tx1"/>
                </a:solidFill>
                <a:effectLst/>
                <a:latin typeface="+mn-lt"/>
                <a:ea typeface="+mn-ea"/>
                <a:cs typeface="+mn-cs"/>
              </a:rPr>
              <a:t> 1.9.5</a:t>
            </a:r>
          </a:p>
          <a:p>
            <a:pPr marL="285750" indent="-285750">
              <a:buFont typeface="Arial" panose="020B0604020202020204" pitchFamily="34" charset="0"/>
              <a:buChar char="•"/>
            </a:pPr>
            <a:r>
              <a:rPr lang="en-US" sz="2400" b="0" i="0" kern="1200" dirty="0" smtClean="0">
                <a:solidFill>
                  <a:schemeClr val="tx1"/>
                </a:solidFill>
                <a:effectLst/>
                <a:latin typeface="+mn-lt"/>
                <a:ea typeface="+mn-ea"/>
                <a:cs typeface="+mn-cs"/>
              </a:rPr>
              <a:t>Spring Test 3.2.3.RELEASE</a:t>
            </a:r>
          </a:p>
        </p:txBody>
      </p:sp>
      <p:sp>
        <p:nvSpPr>
          <p:cNvPr id="4" name="Slide Number Placeholder 3"/>
          <p:cNvSpPr>
            <a:spLocks noGrp="1"/>
          </p:cNvSpPr>
          <p:nvPr>
            <p:ph type="sldNum" sz="quarter" idx="10"/>
          </p:nvPr>
        </p:nvSpPr>
        <p:spPr/>
        <p:txBody>
          <a:bodyPr/>
          <a:lstStyle/>
          <a:p>
            <a:fld id="{28ADB3B2-A3A8-4E64-81C2-B91136895270}" type="slidenum">
              <a:rPr lang="en-US" smtClean="0"/>
              <a:t>22</a:t>
            </a:fld>
            <a:endParaRPr lang="en-US"/>
          </a:p>
        </p:txBody>
      </p:sp>
    </p:spTree>
    <p:extLst>
      <p:ext uri="{BB962C8B-B14F-4D97-AF65-F5344CB8AC3E}">
        <p14:creationId xmlns:p14="http://schemas.microsoft.com/office/powerpoint/2010/main" val="3925350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75E3EA9-2E2C-4481-9294-76C6E371135A}" type="datetimeFigureOut">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2C04E-5601-4677-9331-304487FC6127}" type="slidenum">
              <a:rPr lang="en-US" smtClean="0"/>
              <a:t>‹#›</a:t>
            </a:fld>
            <a:endParaRPr lang="en-US"/>
          </a:p>
        </p:txBody>
      </p:sp>
    </p:spTree>
    <p:extLst>
      <p:ext uri="{BB962C8B-B14F-4D97-AF65-F5344CB8AC3E}">
        <p14:creationId xmlns:p14="http://schemas.microsoft.com/office/powerpoint/2010/main" val="4259251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5E3EA9-2E2C-4481-9294-76C6E371135A}" type="datetimeFigureOut">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2C04E-5601-4677-9331-304487FC6127}" type="slidenum">
              <a:rPr lang="en-US" smtClean="0"/>
              <a:t>‹#›</a:t>
            </a:fld>
            <a:endParaRPr lang="en-US"/>
          </a:p>
        </p:txBody>
      </p:sp>
    </p:spTree>
    <p:extLst>
      <p:ext uri="{BB962C8B-B14F-4D97-AF65-F5344CB8AC3E}">
        <p14:creationId xmlns:p14="http://schemas.microsoft.com/office/powerpoint/2010/main" val="3415422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5E3EA9-2E2C-4481-9294-76C6E371135A}" type="datetimeFigureOut">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2C04E-5601-4677-9331-304487FC612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53119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5E3EA9-2E2C-4481-9294-76C6E371135A}" type="datetimeFigureOut">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2C04E-5601-4677-9331-304487FC6127}" type="slidenum">
              <a:rPr lang="en-US" smtClean="0"/>
              <a:t>‹#›</a:t>
            </a:fld>
            <a:endParaRPr lang="en-US"/>
          </a:p>
        </p:txBody>
      </p:sp>
    </p:spTree>
    <p:extLst>
      <p:ext uri="{BB962C8B-B14F-4D97-AF65-F5344CB8AC3E}">
        <p14:creationId xmlns:p14="http://schemas.microsoft.com/office/powerpoint/2010/main" val="2227134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5E3EA9-2E2C-4481-9294-76C6E371135A}" type="datetimeFigureOut">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2C04E-5601-4677-9331-304487FC612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36038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5E3EA9-2E2C-4481-9294-76C6E371135A}" type="datetimeFigureOut">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2C04E-5601-4677-9331-304487FC6127}" type="slidenum">
              <a:rPr lang="en-US" smtClean="0"/>
              <a:t>‹#›</a:t>
            </a:fld>
            <a:endParaRPr lang="en-US"/>
          </a:p>
        </p:txBody>
      </p:sp>
    </p:spTree>
    <p:extLst>
      <p:ext uri="{BB962C8B-B14F-4D97-AF65-F5344CB8AC3E}">
        <p14:creationId xmlns:p14="http://schemas.microsoft.com/office/powerpoint/2010/main" val="3191096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5E3EA9-2E2C-4481-9294-76C6E371135A}" type="datetimeFigureOut">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2C04E-5601-4677-9331-304487FC6127}" type="slidenum">
              <a:rPr lang="en-US" smtClean="0"/>
              <a:t>‹#›</a:t>
            </a:fld>
            <a:endParaRPr lang="en-US"/>
          </a:p>
        </p:txBody>
      </p:sp>
    </p:spTree>
    <p:extLst>
      <p:ext uri="{BB962C8B-B14F-4D97-AF65-F5344CB8AC3E}">
        <p14:creationId xmlns:p14="http://schemas.microsoft.com/office/powerpoint/2010/main" val="1384062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5E3EA9-2E2C-4481-9294-76C6E371135A}" type="datetimeFigureOut">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2C04E-5601-4677-9331-304487FC6127}" type="slidenum">
              <a:rPr lang="en-US" smtClean="0"/>
              <a:t>‹#›</a:t>
            </a:fld>
            <a:endParaRPr lang="en-US"/>
          </a:p>
        </p:txBody>
      </p:sp>
    </p:spTree>
    <p:extLst>
      <p:ext uri="{BB962C8B-B14F-4D97-AF65-F5344CB8AC3E}">
        <p14:creationId xmlns:p14="http://schemas.microsoft.com/office/powerpoint/2010/main" val="3764049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5E3EA9-2E2C-4481-9294-76C6E371135A}" type="datetimeFigureOut">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2C04E-5601-4677-9331-304487FC6127}" type="slidenum">
              <a:rPr lang="en-US" smtClean="0"/>
              <a:t>‹#›</a:t>
            </a:fld>
            <a:endParaRPr lang="en-US"/>
          </a:p>
        </p:txBody>
      </p:sp>
    </p:spTree>
    <p:extLst>
      <p:ext uri="{BB962C8B-B14F-4D97-AF65-F5344CB8AC3E}">
        <p14:creationId xmlns:p14="http://schemas.microsoft.com/office/powerpoint/2010/main" val="4121817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5E3EA9-2E2C-4481-9294-76C6E371135A}" type="datetimeFigureOut">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2C04E-5601-4677-9331-304487FC6127}" type="slidenum">
              <a:rPr lang="en-US" smtClean="0"/>
              <a:t>‹#›</a:t>
            </a:fld>
            <a:endParaRPr lang="en-US"/>
          </a:p>
        </p:txBody>
      </p:sp>
    </p:spTree>
    <p:extLst>
      <p:ext uri="{BB962C8B-B14F-4D97-AF65-F5344CB8AC3E}">
        <p14:creationId xmlns:p14="http://schemas.microsoft.com/office/powerpoint/2010/main" val="140860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5E3EA9-2E2C-4481-9294-76C6E371135A}" type="datetimeFigureOut">
              <a:rPr lang="en-US" smtClean="0"/>
              <a:t>10/13/2017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12C04E-5601-4677-9331-304487FC6127}" type="slidenum">
              <a:rPr lang="en-US" smtClean="0"/>
              <a:t>‹#›</a:t>
            </a:fld>
            <a:endParaRPr lang="en-US"/>
          </a:p>
        </p:txBody>
      </p:sp>
    </p:spTree>
    <p:extLst>
      <p:ext uri="{BB962C8B-B14F-4D97-AF65-F5344CB8AC3E}">
        <p14:creationId xmlns:p14="http://schemas.microsoft.com/office/powerpoint/2010/main" val="226539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5E3EA9-2E2C-4481-9294-76C6E371135A}" type="datetimeFigureOut">
              <a:rPr lang="en-US" smtClean="0"/>
              <a:t>10/13/2017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12C04E-5601-4677-9331-304487FC6127}" type="slidenum">
              <a:rPr lang="en-US" smtClean="0"/>
              <a:t>‹#›</a:t>
            </a:fld>
            <a:endParaRPr lang="en-US"/>
          </a:p>
        </p:txBody>
      </p:sp>
    </p:spTree>
    <p:extLst>
      <p:ext uri="{BB962C8B-B14F-4D97-AF65-F5344CB8AC3E}">
        <p14:creationId xmlns:p14="http://schemas.microsoft.com/office/powerpoint/2010/main" val="981702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5E3EA9-2E2C-4481-9294-76C6E371135A}" type="datetimeFigureOut">
              <a:rPr lang="en-US" smtClean="0"/>
              <a:t>10/13/2017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12C04E-5601-4677-9331-304487FC6127}" type="slidenum">
              <a:rPr lang="en-US" smtClean="0"/>
              <a:t>‹#›</a:t>
            </a:fld>
            <a:endParaRPr lang="en-US"/>
          </a:p>
        </p:txBody>
      </p:sp>
    </p:spTree>
    <p:extLst>
      <p:ext uri="{BB962C8B-B14F-4D97-AF65-F5344CB8AC3E}">
        <p14:creationId xmlns:p14="http://schemas.microsoft.com/office/powerpoint/2010/main" val="2940129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5E3EA9-2E2C-4481-9294-76C6E371135A}" type="datetimeFigureOut">
              <a:rPr lang="en-US" smtClean="0"/>
              <a:t>10/13/2017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12C04E-5601-4677-9331-304487FC6127}" type="slidenum">
              <a:rPr lang="en-US" smtClean="0"/>
              <a:t>‹#›</a:t>
            </a:fld>
            <a:endParaRPr lang="en-US"/>
          </a:p>
        </p:txBody>
      </p:sp>
    </p:spTree>
    <p:extLst>
      <p:ext uri="{BB962C8B-B14F-4D97-AF65-F5344CB8AC3E}">
        <p14:creationId xmlns:p14="http://schemas.microsoft.com/office/powerpoint/2010/main" val="820984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75E3EA9-2E2C-4481-9294-76C6E371135A}" type="datetimeFigureOut">
              <a:rPr lang="en-US" smtClean="0"/>
              <a:t>10/13/2017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12C04E-5601-4677-9331-304487FC6127}" type="slidenum">
              <a:rPr lang="en-US" smtClean="0"/>
              <a:t>‹#›</a:t>
            </a:fld>
            <a:endParaRPr lang="en-US"/>
          </a:p>
        </p:txBody>
      </p:sp>
    </p:spTree>
    <p:extLst>
      <p:ext uri="{BB962C8B-B14F-4D97-AF65-F5344CB8AC3E}">
        <p14:creationId xmlns:p14="http://schemas.microsoft.com/office/powerpoint/2010/main" val="1619781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5E3EA9-2E2C-4481-9294-76C6E371135A}" type="datetimeFigureOut">
              <a:rPr lang="en-US" smtClean="0"/>
              <a:t>10/13/2017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12C04E-5601-4677-9331-304487FC6127}" type="slidenum">
              <a:rPr lang="en-US" smtClean="0"/>
              <a:t>‹#›</a:t>
            </a:fld>
            <a:endParaRPr lang="en-US"/>
          </a:p>
        </p:txBody>
      </p:sp>
    </p:spTree>
    <p:extLst>
      <p:ext uri="{BB962C8B-B14F-4D97-AF65-F5344CB8AC3E}">
        <p14:creationId xmlns:p14="http://schemas.microsoft.com/office/powerpoint/2010/main" val="4122656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5E3EA9-2E2C-4481-9294-76C6E371135A}" type="datetimeFigureOut">
              <a:rPr lang="en-US" smtClean="0"/>
              <a:t>10/13/2017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12C04E-5601-4677-9331-304487FC6127}" type="slidenum">
              <a:rPr lang="en-US" smtClean="0"/>
              <a:t>‹#›</a:t>
            </a:fld>
            <a:endParaRPr lang="en-US"/>
          </a:p>
        </p:txBody>
      </p:sp>
    </p:spTree>
    <p:extLst>
      <p:ext uri="{BB962C8B-B14F-4D97-AF65-F5344CB8AC3E}">
        <p14:creationId xmlns:p14="http://schemas.microsoft.com/office/powerpoint/2010/main" val="1828391695"/>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28.jpeg"/></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3847" y="450759"/>
            <a:ext cx="9144000" cy="1384949"/>
          </a:xfrm>
          <a:noFill/>
        </p:spPr>
        <p:txBody>
          <a:bodyPr>
            <a:noAutofit/>
          </a:bodyPr>
          <a:lstStyle/>
          <a:p>
            <a:pPr algn="ctr"/>
            <a:r>
              <a:rPr lang="en-US" sz="9600" dirty="0" smtClean="0"/>
              <a:t>SOLID JAVA</a:t>
            </a:r>
            <a:endParaRPr lang="en-US" sz="9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247" y="2247832"/>
            <a:ext cx="9601200" cy="4191000"/>
          </a:xfrm>
          <a:prstGeom prst="rect">
            <a:avLst/>
          </a:prstGeom>
        </p:spPr>
      </p:pic>
    </p:spTree>
    <p:extLst>
      <p:ext uri="{BB962C8B-B14F-4D97-AF65-F5344CB8AC3E}">
        <p14:creationId xmlns:p14="http://schemas.microsoft.com/office/powerpoint/2010/main" val="2788061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182" y="169334"/>
            <a:ext cx="8899676" cy="1646302"/>
          </a:xfrm>
        </p:spPr>
        <p:txBody>
          <a:bodyPr/>
          <a:lstStyle/>
          <a:p>
            <a:pPr lvl="0"/>
            <a:r>
              <a:rPr lang="en-US" b="1" dirty="0" err="1"/>
              <a:t>Liskov</a:t>
            </a:r>
            <a:r>
              <a:rPr lang="en-US" b="1" dirty="0"/>
              <a:t> Substitution Principle</a:t>
            </a:r>
          </a:p>
        </p:txBody>
      </p:sp>
      <p:sp>
        <p:nvSpPr>
          <p:cNvPr id="3" name="TextBox 2"/>
          <p:cNvSpPr txBox="1"/>
          <p:nvPr/>
        </p:nvSpPr>
        <p:spPr>
          <a:xfrm>
            <a:off x="827315" y="1930400"/>
            <a:ext cx="10058399" cy="646331"/>
          </a:xfrm>
          <a:prstGeom prst="rect">
            <a:avLst/>
          </a:prstGeom>
          <a:noFill/>
        </p:spPr>
        <p:txBody>
          <a:bodyPr wrap="square" rtlCol="0">
            <a:spAutoFit/>
          </a:bodyPr>
          <a:lstStyle/>
          <a:p>
            <a:r>
              <a:rPr lang="en-US" dirty="0" err="1"/>
              <a:t>Trong</a:t>
            </a:r>
            <a:r>
              <a:rPr lang="en-US" dirty="0"/>
              <a:t> </a:t>
            </a:r>
            <a:r>
              <a:rPr lang="en-US" dirty="0" err="1"/>
              <a:t>một</a:t>
            </a:r>
            <a:r>
              <a:rPr lang="en-US" dirty="0"/>
              <a:t> </a:t>
            </a:r>
            <a:r>
              <a:rPr lang="en-US" dirty="0" err="1"/>
              <a:t>chương</a:t>
            </a:r>
            <a:r>
              <a:rPr lang="en-US" dirty="0"/>
              <a:t> </a:t>
            </a:r>
            <a:r>
              <a:rPr lang="en-US" dirty="0" err="1"/>
              <a:t>trình</a:t>
            </a:r>
            <a:r>
              <a:rPr lang="en-US" dirty="0"/>
              <a:t>, </a:t>
            </a:r>
            <a:r>
              <a:rPr lang="en-US" dirty="0" err="1"/>
              <a:t>các</a:t>
            </a:r>
            <a:r>
              <a:rPr lang="en-US" dirty="0"/>
              <a:t> object </a:t>
            </a:r>
            <a:r>
              <a:rPr lang="en-US" dirty="0" err="1"/>
              <a:t>của</a:t>
            </a:r>
            <a:r>
              <a:rPr lang="en-US" dirty="0"/>
              <a:t> class con </a:t>
            </a:r>
            <a:r>
              <a:rPr lang="en-US" dirty="0" err="1"/>
              <a:t>có</a:t>
            </a:r>
            <a:r>
              <a:rPr lang="en-US" dirty="0"/>
              <a:t> </a:t>
            </a:r>
            <a:r>
              <a:rPr lang="en-US" dirty="0" err="1"/>
              <a:t>thể</a:t>
            </a:r>
            <a:r>
              <a:rPr lang="en-US" dirty="0"/>
              <a:t> </a:t>
            </a:r>
            <a:r>
              <a:rPr lang="en-US" dirty="0" err="1"/>
              <a:t>thay</a:t>
            </a:r>
            <a:r>
              <a:rPr lang="en-US" dirty="0"/>
              <a:t> </a:t>
            </a:r>
            <a:r>
              <a:rPr lang="en-US" dirty="0" err="1"/>
              <a:t>thế</a:t>
            </a:r>
            <a:r>
              <a:rPr lang="en-US" dirty="0"/>
              <a:t> class cha </a:t>
            </a:r>
            <a:r>
              <a:rPr lang="en-US" dirty="0" err="1"/>
              <a:t>mà</a:t>
            </a:r>
            <a:r>
              <a:rPr lang="en-US" dirty="0"/>
              <a:t> </a:t>
            </a:r>
            <a:r>
              <a:rPr lang="en-US" dirty="0" err="1"/>
              <a:t>không</a:t>
            </a:r>
            <a:r>
              <a:rPr lang="en-US" dirty="0"/>
              <a:t> </a:t>
            </a:r>
            <a:r>
              <a:rPr lang="en-US" dirty="0" err="1"/>
              <a:t>làm</a:t>
            </a:r>
            <a:r>
              <a:rPr lang="en-US" dirty="0"/>
              <a:t> </a:t>
            </a:r>
            <a:r>
              <a:rPr lang="en-US" dirty="0" err="1"/>
              <a:t>thay</a:t>
            </a:r>
            <a:r>
              <a:rPr lang="en-US" dirty="0"/>
              <a:t> </a:t>
            </a:r>
            <a:r>
              <a:rPr lang="en-US" dirty="0" err="1"/>
              <a:t>đổi</a:t>
            </a:r>
            <a:r>
              <a:rPr lang="en-US" dirty="0"/>
              <a:t> </a:t>
            </a:r>
            <a:r>
              <a:rPr lang="en-US" dirty="0" err="1"/>
              <a:t>tính</a:t>
            </a:r>
            <a:r>
              <a:rPr lang="en-US" dirty="0"/>
              <a:t> </a:t>
            </a:r>
            <a:r>
              <a:rPr lang="en-US" dirty="0" err="1"/>
              <a:t>đúng</a:t>
            </a:r>
            <a:r>
              <a:rPr lang="en-US" dirty="0"/>
              <a:t> </a:t>
            </a:r>
            <a:r>
              <a:rPr lang="en-US" dirty="0" err="1"/>
              <a:t>đắn</a:t>
            </a:r>
            <a:r>
              <a:rPr lang="en-US" dirty="0"/>
              <a:t> </a:t>
            </a:r>
            <a:r>
              <a:rPr lang="en-US" dirty="0" err="1"/>
              <a:t>của</a:t>
            </a:r>
            <a:r>
              <a:rPr lang="en-US" dirty="0"/>
              <a:t> </a:t>
            </a:r>
            <a:r>
              <a:rPr lang="en-US" dirty="0" err="1"/>
              <a:t>chương</a:t>
            </a:r>
            <a:r>
              <a:rPr lang="en-US" dirty="0"/>
              <a:t> </a:t>
            </a:r>
            <a:r>
              <a:rPr lang="en-US" dirty="0" err="1"/>
              <a:t>trình</a:t>
            </a:r>
            <a:r>
              <a:rPr lang="en-US" dirty="0"/>
              <a:t>.</a:t>
            </a:r>
          </a:p>
        </p:txBody>
      </p:sp>
      <p:sp>
        <p:nvSpPr>
          <p:cNvPr id="5" name="Rectangle 4"/>
          <p:cNvSpPr/>
          <p:nvPr/>
        </p:nvSpPr>
        <p:spPr>
          <a:xfrm>
            <a:off x="943429" y="2831543"/>
            <a:ext cx="4306238" cy="685059"/>
          </a:xfrm>
          <a:prstGeom prst="rect">
            <a:avLst/>
          </a:prstGeom>
        </p:spPr>
        <p:txBody>
          <a:bodyPr wrap="square">
            <a:spAutoFit/>
          </a:bodyPr>
          <a:lstStyle/>
          <a:p>
            <a:pPr algn="just">
              <a:lnSpc>
                <a:spcPct val="107000"/>
              </a:lnSpc>
              <a:spcAft>
                <a:spcPts val="800"/>
              </a:spcAft>
            </a:pPr>
            <a:r>
              <a:rPr lang="en-US" dirty="0" smtClean="0"/>
              <a:t>Class </a:t>
            </a:r>
            <a:r>
              <a:rPr lang="en-US" dirty="0"/>
              <a:t>Ostrich </a:t>
            </a:r>
            <a:r>
              <a:rPr lang="en-US" dirty="0" err="1"/>
              <a:t>kế</a:t>
            </a:r>
            <a:r>
              <a:rPr lang="en-US" dirty="0"/>
              <a:t> </a:t>
            </a:r>
            <a:r>
              <a:rPr lang="en-US" dirty="0" err="1"/>
              <a:t>thừa</a:t>
            </a:r>
            <a:r>
              <a:rPr lang="en-US" dirty="0"/>
              <a:t> class Bird </a:t>
            </a:r>
            <a:r>
              <a:rPr lang="en-US" dirty="0" err="1"/>
              <a:t>nhưng</a:t>
            </a:r>
            <a:r>
              <a:rPr lang="en-US" dirty="0"/>
              <a:t> </a:t>
            </a:r>
            <a:r>
              <a:rPr lang="en-US" dirty="0" err="1"/>
              <a:t>làm</a:t>
            </a:r>
            <a:r>
              <a:rPr lang="en-US" dirty="0"/>
              <a:t> </a:t>
            </a:r>
            <a:r>
              <a:rPr lang="en-US" dirty="0" err="1"/>
              <a:t>thay</a:t>
            </a:r>
            <a:r>
              <a:rPr lang="en-US" dirty="0"/>
              <a:t> </a:t>
            </a:r>
            <a:r>
              <a:rPr lang="en-US" dirty="0" err="1"/>
              <a:t>đổi</a:t>
            </a:r>
            <a:r>
              <a:rPr lang="en-US" dirty="0"/>
              <a:t> </a:t>
            </a:r>
            <a:r>
              <a:rPr lang="en-US" dirty="0" err="1"/>
              <a:t>hình</a:t>
            </a:r>
            <a:r>
              <a:rPr lang="en-US" dirty="0"/>
              <a:t> vi </a:t>
            </a:r>
            <a:r>
              <a:rPr lang="en-US" dirty="0" err="1"/>
              <a:t>của</a:t>
            </a:r>
            <a:r>
              <a:rPr lang="en-US" dirty="0"/>
              <a:t> </a:t>
            </a:r>
            <a:r>
              <a:rPr lang="en-US" dirty="0" err="1"/>
              <a:t>hàm</a:t>
            </a:r>
            <a:r>
              <a:rPr lang="en-US" dirty="0"/>
              <a:t> fly</a:t>
            </a:r>
            <a:r>
              <a:rPr lang="en-US" dirty="0" smtClean="0"/>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descr="https://lh4.googleusercontent.com/GK2_6srgZuKUHND0w1CvjU4C0s10WYZFkQ5bHRuoeb9IqzPXTNLmTbyxaQBsbnnVa5GiJfaB9qvRAdOtF5Bnh8p5LDIrK0oNfu04UJ4jrssOIH3HAlsdjmknOWwd1T2SpWo-jOUb"/>
          <p:cNvPicPr/>
          <p:nvPr/>
        </p:nvPicPr>
        <p:blipFill>
          <a:blip r:embed="rId2">
            <a:extLst>
              <a:ext uri="{28A0092B-C50C-407E-A947-70E740481C1C}">
                <a14:useLocalDpi xmlns:a14="http://schemas.microsoft.com/office/drawing/2010/main" val="0"/>
              </a:ext>
            </a:extLst>
          </a:blip>
          <a:srcRect/>
          <a:stretch>
            <a:fillRect/>
          </a:stretch>
        </p:blipFill>
        <p:spPr bwMode="auto">
          <a:xfrm>
            <a:off x="899885" y="3635080"/>
            <a:ext cx="5109028" cy="3084830"/>
          </a:xfrm>
          <a:prstGeom prst="rect">
            <a:avLst/>
          </a:prstGeom>
          <a:noFill/>
          <a:ln>
            <a:noFill/>
          </a:ln>
        </p:spPr>
      </p:pic>
      <p:sp>
        <p:nvSpPr>
          <p:cNvPr id="6" name="Rectangle 5"/>
          <p:cNvSpPr/>
          <p:nvPr/>
        </p:nvSpPr>
        <p:spPr>
          <a:xfrm>
            <a:off x="6574972" y="2831543"/>
            <a:ext cx="5196114" cy="1018164"/>
          </a:xfrm>
          <a:prstGeom prst="rect">
            <a:avLst/>
          </a:prstGeom>
        </p:spPr>
        <p:txBody>
          <a:bodyPr wrap="square">
            <a:spAutoFit/>
          </a:bodyPr>
          <a:lstStyle/>
          <a:p>
            <a:pPr>
              <a:lnSpc>
                <a:spcPct val="107000"/>
              </a:lnSpc>
              <a:spcAft>
                <a:spcPts val="800"/>
              </a:spcAft>
            </a:pPr>
            <a:r>
              <a:rPr lang="en-US" dirty="0" err="1" smtClean="0"/>
              <a:t>Tạo</a:t>
            </a:r>
            <a:r>
              <a:rPr lang="en-US" dirty="0" smtClean="0"/>
              <a:t> </a:t>
            </a:r>
            <a:r>
              <a:rPr lang="en-US" dirty="0" err="1"/>
              <a:t>ra</a:t>
            </a:r>
            <a:r>
              <a:rPr lang="en-US" dirty="0"/>
              <a:t> 2 </a:t>
            </a:r>
            <a:r>
              <a:rPr lang="en-US" dirty="0" err="1"/>
              <a:t>lớp</a:t>
            </a:r>
            <a:r>
              <a:rPr lang="en-US" dirty="0"/>
              <a:t> </a:t>
            </a:r>
            <a:r>
              <a:rPr lang="en-US" dirty="0" err="1"/>
              <a:t>kế</a:t>
            </a:r>
            <a:r>
              <a:rPr lang="en-US" dirty="0"/>
              <a:t> </a:t>
            </a:r>
            <a:r>
              <a:rPr lang="en-US" dirty="0" err="1"/>
              <a:t>thừa</a:t>
            </a:r>
            <a:r>
              <a:rPr lang="en-US" dirty="0"/>
              <a:t> </a:t>
            </a:r>
            <a:r>
              <a:rPr lang="en-US" dirty="0" err="1"/>
              <a:t>là</a:t>
            </a:r>
            <a:r>
              <a:rPr lang="en-US" dirty="0"/>
              <a:t> </a:t>
            </a:r>
            <a:r>
              <a:rPr lang="en-US" dirty="0" err="1"/>
              <a:t>Chim</a:t>
            </a:r>
            <a:r>
              <a:rPr lang="en-US" dirty="0"/>
              <a:t> bay </a:t>
            </a:r>
            <a:r>
              <a:rPr lang="en-US" dirty="0" err="1"/>
              <a:t>được</a:t>
            </a:r>
            <a:r>
              <a:rPr lang="en-US" dirty="0"/>
              <a:t> </a:t>
            </a:r>
            <a:r>
              <a:rPr lang="en-US" dirty="0" err="1"/>
              <a:t>và</a:t>
            </a:r>
            <a:r>
              <a:rPr lang="en-US" dirty="0"/>
              <a:t>  </a:t>
            </a:r>
            <a:r>
              <a:rPr lang="en-US" dirty="0" err="1"/>
              <a:t>Chim</a:t>
            </a:r>
            <a:r>
              <a:rPr lang="en-US" dirty="0"/>
              <a:t> </a:t>
            </a:r>
            <a:r>
              <a:rPr lang="en-US" dirty="0" err="1"/>
              <a:t>không</a:t>
            </a:r>
            <a:r>
              <a:rPr lang="en-US" dirty="0"/>
              <a:t> bay </a:t>
            </a:r>
            <a:r>
              <a:rPr lang="en-US" dirty="0" err="1"/>
              <a:t>được</a:t>
            </a:r>
            <a:endParaRPr lang="en-US" dirty="0"/>
          </a:p>
          <a:p>
            <a:pPr>
              <a:lnSpc>
                <a:spcPct val="107000"/>
              </a:lnSpc>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descr="https://lh5.googleusercontent.com/7XkqXAJdA0XpJaeA2Q-owf5F-2ZY4n_cKRtsHQu5PxjvcxK997-mjC3NiEn3X5QgcC8lQDe9QWa-vRxlsgnrfjPL32Lc1bPFm-WYXnMqunK-gtadtUUe3nvrwugYVGS1icbipzd9"/>
          <p:cNvPicPr/>
          <p:nvPr/>
        </p:nvPicPr>
        <p:blipFill>
          <a:blip r:embed="rId3">
            <a:extLst>
              <a:ext uri="{28A0092B-C50C-407E-A947-70E740481C1C}">
                <a14:useLocalDpi xmlns:a14="http://schemas.microsoft.com/office/drawing/2010/main" val="0"/>
              </a:ext>
            </a:extLst>
          </a:blip>
          <a:srcRect/>
          <a:stretch>
            <a:fillRect/>
          </a:stretch>
        </p:blipFill>
        <p:spPr bwMode="auto">
          <a:xfrm>
            <a:off x="6574971" y="3635080"/>
            <a:ext cx="4630057" cy="2968920"/>
          </a:xfrm>
          <a:prstGeom prst="rect">
            <a:avLst/>
          </a:prstGeom>
          <a:noFill/>
          <a:ln>
            <a:noFill/>
          </a:ln>
        </p:spPr>
      </p:pic>
    </p:spTree>
    <p:extLst>
      <p:ext uri="{BB962C8B-B14F-4D97-AF65-F5344CB8AC3E}">
        <p14:creationId xmlns:p14="http://schemas.microsoft.com/office/powerpoint/2010/main" val="2494682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181" y="169334"/>
            <a:ext cx="9523789" cy="1646302"/>
          </a:xfrm>
        </p:spPr>
        <p:txBody>
          <a:bodyPr/>
          <a:lstStyle/>
          <a:p>
            <a:pPr lvl="0" algn="l"/>
            <a:r>
              <a:rPr lang="en-US" b="1" dirty="0" smtClean="0"/>
              <a:t>Interface Segregation Principle</a:t>
            </a:r>
            <a:endParaRPr lang="en-US" b="1" dirty="0"/>
          </a:p>
        </p:txBody>
      </p:sp>
      <p:sp>
        <p:nvSpPr>
          <p:cNvPr id="3" name="TextBox 2"/>
          <p:cNvSpPr txBox="1"/>
          <p:nvPr/>
        </p:nvSpPr>
        <p:spPr>
          <a:xfrm>
            <a:off x="827315" y="1930400"/>
            <a:ext cx="10058399" cy="369332"/>
          </a:xfrm>
          <a:prstGeom prst="rect">
            <a:avLst/>
          </a:prstGeom>
          <a:noFill/>
        </p:spPr>
        <p:txBody>
          <a:bodyPr wrap="square" rtlCol="0">
            <a:spAutoFit/>
          </a:bodyPr>
          <a:lstStyle/>
          <a:p>
            <a:r>
              <a:rPr lang="en-US" dirty="0" err="1" smtClean="0"/>
              <a:t>Thay</a:t>
            </a:r>
            <a:r>
              <a:rPr lang="en-US" dirty="0" smtClean="0"/>
              <a:t> </a:t>
            </a:r>
            <a:r>
              <a:rPr lang="en-US" dirty="0" err="1"/>
              <a:t>vì</a:t>
            </a:r>
            <a:r>
              <a:rPr lang="en-US" dirty="0"/>
              <a:t> </a:t>
            </a:r>
            <a:r>
              <a:rPr lang="en-US" dirty="0" err="1"/>
              <a:t>dùng</a:t>
            </a:r>
            <a:r>
              <a:rPr lang="en-US" dirty="0"/>
              <a:t> 1 interface </a:t>
            </a:r>
            <a:r>
              <a:rPr lang="en-US" dirty="0" err="1"/>
              <a:t>lớn</a:t>
            </a:r>
            <a:r>
              <a:rPr lang="en-US" dirty="0"/>
              <a:t>, ta </a:t>
            </a:r>
            <a:r>
              <a:rPr lang="en-US" dirty="0" err="1"/>
              <a:t>nên</a:t>
            </a:r>
            <a:r>
              <a:rPr lang="en-US" dirty="0"/>
              <a:t> </a:t>
            </a:r>
            <a:r>
              <a:rPr lang="en-US" dirty="0" err="1"/>
              <a:t>tách</a:t>
            </a:r>
            <a:r>
              <a:rPr lang="en-US" dirty="0"/>
              <a:t> </a:t>
            </a:r>
            <a:r>
              <a:rPr lang="en-US" dirty="0" err="1"/>
              <a:t>thành</a:t>
            </a:r>
            <a:r>
              <a:rPr lang="en-US" dirty="0"/>
              <a:t> </a:t>
            </a:r>
            <a:r>
              <a:rPr lang="en-US" dirty="0" err="1"/>
              <a:t>nhiều</a:t>
            </a:r>
            <a:r>
              <a:rPr lang="en-US" dirty="0"/>
              <a:t> interface </a:t>
            </a:r>
            <a:r>
              <a:rPr lang="en-US" dirty="0" err="1"/>
              <a:t>nhỏ</a:t>
            </a:r>
            <a:r>
              <a:rPr lang="en-US" dirty="0"/>
              <a:t>, </a:t>
            </a:r>
            <a:r>
              <a:rPr lang="en-US" dirty="0" err="1"/>
              <a:t>với</a:t>
            </a:r>
            <a:r>
              <a:rPr lang="en-US" dirty="0"/>
              <a:t> </a:t>
            </a:r>
            <a:r>
              <a:rPr lang="en-US" dirty="0" err="1"/>
              <a:t>nhiều</a:t>
            </a:r>
            <a:r>
              <a:rPr lang="en-US" dirty="0"/>
              <a:t> </a:t>
            </a:r>
            <a:r>
              <a:rPr lang="en-US" dirty="0" err="1"/>
              <a:t>mục</a:t>
            </a:r>
            <a:r>
              <a:rPr lang="en-US" dirty="0"/>
              <a:t> </a:t>
            </a:r>
            <a:r>
              <a:rPr lang="en-US" dirty="0" err="1"/>
              <a:t>đích</a:t>
            </a:r>
            <a:r>
              <a:rPr lang="en-US" dirty="0"/>
              <a:t> </a:t>
            </a:r>
            <a:r>
              <a:rPr lang="en-US" dirty="0" err="1"/>
              <a:t>cụ</a:t>
            </a:r>
            <a:r>
              <a:rPr lang="en-US" dirty="0"/>
              <a:t> </a:t>
            </a:r>
            <a:r>
              <a:rPr lang="en-US" dirty="0" err="1"/>
              <a:t>thể</a:t>
            </a:r>
            <a:r>
              <a:rPr lang="en-US" dirty="0" smtClean="0"/>
              <a:t>.</a:t>
            </a:r>
            <a:endParaRPr lang="en-US" dirty="0"/>
          </a:p>
        </p:txBody>
      </p:sp>
      <p:sp>
        <p:nvSpPr>
          <p:cNvPr id="4" name="Rectangle 3"/>
          <p:cNvSpPr/>
          <p:nvPr/>
        </p:nvSpPr>
        <p:spPr>
          <a:xfrm>
            <a:off x="827314" y="2414496"/>
            <a:ext cx="9114971" cy="369332"/>
          </a:xfrm>
          <a:prstGeom prst="rect">
            <a:avLst/>
          </a:prstGeom>
        </p:spPr>
        <p:txBody>
          <a:bodyPr wrap="square">
            <a:spAutoFit/>
          </a:bodyPr>
          <a:lstStyle/>
          <a:p>
            <a:r>
              <a:rPr lang="en-US" dirty="0" err="1"/>
              <a:t>Xây</a:t>
            </a:r>
            <a:r>
              <a:rPr lang="en-US" dirty="0"/>
              <a:t> </a:t>
            </a:r>
            <a:r>
              <a:rPr lang="en-US" dirty="0" err="1"/>
              <a:t>dựng</a:t>
            </a:r>
            <a:r>
              <a:rPr lang="en-US" dirty="0"/>
              <a:t> 1 interface </a:t>
            </a:r>
            <a:r>
              <a:rPr lang="en-US" i="1" dirty="0"/>
              <a:t>Phone</a:t>
            </a:r>
            <a:r>
              <a:rPr lang="en-US" dirty="0"/>
              <a:t>, </a:t>
            </a:r>
            <a:r>
              <a:rPr lang="en-US" dirty="0" err="1"/>
              <a:t>các</a:t>
            </a:r>
            <a:r>
              <a:rPr lang="en-US" dirty="0"/>
              <a:t> class </a:t>
            </a:r>
            <a:r>
              <a:rPr lang="en-US" i="1" dirty="0" err="1"/>
              <a:t>SmartPhone</a:t>
            </a:r>
            <a:r>
              <a:rPr lang="en-US" dirty="0"/>
              <a:t>, </a:t>
            </a:r>
            <a:r>
              <a:rPr lang="en-US" i="1" dirty="0" err="1"/>
              <a:t>PhoneBox</a:t>
            </a:r>
            <a:r>
              <a:rPr lang="en-US" dirty="0"/>
              <a:t> implement </a:t>
            </a:r>
            <a:r>
              <a:rPr lang="en-US" i="1" dirty="0"/>
              <a:t>Phone</a:t>
            </a:r>
            <a:r>
              <a:rPr lang="en-US" dirty="0"/>
              <a:t>.</a:t>
            </a:r>
          </a:p>
        </p:txBody>
      </p:sp>
      <p:pic>
        <p:nvPicPr>
          <p:cNvPr id="7" name="Picture 6"/>
          <p:cNvPicPr>
            <a:picLocks noChangeAspect="1"/>
          </p:cNvPicPr>
          <p:nvPr/>
        </p:nvPicPr>
        <p:blipFill>
          <a:blip r:embed="rId2"/>
          <a:stretch>
            <a:fillRect/>
          </a:stretch>
        </p:blipFill>
        <p:spPr>
          <a:xfrm>
            <a:off x="827315" y="2898593"/>
            <a:ext cx="2844800" cy="1513750"/>
          </a:xfrm>
          <a:prstGeom prst="rect">
            <a:avLst/>
          </a:prstGeom>
        </p:spPr>
      </p:pic>
      <p:pic>
        <p:nvPicPr>
          <p:cNvPr id="8" name="Picture 7"/>
          <p:cNvPicPr>
            <a:picLocks noChangeAspect="1"/>
          </p:cNvPicPr>
          <p:nvPr/>
        </p:nvPicPr>
        <p:blipFill>
          <a:blip r:embed="rId3"/>
          <a:stretch>
            <a:fillRect/>
          </a:stretch>
        </p:blipFill>
        <p:spPr>
          <a:xfrm>
            <a:off x="3849459" y="2898592"/>
            <a:ext cx="3349627" cy="3197408"/>
          </a:xfrm>
          <a:prstGeom prst="rect">
            <a:avLst/>
          </a:prstGeom>
        </p:spPr>
      </p:pic>
      <p:pic>
        <p:nvPicPr>
          <p:cNvPr id="9" name="Picture 8"/>
          <p:cNvPicPr>
            <a:picLocks noChangeAspect="1"/>
          </p:cNvPicPr>
          <p:nvPr/>
        </p:nvPicPr>
        <p:blipFill>
          <a:blip r:embed="rId4"/>
          <a:stretch>
            <a:fillRect/>
          </a:stretch>
        </p:blipFill>
        <p:spPr>
          <a:xfrm>
            <a:off x="7376430" y="2898592"/>
            <a:ext cx="4539799" cy="3543300"/>
          </a:xfrm>
          <a:prstGeom prst="rect">
            <a:avLst/>
          </a:prstGeom>
        </p:spPr>
      </p:pic>
    </p:spTree>
    <p:extLst>
      <p:ext uri="{BB962C8B-B14F-4D97-AF65-F5344CB8AC3E}">
        <p14:creationId xmlns:p14="http://schemas.microsoft.com/office/powerpoint/2010/main" val="2962956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181" y="169334"/>
            <a:ext cx="9523789" cy="1646302"/>
          </a:xfrm>
        </p:spPr>
        <p:txBody>
          <a:bodyPr/>
          <a:lstStyle/>
          <a:p>
            <a:pPr lvl="0" algn="l"/>
            <a:r>
              <a:rPr lang="en-US" b="1" dirty="0" smtClean="0"/>
              <a:t>Interface Segregation Principle</a:t>
            </a:r>
            <a:endParaRPr lang="en-US" b="1" dirty="0"/>
          </a:p>
        </p:txBody>
      </p:sp>
      <p:sp>
        <p:nvSpPr>
          <p:cNvPr id="3" name="TextBox 2"/>
          <p:cNvSpPr txBox="1"/>
          <p:nvPr/>
        </p:nvSpPr>
        <p:spPr>
          <a:xfrm>
            <a:off x="827314" y="4670242"/>
            <a:ext cx="2728686" cy="2031325"/>
          </a:xfrm>
          <a:prstGeom prst="rect">
            <a:avLst/>
          </a:prstGeom>
          <a:noFill/>
        </p:spPr>
        <p:txBody>
          <a:bodyPr wrap="square" rtlCol="0">
            <a:spAutoFit/>
          </a:bodyPr>
          <a:lstStyle/>
          <a:p>
            <a:r>
              <a:rPr lang="en-US" dirty="0" err="1"/>
              <a:t>Nếu</a:t>
            </a:r>
            <a:r>
              <a:rPr lang="en-US" dirty="0"/>
              <a:t> class </a:t>
            </a:r>
            <a:r>
              <a:rPr lang="en-US" i="1" dirty="0"/>
              <a:t>Phone</a:t>
            </a:r>
            <a:r>
              <a:rPr lang="en-US" dirty="0"/>
              <a:t> </a:t>
            </a:r>
            <a:r>
              <a:rPr lang="en-US" dirty="0" err="1"/>
              <a:t>có</a:t>
            </a:r>
            <a:r>
              <a:rPr lang="en-US" dirty="0"/>
              <a:t> </a:t>
            </a:r>
            <a:r>
              <a:rPr lang="en-US" dirty="0" err="1"/>
              <a:t>thêm</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mới</a:t>
            </a:r>
            <a:r>
              <a:rPr lang="en-US" dirty="0"/>
              <a:t> </a:t>
            </a:r>
            <a:r>
              <a:rPr lang="en-US" dirty="0" err="1"/>
              <a:t>thì</a:t>
            </a:r>
            <a:r>
              <a:rPr lang="en-US" dirty="0"/>
              <a:t> </a:t>
            </a:r>
            <a:r>
              <a:rPr lang="en-US" dirty="0" err="1"/>
              <a:t>các</a:t>
            </a:r>
            <a:r>
              <a:rPr lang="en-US" dirty="0"/>
              <a:t> class </a:t>
            </a:r>
            <a:r>
              <a:rPr lang="en-US" i="1" dirty="0" err="1"/>
              <a:t>SmartPhone</a:t>
            </a:r>
            <a:r>
              <a:rPr lang="en-US" dirty="0"/>
              <a:t>, </a:t>
            </a:r>
            <a:r>
              <a:rPr lang="en-US" i="1" dirty="0" err="1"/>
              <a:t>PhoneBox</a:t>
            </a:r>
            <a:r>
              <a:rPr lang="en-US" dirty="0"/>
              <a:t> </a:t>
            </a:r>
            <a:r>
              <a:rPr lang="en-US" dirty="0" err="1"/>
              <a:t>sẽ</a:t>
            </a:r>
            <a:r>
              <a:rPr lang="en-US" dirty="0"/>
              <a:t> </a:t>
            </a:r>
            <a:r>
              <a:rPr lang="en-US" dirty="0" err="1"/>
              <a:t>phải</a:t>
            </a:r>
            <a:r>
              <a:rPr lang="en-US" dirty="0"/>
              <a:t> </a:t>
            </a:r>
            <a:r>
              <a:rPr lang="en-US" dirty="0" err="1"/>
              <a:t>thay</a:t>
            </a:r>
            <a:r>
              <a:rPr lang="en-US" dirty="0"/>
              <a:t> </a:t>
            </a:r>
            <a:r>
              <a:rPr lang="en-US" dirty="0" err="1"/>
              <a:t>đổi</a:t>
            </a:r>
            <a:r>
              <a:rPr lang="en-US" dirty="0"/>
              <a:t> </a:t>
            </a:r>
            <a:r>
              <a:rPr lang="en-US" dirty="0" err="1"/>
              <a:t>theo</a:t>
            </a:r>
            <a:r>
              <a:rPr lang="en-US" dirty="0"/>
              <a:t> </a:t>
            </a:r>
            <a:r>
              <a:rPr lang="en-US" dirty="0" err="1"/>
              <a:t>trong</a:t>
            </a:r>
            <a:r>
              <a:rPr lang="en-US" dirty="0"/>
              <a:t> </a:t>
            </a:r>
            <a:r>
              <a:rPr lang="en-US" dirty="0" err="1"/>
              <a:t>khi</a:t>
            </a:r>
            <a:r>
              <a:rPr lang="en-US" dirty="0"/>
              <a:t> </a:t>
            </a:r>
            <a:r>
              <a:rPr lang="en-US" dirty="0" err="1"/>
              <a:t>nó</a:t>
            </a:r>
            <a:r>
              <a:rPr lang="en-US" dirty="0"/>
              <a:t> </a:t>
            </a:r>
            <a:r>
              <a:rPr lang="en-US" dirty="0" err="1"/>
              <a:t>không</a:t>
            </a:r>
            <a:r>
              <a:rPr lang="en-US" dirty="0"/>
              <a:t> </a:t>
            </a:r>
            <a:r>
              <a:rPr lang="en-US" dirty="0" err="1"/>
              <a:t>cần</a:t>
            </a:r>
            <a:r>
              <a:rPr lang="en-US" dirty="0"/>
              <a:t> </a:t>
            </a:r>
            <a:r>
              <a:rPr lang="en-US" dirty="0" err="1"/>
              <a:t>hoặc</a:t>
            </a:r>
            <a:r>
              <a:rPr lang="en-US" dirty="0"/>
              <a:t> </a:t>
            </a:r>
            <a:r>
              <a:rPr lang="en-US" dirty="0" err="1"/>
              <a:t>không</a:t>
            </a:r>
            <a:r>
              <a:rPr lang="en-US" dirty="0"/>
              <a:t> </a:t>
            </a:r>
            <a:r>
              <a:rPr lang="en-US" dirty="0" err="1"/>
              <a:t>thế</a:t>
            </a:r>
            <a:r>
              <a:rPr lang="en-US" dirty="0"/>
              <a:t> </a:t>
            </a:r>
            <a:r>
              <a:rPr lang="en-US" dirty="0" err="1"/>
              <a:t>thực</a:t>
            </a:r>
            <a:r>
              <a:rPr lang="en-US" dirty="0"/>
              <a:t> </a:t>
            </a:r>
            <a:r>
              <a:rPr lang="en-US" dirty="0" err="1"/>
              <a:t>hiện</a:t>
            </a:r>
            <a:r>
              <a:rPr lang="en-US" dirty="0"/>
              <a:t>.</a:t>
            </a:r>
          </a:p>
        </p:txBody>
      </p:sp>
      <p:sp>
        <p:nvSpPr>
          <p:cNvPr id="4" name="Rectangle 3"/>
          <p:cNvSpPr/>
          <p:nvPr/>
        </p:nvSpPr>
        <p:spPr>
          <a:xfrm>
            <a:off x="827314" y="2414496"/>
            <a:ext cx="9114971" cy="369332"/>
          </a:xfrm>
          <a:prstGeom prst="rect">
            <a:avLst/>
          </a:prstGeom>
        </p:spPr>
        <p:txBody>
          <a:bodyPr wrap="square">
            <a:spAutoFit/>
          </a:bodyPr>
          <a:lstStyle/>
          <a:p>
            <a:r>
              <a:rPr lang="en-US" dirty="0" err="1"/>
              <a:t>Xây</a:t>
            </a:r>
            <a:r>
              <a:rPr lang="en-US" dirty="0"/>
              <a:t> </a:t>
            </a:r>
            <a:r>
              <a:rPr lang="en-US" dirty="0" err="1"/>
              <a:t>dựng</a:t>
            </a:r>
            <a:r>
              <a:rPr lang="en-US" dirty="0"/>
              <a:t> 1 interface </a:t>
            </a:r>
            <a:r>
              <a:rPr lang="en-US" i="1" dirty="0"/>
              <a:t>Phone</a:t>
            </a:r>
            <a:r>
              <a:rPr lang="en-US" dirty="0"/>
              <a:t>, </a:t>
            </a:r>
            <a:r>
              <a:rPr lang="en-US" dirty="0" err="1"/>
              <a:t>các</a:t>
            </a:r>
            <a:r>
              <a:rPr lang="en-US" dirty="0"/>
              <a:t> class </a:t>
            </a:r>
            <a:r>
              <a:rPr lang="en-US" i="1" dirty="0" err="1"/>
              <a:t>SmartPhone</a:t>
            </a:r>
            <a:r>
              <a:rPr lang="en-US" dirty="0"/>
              <a:t>, </a:t>
            </a:r>
            <a:r>
              <a:rPr lang="en-US" i="1" dirty="0" err="1"/>
              <a:t>PhoneBox</a:t>
            </a:r>
            <a:r>
              <a:rPr lang="en-US" dirty="0"/>
              <a:t> implement </a:t>
            </a:r>
            <a:r>
              <a:rPr lang="en-US" i="1" dirty="0"/>
              <a:t>Phone</a:t>
            </a:r>
            <a:r>
              <a:rPr lang="en-US" dirty="0"/>
              <a:t>.</a:t>
            </a:r>
          </a:p>
        </p:txBody>
      </p:sp>
      <p:pic>
        <p:nvPicPr>
          <p:cNvPr id="7" name="Picture 6"/>
          <p:cNvPicPr>
            <a:picLocks noChangeAspect="1"/>
          </p:cNvPicPr>
          <p:nvPr/>
        </p:nvPicPr>
        <p:blipFill>
          <a:blip r:embed="rId2"/>
          <a:stretch>
            <a:fillRect/>
          </a:stretch>
        </p:blipFill>
        <p:spPr>
          <a:xfrm>
            <a:off x="827315" y="2898593"/>
            <a:ext cx="2844800" cy="1513750"/>
          </a:xfrm>
          <a:prstGeom prst="rect">
            <a:avLst/>
          </a:prstGeom>
        </p:spPr>
      </p:pic>
      <p:pic>
        <p:nvPicPr>
          <p:cNvPr id="8" name="Picture 7"/>
          <p:cNvPicPr>
            <a:picLocks noChangeAspect="1"/>
          </p:cNvPicPr>
          <p:nvPr/>
        </p:nvPicPr>
        <p:blipFill>
          <a:blip r:embed="rId3"/>
          <a:stretch>
            <a:fillRect/>
          </a:stretch>
        </p:blipFill>
        <p:spPr>
          <a:xfrm>
            <a:off x="3849459" y="2898592"/>
            <a:ext cx="3349627" cy="3197408"/>
          </a:xfrm>
          <a:prstGeom prst="rect">
            <a:avLst/>
          </a:prstGeom>
        </p:spPr>
      </p:pic>
      <p:pic>
        <p:nvPicPr>
          <p:cNvPr id="9" name="Picture 8"/>
          <p:cNvPicPr>
            <a:picLocks noChangeAspect="1"/>
          </p:cNvPicPr>
          <p:nvPr/>
        </p:nvPicPr>
        <p:blipFill>
          <a:blip r:embed="rId4"/>
          <a:stretch>
            <a:fillRect/>
          </a:stretch>
        </p:blipFill>
        <p:spPr>
          <a:xfrm>
            <a:off x="7376430" y="2898592"/>
            <a:ext cx="4539799" cy="3543300"/>
          </a:xfrm>
          <a:prstGeom prst="rect">
            <a:avLst/>
          </a:prstGeom>
        </p:spPr>
      </p:pic>
    </p:spTree>
    <p:extLst>
      <p:ext uri="{BB962C8B-B14F-4D97-AF65-F5344CB8AC3E}">
        <p14:creationId xmlns:p14="http://schemas.microsoft.com/office/powerpoint/2010/main" val="2419946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181" y="169334"/>
            <a:ext cx="9523789" cy="1646302"/>
          </a:xfrm>
        </p:spPr>
        <p:txBody>
          <a:bodyPr/>
          <a:lstStyle/>
          <a:p>
            <a:pPr lvl="0" algn="l"/>
            <a:r>
              <a:rPr lang="en-US" b="1" dirty="0" smtClean="0"/>
              <a:t>Interface Segregation Principle</a:t>
            </a:r>
            <a:br>
              <a:rPr lang="en-US" b="1" dirty="0" smtClean="0"/>
            </a:br>
            <a:r>
              <a:rPr lang="en-US" b="1" dirty="0" err="1" smtClean="0"/>
              <a:t>Giải</a:t>
            </a:r>
            <a:r>
              <a:rPr lang="en-US" b="1" dirty="0" smtClean="0"/>
              <a:t> </a:t>
            </a:r>
            <a:r>
              <a:rPr lang="en-US" b="1" dirty="0" err="1" smtClean="0"/>
              <a:t>pháp</a:t>
            </a:r>
            <a:endParaRPr lang="en-US" b="1" dirty="0"/>
          </a:p>
        </p:txBody>
      </p:sp>
      <p:sp>
        <p:nvSpPr>
          <p:cNvPr id="4" name="Rectangle 3"/>
          <p:cNvSpPr/>
          <p:nvPr/>
        </p:nvSpPr>
        <p:spPr>
          <a:xfrm>
            <a:off x="917466" y="2001097"/>
            <a:ext cx="9815053" cy="830997"/>
          </a:xfrm>
          <a:prstGeom prst="rect">
            <a:avLst/>
          </a:prstGeom>
        </p:spPr>
        <p:txBody>
          <a:bodyPr wrap="square">
            <a:spAutoFit/>
          </a:bodyPr>
          <a:lstStyle/>
          <a:p>
            <a:pPr lvl="0" fontAlgn="base"/>
            <a:r>
              <a:rPr lang="en-US" sz="2400" dirty="0"/>
              <a:t>Chia </a:t>
            </a:r>
            <a:r>
              <a:rPr lang="en-US" sz="2400" dirty="0" err="1"/>
              <a:t>nhỏ</a:t>
            </a:r>
            <a:r>
              <a:rPr lang="en-US" sz="2400" dirty="0"/>
              <a:t> interface </a:t>
            </a:r>
            <a:r>
              <a:rPr lang="en-US" sz="2400" i="1" dirty="0"/>
              <a:t>Phone</a:t>
            </a:r>
            <a:r>
              <a:rPr lang="en-US" sz="2400" dirty="0"/>
              <a:t> </a:t>
            </a:r>
            <a:r>
              <a:rPr lang="en-US" sz="2400" dirty="0" err="1"/>
              <a:t>thành</a:t>
            </a:r>
            <a:r>
              <a:rPr lang="en-US" sz="2400" dirty="0"/>
              <a:t> </a:t>
            </a:r>
            <a:r>
              <a:rPr lang="en-US" sz="2400" dirty="0" err="1"/>
              <a:t>những</a:t>
            </a:r>
            <a:r>
              <a:rPr lang="en-US" sz="2400" dirty="0"/>
              <a:t> interface </a:t>
            </a:r>
            <a:r>
              <a:rPr lang="en-US" sz="2400" dirty="0" err="1"/>
              <a:t>mang</a:t>
            </a:r>
            <a:r>
              <a:rPr lang="en-US" sz="2400" dirty="0"/>
              <a:t> </a:t>
            </a:r>
            <a:r>
              <a:rPr lang="en-US" sz="2400" dirty="0" err="1"/>
              <a:t>nhiệm</a:t>
            </a:r>
            <a:r>
              <a:rPr lang="en-US" sz="2400" dirty="0"/>
              <a:t> </a:t>
            </a:r>
            <a:r>
              <a:rPr lang="en-US" sz="2400" dirty="0" err="1"/>
              <a:t>vụ</a:t>
            </a:r>
            <a:r>
              <a:rPr lang="en-US" sz="2400" dirty="0"/>
              <a:t> </a:t>
            </a:r>
            <a:r>
              <a:rPr lang="en-US" sz="2400" dirty="0" err="1"/>
              <a:t>đặc</a:t>
            </a:r>
            <a:r>
              <a:rPr lang="en-US" sz="2400" dirty="0"/>
              <a:t> </a:t>
            </a:r>
            <a:r>
              <a:rPr lang="en-US" sz="2400" dirty="0" err="1"/>
              <a:t>thù</a:t>
            </a:r>
            <a:r>
              <a:rPr lang="en-US" sz="2400" dirty="0"/>
              <a:t>.</a:t>
            </a:r>
          </a:p>
          <a:p>
            <a:pPr lvl="0" fontAlgn="base"/>
            <a:r>
              <a:rPr lang="en-US" sz="2400" dirty="0" err="1"/>
              <a:t>Các</a:t>
            </a:r>
            <a:r>
              <a:rPr lang="en-US" sz="2400" dirty="0"/>
              <a:t> </a:t>
            </a:r>
            <a:r>
              <a:rPr lang="en-US" sz="2400" dirty="0" err="1"/>
              <a:t>lớp</a:t>
            </a:r>
            <a:r>
              <a:rPr lang="en-US" sz="2400" dirty="0"/>
              <a:t> </a:t>
            </a:r>
            <a:r>
              <a:rPr lang="en-US" sz="2400" i="1" dirty="0" err="1"/>
              <a:t>SmartPhone</a:t>
            </a:r>
            <a:r>
              <a:rPr lang="en-US" sz="2400" dirty="0"/>
              <a:t>, </a:t>
            </a:r>
            <a:r>
              <a:rPr lang="en-US" sz="2400" i="1" dirty="0" err="1"/>
              <a:t>PhoneBox</a:t>
            </a:r>
            <a:r>
              <a:rPr lang="en-US" sz="2400" dirty="0"/>
              <a:t> implement interface </a:t>
            </a:r>
            <a:r>
              <a:rPr lang="en-US" sz="2400" dirty="0" err="1"/>
              <a:t>đặc</a:t>
            </a:r>
            <a:r>
              <a:rPr lang="en-US" sz="2400" dirty="0"/>
              <a:t> </a:t>
            </a:r>
            <a:r>
              <a:rPr lang="en-US" sz="2400" dirty="0" err="1"/>
              <a:t>thù</a:t>
            </a:r>
            <a:r>
              <a:rPr lang="en-US" sz="2400" dirty="0"/>
              <a:t> </a:t>
            </a:r>
            <a:r>
              <a:rPr lang="en-US" sz="2400" dirty="0" err="1"/>
              <a:t>mà</a:t>
            </a:r>
            <a:r>
              <a:rPr lang="en-US" sz="2400" dirty="0"/>
              <a:t> </a:t>
            </a:r>
            <a:r>
              <a:rPr lang="en-US" sz="2400" dirty="0" err="1"/>
              <a:t>nó</a:t>
            </a:r>
            <a:r>
              <a:rPr lang="en-US" sz="2400" dirty="0"/>
              <a:t> </a:t>
            </a:r>
            <a:r>
              <a:rPr lang="en-US" sz="2400" dirty="0" err="1"/>
              <a:t>cần</a:t>
            </a:r>
            <a:r>
              <a:rPr lang="en-US" sz="2400" dirty="0"/>
              <a:t>.</a:t>
            </a:r>
          </a:p>
        </p:txBody>
      </p:sp>
      <p:pic>
        <p:nvPicPr>
          <p:cNvPr id="5" name="Picture 4"/>
          <p:cNvPicPr>
            <a:picLocks noChangeAspect="1"/>
          </p:cNvPicPr>
          <p:nvPr/>
        </p:nvPicPr>
        <p:blipFill>
          <a:blip r:embed="rId2"/>
          <a:stretch>
            <a:fillRect/>
          </a:stretch>
        </p:blipFill>
        <p:spPr>
          <a:xfrm>
            <a:off x="3625392" y="3237636"/>
            <a:ext cx="2365830" cy="827995"/>
          </a:xfrm>
          <a:prstGeom prst="rect">
            <a:avLst/>
          </a:prstGeom>
        </p:spPr>
      </p:pic>
      <p:pic>
        <p:nvPicPr>
          <p:cNvPr id="6" name="Picture 5"/>
          <p:cNvPicPr>
            <a:picLocks noChangeAspect="1"/>
          </p:cNvPicPr>
          <p:nvPr/>
        </p:nvPicPr>
        <p:blipFill>
          <a:blip r:embed="rId3"/>
          <a:stretch>
            <a:fillRect/>
          </a:stretch>
        </p:blipFill>
        <p:spPr>
          <a:xfrm>
            <a:off x="6328680" y="3209060"/>
            <a:ext cx="2184400" cy="885145"/>
          </a:xfrm>
          <a:prstGeom prst="rect">
            <a:avLst/>
          </a:prstGeom>
        </p:spPr>
      </p:pic>
      <p:pic>
        <p:nvPicPr>
          <p:cNvPr id="10" name="Picture 9"/>
          <p:cNvPicPr>
            <a:picLocks noChangeAspect="1"/>
          </p:cNvPicPr>
          <p:nvPr/>
        </p:nvPicPr>
        <p:blipFill>
          <a:blip r:embed="rId4"/>
          <a:stretch>
            <a:fillRect/>
          </a:stretch>
        </p:blipFill>
        <p:spPr>
          <a:xfrm>
            <a:off x="8850538" y="3217114"/>
            <a:ext cx="2619828" cy="885145"/>
          </a:xfrm>
          <a:prstGeom prst="rect">
            <a:avLst/>
          </a:prstGeom>
        </p:spPr>
      </p:pic>
      <p:pic>
        <p:nvPicPr>
          <p:cNvPr id="13" name="Picture 12"/>
          <p:cNvPicPr>
            <a:picLocks noChangeAspect="1"/>
          </p:cNvPicPr>
          <p:nvPr/>
        </p:nvPicPr>
        <p:blipFill>
          <a:blip r:embed="rId5"/>
          <a:stretch>
            <a:fillRect/>
          </a:stretch>
        </p:blipFill>
        <p:spPr>
          <a:xfrm>
            <a:off x="6968557" y="4364975"/>
            <a:ext cx="3763962" cy="2206723"/>
          </a:xfrm>
          <a:prstGeom prst="rect">
            <a:avLst/>
          </a:prstGeom>
        </p:spPr>
      </p:pic>
      <p:pic>
        <p:nvPicPr>
          <p:cNvPr id="14" name="Picture 13"/>
          <p:cNvPicPr>
            <a:picLocks noChangeAspect="1"/>
          </p:cNvPicPr>
          <p:nvPr/>
        </p:nvPicPr>
        <p:blipFill>
          <a:blip r:embed="rId6"/>
          <a:stretch>
            <a:fillRect/>
          </a:stretch>
        </p:blipFill>
        <p:spPr>
          <a:xfrm>
            <a:off x="3852860" y="4245263"/>
            <a:ext cx="2780167" cy="2395864"/>
          </a:xfrm>
          <a:prstGeom prst="rect">
            <a:avLst/>
          </a:prstGeom>
        </p:spPr>
      </p:pic>
      <p:sp>
        <p:nvSpPr>
          <p:cNvPr id="15" name="Rectangle 14"/>
          <p:cNvSpPr/>
          <p:nvPr/>
        </p:nvSpPr>
        <p:spPr>
          <a:xfrm>
            <a:off x="827314" y="3259521"/>
            <a:ext cx="2688088" cy="3738139"/>
          </a:xfrm>
          <a:prstGeom prst="rect">
            <a:avLst/>
          </a:prstGeom>
        </p:spPr>
        <p:txBody>
          <a:bodyPr wrap="square">
            <a:spAutoFit/>
          </a:bodyPr>
          <a:lstStyle/>
          <a:p>
            <a:pPr marL="228600" marR="0" algn="just">
              <a:lnSpc>
                <a:spcPct val="107000"/>
              </a:lnSpc>
              <a:spcBef>
                <a:spcPts val="0"/>
              </a:spcBef>
              <a:spcAft>
                <a:spcPts val="800"/>
              </a:spcAft>
            </a:pPr>
            <a:r>
              <a:rPr lang="vi-VN" dirty="0" smtClean="0">
                <a:effectLst/>
                <a:latin typeface="Calibri" panose="020F0502020204030204" pitchFamily="34" charset="0"/>
                <a:ea typeface="Calibri" panose="020F0502020204030204" pitchFamily="34" charset="0"/>
                <a:cs typeface="Times New Roman" panose="02020603050405020304" pitchFamily="18" charset="0"/>
              </a:rPr>
              <a:t>Như vậy khi mở rộng ta thêm các interface đặc thù với chức năng mở rộng thì sẽ không ảnh hưởng đến các lớp dẫn xuất. Như vậy khi mở rộng ta thêm các interface đặc thù với chức năng mở rộng thì sẽ không ảnh hưởng đến các lớp dẫn xuất.</a:t>
            </a:r>
          </a:p>
          <a:p>
            <a:pPr marL="228600" marR="0" algn="just">
              <a:lnSpc>
                <a:spcPct val="107000"/>
              </a:lnSpc>
              <a:spcBef>
                <a:spcPts val="0"/>
              </a:spcBef>
              <a:spcAft>
                <a:spcPts val="800"/>
              </a:spcAft>
            </a:pPr>
            <a:endParaRPr lang="vi-V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7301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181" y="169334"/>
            <a:ext cx="9523789" cy="1646302"/>
          </a:xfrm>
        </p:spPr>
        <p:txBody>
          <a:bodyPr/>
          <a:lstStyle/>
          <a:p>
            <a:pPr lvl="0" algn="l"/>
            <a:r>
              <a:rPr lang="en-US" b="1" dirty="0" smtClean="0"/>
              <a:t>Interface Segregation Principle</a:t>
            </a:r>
            <a:br>
              <a:rPr lang="en-US" b="1" dirty="0" smtClean="0"/>
            </a:br>
            <a:r>
              <a:rPr lang="en-US" b="1" dirty="0" err="1" smtClean="0"/>
              <a:t>Kết</a:t>
            </a:r>
            <a:r>
              <a:rPr lang="en-US" b="1" dirty="0" smtClean="0"/>
              <a:t> </a:t>
            </a:r>
            <a:r>
              <a:rPr lang="en-US" b="1" dirty="0" err="1" smtClean="0"/>
              <a:t>luận</a:t>
            </a:r>
            <a:endParaRPr lang="en-US" b="1" dirty="0"/>
          </a:p>
        </p:txBody>
      </p:sp>
      <p:sp>
        <p:nvSpPr>
          <p:cNvPr id="3" name="Rectangle 2"/>
          <p:cNvSpPr/>
          <p:nvPr/>
        </p:nvSpPr>
        <p:spPr>
          <a:xfrm>
            <a:off x="708780" y="2377727"/>
            <a:ext cx="10336590" cy="3108543"/>
          </a:xfrm>
          <a:prstGeom prst="rect">
            <a:avLst/>
          </a:prstGeom>
        </p:spPr>
        <p:txBody>
          <a:bodyPr wrap="square">
            <a:spAutoFit/>
          </a:bodyPr>
          <a:lstStyle/>
          <a:p>
            <a:r>
              <a:rPr lang="en-US" sz="2800" dirty="0"/>
              <a:t>Interface Segregation Principle (ISP) </a:t>
            </a:r>
            <a:r>
              <a:rPr lang="en-US" sz="2800" dirty="0" err="1"/>
              <a:t>có</a:t>
            </a:r>
            <a:r>
              <a:rPr lang="en-US" sz="2800" dirty="0"/>
              <a:t> </a:t>
            </a:r>
            <a:r>
              <a:rPr lang="en-US" sz="2800" dirty="0" err="1"/>
              <a:t>mối</a:t>
            </a:r>
            <a:r>
              <a:rPr lang="en-US" sz="2800" dirty="0"/>
              <a:t> </a:t>
            </a:r>
            <a:r>
              <a:rPr lang="en-US" sz="2800" dirty="0" err="1"/>
              <a:t>liên</a:t>
            </a:r>
            <a:r>
              <a:rPr lang="en-US" sz="2800" dirty="0"/>
              <a:t> </a:t>
            </a:r>
            <a:r>
              <a:rPr lang="en-US" sz="2800" dirty="0" err="1"/>
              <a:t>hệ</a:t>
            </a:r>
            <a:r>
              <a:rPr lang="en-US" sz="2800" dirty="0"/>
              <a:t> </a:t>
            </a:r>
            <a:r>
              <a:rPr lang="en-US" sz="2800" dirty="0" err="1"/>
              <a:t>với</a:t>
            </a:r>
            <a:r>
              <a:rPr lang="en-US" sz="2800" dirty="0"/>
              <a:t> Open - Close Principle (OCP). Vi </a:t>
            </a:r>
            <a:r>
              <a:rPr lang="en-US" sz="2800" dirty="0" err="1"/>
              <a:t>phạm</a:t>
            </a:r>
            <a:r>
              <a:rPr lang="en-US" sz="2800" dirty="0"/>
              <a:t> ISP </a:t>
            </a:r>
            <a:r>
              <a:rPr lang="en-US" sz="2800" dirty="0" err="1"/>
              <a:t>có</a:t>
            </a:r>
            <a:r>
              <a:rPr lang="en-US" sz="2800" dirty="0"/>
              <a:t> </a:t>
            </a:r>
            <a:r>
              <a:rPr lang="en-US" sz="2800" dirty="0" err="1"/>
              <a:t>khả</a:t>
            </a:r>
            <a:r>
              <a:rPr lang="en-US" sz="2800" dirty="0"/>
              <a:t> </a:t>
            </a:r>
            <a:r>
              <a:rPr lang="en-US" sz="2800" dirty="0" err="1"/>
              <a:t>năng</a:t>
            </a:r>
            <a:r>
              <a:rPr lang="en-US" sz="2800" dirty="0"/>
              <a:t> </a:t>
            </a:r>
            <a:r>
              <a:rPr lang="en-US" sz="2800" dirty="0" err="1"/>
              <a:t>dẫn</a:t>
            </a:r>
            <a:r>
              <a:rPr lang="en-US" sz="2800" dirty="0"/>
              <a:t> </a:t>
            </a:r>
            <a:r>
              <a:rPr lang="en-US" sz="2800" dirty="0" err="1"/>
              <a:t>tới</a:t>
            </a:r>
            <a:r>
              <a:rPr lang="en-US" sz="2800" dirty="0"/>
              <a:t> </a:t>
            </a:r>
            <a:r>
              <a:rPr lang="en-US" sz="2800" dirty="0" err="1"/>
              <a:t>sự</a:t>
            </a:r>
            <a:r>
              <a:rPr lang="en-US" sz="2800" dirty="0"/>
              <a:t> vi </a:t>
            </a:r>
            <a:r>
              <a:rPr lang="en-US" sz="2800" dirty="0" err="1"/>
              <a:t>phạm</a:t>
            </a:r>
            <a:r>
              <a:rPr lang="en-US" sz="2800" dirty="0"/>
              <a:t> OCP.</a:t>
            </a:r>
          </a:p>
          <a:p>
            <a:r>
              <a:rPr lang="en-US" sz="2800" dirty="0" err="1"/>
              <a:t>Những</a:t>
            </a:r>
            <a:r>
              <a:rPr lang="en-US" sz="2800" dirty="0"/>
              <a:t> </a:t>
            </a:r>
            <a:r>
              <a:rPr lang="en-US" sz="2800" dirty="0" err="1"/>
              <a:t>lớp</a:t>
            </a:r>
            <a:r>
              <a:rPr lang="en-US" sz="2800" dirty="0"/>
              <a:t> </a:t>
            </a:r>
            <a:r>
              <a:rPr lang="en-US" sz="2800" dirty="0" err="1"/>
              <a:t>trừu</a:t>
            </a:r>
            <a:r>
              <a:rPr lang="en-US" sz="2800" dirty="0"/>
              <a:t> </a:t>
            </a:r>
            <a:r>
              <a:rPr lang="en-US" sz="2800" dirty="0" err="1"/>
              <a:t>tượng</a:t>
            </a:r>
            <a:r>
              <a:rPr lang="en-US" sz="2800" dirty="0"/>
              <a:t> </a:t>
            </a:r>
            <a:r>
              <a:rPr lang="en-US" sz="2800" dirty="0" err="1"/>
              <a:t>chứa</a:t>
            </a:r>
            <a:r>
              <a:rPr lang="en-US" sz="2800" dirty="0"/>
              <a:t> </a:t>
            </a:r>
            <a:r>
              <a:rPr lang="en-US" sz="2800" dirty="0" err="1"/>
              <a:t>quá</a:t>
            </a:r>
            <a:r>
              <a:rPr lang="en-US" sz="2800" dirty="0"/>
              <a:t> </a:t>
            </a:r>
            <a:r>
              <a:rPr lang="en-US" sz="2800" dirty="0" err="1"/>
              <a:t>nhiều</a:t>
            </a:r>
            <a:r>
              <a:rPr lang="en-US" sz="2800" dirty="0"/>
              <a:t> </a:t>
            </a:r>
            <a:r>
              <a:rPr lang="en-US" sz="2800" dirty="0" err="1"/>
              <a:t>thuộc</a:t>
            </a:r>
            <a:r>
              <a:rPr lang="en-US" sz="2800" dirty="0"/>
              <a:t> </a:t>
            </a:r>
            <a:r>
              <a:rPr lang="en-US" sz="2800" dirty="0" err="1"/>
              <a:t>tính</a:t>
            </a:r>
            <a:r>
              <a:rPr lang="en-US" sz="2800" dirty="0"/>
              <a:t> </a:t>
            </a:r>
            <a:r>
              <a:rPr lang="en-US" sz="2800" dirty="0" err="1"/>
              <a:t>và</a:t>
            </a:r>
            <a:r>
              <a:rPr lang="en-US" sz="2800" dirty="0"/>
              <a:t> </a:t>
            </a:r>
            <a:r>
              <a:rPr lang="en-US" sz="2800" dirty="0" err="1"/>
              <a:t>chức</a:t>
            </a:r>
            <a:r>
              <a:rPr lang="en-US" sz="2800" dirty="0"/>
              <a:t> </a:t>
            </a:r>
            <a:r>
              <a:rPr lang="en-US" sz="2800" dirty="0" err="1"/>
              <a:t>năng</a:t>
            </a:r>
            <a:r>
              <a:rPr lang="en-US" sz="2800" dirty="0"/>
              <a:t> </a:t>
            </a:r>
            <a:r>
              <a:rPr lang="en-US" sz="2800" dirty="0" err="1"/>
              <a:t>gọi</a:t>
            </a:r>
            <a:r>
              <a:rPr lang="en-US" sz="2800" dirty="0"/>
              <a:t> </a:t>
            </a:r>
            <a:r>
              <a:rPr lang="en-US" sz="2800" dirty="0" err="1"/>
              <a:t>là</a:t>
            </a:r>
            <a:r>
              <a:rPr lang="en-US" sz="2800" dirty="0"/>
              <a:t> </a:t>
            </a:r>
            <a:r>
              <a:rPr lang="en-US" sz="2800" dirty="0" err="1"/>
              <a:t>những</a:t>
            </a:r>
            <a:r>
              <a:rPr lang="en-US" sz="2800" dirty="0"/>
              <a:t> </a:t>
            </a:r>
            <a:r>
              <a:rPr lang="en-US" sz="2800" dirty="0" err="1"/>
              <a:t>lớp</a:t>
            </a:r>
            <a:r>
              <a:rPr lang="en-US" sz="2800" dirty="0"/>
              <a:t> </a:t>
            </a:r>
            <a:r>
              <a:rPr lang="en-US" sz="2800" dirty="0" err="1"/>
              <a:t>bị</a:t>
            </a:r>
            <a:r>
              <a:rPr lang="en-US" sz="2800" dirty="0"/>
              <a:t> ô </a:t>
            </a:r>
            <a:r>
              <a:rPr lang="en-US" sz="2800" dirty="0" err="1"/>
              <a:t>nhiễm</a:t>
            </a:r>
            <a:r>
              <a:rPr lang="en-US" sz="2800" dirty="0"/>
              <a:t> (polluted). </a:t>
            </a:r>
            <a:r>
              <a:rPr lang="en-US" sz="2800" dirty="0" err="1"/>
              <a:t>Các</a:t>
            </a:r>
            <a:r>
              <a:rPr lang="en-US" sz="2800" dirty="0"/>
              <a:t> </a:t>
            </a:r>
            <a:r>
              <a:rPr lang="en-US" sz="2800" dirty="0" err="1"/>
              <a:t>lớp</a:t>
            </a:r>
            <a:r>
              <a:rPr lang="en-US" sz="2800" dirty="0"/>
              <a:t> </a:t>
            </a:r>
            <a:r>
              <a:rPr lang="en-US" sz="2800" dirty="0" err="1"/>
              <a:t>dẫn</a:t>
            </a:r>
            <a:r>
              <a:rPr lang="en-US" sz="2800" dirty="0"/>
              <a:t> </a:t>
            </a:r>
            <a:r>
              <a:rPr lang="en-US" sz="2800" dirty="0" err="1"/>
              <a:t>xuất</a:t>
            </a:r>
            <a:r>
              <a:rPr lang="en-US" sz="2800" dirty="0"/>
              <a:t> </a:t>
            </a:r>
            <a:r>
              <a:rPr lang="en-US" sz="2800" dirty="0" err="1"/>
              <a:t>phụ</a:t>
            </a:r>
            <a:r>
              <a:rPr lang="en-US" sz="2800" dirty="0"/>
              <a:t> </a:t>
            </a:r>
            <a:r>
              <a:rPr lang="en-US" sz="2800" dirty="0" err="1"/>
              <a:t>thuộc</a:t>
            </a:r>
            <a:r>
              <a:rPr lang="en-US" sz="2800" dirty="0"/>
              <a:t> </a:t>
            </a:r>
            <a:r>
              <a:rPr lang="en-US" sz="2800" dirty="0" err="1"/>
              <a:t>vào</a:t>
            </a:r>
            <a:r>
              <a:rPr lang="en-US" sz="2800" dirty="0"/>
              <a:t> polluted interface </a:t>
            </a:r>
            <a:r>
              <a:rPr lang="en-US" sz="2800" dirty="0" err="1"/>
              <a:t>làm</a:t>
            </a:r>
            <a:r>
              <a:rPr lang="en-US" sz="2800" dirty="0"/>
              <a:t> </a:t>
            </a:r>
            <a:r>
              <a:rPr lang="en-US" sz="2800" dirty="0" err="1"/>
              <a:t>tăng</a:t>
            </a:r>
            <a:r>
              <a:rPr lang="en-US" sz="2800" dirty="0"/>
              <a:t> </a:t>
            </a:r>
            <a:r>
              <a:rPr lang="en-US" sz="2800" dirty="0" err="1"/>
              <a:t>sự</a:t>
            </a:r>
            <a:r>
              <a:rPr lang="en-US" sz="2800" dirty="0"/>
              <a:t> </a:t>
            </a:r>
            <a:r>
              <a:rPr lang="en-US" sz="2800" dirty="0" err="1"/>
              <a:t>kết</a:t>
            </a:r>
            <a:r>
              <a:rPr lang="en-US" sz="2800" dirty="0"/>
              <a:t> </a:t>
            </a:r>
            <a:r>
              <a:rPr lang="en-US" sz="2800" dirty="0" err="1"/>
              <a:t>dính</a:t>
            </a:r>
            <a:r>
              <a:rPr lang="en-US" sz="2800" dirty="0"/>
              <a:t> </a:t>
            </a:r>
            <a:r>
              <a:rPr lang="en-US" sz="2800" dirty="0" err="1"/>
              <a:t>giữa</a:t>
            </a:r>
            <a:r>
              <a:rPr lang="en-US" sz="2800" dirty="0"/>
              <a:t> </a:t>
            </a:r>
            <a:r>
              <a:rPr lang="en-US" sz="2800" dirty="0" err="1"/>
              <a:t>các</a:t>
            </a:r>
            <a:r>
              <a:rPr lang="en-US" sz="2800" dirty="0"/>
              <a:t> </a:t>
            </a:r>
            <a:r>
              <a:rPr lang="en-US" sz="2800" dirty="0" err="1"/>
              <a:t>thực</a:t>
            </a:r>
            <a:r>
              <a:rPr lang="en-US" sz="2800" dirty="0"/>
              <a:t> </a:t>
            </a:r>
            <a:r>
              <a:rPr lang="en-US" sz="2800" dirty="0" err="1"/>
              <a:t>thể</a:t>
            </a:r>
            <a:r>
              <a:rPr lang="en-US" sz="2800" dirty="0"/>
              <a:t>. </a:t>
            </a:r>
            <a:r>
              <a:rPr lang="en-US" sz="2800" dirty="0" err="1"/>
              <a:t>Khi</a:t>
            </a:r>
            <a:r>
              <a:rPr lang="en-US" sz="2800" dirty="0"/>
              <a:t> </a:t>
            </a:r>
            <a:r>
              <a:rPr lang="en-US" sz="2800" dirty="0" err="1"/>
              <a:t>nâng</a:t>
            </a:r>
            <a:r>
              <a:rPr lang="en-US" sz="2800" dirty="0"/>
              <a:t> </a:t>
            </a:r>
            <a:r>
              <a:rPr lang="en-US" sz="2800" dirty="0" err="1"/>
              <a:t>cấp</a:t>
            </a:r>
            <a:r>
              <a:rPr lang="en-US" sz="2800" dirty="0"/>
              <a:t>, </a:t>
            </a:r>
            <a:r>
              <a:rPr lang="en-US" sz="2800" dirty="0" err="1"/>
              <a:t>sửa</a:t>
            </a:r>
            <a:r>
              <a:rPr lang="en-US" sz="2800" dirty="0"/>
              <a:t> </a:t>
            </a:r>
            <a:r>
              <a:rPr lang="en-US" sz="2800" dirty="0" err="1"/>
              <a:t>đổi</a:t>
            </a:r>
            <a:r>
              <a:rPr lang="en-US" sz="2800" dirty="0"/>
              <a:t> </a:t>
            </a:r>
            <a:r>
              <a:rPr lang="en-US" sz="2800" dirty="0" err="1"/>
              <a:t>đòi</a:t>
            </a:r>
            <a:r>
              <a:rPr lang="en-US" sz="2800" dirty="0"/>
              <a:t> </a:t>
            </a:r>
            <a:r>
              <a:rPr lang="en-US" sz="2800" dirty="0" err="1"/>
              <a:t>hỏi</a:t>
            </a:r>
            <a:r>
              <a:rPr lang="en-US" sz="2800" dirty="0"/>
              <a:t> </a:t>
            </a:r>
            <a:r>
              <a:rPr lang="en-US" sz="2800" dirty="0" err="1"/>
              <a:t>các</a:t>
            </a:r>
            <a:r>
              <a:rPr lang="en-US" sz="2800" dirty="0"/>
              <a:t> interface </a:t>
            </a:r>
            <a:r>
              <a:rPr lang="en-US" sz="2800" dirty="0" err="1"/>
              <a:t>này</a:t>
            </a:r>
            <a:r>
              <a:rPr lang="en-US" sz="2800" dirty="0"/>
              <a:t> </a:t>
            </a:r>
            <a:r>
              <a:rPr lang="en-US" sz="2800" dirty="0" err="1"/>
              <a:t>thay</a:t>
            </a:r>
            <a:r>
              <a:rPr lang="en-US" sz="2800" dirty="0"/>
              <a:t> </a:t>
            </a:r>
            <a:r>
              <a:rPr lang="en-US" sz="2800" dirty="0" err="1"/>
              <a:t>đổi</a:t>
            </a:r>
            <a:r>
              <a:rPr lang="en-US" sz="2800" dirty="0"/>
              <a:t>, </a:t>
            </a:r>
            <a:r>
              <a:rPr lang="en-US" sz="2800" dirty="0" err="1"/>
              <a:t>các</a:t>
            </a:r>
            <a:r>
              <a:rPr lang="en-US" sz="2800" dirty="0"/>
              <a:t> </a:t>
            </a:r>
            <a:r>
              <a:rPr lang="en-US" sz="2800" dirty="0" err="1"/>
              <a:t>lớp</a:t>
            </a:r>
            <a:r>
              <a:rPr lang="en-US" sz="2800" dirty="0"/>
              <a:t> </a:t>
            </a:r>
            <a:r>
              <a:rPr lang="en-US" sz="2800" dirty="0" err="1"/>
              <a:t>dẫn</a:t>
            </a:r>
            <a:r>
              <a:rPr lang="en-US" sz="2800" dirty="0"/>
              <a:t> </a:t>
            </a:r>
            <a:r>
              <a:rPr lang="en-US" sz="2800" dirty="0" err="1"/>
              <a:t>xuất</a:t>
            </a:r>
            <a:r>
              <a:rPr lang="en-US" sz="2800" dirty="0"/>
              <a:t> </a:t>
            </a:r>
            <a:r>
              <a:rPr lang="en-US" sz="2800" dirty="0" err="1"/>
              <a:t>này</a:t>
            </a:r>
            <a:r>
              <a:rPr lang="en-US" sz="2800" dirty="0"/>
              <a:t> </a:t>
            </a:r>
            <a:r>
              <a:rPr lang="en-US" sz="2800" dirty="0" err="1"/>
              <a:t>buộc</a:t>
            </a:r>
            <a:r>
              <a:rPr lang="en-US" sz="2800" dirty="0"/>
              <a:t> </a:t>
            </a:r>
            <a:r>
              <a:rPr lang="en-US" sz="2800" dirty="0" err="1"/>
              <a:t>phải</a:t>
            </a:r>
            <a:r>
              <a:rPr lang="en-US" sz="2800" dirty="0"/>
              <a:t> </a:t>
            </a:r>
            <a:r>
              <a:rPr lang="en-US" sz="2800" dirty="0" err="1"/>
              <a:t>thay</a:t>
            </a:r>
            <a:r>
              <a:rPr lang="en-US" sz="2800" dirty="0"/>
              <a:t> </a:t>
            </a:r>
            <a:r>
              <a:rPr lang="en-US" sz="2800" dirty="0" err="1"/>
              <a:t>đổi</a:t>
            </a:r>
            <a:r>
              <a:rPr lang="en-US" sz="2800" dirty="0"/>
              <a:t> </a:t>
            </a:r>
            <a:r>
              <a:rPr lang="en-US" sz="2800" dirty="0" err="1"/>
              <a:t>theo</a:t>
            </a:r>
            <a:r>
              <a:rPr lang="en-US" sz="2800" dirty="0"/>
              <a:t>, </a:t>
            </a:r>
            <a:r>
              <a:rPr lang="en-US" sz="2800" dirty="0" err="1"/>
              <a:t>điều</a:t>
            </a:r>
            <a:r>
              <a:rPr lang="en-US" sz="2800" dirty="0"/>
              <a:t> </a:t>
            </a:r>
            <a:r>
              <a:rPr lang="en-US" sz="2800" dirty="0" err="1"/>
              <a:t>này</a:t>
            </a:r>
            <a:r>
              <a:rPr lang="en-US" sz="2800" dirty="0"/>
              <a:t> vi </a:t>
            </a:r>
            <a:r>
              <a:rPr lang="en-US" sz="2800" dirty="0" err="1"/>
              <a:t>phạm</a:t>
            </a:r>
            <a:r>
              <a:rPr lang="en-US" sz="2800" dirty="0"/>
              <a:t> </a:t>
            </a:r>
            <a:r>
              <a:rPr lang="en-US" sz="2800" dirty="0" err="1"/>
              <a:t>nguyên</a:t>
            </a:r>
            <a:r>
              <a:rPr lang="en-US" sz="2800" dirty="0"/>
              <a:t> </a:t>
            </a:r>
            <a:r>
              <a:rPr lang="en-US" sz="2800" dirty="0" err="1"/>
              <a:t>lý</a:t>
            </a:r>
            <a:r>
              <a:rPr lang="en-US" sz="2800" dirty="0"/>
              <a:t> OCP.</a:t>
            </a:r>
          </a:p>
        </p:txBody>
      </p:sp>
    </p:spTree>
    <p:extLst>
      <p:ext uri="{BB962C8B-B14F-4D97-AF65-F5344CB8AC3E}">
        <p14:creationId xmlns:p14="http://schemas.microsoft.com/office/powerpoint/2010/main" val="2714319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181" y="169334"/>
            <a:ext cx="9523789" cy="1646302"/>
          </a:xfrm>
        </p:spPr>
        <p:txBody>
          <a:bodyPr/>
          <a:lstStyle/>
          <a:p>
            <a:pPr lvl="0"/>
            <a:r>
              <a:rPr lang="en-US" b="1" dirty="0"/>
              <a:t>Dependency Inversion Principle</a:t>
            </a:r>
          </a:p>
        </p:txBody>
      </p:sp>
      <p:sp>
        <p:nvSpPr>
          <p:cNvPr id="3" name="Rectangle 2"/>
          <p:cNvSpPr/>
          <p:nvPr/>
        </p:nvSpPr>
        <p:spPr>
          <a:xfrm>
            <a:off x="1115181" y="1939846"/>
            <a:ext cx="10336590" cy="1323439"/>
          </a:xfrm>
          <a:prstGeom prst="rect">
            <a:avLst/>
          </a:prstGeom>
        </p:spPr>
        <p:txBody>
          <a:bodyPr wrap="square">
            <a:spAutoFit/>
          </a:bodyPr>
          <a:lstStyle/>
          <a:p>
            <a:r>
              <a:rPr lang="en-US" sz="2000" dirty="0" err="1"/>
              <a:t>Các</a:t>
            </a:r>
            <a:r>
              <a:rPr lang="en-US" sz="2000" dirty="0"/>
              <a:t> modules </a:t>
            </a:r>
            <a:r>
              <a:rPr lang="en-US" sz="2000" dirty="0" err="1"/>
              <a:t>cấp</a:t>
            </a:r>
            <a:r>
              <a:rPr lang="en-US" sz="2000" dirty="0"/>
              <a:t> </a:t>
            </a:r>
            <a:r>
              <a:rPr lang="en-US" sz="2000" dirty="0" err="1"/>
              <a:t>cao</a:t>
            </a:r>
            <a:r>
              <a:rPr lang="en-US" sz="2000" dirty="0"/>
              <a:t> </a:t>
            </a:r>
            <a:r>
              <a:rPr lang="en-US" sz="2000" dirty="0" err="1"/>
              <a:t>không</a:t>
            </a:r>
            <a:r>
              <a:rPr lang="en-US" sz="2000" dirty="0"/>
              <a:t> </a:t>
            </a:r>
            <a:r>
              <a:rPr lang="en-US" sz="2000" dirty="0" err="1"/>
              <a:t>nên</a:t>
            </a:r>
            <a:r>
              <a:rPr lang="en-US" sz="2000" dirty="0"/>
              <a:t> </a:t>
            </a:r>
            <a:r>
              <a:rPr lang="en-US" sz="2000" dirty="0" err="1"/>
              <a:t>phụ</a:t>
            </a:r>
            <a:r>
              <a:rPr lang="en-US" sz="2000" dirty="0"/>
              <a:t> </a:t>
            </a:r>
            <a:r>
              <a:rPr lang="en-US" sz="2000" dirty="0" err="1"/>
              <a:t>thuộc</a:t>
            </a:r>
            <a:r>
              <a:rPr lang="en-US" sz="2000" dirty="0"/>
              <a:t> </a:t>
            </a:r>
            <a:r>
              <a:rPr lang="en-US" sz="2000" dirty="0" err="1"/>
              <a:t>vào</a:t>
            </a:r>
            <a:r>
              <a:rPr lang="en-US" sz="2000" dirty="0"/>
              <a:t> </a:t>
            </a:r>
            <a:r>
              <a:rPr lang="en-US" sz="2000" dirty="0" err="1"/>
              <a:t>các</a:t>
            </a:r>
            <a:r>
              <a:rPr lang="en-US" sz="2000" dirty="0"/>
              <a:t> modules </a:t>
            </a:r>
            <a:r>
              <a:rPr lang="en-US" sz="2000" dirty="0" err="1"/>
              <a:t>cấp</a:t>
            </a:r>
            <a:r>
              <a:rPr lang="en-US" sz="2000" dirty="0"/>
              <a:t> </a:t>
            </a:r>
            <a:r>
              <a:rPr lang="en-US" sz="2000" dirty="0" err="1"/>
              <a:t>thấp</a:t>
            </a:r>
            <a:r>
              <a:rPr lang="en-US" sz="2000" dirty="0"/>
              <a:t>. </a:t>
            </a:r>
            <a:r>
              <a:rPr lang="en-US" sz="2000" dirty="0" err="1"/>
              <a:t>Cả</a:t>
            </a:r>
            <a:r>
              <a:rPr lang="en-US" sz="2000" dirty="0"/>
              <a:t> 2 </a:t>
            </a:r>
            <a:r>
              <a:rPr lang="en-US" sz="2000" dirty="0" err="1"/>
              <a:t>nên</a:t>
            </a:r>
            <a:r>
              <a:rPr lang="en-US" sz="2000" dirty="0"/>
              <a:t> </a:t>
            </a:r>
            <a:r>
              <a:rPr lang="en-US" sz="2000" dirty="0" err="1"/>
              <a:t>phụ</a:t>
            </a:r>
            <a:r>
              <a:rPr lang="en-US" sz="2000" dirty="0"/>
              <a:t> </a:t>
            </a:r>
            <a:r>
              <a:rPr lang="en-US" sz="2000" dirty="0" err="1"/>
              <a:t>thuộc</a:t>
            </a:r>
            <a:r>
              <a:rPr lang="en-US" sz="2000" dirty="0"/>
              <a:t> </a:t>
            </a:r>
            <a:r>
              <a:rPr lang="en-US" sz="2000" dirty="0" err="1"/>
              <a:t>vào</a:t>
            </a:r>
            <a:r>
              <a:rPr lang="en-US" sz="2000" dirty="0"/>
              <a:t> abstraction.</a:t>
            </a:r>
          </a:p>
          <a:p>
            <a:r>
              <a:rPr lang="en-US" sz="2000" dirty="0"/>
              <a:t>Interface (abstraction) </a:t>
            </a:r>
            <a:r>
              <a:rPr lang="en-US" sz="2000" dirty="0" err="1"/>
              <a:t>không</a:t>
            </a:r>
            <a:r>
              <a:rPr lang="en-US" sz="2000" dirty="0"/>
              <a:t> </a:t>
            </a:r>
            <a:r>
              <a:rPr lang="en-US" sz="2000" dirty="0" err="1"/>
              <a:t>nên</a:t>
            </a:r>
            <a:r>
              <a:rPr lang="en-US" sz="2000" dirty="0"/>
              <a:t> </a:t>
            </a:r>
            <a:r>
              <a:rPr lang="en-US" sz="2000" dirty="0" err="1"/>
              <a:t>phụ</a:t>
            </a:r>
            <a:r>
              <a:rPr lang="en-US" sz="2000" dirty="0"/>
              <a:t> </a:t>
            </a:r>
            <a:r>
              <a:rPr lang="en-US" sz="2000" dirty="0" err="1"/>
              <a:t>thuộc</a:t>
            </a:r>
            <a:r>
              <a:rPr lang="en-US" sz="2000" dirty="0"/>
              <a:t> </a:t>
            </a:r>
            <a:r>
              <a:rPr lang="en-US" sz="2000" dirty="0" err="1"/>
              <a:t>vào</a:t>
            </a:r>
            <a:r>
              <a:rPr lang="en-US" sz="2000" dirty="0"/>
              <a:t> chi </a:t>
            </a:r>
            <a:r>
              <a:rPr lang="en-US" sz="2000" dirty="0" err="1"/>
              <a:t>tiết</a:t>
            </a:r>
            <a:r>
              <a:rPr lang="en-US" sz="2000" dirty="0"/>
              <a:t>, </a:t>
            </a:r>
            <a:r>
              <a:rPr lang="en-US" sz="2000" dirty="0" err="1"/>
              <a:t>mà</a:t>
            </a:r>
            <a:r>
              <a:rPr lang="en-US" sz="2000" dirty="0"/>
              <a:t> </a:t>
            </a:r>
            <a:r>
              <a:rPr lang="en-US" sz="2000" dirty="0" err="1"/>
              <a:t>ngược</a:t>
            </a:r>
            <a:r>
              <a:rPr lang="en-US" sz="2000" dirty="0"/>
              <a:t> </a:t>
            </a:r>
            <a:r>
              <a:rPr lang="en-US" sz="2000" dirty="0" err="1"/>
              <a:t>lại</a:t>
            </a:r>
            <a:r>
              <a:rPr lang="en-US" sz="2000" dirty="0"/>
              <a:t> (</a:t>
            </a:r>
            <a:r>
              <a:rPr lang="en-US" sz="2000" dirty="0" err="1"/>
              <a:t>Các</a:t>
            </a:r>
            <a:r>
              <a:rPr lang="en-US" sz="2000" dirty="0"/>
              <a:t> class </a:t>
            </a:r>
            <a:r>
              <a:rPr lang="en-US" sz="2000" dirty="0" err="1"/>
              <a:t>giao</a:t>
            </a:r>
            <a:r>
              <a:rPr lang="en-US" sz="2000" dirty="0"/>
              <a:t> </a:t>
            </a:r>
            <a:r>
              <a:rPr lang="en-US" sz="2000" dirty="0" err="1"/>
              <a:t>tiếp</a:t>
            </a:r>
            <a:r>
              <a:rPr lang="en-US" sz="2000" dirty="0"/>
              <a:t> </a:t>
            </a:r>
            <a:r>
              <a:rPr lang="en-US" sz="2000" dirty="0" err="1"/>
              <a:t>với</a:t>
            </a:r>
            <a:r>
              <a:rPr lang="en-US" sz="2000" dirty="0"/>
              <a:t> </a:t>
            </a:r>
            <a:r>
              <a:rPr lang="en-US" sz="2000" dirty="0" err="1"/>
              <a:t>nhau</a:t>
            </a:r>
            <a:r>
              <a:rPr lang="en-US" sz="2000" dirty="0"/>
              <a:t> </a:t>
            </a:r>
            <a:r>
              <a:rPr lang="en-US" sz="2000" dirty="0" err="1"/>
              <a:t>thông</a:t>
            </a:r>
            <a:r>
              <a:rPr lang="en-US" sz="2000" dirty="0"/>
              <a:t> qua interface, </a:t>
            </a:r>
            <a:r>
              <a:rPr lang="en-US" sz="2000" dirty="0" err="1"/>
              <a:t>không</a:t>
            </a:r>
            <a:r>
              <a:rPr lang="en-US" sz="2000" dirty="0"/>
              <a:t> </a:t>
            </a:r>
            <a:r>
              <a:rPr lang="en-US" sz="2000" dirty="0" err="1"/>
              <a:t>phải</a:t>
            </a:r>
            <a:r>
              <a:rPr lang="en-US" sz="2000" dirty="0"/>
              <a:t> </a:t>
            </a:r>
            <a:r>
              <a:rPr lang="en-US" sz="2000" dirty="0" err="1"/>
              <a:t>thông</a:t>
            </a:r>
            <a:r>
              <a:rPr lang="en-US" sz="2000" dirty="0"/>
              <a:t> qua implementation.)</a:t>
            </a:r>
          </a:p>
        </p:txBody>
      </p:sp>
      <p:pic>
        <p:nvPicPr>
          <p:cNvPr id="4098" name="Picture 2" descr="http://nhprice.com/wp-content/uploads/2013/11/computer-hardware-problem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081" y="3773509"/>
            <a:ext cx="5100033" cy="2656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1587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181" y="169334"/>
            <a:ext cx="9523789" cy="1646302"/>
          </a:xfrm>
        </p:spPr>
        <p:txBody>
          <a:bodyPr/>
          <a:lstStyle/>
          <a:p>
            <a:pPr lvl="0" algn="l"/>
            <a:r>
              <a:rPr lang="en-US" b="1" dirty="0"/>
              <a:t>Dependency Inversion </a:t>
            </a:r>
            <a:r>
              <a:rPr lang="en-US" b="1" dirty="0" smtClean="0"/>
              <a:t>Principle</a:t>
            </a:r>
            <a:br>
              <a:rPr lang="en-US" b="1" dirty="0" smtClean="0"/>
            </a:br>
            <a:r>
              <a:rPr lang="en-US" b="1" dirty="0" smtClean="0"/>
              <a:t>Vi </a:t>
            </a:r>
            <a:r>
              <a:rPr lang="en-US" b="1" dirty="0" err="1" smtClean="0"/>
              <a:t>phạm</a:t>
            </a:r>
            <a:endParaRPr lang="en-US" b="1" dirty="0"/>
          </a:p>
        </p:txBody>
      </p:sp>
      <p:pic>
        <p:nvPicPr>
          <p:cNvPr id="5" name="Picture 4" descr="https://lh5.googleusercontent.com/SBGERL-NfRDnpcnx-mVA7Bhax-gHfOpa6TqzJ0A28xD0SKsN-SbCYvc-PbX88d8zQd8gxtxdUM5nioFdrswvn4RfIqy4OE61jBDWhkr-QFii5ooGk0PU0JxSA_0XndaE_WNS0Nt1"/>
          <p:cNvPicPr/>
          <p:nvPr/>
        </p:nvPicPr>
        <p:blipFill>
          <a:blip r:embed="rId2">
            <a:extLst>
              <a:ext uri="{28A0092B-C50C-407E-A947-70E740481C1C}">
                <a14:useLocalDpi xmlns:a14="http://schemas.microsoft.com/office/drawing/2010/main" val="0"/>
              </a:ext>
            </a:extLst>
          </a:blip>
          <a:srcRect/>
          <a:stretch>
            <a:fillRect/>
          </a:stretch>
        </p:blipFill>
        <p:spPr bwMode="auto">
          <a:xfrm>
            <a:off x="846636" y="2554514"/>
            <a:ext cx="4274460" cy="3962400"/>
          </a:xfrm>
          <a:prstGeom prst="rect">
            <a:avLst/>
          </a:prstGeom>
          <a:noFill/>
          <a:ln>
            <a:noFill/>
          </a:ln>
        </p:spPr>
      </p:pic>
      <p:sp>
        <p:nvSpPr>
          <p:cNvPr id="4" name="Rectangle 3"/>
          <p:cNvSpPr/>
          <p:nvPr/>
        </p:nvSpPr>
        <p:spPr>
          <a:xfrm>
            <a:off x="1001485" y="1822329"/>
            <a:ext cx="9506857" cy="369332"/>
          </a:xfrm>
          <a:prstGeom prst="rect">
            <a:avLst/>
          </a:prstGeom>
        </p:spPr>
        <p:txBody>
          <a:bodyPr wrap="square">
            <a:spAutoFit/>
          </a:bodyPr>
          <a:lstStyle/>
          <a:p>
            <a:r>
              <a:rPr lang="en-US" dirty="0"/>
              <a:t>Class Manager </a:t>
            </a:r>
            <a:r>
              <a:rPr lang="en-US" dirty="0" err="1"/>
              <a:t>giao</a:t>
            </a:r>
            <a:r>
              <a:rPr lang="en-US" dirty="0"/>
              <a:t> </a:t>
            </a:r>
            <a:r>
              <a:rPr lang="en-US" dirty="0" err="1"/>
              <a:t>tiếp</a:t>
            </a:r>
            <a:r>
              <a:rPr lang="en-US" dirty="0"/>
              <a:t> </a:t>
            </a:r>
            <a:r>
              <a:rPr lang="en-US" dirty="0" err="1"/>
              <a:t>với</a:t>
            </a:r>
            <a:r>
              <a:rPr lang="en-US" dirty="0"/>
              <a:t> worker </a:t>
            </a:r>
            <a:r>
              <a:rPr lang="en-US" dirty="0" err="1"/>
              <a:t>thông</a:t>
            </a:r>
            <a:r>
              <a:rPr lang="en-US" dirty="0"/>
              <a:t> qua Interface </a:t>
            </a:r>
            <a:r>
              <a:rPr lang="en-US" dirty="0" err="1"/>
              <a:t>IWorker</a:t>
            </a:r>
            <a:r>
              <a:rPr lang="en-US" dirty="0"/>
              <a:t> </a:t>
            </a:r>
            <a:r>
              <a:rPr lang="en-US" dirty="0" err="1"/>
              <a:t>và</a:t>
            </a:r>
            <a:r>
              <a:rPr lang="en-US" dirty="0"/>
              <a:t> worker implement </a:t>
            </a:r>
            <a:r>
              <a:rPr lang="en-US" dirty="0" err="1"/>
              <a:t>IWorker</a:t>
            </a:r>
            <a:r>
              <a:rPr lang="en-US" dirty="0"/>
              <a:t>.</a:t>
            </a:r>
          </a:p>
        </p:txBody>
      </p:sp>
      <p:sp>
        <p:nvSpPr>
          <p:cNvPr id="7" name="Right Arrow 6"/>
          <p:cNvSpPr/>
          <p:nvPr/>
        </p:nvSpPr>
        <p:spPr>
          <a:xfrm>
            <a:off x="5471886" y="4206746"/>
            <a:ext cx="1770743" cy="76925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https://lh3.googleusercontent.com/xufGSFNLHAKxzg29LcHxbyWS-pfpCRBVQHBCDhWhD5ZRJrcN6u3Bnj_wEapH3QwKYvN-DRz3My_TBJUKNBds3rVmYE4fYqBk1a-Db3iainr_MbaxMrtJf6EtLXSGhgM51h0oIEbc"/>
          <p:cNvPicPr/>
          <p:nvPr/>
        </p:nvPicPr>
        <p:blipFill>
          <a:blip r:embed="rId3">
            <a:extLst>
              <a:ext uri="{28A0092B-C50C-407E-A947-70E740481C1C}">
                <a14:useLocalDpi xmlns:a14="http://schemas.microsoft.com/office/drawing/2010/main" val="0"/>
              </a:ext>
            </a:extLst>
          </a:blip>
          <a:srcRect/>
          <a:stretch>
            <a:fillRect/>
          </a:stretch>
        </p:blipFill>
        <p:spPr bwMode="auto">
          <a:xfrm>
            <a:off x="7593419" y="2468660"/>
            <a:ext cx="3771266" cy="4134107"/>
          </a:xfrm>
          <a:prstGeom prst="rect">
            <a:avLst/>
          </a:prstGeom>
          <a:noFill/>
          <a:ln>
            <a:noFill/>
          </a:ln>
        </p:spPr>
      </p:pic>
    </p:spTree>
    <p:extLst>
      <p:ext uri="{BB962C8B-B14F-4D97-AF65-F5344CB8AC3E}">
        <p14:creationId xmlns:p14="http://schemas.microsoft.com/office/powerpoint/2010/main" val="7339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3237" y="241905"/>
            <a:ext cx="10670420" cy="1646302"/>
          </a:xfrm>
        </p:spPr>
        <p:txBody>
          <a:bodyPr/>
          <a:lstStyle/>
          <a:p>
            <a:pPr algn="l"/>
            <a:r>
              <a:rPr lang="en-US" dirty="0" err="1" smtClean="0"/>
              <a:t>Ứng</a:t>
            </a:r>
            <a:r>
              <a:rPr lang="en-US" dirty="0" smtClean="0"/>
              <a:t> </a:t>
            </a:r>
            <a:r>
              <a:rPr lang="en-US" dirty="0" err="1" smtClean="0"/>
              <a:t>dụng</a:t>
            </a:r>
            <a:r>
              <a:rPr lang="en-US" dirty="0" smtClean="0"/>
              <a:t> demo - </a:t>
            </a:r>
            <a:r>
              <a:rPr lang="en-US" dirty="0" err="1" smtClean="0"/>
              <a:t>BookMangament</a:t>
            </a:r>
            <a:endParaRPr lang="en-US" dirty="0"/>
          </a:p>
        </p:txBody>
      </p:sp>
      <p:grpSp>
        <p:nvGrpSpPr>
          <p:cNvPr id="7" name="Group 6"/>
          <p:cNvGrpSpPr/>
          <p:nvPr/>
        </p:nvGrpSpPr>
        <p:grpSpPr>
          <a:xfrm>
            <a:off x="1461709" y="2477173"/>
            <a:ext cx="9268991" cy="3177640"/>
            <a:chOff x="1461709" y="2477173"/>
            <a:chExt cx="9268991" cy="3177640"/>
          </a:xfrm>
        </p:grpSpPr>
        <p:pic>
          <p:nvPicPr>
            <p:cNvPr id="4" name="Picture 3" descr="https://spring.io/img/spring-by-pivotal.png"/>
            <p:cNvPicPr/>
            <p:nvPr/>
          </p:nvPicPr>
          <p:blipFill>
            <a:blip r:embed="rId2">
              <a:extLst>
                <a:ext uri="{28A0092B-C50C-407E-A947-70E740481C1C}">
                  <a14:useLocalDpi xmlns:a14="http://schemas.microsoft.com/office/drawing/2010/main" val="0"/>
                </a:ext>
              </a:extLst>
            </a:blip>
            <a:srcRect/>
            <a:stretch>
              <a:fillRect/>
            </a:stretch>
          </p:blipFill>
          <p:spPr bwMode="auto">
            <a:xfrm>
              <a:off x="4133351" y="4076110"/>
              <a:ext cx="3809591" cy="1578703"/>
            </a:xfrm>
            <a:prstGeom prst="rect">
              <a:avLst/>
            </a:prstGeom>
            <a:noFill/>
            <a:ln>
              <a:noFill/>
            </a:ln>
          </p:spPr>
        </p:pic>
        <p:pic>
          <p:nvPicPr>
            <p:cNvPr id="5" name="Picture 4" descr="http://www.howcsharp.com/img/0/52/hibernate-orm-300x223.jpg"/>
            <p:cNvPicPr/>
            <p:nvPr/>
          </p:nvPicPr>
          <p:blipFill>
            <a:blip r:embed="rId3">
              <a:extLst>
                <a:ext uri="{28A0092B-C50C-407E-A947-70E740481C1C}">
                  <a14:useLocalDpi xmlns:a14="http://schemas.microsoft.com/office/drawing/2010/main" val="0"/>
                </a:ext>
              </a:extLst>
            </a:blip>
            <a:srcRect/>
            <a:stretch>
              <a:fillRect/>
            </a:stretch>
          </p:blipFill>
          <p:spPr bwMode="auto">
            <a:xfrm>
              <a:off x="1461709" y="4038148"/>
              <a:ext cx="2348290" cy="1219554"/>
            </a:xfrm>
            <a:prstGeom prst="rect">
              <a:avLst/>
            </a:prstGeom>
            <a:noFill/>
            <a:ln>
              <a:noFill/>
            </a:ln>
          </p:spPr>
        </p:pic>
        <p:pic>
          <p:nvPicPr>
            <p:cNvPr id="14338" name="Picture 2" descr="https://three29.com/wp-content/uploads/2017/03/327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4430" y="2477174"/>
              <a:ext cx="2524666" cy="1279748"/>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https://logoeps.com/wp-content/uploads/2011/08/jquery-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4072" y="2477173"/>
              <a:ext cx="2631168" cy="1328923"/>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descr="https://pbs.twimg.com/profile_images/1240079072/logo-mysql-170x170_400x40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66295" y="4076110"/>
              <a:ext cx="2464405" cy="115791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20344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34533" y="213859"/>
            <a:ext cx="7639050" cy="6372225"/>
          </a:xfrm>
          <a:prstGeom prst="rect">
            <a:avLst/>
          </a:prstGeom>
        </p:spPr>
      </p:pic>
      <p:sp>
        <p:nvSpPr>
          <p:cNvPr id="3" name="TextBox 2"/>
          <p:cNvSpPr txBox="1"/>
          <p:nvPr/>
        </p:nvSpPr>
        <p:spPr>
          <a:xfrm>
            <a:off x="362858" y="2612571"/>
            <a:ext cx="1857829" cy="1569660"/>
          </a:xfrm>
          <a:prstGeom prst="rect">
            <a:avLst/>
          </a:prstGeom>
          <a:noFill/>
        </p:spPr>
        <p:txBody>
          <a:bodyPr wrap="square" rtlCol="0">
            <a:spAutoFit/>
          </a:bodyPr>
          <a:lstStyle/>
          <a:p>
            <a:r>
              <a:rPr lang="en-US" sz="3200" b="1" dirty="0" smtClean="0">
                <a:solidFill>
                  <a:schemeClr val="accent1">
                    <a:lumMod val="75000"/>
                  </a:schemeClr>
                </a:solidFill>
              </a:rPr>
              <a:t>Maven project structure</a:t>
            </a:r>
            <a:endParaRPr lang="en-US" sz="3200" b="1" dirty="0">
              <a:solidFill>
                <a:schemeClr val="accent1">
                  <a:lumMod val="75000"/>
                </a:schemeClr>
              </a:solidFill>
            </a:endParaRPr>
          </a:p>
        </p:txBody>
      </p:sp>
      <p:pic>
        <p:nvPicPr>
          <p:cNvPr id="4" name="Picture 3"/>
          <p:cNvPicPr>
            <a:picLocks noChangeAspect="1"/>
          </p:cNvPicPr>
          <p:nvPr/>
        </p:nvPicPr>
        <p:blipFill>
          <a:blip r:embed="rId2"/>
          <a:stretch>
            <a:fillRect/>
          </a:stretch>
        </p:blipFill>
        <p:spPr>
          <a:xfrm>
            <a:off x="2276475" y="242887"/>
            <a:ext cx="7639050" cy="6372225"/>
          </a:xfrm>
          <a:prstGeom prst="rect">
            <a:avLst/>
          </a:prstGeom>
        </p:spPr>
      </p:pic>
    </p:spTree>
    <p:extLst>
      <p:ext uri="{BB962C8B-B14F-4D97-AF65-F5344CB8AC3E}">
        <p14:creationId xmlns:p14="http://schemas.microsoft.com/office/powerpoint/2010/main" val="23137242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2116" y="1999339"/>
            <a:ext cx="5834742" cy="682172"/>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BookController</a:t>
            </a:r>
            <a:endParaRPr lang="en-US" dirty="0"/>
          </a:p>
        </p:txBody>
      </p:sp>
      <p:sp>
        <p:nvSpPr>
          <p:cNvPr id="3" name="Rectangle 2"/>
          <p:cNvSpPr/>
          <p:nvPr/>
        </p:nvSpPr>
        <p:spPr>
          <a:xfrm>
            <a:off x="638629" y="3490684"/>
            <a:ext cx="4310742" cy="7619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BookService</a:t>
            </a:r>
            <a:endParaRPr lang="en-US" dirty="0"/>
          </a:p>
        </p:txBody>
      </p:sp>
      <p:sp>
        <p:nvSpPr>
          <p:cNvPr id="4" name="Rectangle 3"/>
          <p:cNvSpPr/>
          <p:nvPr/>
        </p:nvSpPr>
        <p:spPr>
          <a:xfrm>
            <a:off x="5965372" y="3487049"/>
            <a:ext cx="4310742" cy="7619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BookServiceImpl</a:t>
            </a:r>
            <a:endParaRPr lang="en-US" dirty="0"/>
          </a:p>
        </p:txBody>
      </p:sp>
      <p:sp>
        <p:nvSpPr>
          <p:cNvPr id="6" name="Rounded Rectangle 5"/>
          <p:cNvSpPr/>
          <p:nvPr/>
        </p:nvSpPr>
        <p:spPr>
          <a:xfrm>
            <a:off x="2097314" y="348345"/>
            <a:ext cx="1516743" cy="845456"/>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Client</a:t>
            </a:r>
            <a:endParaRPr lang="en-US" dirty="0"/>
          </a:p>
        </p:txBody>
      </p:sp>
      <p:sp>
        <p:nvSpPr>
          <p:cNvPr id="7" name="Round Diagonal Corner Rectangle 6"/>
          <p:cNvSpPr/>
          <p:nvPr/>
        </p:nvSpPr>
        <p:spPr>
          <a:xfrm>
            <a:off x="6894286" y="348345"/>
            <a:ext cx="1502228" cy="845456"/>
          </a:xfrm>
          <a:prstGeom prst="round2DiagRect">
            <a:avLst/>
          </a:prstGeom>
          <a:solidFill>
            <a:srgbClr val="00C8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JSP</a:t>
            </a:r>
            <a:endParaRPr lang="en-US"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638629" y="4884054"/>
            <a:ext cx="4310742" cy="7619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BookDao</a:t>
            </a:r>
            <a:endParaRPr lang="en-US" dirty="0"/>
          </a:p>
        </p:txBody>
      </p:sp>
      <p:sp>
        <p:nvSpPr>
          <p:cNvPr id="10" name="Rectangle 9"/>
          <p:cNvSpPr/>
          <p:nvPr/>
        </p:nvSpPr>
        <p:spPr>
          <a:xfrm>
            <a:off x="5965372" y="4884054"/>
            <a:ext cx="4310742" cy="7619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BookDaoImpl</a:t>
            </a:r>
            <a:endParaRPr lang="en-US" dirty="0"/>
          </a:p>
        </p:txBody>
      </p:sp>
      <p:sp>
        <p:nvSpPr>
          <p:cNvPr id="11" name="Flowchart: Magnetic Disk 10"/>
          <p:cNvSpPr/>
          <p:nvPr/>
        </p:nvSpPr>
        <p:spPr>
          <a:xfrm>
            <a:off x="2035628" y="5976255"/>
            <a:ext cx="1436914" cy="785300"/>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 Diagonal Corner Rectangle 11"/>
          <p:cNvSpPr/>
          <p:nvPr/>
        </p:nvSpPr>
        <p:spPr>
          <a:xfrm>
            <a:off x="5740401" y="136067"/>
            <a:ext cx="1502228" cy="845456"/>
          </a:xfrm>
          <a:prstGeom prst="round2DiagRect">
            <a:avLst/>
          </a:prstGeom>
          <a:solidFill>
            <a:srgbClr val="00C8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JSP</a:t>
            </a:r>
            <a:endParaRPr lang="en-US" dirty="0">
              <a:ln w="0"/>
              <a:solidFill>
                <a:schemeClr val="tx1"/>
              </a:solidFill>
              <a:effectLst>
                <a:outerShdw blurRad="38100" dist="19050" dir="2700000" algn="tl" rotWithShape="0">
                  <a:schemeClr val="dk1">
                    <a:alpha val="40000"/>
                  </a:schemeClr>
                </a:outerShdw>
              </a:effectLst>
            </a:endParaRPr>
          </a:p>
        </p:txBody>
      </p:sp>
      <p:sp>
        <p:nvSpPr>
          <p:cNvPr id="13" name="TextBox 12"/>
          <p:cNvSpPr txBox="1"/>
          <p:nvPr/>
        </p:nvSpPr>
        <p:spPr>
          <a:xfrm>
            <a:off x="8927989" y="2078815"/>
            <a:ext cx="2845651" cy="523220"/>
          </a:xfrm>
          <a:prstGeom prst="rect">
            <a:avLst/>
          </a:prstGeom>
          <a:noFill/>
        </p:spPr>
        <p:txBody>
          <a:bodyPr wrap="none" rtlCol="0">
            <a:spAutoFit/>
          </a:bodyPr>
          <a:lstStyle/>
          <a:p>
            <a:r>
              <a:rPr lang="en-US" sz="2800" b="1" dirty="0" smtClean="0">
                <a:solidFill>
                  <a:srgbClr val="FFFF00"/>
                </a:solidFill>
              </a:rPr>
              <a:t>Spring Controller</a:t>
            </a:r>
            <a:endParaRPr lang="en-US" sz="2800" b="1" dirty="0">
              <a:solidFill>
                <a:srgbClr val="FFFF00"/>
              </a:solidFill>
            </a:endParaRPr>
          </a:p>
        </p:txBody>
      </p:sp>
      <p:sp>
        <p:nvSpPr>
          <p:cNvPr id="14" name="TextBox 13"/>
          <p:cNvSpPr txBox="1"/>
          <p:nvPr/>
        </p:nvSpPr>
        <p:spPr>
          <a:xfrm>
            <a:off x="10276114" y="3683382"/>
            <a:ext cx="1936749" cy="461665"/>
          </a:xfrm>
          <a:prstGeom prst="rect">
            <a:avLst/>
          </a:prstGeom>
          <a:noFill/>
        </p:spPr>
        <p:txBody>
          <a:bodyPr wrap="none" rtlCol="0">
            <a:spAutoFit/>
          </a:bodyPr>
          <a:lstStyle/>
          <a:p>
            <a:r>
              <a:rPr lang="en-US" sz="2400" b="1" dirty="0" smtClean="0">
                <a:solidFill>
                  <a:srgbClr val="FFFF00"/>
                </a:solidFill>
              </a:rPr>
              <a:t>Service Layer</a:t>
            </a:r>
            <a:endParaRPr lang="en-US" sz="2400" b="1" dirty="0">
              <a:solidFill>
                <a:srgbClr val="FFFF00"/>
              </a:solidFill>
            </a:endParaRPr>
          </a:p>
        </p:txBody>
      </p:sp>
      <p:sp>
        <p:nvSpPr>
          <p:cNvPr id="15" name="TextBox 14"/>
          <p:cNvSpPr txBox="1"/>
          <p:nvPr/>
        </p:nvSpPr>
        <p:spPr>
          <a:xfrm>
            <a:off x="10276114" y="5026339"/>
            <a:ext cx="1941557" cy="369332"/>
          </a:xfrm>
          <a:prstGeom prst="rect">
            <a:avLst/>
          </a:prstGeom>
          <a:noFill/>
        </p:spPr>
        <p:txBody>
          <a:bodyPr wrap="none" rtlCol="0">
            <a:spAutoFit/>
          </a:bodyPr>
          <a:lstStyle/>
          <a:p>
            <a:r>
              <a:rPr lang="en-US" b="1" dirty="0" smtClean="0">
                <a:solidFill>
                  <a:srgbClr val="FFFF00"/>
                </a:solidFill>
              </a:rPr>
              <a:t>Data Access Layer</a:t>
            </a:r>
            <a:endParaRPr lang="en-US" b="1" dirty="0">
              <a:solidFill>
                <a:srgbClr val="FFFF00"/>
              </a:solidFill>
            </a:endParaRPr>
          </a:p>
        </p:txBody>
      </p:sp>
      <p:cxnSp>
        <p:nvCxnSpPr>
          <p:cNvPr id="17" name="Straight Arrow Connector 16"/>
          <p:cNvCxnSpPr/>
          <p:nvPr/>
        </p:nvCxnSpPr>
        <p:spPr>
          <a:xfrm flipH="1">
            <a:off x="2627086" y="1193801"/>
            <a:ext cx="14514" cy="8055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612572" y="2710538"/>
            <a:ext cx="14514" cy="8055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2590801" y="4300145"/>
            <a:ext cx="14514" cy="5551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590801" y="5722255"/>
            <a:ext cx="0" cy="2140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2989943" y="1193801"/>
            <a:ext cx="0" cy="8055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2989943" y="2710538"/>
            <a:ext cx="0" cy="7765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2989943" y="4300145"/>
            <a:ext cx="0" cy="5551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2855685" y="5722255"/>
            <a:ext cx="0" cy="2140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7213600" y="1193801"/>
            <a:ext cx="29029" cy="8055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2" idx="1"/>
          </p:cNvCxnSpPr>
          <p:nvPr/>
        </p:nvCxnSpPr>
        <p:spPr>
          <a:xfrm flipH="1">
            <a:off x="6487886" y="981523"/>
            <a:ext cx="3629" cy="10178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4" idx="1"/>
            <a:endCxn id="3" idx="3"/>
          </p:cNvCxnSpPr>
          <p:nvPr/>
        </p:nvCxnSpPr>
        <p:spPr>
          <a:xfrm flipH="1">
            <a:off x="4949371" y="3868049"/>
            <a:ext cx="1016001" cy="363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0" idx="1"/>
            <a:endCxn id="9" idx="3"/>
          </p:cNvCxnSpPr>
          <p:nvPr/>
        </p:nvCxnSpPr>
        <p:spPr>
          <a:xfrm flipH="1">
            <a:off x="4949371" y="5265054"/>
            <a:ext cx="101600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5036457" y="5930558"/>
            <a:ext cx="3635932" cy="830997"/>
          </a:xfrm>
          <a:prstGeom prst="rect">
            <a:avLst/>
          </a:prstGeom>
        </p:spPr>
        <p:txBody>
          <a:bodyPr wrap="none">
            <a:spAutoFit/>
          </a:bodyPr>
          <a:lstStyle/>
          <a:p>
            <a:r>
              <a:rPr lang="en-US" sz="4800" b="1" i="1" dirty="0" smtClean="0">
                <a:solidFill>
                  <a:schemeClr val="accent1">
                    <a:lumMod val="75000"/>
                  </a:schemeClr>
                </a:solidFill>
              </a:rPr>
              <a:t>Flow Process</a:t>
            </a:r>
            <a:endParaRPr lang="en-US" sz="4800" b="1" i="1" dirty="0">
              <a:solidFill>
                <a:schemeClr val="accent1">
                  <a:lumMod val="75000"/>
                </a:schemeClr>
              </a:solidFill>
            </a:endParaRPr>
          </a:p>
        </p:txBody>
      </p:sp>
    </p:spTree>
    <p:extLst>
      <p:ext uri="{BB962C8B-B14F-4D97-AF65-F5344CB8AC3E}">
        <p14:creationId xmlns:p14="http://schemas.microsoft.com/office/powerpoint/2010/main" val="1837391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1681" y="360608"/>
            <a:ext cx="7766936" cy="1012239"/>
          </a:xfrm>
          <a:noFill/>
        </p:spPr>
        <p:txBody>
          <a:bodyPr/>
          <a:lstStyle/>
          <a:p>
            <a:pPr algn="ctr"/>
            <a:r>
              <a:rPr lang="en-US" sz="6000" b="1" dirty="0" smtClean="0"/>
              <a:t>NỘI DUNG TRÌNH BÀY</a:t>
            </a:r>
            <a:endParaRPr lang="en-US" sz="6000" b="1" dirty="0"/>
          </a:p>
        </p:txBody>
      </p:sp>
      <p:graphicFrame>
        <p:nvGraphicFramePr>
          <p:cNvPr id="6" name="Diagram 5"/>
          <p:cNvGraphicFramePr/>
          <p:nvPr>
            <p:extLst>
              <p:ext uri="{D42A27DB-BD31-4B8C-83A1-F6EECF244321}">
                <p14:modId xmlns:p14="http://schemas.microsoft.com/office/powerpoint/2010/main" val="4082196620"/>
              </p:ext>
            </p:extLst>
          </p:nvPr>
        </p:nvGraphicFramePr>
        <p:xfrm>
          <a:off x="1274837" y="2265575"/>
          <a:ext cx="9262533" cy="3728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7811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945" y="715639"/>
            <a:ext cx="10058400" cy="4911385"/>
          </a:xfrm>
          <a:prstGeom prst="rect">
            <a:avLst/>
          </a:prstGeom>
        </p:spPr>
      </p:pic>
    </p:spTree>
    <p:extLst>
      <p:ext uri="{BB962C8B-B14F-4D97-AF65-F5344CB8AC3E}">
        <p14:creationId xmlns:p14="http://schemas.microsoft.com/office/powerpoint/2010/main" val="2098664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5447" y="420915"/>
            <a:ext cx="7766936" cy="973808"/>
          </a:xfrm>
          <a:solidFill>
            <a:srgbClr val="00C85A"/>
          </a:solidFill>
        </p:spPr>
        <p:txBody>
          <a:bodyPr/>
          <a:lstStyle/>
          <a:p>
            <a:pPr algn="ctr"/>
            <a:r>
              <a:rPr lang="en-US" b="1" dirty="0" smtClean="0">
                <a:solidFill>
                  <a:schemeClr val="tx1"/>
                </a:solidFill>
              </a:rPr>
              <a:t>DEMO</a:t>
            </a:r>
            <a:endParaRPr lang="en-US" b="1" dirty="0">
              <a:solidFill>
                <a:schemeClr val="tx1"/>
              </a:solidFill>
            </a:endParaRPr>
          </a:p>
        </p:txBody>
      </p:sp>
      <p:pic>
        <p:nvPicPr>
          <p:cNvPr id="16386" name="Picture 2" descr="https://www.neoncrm.com/wp-content/uploads/2017/07/laptop-pla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1" y="1394723"/>
            <a:ext cx="5689599" cy="4334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3496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br>
              <a:rPr lang="en-US" dirty="0"/>
            </a:br>
            <a:r>
              <a:rPr lang="en-US" i="1" dirty="0"/>
              <a:t>Required Dependencies with Maven</a:t>
            </a:r>
          </a:p>
        </p:txBody>
      </p:sp>
      <p:sp>
        <p:nvSpPr>
          <p:cNvPr id="3" name="Content Placeholder 2"/>
          <p:cNvSpPr>
            <a:spLocks noGrp="1"/>
          </p:cNvSpPr>
          <p:nvPr>
            <p:ph idx="1"/>
          </p:nvPr>
        </p:nvSpPr>
        <p:spPr/>
        <p:txBody>
          <a:bodyPr>
            <a:normAutofit/>
          </a:bodyPr>
          <a:lstStyle/>
          <a:p>
            <a:r>
              <a:rPr lang="en-US" sz="2800" dirty="0"/>
              <a:t>Jackson 2.2.1 (core and </a:t>
            </a:r>
            <a:r>
              <a:rPr lang="en-US" sz="2800" dirty="0" err="1"/>
              <a:t>databind</a:t>
            </a:r>
            <a:r>
              <a:rPr lang="en-US" sz="2800" dirty="0"/>
              <a:t> modules</a:t>
            </a:r>
            <a:r>
              <a:rPr lang="en-US" sz="2800" dirty="0" smtClean="0"/>
              <a:t>)</a:t>
            </a:r>
          </a:p>
          <a:p>
            <a:r>
              <a:rPr lang="en-US" sz="2800" dirty="0" err="1"/>
              <a:t>Hamcrest</a:t>
            </a:r>
            <a:r>
              <a:rPr lang="en-US" sz="2800" dirty="0"/>
              <a:t> </a:t>
            </a:r>
            <a:r>
              <a:rPr lang="en-US" sz="2800" dirty="0" smtClean="0"/>
              <a:t>1.3</a:t>
            </a:r>
          </a:p>
          <a:p>
            <a:r>
              <a:rPr lang="en-US" sz="2800" dirty="0"/>
              <a:t>JUnit </a:t>
            </a:r>
            <a:r>
              <a:rPr lang="en-US" sz="2800" dirty="0" smtClean="0"/>
              <a:t>4.11</a:t>
            </a:r>
          </a:p>
          <a:p>
            <a:r>
              <a:rPr lang="en-US" sz="2800" dirty="0" err="1"/>
              <a:t>Mockito</a:t>
            </a:r>
            <a:r>
              <a:rPr lang="en-US" sz="2800" dirty="0"/>
              <a:t> </a:t>
            </a:r>
            <a:r>
              <a:rPr lang="en-US" sz="2800" dirty="0" smtClean="0"/>
              <a:t>1.9.5</a:t>
            </a:r>
          </a:p>
          <a:p>
            <a:r>
              <a:rPr lang="en-US" sz="2800" dirty="0"/>
              <a:t>Spring Test 3.2.3.RELEASE</a:t>
            </a:r>
          </a:p>
        </p:txBody>
      </p:sp>
    </p:spTree>
    <p:extLst>
      <p:ext uri="{BB962C8B-B14F-4D97-AF65-F5344CB8AC3E}">
        <p14:creationId xmlns:p14="http://schemas.microsoft.com/office/powerpoint/2010/main" val="3408041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9981" y="474134"/>
            <a:ext cx="7766936" cy="1646302"/>
          </a:xfrm>
        </p:spPr>
        <p:txBody>
          <a:bodyPr/>
          <a:lstStyle/>
          <a:p>
            <a:r>
              <a:rPr lang="en-US" dirty="0" smtClean="0"/>
              <a:t>TÀI LIỆU THAM KHẢO</a:t>
            </a:r>
            <a:endParaRPr lang="en-US" dirty="0"/>
          </a:p>
        </p:txBody>
      </p:sp>
      <p:sp>
        <p:nvSpPr>
          <p:cNvPr id="3" name="Subtitle 2"/>
          <p:cNvSpPr>
            <a:spLocks noGrp="1"/>
          </p:cNvSpPr>
          <p:nvPr>
            <p:ph type="subTitle" idx="1"/>
          </p:nvPr>
        </p:nvSpPr>
        <p:spPr>
          <a:xfrm>
            <a:off x="1115181" y="2383043"/>
            <a:ext cx="10626875" cy="3364613"/>
          </a:xfrm>
        </p:spPr>
        <p:txBody>
          <a:bodyPr>
            <a:noAutofit/>
          </a:bodyPr>
          <a:lstStyle/>
          <a:p>
            <a:pPr algn="l"/>
            <a:r>
              <a:rPr lang="en-US" sz="3200" b="1" dirty="0"/>
              <a:t>https://spring.io/</a:t>
            </a:r>
          </a:p>
          <a:p>
            <a:pPr algn="l"/>
            <a:r>
              <a:rPr lang="en-US" sz="3200" b="1" dirty="0"/>
              <a:t>https://en.wikipedia.org/wiki/Hibernate_(framework)</a:t>
            </a:r>
          </a:p>
          <a:p>
            <a:pPr algn="l"/>
            <a:r>
              <a:rPr lang="en-US" sz="3200" b="1" dirty="0"/>
              <a:t>http://hibernate.org/orm/</a:t>
            </a:r>
          </a:p>
          <a:p>
            <a:pPr algn="l"/>
            <a:r>
              <a:rPr lang="en-US" sz="3200" b="1" dirty="0"/>
              <a:t>https://toidicodedao.com/2015/03/24/solid-la-gi-ap-dung-cac-nguyen-ly-solid-de-tro-thanh-lap-trinh-vien-code-cung/</a:t>
            </a:r>
          </a:p>
          <a:p>
            <a:pPr algn="l"/>
            <a:endParaRPr lang="en-US" sz="3200" b="1" dirty="0"/>
          </a:p>
          <a:p>
            <a:pPr algn="l"/>
            <a:endParaRPr lang="en-US" sz="3200" b="1" dirty="0"/>
          </a:p>
        </p:txBody>
      </p:sp>
    </p:spTree>
    <p:extLst>
      <p:ext uri="{BB962C8B-B14F-4D97-AF65-F5344CB8AC3E}">
        <p14:creationId xmlns:p14="http://schemas.microsoft.com/office/powerpoint/2010/main" val="349474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4644" y="592427"/>
            <a:ext cx="7766936" cy="1075817"/>
          </a:xfrm>
          <a:noFill/>
        </p:spPr>
        <p:txBody>
          <a:bodyPr/>
          <a:lstStyle/>
          <a:p>
            <a:pPr algn="ctr"/>
            <a:r>
              <a:rPr lang="en-US" sz="6000" b="1" dirty="0" smtClean="0"/>
              <a:t>THÔNG TIN NHÓM</a:t>
            </a:r>
            <a:endParaRPr lang="en-US" sz="6000" b="1" dirty="0"/>
          </a:p>
        </p:txBody>
      </p:sp>
      <p:graphicFrame>
        <p:nvGraphicFramePr>
          <p:cNvPr id="5" name="Diagram 4"/>
          <p:cNvGraphicFramePr/>
          <p:nvPr>
            <p:extLst>
              <p:ext uri="{D42A27DB-BD31-4B8C-83A1-F6EECF244321}">
                <p14:modId xmlns:p14="http://schemas.microsoft.com/office/powerpoint/2010/main" val="618543121"/>
              </p:ext>
            </p:extLst>
          </p:nvPr>
        </p:nvGraphicFramePr>
        <p:xfrm>
          <a:off x="1545703" y="2376580"/>
          <a:ext cx="7766936" cy="1680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3515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279" y="399246"/>
            <a:ext cx="7766936" cy="1127332"/>
          </a:xfrm>
          <a:noFill/>
        </p:spPr>
        <p:txBody>
          <a:bodyPr/>
          <a:lstStyle/>
          <a:p>
            <a:pPr algn="ctr"/>
            <a:r>
              <a:rPr lang="en-US" sz="6000" b="1" dirty="0" smtClean="0"/>
              <a:t>GIỚI THIỆU</a:t>
            </a:r>
            <a:endParaRPr lang="en-US" sz="6000" b="1" dirty="0"/>
          </a:p>
        </p:txBody>
      </p:sp>
      <p:sp>
        <p:nvSpPr>
          <p:cNvPr id="3" name="Subtitle 2"/>
          <p:cNvSpPr>
            <a:spLocks noGrp="1"/>
          </p:cNvSpPr>
          <p:nvPr>
            <p:ph type="subTitle" idx="1"/>
          </p:nvPr>
        </p:nvSpPr>
        <p:spPr>
          <a:xfrm>
            <a:off x="1133580" y="2183397"/>
            <a:ext cx="9973733" cy="2491634"/>
          </a:xfrm>
        </p:spPr>
        <p:txBody>
          <a:bodyPr>
            <a:noAutofit/>
          </a:bodyPr>
          <a:lstStyle/>
          <a:p>
            <a:pPr marL="457200" indent="-457200" algn="l">
              <a:buFont typeface="Wingdings" panose="05000000000000000000" pitchFamily="2" charset="2"/>
              <a:buChar char="v"/>
            </a:pPr>
            <a:r>
              <a:rPr lang="vi-VN" sz="2800" dirty="0"/>
              <a:t>SOLID là 5 nguyên tắc cơ bản, giúp xây dựng một kiến trúc phần mềm </a:t>
            </a:r>
            <a:r>
              <a:rPr lang="vi-VN" sz="2800" dirty="0" smtClean="0"/>
              <a:t>tốt</a:t>
            </a:r>
            <a:endParaRPr lang="en-US" sz="2800" dirty="0" smtClean="0"/>
          </a:p>
          <a:p>
            <a:pPr marL="457200" indent="-457200" algn="l">
              <a:buFont typeface="Wingdings" panose="05000000000000000000" pitchFamily="2" charset="2"/>
              <a:buChar char="v"/>
            </a:pPr>
            <a:r>
              <a:rPr lang="en-US" sz="2800" dirty="0" err="1" smtClean="0"/>
              <a:t>Một</a:t>
            </a:r>
            <a:r>
              <a:rPr lang="en-US" sz="2800" dirty="0" smtClean="0"/>
              <a:t> </a:t>
            </a:r>
            <a:r>
              <a:rPr lang="en-US" sz="2800" dirty="0" err="1" smtClean="0"/>
              <a:t>dự</a:t>
            </a:r>
            <a:r>
              <a:rPr lang="en-US" sz="2800" dirty="0" smtClean="0"/>
              <a:t> </a:t>
            </a:r>
            <a:r>
              <a:rPr lang="en-US" sz="2800" dirty="0" err="1" smtClean="0"/>
              <a:t>án</a:t>
            </a:r>
            <a:r>
              <a:rPr lang="en-US" sz="2800" dirty="0" smtClean="0"/>
              <a:t> </a:t>
            </a:r>
            <a:r>
              <a:rPr lang="en-US" sz="2800" dirty="0" err="1" smtClean="0"/>
              <a:t>áp</a:t>
            </a:r>
            <a:r>
              <a:rPr lang="en-US" sz="2800" dirty="0" smtClean="0"/>
              <a:t> </a:t>
            </a:r>
            <a:r>
              <a:rPr lang="en-US" sz="2800" dirty="0" err="1" smtClean="0"/>
              <a:t>dụng</a:t>
            </a:r>
            <a:r>
              <a:rPr lang="en-US" sz="2800" dirty="0" smtClean="0"/>
              <a:t> SOLID </a:t>
            </a:r>
            <a:r>
              <a:rPr lang="en-US" sz="2800" dirty="0" err="1" smtClean="0"/>
              <a:t>sẽ</a:t>
            </a:r>
            <a:r>
              <a:rPr lang="en-US" sz="2800" dirty="0" smtClean="0"/>
              <a:t> </a:t>
            </a:r>
            <a:r>
              <a:rPr lang="en-US" sz="2800" dirty="0" err="1" smtClean="0"/>
              <a:t>có</a:t>
            </a:r>
            <a:r>
              <a:rPr lang="en-US" sz="2800" dirty="0" smtClean="0"/>
              <a:t> code </a:t>
            </a:r>
            <a:r>
              <a:rPr lang="en-US" sz="2800" dirty="0" err="1" smtClean="0"/>
              <a:t>dễ</a:t>
            </a:r>
            <a:r>
              <a:rPr lang="en-US" sz="2800" dirty="0" smtClean="0"/>
              <a:t> </a:t>
            </a:r>
            <a:r>
              <a:rPr lang="en-US" sz="2800" dirty="0" err="1" smtClean="0"/>
              <a:t>đọc</a:t>
            </a:r>
            <a:r>
              <a:rPr lang="en-US" sz="2800" dirty="0" smtClean="0"/>
              <a:t> </a:t>
            </a:r>
            <a:r>
              <a:rPr lang="en-US" sz="2800" dirty="0" err="1" smtClean="0"/>
              <a:t>hiểu</a:t>
            </a:r>
            <a:r>
              <a:rPr lang="en-US" sz="2800" dirty="0" smtClean="0"/>
              <a:t>, </a:t>
            </a:r>
            <a:r>
              <a:rPr lang="en-US" sz="2800" dirty="0" err="1" smtClean="0"/>
              <a:t>dễ</a:t>
            </a:r>
            <a:r>
              <a:rPr lang="en-US" sz="2800" dirty="0" smtClean="0"/>
              <a:t> </a:t>
            </a:r>
            <a:r>
              <a:rPr lang="en-US" sz="2800" dirty="0" err="1" smtClean="0"/>
              <a:t>bảo</a:t>
            </a:r>
            <a:r>
              <a:rPr lang="en-US" sz="2800" dirty="0" smtClean="0"/>
              <a:t> </a:t>
            </a:r>
            <a:r>
              <a:rPr lang="en-US" sz="2800" dirty="0" err="1" smtClean="0"/>
              <a:t>trì</a:t>
            </a:r>
            <a:r>
              <a:rPr lang="en-US" sz="2800" dirty="0" smtClean="0"/>
              <a:t> </a:t>
            </a:r>
            <a:r>
              <a:rPr lang="en-US" sz="2800" dirty="0" err="1" smtClean="0"/>
              <a:t>và</a:t>
            </a:r>
            <a:r>
              <a:rPr lang="en-US" sz="2800" dirty="0" smtClean="0"/>
              <a:t> </a:t>
            </a:r>
            <a:r>
              <a:rPr lang="en-US" sz="2800" dirty="0" err="1" smtClean="0"/>
              <a:t>mở</a:t>
            </a:r>
            <a:r>
              <a:rPr lang="en-US" sz="2800" dirty="0" smtClean="0"/>
              <a:t> </a:t>
            </a:r>
            <a:r>
              <a:rPr lang="en-US" sz="2800" dirty="0" err="1" smtClean="0"/>
              <a:t>rộng</a:t>
            </a:r>
            <a:r>
              <a:rPr lang="en-US" sz="2800" dirty="0" smtClean="0"/>
              <a:t/>
            </a:r>
            <a:br>
              <a:rPr lang="en-US" sz="2800" dirty="0" smtClean="0"/>
            </a:br>
            <a:endParaRPr lang="en-US" sz="2800" dirty="0" smtClean="0"/>
          </a:p>
          <a:p>
            <a:pPr marL="457200" indent="-457200" algn="l">
              <a:buFont typeface="Wingdings" panose="05000000000000000000" pitchFamily="2" charset="2"/>
              <a:buChar char="v"/>
            </a:pPr>
            <a:endParaRPr lang="en-US" sz="2800" dirty="0" smtClean="0"/>
          </a:p>
        </p:txBody>
      </p:sp>
    </p:spTree>
    <p:extLst>
      <p:ext uri="{BB962C8B-B14F-4D97-AF65-F5344CB8AC3E}">
        <p14:creationId xmlns:p14="http://schemas.microsoft.com/office/powerpoint/2010/main" val="4284006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9039" y="386365"/>
            <a:ext cx="7766936" cy="970741"/>
          </a:xfrm>
          <a:noFill/>
        </p:spPr>
        <p:txBody>
          <a:bodyPr/>
          <a:lstStyle/>
          <a:p>
            <a:pPr algn="ctr"/>
            <a:r>
              <a:rPr lang="en-US" sz="6000" b="1" dirty="0" smtClean="0"/>
              <a:t>GIỚI THIỆU</a:t>
            </a:r>
            <a:endParaRPr lang="en-US" sz="6000" b="1" dirty="0"/>
          </a:p>
        </p:txBody>
      </p:sp>
      <p:graphicFrame>
        <p:nvGraphicFramePr>
          <p:cNvPr id="6" name="Diagram 5"/>
          <p:cNvGraphicFramePr/>
          <p:nvPr>
            <p:extLst>
              <p:ext uri="{D42A27DB-BD31-4B8C-83A1-F6EECF244321}">
                <p14:modId xmlns:p14="http://schemas.microsoft.com/office/powerpoint/2010/main" val="3848796343"/>
              </p:ext>
            </p:extLst>
          </p:nvPr>
        </p:nvGraphicFramePr>
        <p:xfrm>
          <a:off x="725640" y="1600574"/>
          <a:ext cx="9973733" cy="42223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5047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182" y="331614"/>
            <a:ext cx="8899676" cy="1162050"/>
          </a:xfrm>
        </p:spPr>
        <p:txBody>
          <a:bodyPr/>
          <a:lstStyle/>
          <a:p>
            <a:pPr lvl="0" algn="l"/>
            <a:r>
              <a:rPr lang="en-US" dirty="0"/>
              <a:t>Single responsibility principle</a:t>
            </a:r>
          </a:p>
        </p:txBody>
      </p:sp>
      <p:sp>
        <p:nvSpPr>
          <p:cNvPr id="3" name="Subtitle 2"/>
          <p:cNvSpPr>
            <a:spLocks noGrp="1"/>
          </p:cNvSpPr>
          <p:nvPr>
            <p:ph type="subTitle" idx="1"/>
          </p:nvPr>
        </p:nvSpPr>
        <p:spPr>
          <a:xfrm>
            <a:off x="781353" y="2018833"/>
            <a:ext cx="9973733" cy="698609"/>
          </a:xfrm>
        </p:spPr>
        <p:txBody>
          <a:bodyPr>
            <a:noAutofit/>
          </a:bodyPr>
          <a:lstStyle/>
          <a:p>
            <a:pPr algn="l"/>
            <a:r>
              <a:rPr lang="en-US" sz="2400" dirty="0" err="1"/>
              <a:t>Mỗi</a:t>
            </a:r>
            <a:r>
              <a:rPr lang="en-US" sz="2400" dirty="0"/>
              <a:t> </a:t>
            </a:r>
            <a:r>
              <a:rPr lang="en-US" sz="2400" dirty="0" err="1"/>
              <a:t>lớp</a:t>
            </a:r>
            <a:r>
              <a:rPr lang="en-US" sz="2400" dirty="0"/>
              <a:t> </a:t>
            </a:r>
            <a:r>
              <a:rPr lang="en-US" sz="2400" dirty="0" err="1"/>
              <a:t>chỉ</a:t>
            </a:r>
            <a:r>
              <a:rPr lang="en-US" sz="2400" dirty="0"/>
              <a:t> </a:t>
            </a:r>
            <a:r>
              <a:rPr lang="en-US" sz="2400" dirty="0" err="1"/>
              <a:t>nên</a:t>
            </a:r>
            <a:r>
              <a:rPr lang="en-US" sz="2400" dirty="0"/>
              <a:t> </a:t>
            </a:r>
            <a:r>
              <a:rPr lang="en-US" sz="2400" dirty="0" err="1"/>
              <a:t>chịu</a:t>
            </a:r>
            <a:r>
              <a:rPr lang="en-US" sz="2400" dirty="0"/>
              <a:t> </a:t>
            </a:r>
            <a:r>
              <a:rPr lang="en-US" sz="2400" dirty="0" err="1"/>
              <a:t>trách</a:t>
            </a:r>
            <a:r>
              <a:rPr lang="en-US" sz="2400" dirty="0"/>
              <a:t> </a:t>
            </a:r>
            <a:r>
              <a:rPr lang="en-US" sz="2400" dirty="0" err="1"/>
              <a:t>nhiệm</a:t>
            </a:r>
            <a:r>
              <a:rPr lang="en-US" sz="2400" dirty="0"/>
              <a:t> </a:t>
            </a:r>
            <a:r>
              <a:rPr lang="en-US" sz="2400" dirty="0" err="1"/>
              <a:t>về</a:t>
            </a:r>
            <a:r>
              <a:rPr lang="en-US" sz="2400" dirty="0"/>
              <a:t> </a:t>
            </a:r>
            <a:r>
              <a:rPr lang="en-US" sz="2400" dirty="0" err="1"/>
              <a:t>một</a:t>
            </a:r>
            <a:r>
              <a:rPr lang="en-US" sz="2400" dirty="0"/>
              <a:t> </a:t>
            </a:r>
            <a:r>
              <a:rPr lang="en-US" sz="2400" dirty="0" err="1"/>
              <a:t>nhiệm</a:t>
            </a:r>
            <a:r>
              <a:rPr lang="en-US" sz="2400" dirty="0"/>
              <a:t> </a:t>
            </a:r>
            <a:r>
              <a:rPr lang="en-US" sz="2400" dirty="0" err="1"/>
              <a:t>vụ</a:t>
            </a:r>
            <a:r>
              <a:rPr lang="en-US" sz="2400" dirty="0"/>
              <a:t> </a:t>
            </a:r>
            <a:r>
              <a:rPr lang="en-US" sz="2400" dirty="0" err="1"/>
              <a:t>cụ</a:t>
            </a:r>
            <a:r>
              <a:rPr lang="en-US" sz="2400" dirty="0"/>
              <a:t> </a:t>
            </a:r>
            <a:r>
              <a:rPr lang="en-US" sz="2400" dirty="0" err="1"/>
              <a:t>thể</a:t>
            </a:r>
            <a:r>
              <a:rPr lang="en-US" sz="2400" dirty="0"/>
              <a:t> </a:t>
            </a:r>
            <a:r>
              <a:rPr lang="en-US" sz="2400" dirty="0" err="1"/>
              <a:t>nào</a:t>
            </a:r>
            <a:r>
              <a:rPr lang="en-US" sz="2400" dirty="0"/>
              <a:t> </a:t>
            </a:r>
            <a:r>
              <a:rPr lang="en-US" sz="2400" dirty="0" err="1"/>
              <a:t>đó</a:t>
            </a:r>
            <a:r>
              <a:rPr lang="en-US" sz="2400" dirty="0"/>
              <a:t> </a:t>
            </a:r>
            <a:r>
              <a:rPr lang="en-US" sz="2400" dirty="0" err="1"/>
              <a:t>mà</a:t>
            </a:r>
            <a:r>
              <a:rPr lang="en-US" sz="2400" dirty="0"/>
              <a:t> </a:t>
            </a:r>
            <a:r>
              <a:rPr lang="en-US" sz="2400" dirty="0" err="1"/>
              <a:t>thôi</a:t>
            </a:r>
            <a:r>
              <a:rPr lang="en-US" sz="2400" dirty="0"/>
              <a:t> </a:t>
            </a:r>
            <a:br>
              <a:rPr lang="en-US" sz="2400" dirty="0"/>
            </a:br>
            <a:endParaRPr lang="en-US" sz="2400" dirty="0" smtClean="0"/>
          </a:p>
        </p:txBody>
      </p:sp>
      <p:pic>
        <p:nvPicPr>
          <p:cNvPr id="8" name="Picture 7"/>
          <p:cNvPicPr>
            <a:picLocks noChangeAspect="1"/>
          </p:cNvPicPr>
          <p:nvPr/>
        </p:nvPicPr>
        <p:blipFill>
          <a:blip r:embed="rId2"/>
          <a:stretch>
            <a:fillRect/>
          </a:stretch>
        </p:blipFill>
        <p:spPr>
          <a:xfrm>
            <a:off x="6288314" y="2833352"/>
            <a:ext cx="3306447" cy="3567448"/>
          </a:xfrm>
          <a:prstGeom prst="rect">
            <a:avLst/>
          </a:prstGeom>
        </p:spPr>
      </p:pic>
      <p:pic>
        <p:nvPicPr>
          <p:cNvPr id="9" name="Picture 8"/>
          <p:cNvPicPr>
            <a:picLocks noChangeAspect="1"/>
          </p:cNvPicPr>
          <p:nvPr/>
        </p:nvPicPr>
        <p:blipFill>
          <a:blip r:embed="rId3"/>
          <a:stretch>
            <a:fillRect/>
          </a:stretch>
        </p:blipFill>
        <p:spPr>
          <a:xfrm>
            <a:off x="1173237" y="3369062"/>
            <a:ext cx="3028950" cy="2324100"/>
          </a:xfrm>
          <a:prstGeom prst="rect">
            <a:avLst/>
          </a:prstGeom>
        </p:spPr>
      </p:pic>
      <p:sp>
        <p:nvSpPr>
          <p:cNvPr id="11" name="Right Arrow 10"/>
          <p:cNvSpPr/>
          <p:nvPr/>
        </p:nvSpPr>
        <p:spPr>
          <a:xfrm>
            <a:off x="4359879" y="4146483"/>
            <a:ext cx="1770743" cy="76925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0775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1091" y="337301"/>
            <a:ext cx="8899676" cy="1068661"/>
          </a:xfrm>
        </p:spPr>
        <p:txBody>
          <a:bodyPr/>
          <a:lstStyle/>
          <a:p>
            <a:pPr lvl="0" algn="ctr"/>
            <a:r>
              <a:rPr lang="en-US" b="1" dirty="0"/>
              <a:t>Open/Closed principle</a:t>
            </a:r>
          </a:p>
        </p:txBody>
      </p:sp>
      <p:sp>
        <p:nvSpPr>
          <p:cNvPr id="3" name="Subtitle 2"/>
          <p:cNvSpPr>
            <a:spLocks noGrp="1"/>
          </p:cNvSpPr>
          <p:nvPr>
            <p:ph type="subTitle" idx="1"/>
          </p:nvPr>
        </p:nvSpPr>
        <p:spPr>
          <a:xfrm>
            <a:off x="781353" y="1722619"/>
            <a:ext cx="9973733" cy="1162249"/>
          </a:xfrm>
        </p:spPr>
        <p:txBody>
          <a:bodyPr>
            <a:noAutofit/>
          </a:bodyPr>
          <a:lstStyle/>
          <a:p>
            <a:pPr algn="l"/>
            <a:r>
              <a:rPr lang="vi-VN" sz="2400" dirty="0"/>
              <a:t>Thoải mái mở rộng một Class, nhưng không được sửa đổi bên trong của </a:t>
            </a:r>
            <a:r>
              <a:rPr lang="vi-VN" sz="2400" dirty="0" smtClean="0"/>
              <a:t>Class</a:t>
            </a:r>
            <a:r>
              <a:rPr lang="en-US" sz="2400" dirty="0" smtClean="0"/>
              <a:t> </a:t>
            </a:r>
            <a:r>
              <a:rPr lang="vi-VN" sz="2400" dirty="0" smtClean="0"/>
              <a:t>đó </a:t>
            </a:r>
            <a:r>
              <a:rPr lang="vi-VN" sz="2400" dirty="0"/>
              <a:t>(</a:t>
            </a:r>
            <a:r>
              <a:rPr lang="vi-VN" sz="2400" dirty="0" smtClean="0"/>
              <a:t>software</a:t>
            </a:r>
            <a:r>
              <a:rPr lang="en-US" sz="2400" dirty="0" smtClean="0"/>
              <a:t> </a:t>
            </a:r>
            <a:r>
              <a:rPr lang="vi-VN" sz="2400" dirty="0" smtClean="0"/>
              <a:t>entities </a:t>
            </a:r>
            <a:r>
              <a:rPr lang="vi-VN" sz="2400" dirty="0"/>
              <a:t>(classes, modules, functions, etc.) should be open </a:t>
            </a:r>
            <a:r>
              <a:rPr lang="vi-VN" sz="2400" dirty="0" smtClean="0"/>
              <a:t>for</a:t>
            </a:r>
            <a:r>
              <a:rPr lang="en-US" sz="2400" dirty="0" smtClean="0"/>
              <a:t> </a:t>
            </a:r>
            <a:r>
              <a:rPr lang="vi-VN" sz="2400" dirty="0" smtClean="0"/>
              <a:t>extension</a:t>
            </a:r>
            <a:r>
              <a:rPr lang="vi-VN" sz="2400" dirty="0"/>
              <a:t>, but closed </a:t>
            </a:r>
            <a:r>
              <a:rPr lang="vi-VN" sz="2400" dirty="0" smtClean="0"/>
              <a:t>for</a:t>
            </a:r>
            <a:r>
              <a:rPr lang="en-US" sz="2400" dirty="0" smtClean="0"/>
              <a:t> </a:t>
            </a:r>
            <a:r>
              <a:rPr lang="vi-VN" sz="2400" dirty="0" smtClean="0"/>
              <a:t>modification</a:t>
            </a:r>
            <a:r>
              <a:rPr lang="vi-VN" sz="2400" dirty="0"/>
              <a:t>)</a:t>
            </a:r>
            <a:endParaRPr lang="en-US" sz="2400" dirty="0" smtClean="0"/>
          </a:p>
        </p:txBody>
      </p:sp>
      <p:sp>
        <p:nvSpPr>
          <p:cNvPr id="4" name="Rectangle 3"/>
          <p:cNvSpPr/>
          <p:nvPr/>
        </p:nvSpPr>
        <p:spPr>
          <a:xfrm>
            <a:off x="781353" y="3379151"/>
            <a:ext cx="3645504" cy="2862322"/>
          </a:xfrm>
          <a:prstGeom prst="rect">
            <a:avLst/>
          </a:prstGeom>
        </p:spPr>
        <p:txBody>
          <a:bodyPr wrap="square">
            <a:spAutoFit/>
          </a:bodyPr>
          <a:lstStyle/>
          <a:p>
            <a:r>
              <a:rPr lang="vi-VN" sz="2000" dirty="0"/>
              <a:t>Ví dụ: Bạn có chiếc máy ảnh có đèn flash nhưng công suất yếu, bạn muốn </a:t>
            </a:r>
            <a:r>
              <a:rPr lang="vi-VN" sz="2000" dirty="0" smtClean="0"/>
              <a:t>đèn</a:t>
            </a:r>
            <a:r>
              <a:rPr lang="en-US" sz="2000" dirty="0" smtClean="0"/>
              <a:t> </a:t>
            </a:r>
            <a:r>
              <a:rPr lang="vi-VN" sz="2000" dirty="0" smtClean="0"/>
              <a:t>sáng </a:t>
            </a:r>
            <a:r>
              <a:rPr lang="vi-VN" sz="2000" dirty="0"/>
              <a:t>hơn thì tốt nhất là ráp thêm một cái flash rời, chứ không nên mở cái </a:t>
            </a:r>
            <a:r>
              <a:rPr lang="vi-VN" sz="2000" dirty="0" smtClean="0"/>
              <a:t>flash</a:t>
            </a:r>
            <a:r>
              <a:rPr lang="en-US" sz="2000" dirty="0" smtClean="0"/>
              <a:t> </a:t>
            </a:r>
            <a:r>
              <a:rPr lang="vi-VN" sz="2000" dirty="0" smtClean="0"/>
              <a:t>bên </a:t>
            </a:r>
            <a:r>
              <a:rPr lang="vi-VN" sz="2000" dirty="0"/>
              <a:t>trong máy ra để thay bóng đèn công suất cao hơn.</a:t>
            </a:r>
            <a:r>
              <a:rPr lang="vi-VN" sz="2000" dirty="0" smtClean="0"/>
              <a:t> </a:t>
            </a:r>
            <a:br>
              <a:rPr lang="vi-VN" sz="2000" dirty="0" smtClean="0"/>
            </a:br>
            <a:endParaRPr lang="en-US" sz="2000" dirty="0"/>
          </a:p>
        </p:txBody>
      </p:sp>
      <p:pic>
        <p:nvPicPr>
          <p:cNvPr id="2050" name="Picture 2" descr="Image result for flash may an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1077" y="3277548"/>
            <a:ext cx="3266922" cy="29318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zshop.vn/images/product_kts/canon-6d-0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1199" y="3292062"/>
            <a:ext cx="2815772" cy="2917372"/>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p:cNvSpPr/>
          <p:nvPr/>
        </p:nvSpPr>
        <p:spPr>
          <a:xfrm>
            <a:off x="7474250" y="4533313"/>
            <a:ext cx="1130907" cy="76925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8013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182" y="169334"/>
            <a:ext cx="8899676" cy="1646302"/>
          </a:xfrm>
        </p:spPr>
        <p:txBody>
          <a:bodyPr/>
          <a:lstStyle/>
          <a:p>
            <a:pPr lvl="0" algn="l"/>
            <a:r>
              <a:rPr lang="en-US" b="1" dirty="0"/>
              <a:t>Open/Closed </a:t>
            </a:r>
            <a:r>
              <a:rPr lang="en-US" b="1" dirty="0" smtClean="0"/>
              <a:t>principle </a:t>
            </a:r>
            <a:br>
              <a:rPr lang="en-US" b="1" dirty="0" smtClean="0"/>
            </a:br>
            <a:r>
              <a:rPr lang="en-US" b="1" dirty="0" smtClean="0"/>
              <a:t>Vi </a:t>
            </a:r>
            <a:r>
              <a:rPr lang="en-US" b="1" dirty="0" err="1" smtClean="0"/>
              <a:t>phạm</a:t>
            </a:r>
            <a:r>
              <a:rPr lang="en-US" b="1" dirty="0" smtClean="0"/>
              <a:t> </a:t>
            </a:r>
            <a:r>
              <a:rPr lang="en-US" b="1" dirty="0" err="1" smtClean="0"/>
              <a:t>nguyên</a:t>
            </a:r>
            <a:r>
              <a:rPr lang="en-US" b="1" dirty="0" smtClean="0"/>
              <a:t> </a:t>
            </a:r>
            <a:r>
              <a:rPr lang="en-US" b="1" dirty="0" err="1" smtClean="0"/>
              <a:t>tắc</a:t>
            </a:r>
            <a:endParaRPr lang="en-US" b="1" dirty="0"/>
          </a:p>
        </p:txBody>
      </p:sp>
      <p:pic>
        <p:nvPicPr>
          <p:cNvPr id="8" name="Picture 7" descr="https://lh3.googleusercontent.com/is_Qd1EkAraLTidi7hAdsZTpSHaHDBc2nnAKO8O5gZbQ7d8r6_TpYI2sh2ZNy7Y13-NwoesJV6tsFm2nNK4Xtf2wf1qafJOlB0OqttcLIeuw40XQLoroSUmhxwcxXGOEq_iTpm-U"/>
          <p:cNvPicPr/>
          <p:nvPr/>
        </p:nvPicPr>
        <p:blipFill rotWithShape="1">
          <a:blip r:embed="rId2">
            <a:extLst>
              <a:ext uri="{28A0092B-C50C-407E-A947-70E740481C1C}">
                <a14:useLocalDpi xmlns:a14="http://schemas.microsoft.com/office/drawing/2010/main" val="0"/>
              </a:ext>
            </a:extLst>
          </a:blip>
          <a:srcRect r="9333"/>
          <a:stretch/>
        </p:blipFill>
        <p:spPr bwMode="auto">
          <a:xfrm>
            <a:off x="665238" y="2146979"/>
            <a:ext cx="5358191" cy="4297364"/>
          </a:xfrm>
          <a:prstGeom prst="rect">
            <a:avLst/>
          </a:prstGeom>
          <a:noFill/>
          <a:ln>
            <a:noFill/>
          </a:ln>
        </p:spPr>
      </p:pic>
      <p:pic>
        <p:nvPicPr>
          <p:cNvPr id="11" name="Picture 10" descr="https://lh6.googleusercontent.com/R-9pGMtv4oK6qHbRh3Ynm1tyMgDlfACKrUHLnl83Opsf3abGpswNw8X7gJA96jZsxJbE178n1Pso2bjsF0nnP7TnCLr6uUHvIq_DCstWe9c1DqNuuMbrSKCSlIylwZP6Pu278BSu"/>
          <p:cNvPicPr/>
          <p:nvPr/>
        </p:nvPicPr>
        <p:blipFill>
          <a:blip r:embed="rId3">
            <a:extLst>
              <a:ext uri="{28A0092B-C50C-407E-A947-70E740481C1C}">
                <a14:useLocalDpi xmlns:a14="http://schemas.microsoft.com/office/drawing/2010/main" val="0"/>
              </a:ext>
            </a:extLst>
          </a:blip>
          <a:srcRect/>
          <a:stretch>
            <a:fillRect/>
          </a:stretch>
        </p:blipFill>
        <p:spPr bwMode="auto">
          <a:xfrm>
            <a:off x="6168573" y="2146979"/>
            <a:ext cx="5733142" cy="4297364"/>
          </a:xfrm>
          <a:prstGeom prst="rect">
            <a:avLst/>
          </a:prstGeom>
          <a:noFill/>
          <a:ln>
            <a:noFill/>
          </a:ln>
        </p:spPr>
      </p:pic>
      <p:pic>
        <p:nvPicPr>
          <p:cNvPr id="9" name="Picture 8" descr="https://lh3.googleusercontent.com/5elrY6CnSCqo9YeYokWkvz4maMqGrl4kT2MPviZgXE0GbRFtZj9gsxCLWxCXxqUJvmuQLXA6holoIy6uXk6JXDvAnz4_-F_NoG08oQ2UpOq18WjFtfEosQL-U7_4KzmeKQJ-9FYO"/>
          <p:cNvPicPr/>
          <p:nvPr/>
        </p:nvPicPr>
        <p:blipFill rotWithShape="1">
          <a:blip r:embed="rId4">
            <a:extLst>
              <a:ext uri="{28A0092B-C50C-407E-A947-70E740481C1C}">
                <a14:useLocalDpi xmlns:a14="http://schemas.microsoft.com/office/drawing/2010/main" val="0"/>
              </a:ext>
            </a:extLst>
          </a:blip>
          <a:srcRect b="39902"/>
          <a:stretch/>
        </p:blipFill>
        <p:spPr bwMode="auto">
          <a:xfrm>
            <a:off x="9724571" y="4033836"/>
            <a:ext cx="2177144" cy="813935"/>
          </a:xfrm>
          <a:prstGeom prst="rect">
            <a:avLst/>
          </a:prstGeom>
          <a:noFill/>
          <a:ln>
            <a:noFill/>
          </a:ln>
        </p:spPr>
      </p:pic>
    </p:spTree>
    <p:extLst>
      <p:ext uri="{BB962C8B-B14F-4D97-AF65-F5344CB8AC3E}">
        <p14:creationId xmlns:p14="http://schemas.microsoft.com/office/powerpoint/2010/main" val="3420003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182" y="169334"/>
            <a:ext cx="8899676" cy="1646302"/>
          </a:xfrm>
        </p:spPr>
        <p:txBody>
          <a:bodyPr/>
          <a:lstStyle/>
          <a:p>
            <a:pPr lvl="0" algn="l"/>
            <a:r>
              <a:rPr lang="en-US" b="1" dirty="0"/>
              <a:t>Open/Closed </a:t>
            </a:r>
            <a:r>
              <a:rPr lang="en-US" b="1" dirty="0" smtClean="0"/>
              <a:t>principle </a:t>
            </a:r>
            <a:br>
              <a:rPr lang="en-US" b="1" dirty="0" smtClean="0"/>
            </a:br>
            <a:r>
              <a:rPr lang="en-US" b="1" dirty="0" err="1" smtClean="0"/>
              <a:t>Giải</a:t>
            </a:r>
            <a:r>
              <a:rPr lang="en-US" b="1" dirty="0" smtClean="0"/>
              <a:t> </a:t>
            </a:r>
            <a:r>
              <a:rPr lang="en-US" b="1" dirty="0" err="1" smtClean="0"/>
              <a:t>pháp</a:t>
            </a:r>
            <a:endParaRPr lang="en-US" b="1" dirty="0"/>
          </a:p>
        </p:txBody>
      </p:sp>
      <p:sp>
        <p:nvSpPr>
          <p:cNvPr id="3" name="TextBox 2"/>
          <p:cNvSpPr txBox="1"/>
          <p:nvPr/>
        </p:nvSpPr>
        <p:spPr>
          <a:xfrm>
            <a:off x="827315" y="1930400"/>
            <a:ext cx="5919184" cy="923330"/>
          </a:xfrm>
          <a:prstGeom prst="rect">
            <a:avLst/>
          </a:prstGeom>
          <a:noFill/>
        </p:spPr>
        <p:txBody>
          <a:bodyPr wrap="none" rtlCol="0">
            <a:spAutoFit/>
          </a:bodyPr>
          <a:lstStyle/>
          <a:p>
            <a:pPr lvl="0"/>
            <a:r>
              <a:rPr lang="en-US" dirty="0"/>
              <a:t>Class Vehicle </a:t>
            </a:r>
            <a:r>
              <a:rPr lang="en-US" dirty="0" err="1"/>
              <a:t>vẫn</a:t>
            </a:r>
            <a:r>
              <a:rPr lang="en-US" dirty="0"/>
              <a:t> </a:t>
            </a:r>
            <a:r>
              <a:rPr lang="en-US" dirty="0" err="1"/>
              <a:t>giữa</a:t>
            </a:r>
            <a:r>
              <a:rPr lang="en-US" dirty="0"/>
              <a:t> </a:t>
            </a:r>
            <a:r>
              <a:rPr lang="en-US" dirty="0" err="1"/>
              <a:t>lại</a:t>
            </a:r>
            <a:r>
              <a:rPr lang="en-US" dirty="0"/>
              <a:t> </a:t>
            </a:r>
            <a:r>
              <a:rPr lang="en-US" dirty="0" err="1"/>
              <a:t>như</a:t>
            </a:r>
            <a:r>
              <a:rPr lang="en-US" dirty="0"/>
              <a:t> </a:t>
            </a:r>
            <a:r>
              <a:rPr lang="en-US" dirty="0" err="1"/>
              <a:t>cũ</a:t>
            </a:r>
            <a:r>
              <a:rPr lang="en-US" dirty="0"/>
              <a:t>.</a:t>
            </a:r>
          </a:p>
          <a:p>
            <a:pPr lvl="0"/>
            <a:r>
              <a:rPr lang="en-US" dirty="0" err="1"/>
              <a:t>Tạo</a:t>
            </a:r>
            <a:r>
              <a:rPr lang="en-US" dirty="0"/>
              <a:t> </a:t>
            </a:r>
            <a:r>
              <a:rPr lang="en-US" dirty="0" err="1"/>
              <a:t>ra</a:t>
            </a:r>
            <a:r>
              <a:rPr lang="en-US" dirty="0"/>
              <a:t> interface </a:t>
            </a:r>
            <a:r>
              <a:rPr lang="en-US" dirty="0" err="1"/>
              <a:t>DrivingMode</a:t>
            </a:r>
            <a:r>
              <a:rPr lang="en-US" dirty="0"/>
              <a:t> </a:t>
            </a:r>
            <a:r>
              <a:rPr lang="en-US" dirty="0" err="1"/>
              <a:t>chứa</a:t>
            </a:r>
            <a:r>
              <a:rPr lang="en-US" dirty="0"/>
              <a:t> 2 method </a:t>
            </a:r>
            <a:r>
              <a:rPr lang="en-US" dirty="0" err="1"/>
              <a:t>như</a:t>
            </a:r>
            <a:r>
              <a:rPr lang="en-US" dirty="0"/>
              <a:t> </a:t>
            </a:r>
            <a:r>
              <a:rPr lang="en-US" dirty="0" err="1"/>
              <a:t>bên</a:t>
            </a:r>
            <a:r>
              <a:rPr lang="en-US" dirty="0"/>
              <a:t> </a:t>
            </a:r>
            <a:r>
              <a:rPr lang="en-US" dirty="0" err="1"/>
              <a:t>dưới</a:t>
            </a:r>
            <a:endParaRPr lang="en-US" dirty="0"/>
          </a:p>
          <a:p>
            <a:endParaRPr lang="en-US" dirty="0"/>
          </a:p>
        </p:txBody>
      </p:sp>
      <p:pic>
        <p:nvPicPr>
          <p:cNvPr id="7" name="Picture 6" descr="https://lh6.googleusercontent.com/VMGELuv2HzFUnyMWL6B4Aow2R9CwBQN8P0VvKb9-HDCwDib2oXTl1HkpAdnpGmbze3DHp7xgcJRFVE22NeDgEsJBGugR0gFqujALbClD3IdEMnKkyVnh5Nz0H-sjKKv5i3XQ9W33"/>
          <p:cNvPicPr/>
          <p:nvPr/>
        </p:nvPicPr>
        <p:blipFill>
          <a:blip r:embed="rId2">
            <a:extLst>
              <a:ext uri="{28A0092B-C50C-407E-A947-70E740481C1C}">
                <a14:useLocalDpi xmlns:a14="http://schemas.microsoft.com/office/drawing/2010/main" val="0"/>
              </a:ext>
            </a:extLst>
          </a:blip>
          <a:srcRect/>
          <a:stretch>
            <a:fillRect/>
          </a:stretch>
        </p:blipFill>
        <p:spPr bwMode="auto">
          <a:xfrm>
            <a:off x="7180294" y="2278743"/>
            <a:ext cx="3487706" cy="1030514"/>
          </a:xfrm>
          <a:prstGeom prst="rect">
            <a:avLst/>
          </a:prstGeom>
          <a:noFill/>
          <a:ln>
            <a:noFill/>
          </a:ln>
        </p:spPr>
      </p:pic>
      <p:sp>
        <p:nvSpPr>
          <p:cNvPr id="4" name="Rectangle 3"/>
          <p:cNvSpPr/>
          <p:nvPr/>
        </p:nvSpPr>
        <p:spPr>
          <a:xfrm>
            <a:off x="827315" y="2706077"/>
            <a:ext cx="6096000" cy="830997"/>
          </a:xfrm>
          <a:prstGeom prst="rect">
            <a:avLst/>
          </a:prstGeom>
        </p:spPr>
        <p:txBody>
          <a:bodyPr>
            <a:spAutoFit/>
          </a:bodyPr>
          <a:lstStyle/>
          <a:p>
            <a:pPr>
              <a:spcAft>
                <a:spcPts val="800"/>
              </a:spcAft>
            </a:pPr>
            <a:r>
              <a:rPr lang="en-US" sz="1600" dirty="0" err="1"/>
              <a:t>Tạo</a:t>
            </a:r>
            <a:r>
              <a:rPr lang="en-US" sz="1600" dirty="0"/>
              <a:t> </a:t>
            </a:r>
            <a:r>
              <a:rPr lang="en-US" sz="1600" dirty="0" err="1"/>
              <a:t>các</a:t>
            </a:r>
            <a:r>
              <a:rPr lang="en-US" sz="1600" dirty="0"/>
              <a:t> class Comfort, Economy, </a:t>
            </a:r>
            <a:r>
              <a:rPr lang="en-US" sz="1600" dirty="0" err="1"/>
              <a:t>Sportimplement</a:t>
            </a:r>
            <a:r>
              <a:rPr lang="en-US" sz="1600" dirty="0"/>
              <a:t> interface </a:t>
            </a:r>
            <a:r>
              <a:rPr lang="en-US" sz="1600" dirty="0" err="1"/>
              <a:t>DrivingMode</a:t>
            </a:r>
            <a:r>
              <a:rPr lang="en-US" sz="1600" dirty="0"/>
              <a:t>. </a:t>
            </a:r>
            <a:r>
              <a:rPr lang="en-US" sz="1600" dirty="0" err="1"/>
              <a:t>Các</a:t>
            </a:r>
            <a:r>
              <a:rPr lang="en-US" sz="1600" dirty="0"/>
              <a:t> class </a:t>
            </a:r>
            <a:r>
              <a:rPr lang="en-US" sz="1600" dirty="0" err="1"/>
              <a:t>này</a:t>
            </a:r>
            <a:r>
              <a:rPr lang="en-US" sz="1600" dirty="0"/>
              <a:t> </a:t>
            </a:r>
            <a:r>
              <a:rPr lang="en-US" sz="1600" dirty="0" err="1"/>
              <a:t>chứa</a:t>
            </a:r>
            <a:r>
              <a:rPr lang="en-US" sz="1600" dirty="0"/>
              <a:t> </a:t>
            </a:r>
            <a:r>
              <a:rPr lang="en-US" sz="1600" dirty="0" err="1"/>
              <a:t>các</a:t>
            </a:r>
            <a:r>
              <a:rPr lang="en-US" sz="1600" dirty="0"/>
              <a:t> </a:t>
            </a:r>
            <a:r>
              <a:rPr lang="en-US" sz="1600" dirty="0" err="1"/>
              <a:t>thuộc</a:t>
            </a:r>
            <a:r>
              <a:rPr lang="en-US" sz="1600" dirty="0"/>
              <a:t> </a:t>
            </a:r>
            <a:r>
              <a:rPr lang="en-US" sz="1600" dirty="0" err="1"/>
              <a:t>tính</a:t>
            </a:r>
            <a:r>
              <a:rPr lang="en-US" sz="1600" dirty="0"/>
              <a:t> </a:t>
            </a:r>
            <a:r>
              <a:rPr lang="en-US" sz="1600" dirty="0" err="1"/>
              <a:t>và</a:t>
            </a:r>
            <a:r>
              <a:rPr lang="en-US" sz="1600" dirty="0"/>
              <a:t> </a:t>
            </a:r>
            <a:r>
              <a:rPr lang="en-US" sz="1600" dirty="0" err="1"/>
              <a:t>viết</a:t>
            </a:r>
            <a:r>
              <a:rPr lang="en-US" sz="1600" dirty="0"/>
              <a:t> </a:t>
            </a:r>
            <a:r>
              <a:rPr lang="en-US" sz="1600" dirty="0" err="1"/>
              <a:t>lại</a:t>
            </a:r>
            <a:r>
              <a:rPr lang="en-US" sz="1600" dirty="0"/>
              <a:t> method </a:t>
            </a:r>
            <a:r>
              <a:rPr lang="en-US" sz="1600" dirty="0" err="1"/>
              <a:t>của</a:t>
            </a:r>
            <a:r>
              <a:rPr lang="en-US" sz="1600" dirty="0"/>
              <a:t> interface </a:t>
            </a:r>
            <a:r>
              <a:rPr lang="en-US" sz="1600" dirty="0" err="1" smtClean="0"/>
              <a:t>DrivingMode</a:t>
            </a:r>
            <a:endParaRPr lang="en-US" sz="1600" dirty="0"/>
          </a:p>
        </p:txBody>
      </p:sp>
      <p:pic>
        <p:nvPicPr>
          <p:cNvPr id="10" name="Picture 9" descr="https://lh5.googleusercontent.com/RRL_GbG6mLvnKG-sqMmJmQ4zgmWjm5aCzD2JGzSA2iM-rltm7NHtCNCaklkvQRR8ucN97tkQ-cjk3cLTdzzzGXJuUZWi6Q1jypUq-NGrrCo1aJIf_tr_RP5IweOxGFO6Hw6ytf-0"/>
          <p:cNvPicPr/>
          <p:nvPr/>
        </p:nvPicPr>
        <p:blipFill>
          <a:blip r:embed="rId3">
            <a:extLst>
              <a:ext uri="{28A0092B-C50C-407E-A947-70E740481C1C}">
                <a14:useLocalDpi xmlns:a14="http://schemas.microsoft.com/office/drawing/2010/main" val="0"/>
              </a:ext>
            </a:extLst>
          </a:blip>
          <a:srcRect/>
          <a:stretch>
            <a:fillRect/>
          </a:stretch>
        </p:blipFill>
        <p:spPr bwMode="auto">
          <a:xfrm>
            <a:off x="393520" y="3744172"/>
            <a:ext cx="3917223" cy="2685658"/>
          </a:xfrm>
          <a:prstGeom prst="rect">
            <a:avLst/>
          </a:prstGeom>
          <a:noFill/>
          <a:ln>
            <a:noFill/>
          </a:ln>
        </p:spPr>
      </p:pic>
      <p:pic>
        <p:nvPicPr>
          <p:cNvPr id="12" name="Picture 11" descr="https://lh6.googleusercontent.com/7iBxs0-u4-nIvIagSDGT8iH9foS0vaUc3sIGdZ9cX8MH7HN0UjEV2y4dasp-guT7q2hBDf2J8fmfiUQZF5QOUbQIsN71t2al1ePMH9KWt_FMb6iFCI_jD0UXra0KvmnTBok8u1HS"/>
          <p:cNvPicPr/>
          <p:nvPr/>
        </p:nvPicPr>
        <p:blipFill>
          <a:blip r:embed="rId4">
            <a:extLst>
              <a:ext uri="{28A0092B-C50C-407E-A947-70E740481C1C}">
                <a14:useLocalDpi xmlns:a14="http://schemas.microsoft.com/office/drawing/2010/main" val="0"/>
              </a:ext>
            </a:extLst>
          </a:blip>
          <a:srcRect/>
          <a:stretch>
            <a:fillRect/>
          </a:stretch>
        </p:blipFill>
        <p:spPr bwMode="auto">
          <a:xfrm>
            <a:off x="7875491" y="3715976"/>
            <a:ext cx="4113309" cy="2685660"/>
          </a:xfrm>
          <a:prstGeom prst="rect">
            <a:avLst/>
          </a:prstGeom>
          <a:noFill/>
          <a:ln>
            <a:noFill/>
          </a:ln>
        </p:spPr>
      </p:pic>
      <p:pic>
        <p:nvPicPr>
          <p:cNvPr id="13" name="Picture 12" descr="https://lh6.googleusercontent.com/fmfhoK96WY2bHIKV_91v3hEdMgTD-nZn9zs542PCweSqQSNEDlAtXq-1V-MeYrDZGORtetzOw3dOKlHifGBRNQIqWcxMFSrTGAsoOzgxJIlE4TWStk8OkVreLaiyYl7i-kQMIZNI"/>
          <p:cNvPicPr/>
          <p:nvPr/>
        </p:nvPicPr>
        <p:blipFill>
          <a:blip r:embed="rId5">
            <a:extLst>
              <a:ext uri="{28A0092B-C50C-407E-A947-70E740481C1C}">
                <a14:useLocalDpi xmlns:a14="http://schemas.microsoft.com/office/drawing/2010/main" val="0"/>
              </a:ext>
            </a:extLst>
          </a:blip>
          <a:srcRect/>
          <a:stretch>
            <a:fillRect/>
          </a:stretch>
        </p:blipFill>
        <p:spPr bwMode="auto">
          <a:xfrm>
            <a:off x="4551720" y="3744171"/>
            <a:ext cx="3082794" cy="2657465"/>
          </a:xfrm>
          <a:prstGeom prst="rect">
            <a:avLst/>
          </a:prstGeom>
          <a:noFill/>
          <a:ln>
            <a:noFill/>
          </a:ln>
        </p:spPr>
      </p:pic>
    </p:spTree>
    <p:extLst>
      <p:ext uri="{BB962C8B-B14F-4D97-AF65-F5344CB8AC3E}">
        <p14:creationId xmlns:p14="http://schemas.microsoft.com/office/powerpoint/2010/main" val="3477726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235</TotalTime>
  <Words>748</Words>
  <Application>Microsoft Office PowerPoint</Application>
  <PresentationFormat>Widescreen</PresentationFormat>
  <Paragraphs>86</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Candara</vt:lpstr>
      <vt:lpstr>Times New Roman</vt:lpstr>
      <vt:lpstr>Wingdings</vt:lpstr>
      <vt:lpstr>Wingdings 3</vt:lpstr>
      <vt:lpstr>Facet</vt:lpstr>
      <vt:lpstr>SOLID JAVA</vt:lpstr>
      <vt:lpstr>NỘI DUNG TRÌNH BÀY</vt:lpstr>
      <vt:lpstr>THÔNG TIN NHÓM</vt:lpstr>
      <vt:lpstr>GIỚI THIỆU</vt:lpstr>
      <vt:lpstr>GIỚI THIỆU</vt:lpstr>
      <vt:lpstr>Single responsibility principle</vt:lpstr>
      <vt:lpstr>Open/Closed principle</vt:lpstr>
      <vt:lpstr>Open/Closed principle  Vi phạm nguyên tắc</vt:lpstr>
      <vt:lpstr>Open/Closed principle  Giải pháp</vt:lpstr>
      <vt:lpstr>Liskov Substitution Principle</vt:lpstr>
      <vt:lpstr>Interface Segregation Principle</vt:lpstr>
      <vt:lpstr>Interface Segregation Principle</vt:lpstr>
      <vt:lpstr>Interface Segregation Principle Giải pháp</vt:lpstr>
      <vt:lpstr>Interface Segregation Principle Kết luận</vt:lpstr>
      <vt:lpstr>Dependency Inversion Principle</vt:lpstr>
      <vt:lpstr>Dependency Inversion Principle Vi phạm</vt:lpstr>
      <vt:lpstr>Ứng dụng demo - BookMangament</vt:lpstr>
      <vt:lpstr>PowerPoint Presentation</vt:lpstr>
      <vt:lpstr>PowerPoint Presentation</vt:lpstr>
      <vt:lpstr>PowerPoint Presentation</vt:lpstr>
      <vt:lpstr>DEMO</vt:lpstr>
      <vt:lpstr>Testing Required Dependencies with Maven</vt:lpstr>
      <vt:lpstr>TÀI LIỆU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JAVA</dc:title>
  <dc:creator>hoangit</dc:creator>
  <cp:lastModifiedBy>hoangit</cp:lastModifiedBy>
  <cp:revision>96</cp:revision>
  <dcterms:created xsi:type="dcterms:W3CDTF">2017-10-11T09:00:33Z</dcterms:created>
  <dcterms:modified xsi:type="dcterms:W3CDTF">2017-10-12T23:30:41Z</dcterms:modified>
</cp:coreProperties>
</file>