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4.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5.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6.xml" ContentType="application/vnd.openxmlformats-officedocument.presentationml.comments+xml"/>
  <Override PartName="/ppt/notesSlides/notesSlide30.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31.xml" ContentType="application/vnd.openxmlformats-officedocument.presentationml.notesSlide+xml"/>
  <Override PartName="/ppt/comments/comment12.xml" ContentType="application/vnd.openxmlformats-officedocument.presentationml.comments+xml"/>
  <Override PartName="/ppt/notesSlides/notesSlide32.xml" ContentType="application/vnd.openxmlformats-officedocument.presentationml.notesSlide+xml"/>
  <Override PartName="/ppt/comments/comment13.xml" ContentType="application/vnd.openxmlformats-officedocument.presentationml.comments+xml"/>
  <Override PartName="/ppt/notesSlides/notesSlide33.xml" ContentType="application/vnd.openxmlformats-officedocument.presentationml.notesSlide+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notesSlides/notesSlide34.xml" ContentType="application/vnd.openxmlformats-officedocument.presentationml.notesSlide+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87"/>
  </p:notesMasterIdLst>
  <p:sldIdLst>
    <p:sldId id="256" r:id="rId2"/>
    <p:sldId id="257" r:id="rId3"/>
    <p:sldId id="258" r:id="rId4"/>
    <p:sldId id="259" r:id="rId5"/>
    <p:sldId id="343" r:id="rId6"/>
    <p:sldId id="344" r:id="rId7"/>
    <p:sldId id="345" r:id="rId8"/>
    <p:sldId id="346" r:id="rId9"/>
    <p:sldId id="260" r:id="rId10"/>
    <p:sldId id="261" r:id="rId11"/>
    <p:sldId id="305" r:id="rId12"/>
    <p:sldId id="306" r:id="rId13"/>
    <p:sldId id="264" r:id="rId14"/>
    <p:sldId id="262" r:id="rId15"/>
    <p:sldId id="320" r:id="rId16"/>
    <p:sldId id="266" r:id="rId17"/>
    <p:sldId id="281" r:id="rId18"/>
    <p:sldId id="273" r:id="rId19"/>
    <p:sldId id="282" r:id="rId20"/>
    <p:sldId id="283" r:id="rId21"/>
    <p:sldId id="342" r:id="rId22"/>
    <p:sldId id="284" r:id="rId23"/>
    <p:sldId id="265" r:id="rId24"/>
    <p:sldId id="271" r:id="rId25"/>
    <p:sldId id="285" r:id="rId26"/>
    <p:sldId id="286" r:id="rId27"/>
    <p:sldId id="275" r:id="rId28"/>
    <p:sldId id="276" r:id="rId29"/>
    <p:sldId id="277" r:id="rId30"/>
    <p:sldId id="327" r:id="rId31"/>
    <p:sldId id="278" r:id="rId32"/>
    <p:sldId id="274" r:id="rId33"/>
    <p:sldId id="267" r:id="rId34"/>
    <p:sldId id="287" r:id="rId35"/>
    <p:sldId id="288" r:id="rId36"/>
    <p:sldId id="289" r:id="rId37"/>
    <p:sldId id="290" r:id="rId38"/>
    <p:sldId id="291" r:id="rId39"/>
    <p:sldId id="268" r:id="rId40"/>
    <p:sldId id="292" r:id="rId41"/>
    <p:sldId id="293" r:id="rId42"/>
    <p:sldId id="294" r:id="rId43"/>
    <p:sldId id="295" r:id="rId44"/>
    <p:sldId id="296" r:id="rId45"/>
    <p:sldId id="297" r:id="rId46"/>
    <p:sldId id="298" r:id="rId47"/>
    <p:sldId id="299" r:id="rId48"/>
    <p:sldId id="300" r:id="rId49"/>
    <p:sldId id="302" r:id="rId50"/>
    <p:sldId id="307" r:id="rId51"/>
    <p:sldId id="308" r:id="rId52"/>
    <p:sldId id="336" r:id="rId53"/>
    <p:sldId id="337" r:id="rId54"/>
    <p:sldId id="309" r:id="rId55"/>
    <p:sldId id="310" r:id="rId56"/>
    <p:sldId id="328" r:id="rId57"/>
    <p:sldId id="312" r:id="rId58"/>
    <p:sldId id="315" r:id="rId59"/>
    <p:sldId id="311" r:id="rId60"/>
    <p:sldId id="313" r:id="rId61"/>
    <p:sldId id="314" r:id="rId62"/>
    <p:sldId id="316" r:id="rId63"/>
    <p:sldId id="317" r:id="rId64"/>
    <p:sldId id="318" r:id="rId65"/>
    <p:sldId id="319" r:id="rId66"/>
    <p:sldId id="321" r:id="rId67"/>
    <p:sldId id="322" r:id="rId68"/>
    <p:sldId id="323" r:id="rId69"/>
    <p:sldId id="270" r:id="rId70"/>
    <p:sldId id="330" r:id="rId71"/>
    <p:sldId id="331" r:id="rId72"/>
    <p:sldId id="329" r:id="rId73"/>
    <p:sldId id="324" r:id="rId74"/>
    <p:sldId id="340" r:id="rId75"/>
    <p:sldId id="341" r:id="rId76"/>
    <p:sldId id="338" r:id="rId77"/>
    <p:sldId id="339" r:id="rId78"/>
    <p:sldId id="333" r:id="rId79"/>
    <p:sldId id="334" r:id="rId80"/>
    <p:sldId id="335" r:id="rId81"/>
    <p:sldId id="347" r:id="rId82"/>
    <p:sldId id="348" r:id="rId83"/>
    <p:sldId id="349" r:id="rId84"/>
    <p:sldId id="350" r:id="rId85"/>
    <p:sldId id="325"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tz Nipshagen" initials="MN" lastIdx="28" clrIdx="0">
    <p:extLst>
      <p:ext uri="{19B8F6BF-5375-455C-9EA6-DF929625EA0E}">
        <p15:presenceInfo xmlns:p15="http://schemas.microsoft.com/office/powerpoint/2012/main" xmlns="" userId="ee3b3bbc25b4cb6d" providerId="Windows Live"/>
      </p:ext>
    </p:extLst>
  </p:cmAuthor>
  <p:cmAuthor id="2" name="Antonia H." initials="AH" lastIdx="18" clrIdx="1">
    <p:extLst>
      <p:ext uri="{19B8F6BF-5375-455C-9EA6-DF929625EA0E}">
        <p15:presenceInfo xmlns:p15="http://schemas.microsoft.com/office/powerpoint/2012/main" xmlns="" userId="da08060cd893c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785" autoAdjust="0"/>
  </p:normalViewPr>
  <p:slideViewPr>
    <p:cSldViewPr snapToGrid="0">
      <p:cViewPr>
        <p:scale>
          <a:sx n="66" d="100"/>
          <a:sy n="66" d="100"/>
        </p:scale>
        <p:origin x="-1320" y="-206"/>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4-23T16:58:01.220" idx="15">
    <p:pos x="10" y="10"/>
    <p:text>der Titel darf sich gern noch ändern
ich plane außerdem, noch Code mit richtigem Highlighting einzufügen, muss ich allerdings vermutlich lokal machen</p:text>
    <p:extLst mod="1">
      <p:ext uri="{C676402C-5697-4E1C-873F-D02D1690AC5C}">
        <p15:threadingInfo xmlns:p15="http://schemas.microsoft.com/office/powerpoint/2012/main" xmlns="" timeZoneBias="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4-24T14:13:02.806" idx="17">
    <p:pos x="10" y="10"/>
    <p:text>Add a "recall from last week"</p:text>
    <p:extLst>
      <p:ext uri="{C676402C-5697-4E1C-873F-D02D1690AC5C}">
        <p15:threadingInfo xmlns:p15="http://schemas.microsoft.com/office/powerpoint/2012/main" xmlns=""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4-24T14:13:21.898" idx="18">
    <p:pos x="10" y="10"/>
    <p:text>Add slide: A NEW FUNCTION APPEARS: enumerate</p:text>
    <p:extLst mod="1">
      <p:ext uri="{C676402C-5697-4E1C-873F-D02D1690AC5C}">
        <p15:threadingInfo xmlns:p15="http://schemas.microsoft.com/office/powerpoint/2012/main" xmlns=""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4-24T14:16:21.275" idx="20">
    <p:pos x="10" y="10"/>
    <p:text>Iterables can be sliced. Everything that's indexable by ascending ints can be sliced. Not just list, tuples and strings</p:text>
    <p:extLst mod="1">
      <p:ext uri="{C676402C-5697-4E1C-873F-D02D1690AC5C}">
        <p15:threadingInfo xmlns:p15="http://schemas.microsoft.com/office/powerpoint/2012/main" xmlns=""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4-24T14:17:10.630" idx="21">
    <p:pos x="10" y="10"/>
    <p:text>You can leave the numbers out. and they will default to 1, -1, 1</p:text>
    <p:extLst>
      <p:ext uri="{C676402C-5697-4E1C-873F-D02D1690AC5C}">
        <p15:threadingInfo xmlns:p15="http://schemas.microsoft.com/office/powerpoint/2012/main" xmlns=""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8-04-23T10:06:58.064" idx="9">
    <p:pos x="10" y="10"/>
    <p:text>dict conversion ist zu kompliziert.. oder?</p:text>
    <p:extLst>
      <p:ext uri="{C676402C-5697-4E1C-873F-D02D1690AC5C}">
        <p15:threadingInfo xmlns:p15="http://schemas.microsoft.com/office/powerpoint/2012/main" xmlns="" timeZoneBias="0"/>
      </p:ext>
    </p:extLst>
  </p:cm>
  <p:cm authorId="1" dt="2018-04-24T14:17:53.644" idx="22">
    <p:pos x="5247" y="2763"/>
    <p:text>Note that in you lsoe the original order when you do this</p:text>
    <p:extLst mod="1">
      <p:ext uri="{C676402C-5697-4E1C-873F-D02D1690AC5C}">
        <p15:threadingInfo xmlns:p15="http://schemas.microsoft.com/office/powerpoint/2012/main" xmlns=""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4-24T14:19:20.671" idx="23">
    <p:pos x="5430" y="2692"/>
    <p:text>For any length n, the index of the last entry is n-1? Just a generalisation</p:text>
    <p:extLst>
      <p:ext uri="{C676402C-5697-4E1C-873F-D02D1690AC5C}">
        <p15:threadingInfo xmlns:p15="http://schemas.microsoft.com/office/powerpoint/2012/main" xmlns=""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4-24T14:21:32.427" idx="24">
    <p:pos x="6157" y="2416"/>
    <p:text>might use [False] isntead? as an empty list is always false.</p:text>
    <p:extLst mod="1">
      <p:ext uri="{C676402C-5697-4E1C-873F-D02D1690AC5C}">
        <p15:threadingInfo xmlns:p15="http://schemas.microsoft.com/office/powerpoint/2012/main" xmlns=""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4-24T14:23:16.292" idx="26">
    <p:pos x="1521" y="3314"/>
    <p:text>You can make sure but using `if x in s` ;)</p:text>
    <p:extLst mod="1">
      <p:ext uri="{C676402C-5697-4E1C-873F-D02D1690AC5C}">
        <p15:threadingInfo xmlns:p15="http://schemas.microsoft.com/office/powerpoint/2012/main" xmlns=""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2" dt="2018-04-23T16:47:25.113" idx="13">
    <p:pos x="10" y="10"/>
    <p:text>have to fix the format but I'm not really sure about it lol</p:text>
    <p:extLst>
      <p:ext uri="{C676402C-5697-4E1C-873F-D02D1690AC5C}">
        <p15:threadingInfo xmlns:p15="http://schemas.microsoft.com/office/powerpoint/2012/main" xmlns="" timeZoneBias="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2" dt="2018-04-23T16:43:03.456" idx="12">
    <p:pos x="10" y="10"/>
    <p:text>TODO</p:text>
    <p:extLst>
      <p:ext uri="{C676402C-5697-4E1C-873F-D02D1690AC5C}">
        <p15:threadingInfo xmlns:p15="http://schemas.microsoft.com/office/powerpoint/2012/main" xmlns=""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4-24T12:39:47.178" idx="16">
    <p:pos x="146" y="146"/>
    <p:text>referenz wikipedia</p:text>
    <p:extLst>
      <p:ext uri="{C676402C-5697-4E1C-873F-D02D1690AC5C}">
        <p15:threadingInfo xmlns:p15="http://schemas.microsoft.com/office/powerpoint/2012/main" xmlns="" timeZoneBias="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2" dt="2018-04-23T16:43:03.456" idx="18">
    <p:pos x="10" y="10"/>
    <p:text>TODO</p:text>
  </p:cm>
</p:cmLst>
</file>

<file path=ppt/comments/comment21.xml><?xml version="1.0" encoding="utf-8"?>
<p:cmLst xmlns:a="http://schemas.openxmlformats.org/drawingml/2006/main" xmlns:r="http://schemas.openxmlformats.org/officeDocument/2006/relationships" xmlns:p="http://schemas.openxmlformats.org/presentationml/2006/main">
  <p:cm authorId="2" dt="2018-04-24T14:08:10.044" idx="17">
    <p:pos x="10" y="10"/>
    <p:text>still need to look up if there's another way to do this</p:text>
    <p:extLst>
      <p:ext uri="{C676402C-5697-4E1C-873F-D02D1690AC5C}">
        <p15:threadingInfo xmlns:p15="http://schemas.microsoft.com/office/powerpoint/2012/main" xmlns=""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4-24T10:05:12.546" idx="3">
    <p:pos x="10" y="10"/>
    <p:text>For the whole lecture I would consider the order: Tuples &gt; Lists &gt; Sets &gt; Dictrionaries, as to me this seems to fit the hirarchy of these structures. Tuples are kind of outliers, as they do not directly serve the same purpose as the others. Tuples are more like vectors, and as such I would do them first or last.
The transition from lists to sets seems rather straightforward (sets are just lists without doubles, but unsorted), and then from sets do dicts seems ok (dict keys are sets)</p:text>
    <p:extLst>
      <p:ext uri="{C676402C-5697-4E1C-873F-D02D1690AC5C}">
        <p15:threadingInfo xmlns:p15="http://schemas.microsoft.com/office/powerpoint/2012/main" xmlns=""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4-23T09:21:36.933" idx="8">
    <p:pos x="10" y="10"/>
    <p:text>Ich denke ich möchte irgendwo noch andere Beispiele als die Früchte benutzen damit es nicht zu langweilig wird</p:text>
    <p:extLst>
      <p:ext uri="{C676402C-5697-4E1C-873F-D02D1690AC5C}">
        <p15:threadingInfo xmlns:p15="http://schemas.microsoft.com/office/powerpoint/2012/main" xmlns="" timeZoneBias="0"/>
      </p:ext>
    </p:extLst>
  </p:cm>
  <p:cm authorId="1" dt="2018-04-24T10:36:43.032" idx="11">
    <p:pos x="146" y="146"/>
    <p:text>For all types I would add the constructor calls:
list(), set(), dict()
so you can do set(lst) which is common use case</p:text>
    <p:extLst>
      <p:ext uri="{C676402C-5697-4E1C-873F-D02D1690AC5C}">
        <p15:threadingInfo xmlns:p15="http://schemas.microsoft.com/office/powerpoint/2012/main" xmlns=""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4-24T10:24:17.134" idx="6">
    <p:pos x="4854" y="1657"/>
    <p:text>I would mention that we will talk more about the "why" in the OOP lecture</p:text>
    <p:extLst>
      <p:ext uri="{C676402C-5697-4E1C-873F-D02D1690AC5C}">
        <p15:threadingInfo xmlns:p15="http://schemas.microsoft.com/office/powerpoint/2012/main" xmlns=""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4-24T10:39:05.797" idx="12">
    <p:pos x="10" y="10"/>
    <p:text>Uff. Bit-wise operators. I would change the comments and code pieces. Make the functions the priority and mention that bit-wise can be used as well. It is the less intuitive writing.</p:text>
    <p:extLst>
      <p:ext uri="{C676402C-5697-4E1C-873F-D02D1690AC5C}">
        <p15:threadingInfo xmlns:p15="http://schemas.microsoft.com/office/powerpoint/2012/main" xmlns=""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8-04-22T17:34:27.787" idx="4">
    <p:pos x="10" y="10"/>
    <p:text>add example ... no idea so far :D</p:text>
    <p:extLst mod="1">
      <p:ext uri="{C676402C-5697-4E1C-873F-D02D1690AC5C}">
        <p15:threadingInfo xmlns:p15="http://schemas.microsoft.com/office/powerpoint/2012/main" xmlns="" timeZoneBias="0"/>
      </p:ext>
    </p:extLst>
  </p:cm>
  <p:cm authorId="1" dt="2018-04-24T10:42:16.058" idx="13">
    <p:pos x="10" y="146"/>
    <p:text>make a list unique by calling list(set(my_list)) :D (note that this loses the sorting)
Also important for when uniquness is important, like keeping usernames or saving attributes for unique objects.</p:text>
    <p:extLst>
      <p:ext uri="{C676402C-5697-4E1C-873F-D02D1690AC5C}">
        <p15:threadingInfo xmlns:p15="http://schemas.microsoft.com/office/powerpoint/2012/main" xmlns="" timeZoneBias="-120">
          <p15:parentCm authorId="2" idx="4"/>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4-24T14:08:53.517" idx="16">
    <p:pos x="10" y="10"/>
    <p:text>We could consider introducing the `del` keyword</p:text>
    <p:extLst>
      <p:ext uri="{C676402C-5697-4E1C-873F-D02D1690AC5C}">
        <p15:threadingInfo xmlns:p15="http://schemas.microsoft.com/office/powerpoint/2012/main" xmlns=""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8-04-22T17:34:27.787" idx="4">
    <p:pos x="10" y="10"/>
    <p:text>another TODO</p:text>
    <p:extLst mod="1">
      <p:ext uri="{C676402C-5697-4E1C-873F-D02D1690AC5C}">
        <p15:threadingInfo xmlns:p15="http://schemas.microsoft.com/office/powerpoint/2012/main" xmlns=""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25/04/2018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‹Nr.›</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Some words about the homework first</a:t>
            </a:r>
          </a:p>
        </p:txBody>
      </p:sp>
      <p:sp>
        <p:nvSpPr>
          <p:cNvPr id="4" name="Foliennummernplatzhalter 3"/>
          <p:cNvSpPr>
            <a:spLocks noGrp="1"/>
          </p:cNvSpPr>
          <p:nvPr>
            <p:ph type="sldNum" sz="quarter" idx="10"/>
          </p:nvPr>
        </p:nvSpPr>
        <p:spPr/>
        <p:txBody>
          <a:bodyPr/>
          <a:lstStyle/>
          <a:p>
            <a:fld id="{42145966-3644-4EF3-8D3C-4E37A0E97571}" type="slidenum">
              <a:rPr lang="en-GB" smtClean="0"/>
              <a:t>3</a:t>
            </a:fld>
            <a:endParaRPr lang="en-GB"/>
          </a:p>
        </p:txBody>
      </p:sp>
    </p:spTree>
    <p:extLst>
      <p:ext uri="{BB962C8B-B14F-4D97-AF65-F5344CB8AC3E}">
        <p14:creationId xmlns:p14="http://schemas.microsoft.com/office/powerpoint/2010/main" val="2132533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You can also</a:t>
            </a:r>
            <a:r>
              <a:rPr lang="en-US" baseline="0" dirty="0" smtClean="0"/>
              <a:t> get out of range here</a:t>
            </a:r>
          </a:p>
          <a:p>
            <a:r>
              <a:rPr lang="en-US" baseline="0" dirty="0" smtClean="0"/>
              <a:t>Questions? This is important and will be seen a lot this lecture</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12</a:t>
            </a:fld>
            <a:endParaRPr lang="en-GB"/>
          </a:p>
        </p:txBody>
      </p:sp>
    </p:spTree>
    <p:extLst>
      <p:ext uri="{BB962C8B-B14F-4D97-AF65-F5344CB8AC3E}">
        <p14:creationId xmlns:p14="http://schemas.microsoft.com/office/powerpoint/2010/main" val="622294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cs typeface="Calibri"/>
              </a:rPr>
              <a:t>Take </a:t>
            </a:r>
            <a:r>
              <a:rPr lang="de-DE" dirty="0" err="1" smtClean="0">
                <a:cs typeface="Calibri"/>
              </a:rPr>
              <a:t>strings</a:t>
            </a:r>
            <a:r>
              <a:rPr lang="de-DE" dirty="0" smtClean="0">
                <a:cs typeface="Calibri"/>
              </a:rPr>
              <a:t> </a:t>
            </a:r>
            <a:r>
              <a:rPr lang="de-DE" dirty="0" err="1" smtClean="0">
                <a:cs typeface="Calibri"/>
              </a:rPr>
              <a:t>for</a:t>
            </a:r>
            <a:r>
              <a:rPr lang="de-DE" dirty="0" smtClean="0">
                <a:cs typeface="Calibri"/>
              </a:rPr>
              <a:t> </a:t>
            </a:r>
            <a:r>
              <a:rPr lang="de-DE" dirty="0" err="1" smtClean="0">
                <a:cs typeface="Calibri"/>
              </a:rPr>
              <a:t>example</a:t>
            </a:r>
            <a:r>
              <a:rPr lang="de-DE" dirty="0" smtClean="0">
                <a:cs typeface="Calibri"/>
              </a:rPr>
              <a:t>: </a:t>
            </a:r>
            <a:r>
              <a:rPr lang="de-DE" dirty="0" smtClean="0">
                <a:latin typeface="Consolas"/>
                <a:cs typeface="Calibri"/>
              </a:rPr>
              <a:t>string1 = string1 + strings2 </a:t>
            </a:r>
            <a:r>
              <a:rPr lang="de-DE" dirty="0" err="1" smtClean="0">
                <a:latin typeface="+mn-lt"/>
                <a:cs typeface="Calibri"/>
              </a:rPr>
              <a:t>does</a:t>
            </a:r>
            <a:r>
              <a:rPr lang="de-DE" dirty="0" smtClean="0">
                <a:latin typeface="+mn-lt"/>
                <a:cs typeface="Calibri"/>
              </a:rPr>
              <a:t> not alter </a:t>
            </a:r>
            <a:r>
              <a:rPr lang="de-DE" dirty="0" smtClean="0">
                <a:latin typeface="Consolas"/>
                <a:cs typeface="Calibri"/>
              </a:rPr>
              <a:t>string1 </a:t>
            </a:r>
            <a:r>
              <a:rPr lang="de-DE" dirty="0" err="1" smtClean="0">
                <a:latin typeface="+mn-lt"/>
                <a:cs typeface="Calibri"/>
              </a:rPr>
              <a:t>into</a:t>
            </a:r>
            <a:r>
              <a:rPr lang="de-DE" dirty="0" smtClean="0">
                <a:latin typeface="+mn-lt"/>
                <a:cs typeface="Calibri"/>
              </a:rPr>
              <a:t> a </a:t>
            </a:r>
            <a:r>
              <a:rPr lang="de-DE" dirty="0" err="1" smtClean="0">
                <a:latin typeface="+mn-lt"/>
                <a:cs typeface="Calibri"/>
              </a:rPr>
              <a:t>concatenation</a:t>
            </a:r>
            <a:r>
              <a:rPr lang="de-DE" dirty="0" smtClean="0">
                <a:latin typeface="+mn-lt"/>
                <a:cs typeface="Calibri"/>
              </a:rPr>
              <a:t> </a:t>
            </a:r>
            <a:r>
              <a:rPr lang="de-DE" dirty="0" err="1" smtClean="0">
                <a:latin typeface="+mn-lt"/>
                <a:cs typeface="Calibri"/>
              </a:rPr>
              <a:t>of</a:t>
            </a:r>
            <a:r>
              <a:rPr lang="de-DE" dirty="0" smtClean="0">
                <a:latin typeface="+mn-lt"/>
                <a:cs typeface="Calibri"/>
              </a:rPr>
              <a:t> </a:t>
            </a:r>
            <a:r>
              <a:rPr lang="de-DE" dirty="0" err="1" smtClean="0">
                <a:latin typeface="+mn-lt"/>
                <a:cs typeface="Calibri"/>
              </a:rPr>
              <a:t>itself</a:t>
            </a:r>
            <a:r>
              <a:rPr lang="de-DE" dirty="0" smtClean="0">
                <a:latin typeface="+mn-lt"/>
                <a:cs typeface="Calibri"/>
              </a:rPr>
              <a:t> </a:t>
            </a:r>
            <a:r>
              <a:rPr lang="de-DE" dirty="0" err="1" smtClean="0">
                <a:latin typeface="+mn-lt"/>
                <a:cs typeface="Calibri"/>
              </a:rPr>
              <a:t>and</a:t>
            </a:r>
            <a:r>
              <a:rPr lang="de-DE" dirty="0" smtClean="0">
                <a:latin typeface="+mn-lt"/>
                <a:cs typeface="Calibri"/>
              </a:rPr>
              <a:t> </a:t>
            </a:r>
            <a:r>
              <a:rPr lang="de-DE" dirty="0" smtClean="0">
                <a:latin typeface="Consolas"/>
                <a:cs typeface="Calibri"/>
              </a:rPr>
              <a:t>string2 </a:t>
            </a:r>
            <a:r>
              <a:rPr lang="de-DE" dirty="0" smtClean="0">
                <a:latin typeface="+mn-lt"/>
                <a:cs typeface="Calibri"/>
              </a:rPr>
              <a:t>- </a:t>
            </a:r>
            <a:r>
              <a:rPr lang="de-DE" dirty="0" err="1" smtClean="0">
                <a:latin typeface="+mn-lt"/>
                <a:cs typeface="Calibri"/>
              </a:rPr>
              <a:t>it</a:t>
            </a:r>
            <a:r>
              <a:rPr lang="de-DE" dirty="0" smtClean="0">
                <a:latin typeface="+mn-lt"/>
                <a:cs typeface="Calibri"/>
              </a:rPr>
              <a:t> </a:t>
            </a:r>
            <a:r>
              <a:rPr lang="de-DE" dirty="0" err="1" smtClean="0">
                <a:latin typeface="+mn-lt"/>
                <a:cs typeface="Calibri"/>
              </a:rPr>
              <a:t>combines</a:t>
            </a:r>
            <a:r>
              <a:rPr lang="de-DE" dirty="0" smtClean="0">
                <a:latin typeface="+mn-lt"/>
                <a:cs typeface="Calibri"/>
              </a:rPr>
              <a:t> </a:t>
            </a:r>
            <a:r>
              <a:rPr lang="de-DE" dirty="0" err="1" smtClean="0">
                <a:latin typeface="+mn-lt"/>
                <a:cs typeface="Calibri"/>
              </a:rPr>
              <a:t>both</a:t>
            </a:r>
            <a:r>
              <a:rPr lang="de-DE" dirty="0" smtClean="0">
                <a:latin typeface="+mn-lt"/>
                <a:cs typeface="Calibri"/>
              </a:rPr>
              <a:t> </a:t>
            </a:r>
            <a:r>
              <a:rPr lang="de-DE" dirty="0" err="1" smtClean="0">
                <a:latin typeface="+mn-lt"/>
                <a:cs typeface="Calibri"/>
              </a:rPr>
              <a:t>into</a:t>
            </a:r>
            <a:r>
              <a:rPr lang="de-DE" dirty="0" smtClean="0">
                <a:latin typeface="+mn-lt"/>
                <a:cs typeface="Calibri"/>
              </a:rPr>
              <a:t> a </a:t>
            </a:r>
            <a:r>
              <a:rPr lang="de-DE" i="1" dirty="0" err="1" smtClean="0">
                <a:latin typeface="+mn-lt"/>
                <a:cs typeface="Calibri"/>
              </a:rPr>
              <a:t>third</a:t>
            </a:r>
            <a:r>
              <a:rPr lang="de-DE" i="1" dirty="0" smtClean="0">
                <a:latin typeface="+mn-lt"/>
                <a:cs typeface="Calibri"/>
              </a:rPr>
              <a:t> </a:t>
            </a:r>
            <a:r>
              <a:rPr lang="de-DE" dirty="0" err="1" smtClean="0">
                <a:latin typeface="+mn-lt"/>
                <a:cs typeface="Calibri"/>
              </a:rPr>
              <a:t>string</a:t>
            </a:r>
            <a:r>
              <a:rPr lang="de-DE" dirty="0" smtClean="0">
                <a:latin typeface="+mn-lt"/>
                <a:cs typeface="Calibri"/>
              </a:rPr>
              <a:t> </a:t>
            </a:r>
            <a:r>
              <a:rPr lang="de-DE" dirty="0" err="1" smtClean="0">
                <a:latin typeface="+mn-lt"/>
                <a:cs typeface="Calibri"/>
              </a:rPr>
              <a:t>object</a:t>
            </a:r>
            <a:r>
              <a:rPr lang="de-DE" dirty="0" smtClean="0">
                <a:latin typeface="+mn-lt"/>
                <a:cs typeface="Calibri"/>
              </a:rPr>
              <a:t> </a:t>
            </a:r>
            <a:r>
              <a:rPr lang="de-DE" dirty="0" err="1" smtClean="0">
                <a:latin typeface="+mn-lt"/>
                <a:cs typeface="Calibri"/>
              </a:rPr>
              <a:t>which</a:t>
            </a:r>
            <a:r>
              <a:rPr lang="de-DE" dirty="0" smtClean="0">
                <a:latin typeface="+mn-lt"/>
                <a:cs typeface="Calibri"/>
              </a:rPr>
              <a:t> </a:t>
            </a:r>
            <a:r>
              <a:rPr lang="de-DE" dirty="0" err="1" smtClean="0">
                <a:latin typeface="+mn-lt"/>
                <a:cs typeface="Calibri"/>
              </a:rPr>
              <a:t>is</a:t>
            </a:r>
            <a:r>
              <a:rPr lang="de-DE" dirty="0" smtClean="0">
                <a:latin typeface="+mn-lt"/>
                <a:cs typeface="Calibri"/>
              </a:rPr>
              <a:t> </a:t>
            </a:r>
            <a:r>
              <a:rPr lang="de-DE" dirty="0" err="1" smtClean="0">
                <a:latin typeface="+mn-lt"/>
                <a:cs typeface="Calibri"/>
              </a:rPr>
              <a:t>then</a:t>
            </a:r>
            <a:r>
              <a:rPr lang="de-DE" dirty="0" smtClean="0">
                <a:latin typeface="+mn-lt"/>
                <a:cs typeface="Calibri"/>
              </a:rPr>
              <a:t> </a:t>
            </a:r>
            <a:r>
              <a:rPr lang="de-DE" dirty="0" err="1" smtClean="0">
                <a:latin typeface="+mn-lt"/>
                <a:cs typeface="Calibri"/>
              </a:rPr>
              <a:t>stored</a:t>
            </a:r>
            <a:r>
              <a:rPr lang="de-DE" dirty="0" smtClean="0">
                <a:latin typeface="+mn-lt"/>
                <a:cs typeface="Calibri"/>
              </a:rPr>
              <a:t> in </a:t>
            </a:r>
            <a:r>
              <a:rPr lang="de-DE" dirty="0" smtClean="0">
                <a:latin typeface="Consolas"/>
                <a:cs typeface="Calibri"/>
              </a:rPr>
              <a:t>string1</a:t>
            </a:r>
          </a:p>
          <a:p>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13</a:t>
            </a:fld>
            <a:endParaRPr lang="en-GB"/>
          </a:p>
        </p:txBody>
      </p:sp>
    </p:spTree>
    <p:extLst>
      <p:ext uri="{BB962C8B-B14F-4D97-AF65-F5344CB8AC3E}">
        <p14:creationId xmlns:p14="http://schemas.microsoft.com/office/powerpoint/2010/main" val="2107243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Maybe change order</a:t>
            </a:r>
          </a:p>
          <a:p>
            <a:r>
              <a:rPr lang="en-US" dirty="0">
                <a:cs typeface="Calibri"/>
              </a:rPr>
              <a:t>There's more in different models/packages</a:t>
            </a:r>
          </a:p>
        </p:txBody>
      </p:sp>
      <p:sp>
        <p:nvSpPr>
          <p:cNvPr id="4" name="Foliennummernplatzhalter 3"/>
          <p:cNvSpPr>
            <a:spLocks noGrp="1"/>
          </p:cNvSpPr>
          <p:nvPr>
            <p:ph type="sldNum" sz="quarter" idx="10"/>
          </p:nvPr>
        </p:nvSpPr>
        <p:spPr/>
        <p:txBody>
          <a:bodyPr/>
          <a:lstStyle/>
          <a:p>
            <a:fld id="{42145966-3644-4EF3-8D3C-4E37A0E97571}" type="slidenum">
              <a:rPr lang="en-GB" smtClean="0"/>
              <a:t>14</a:t>
            </a:fld>
            <a:endParaRPr lang="en-GB"/>
          </a:p>
        </p:txBody>
      </p:sp>
    </p:spTree>
    <p:extLst>
      <p:ext uri="{BB962C8B-B14F-4D97-AF65-F5344CB8AC3E}">
        <p14:creationId xmlns:p14="http://schemas.microsoft.com/office/powerpoint/2010/main" val="3562596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cs typeface="Calibri"/>
              </a:rPr>
              <a:t>Data handling operations examples</a:t>
            </a:r>
            <a:r>
              <a:rPr lang="en-US" baseline="0" dirty="0" smtClean="0">
                <a:cs typeface="Calibri"/>
              </a:rPr>
              <a:t>: sorting</a:t>
            </a:r>
          </a:p>
          <a:p>
            <a:r>
              <a:rPr lang="en-US" baseline="0" dirty="0" smtClean="0">
                <a:cs typeface="Calibri"/>
              </a:rPr>
              <a:t>Variable amounts examples: people who showed up in this lecture</a:t>
            </a:r>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15</a:t>
            </a:fld>
            <a:endParaRPr lang="en-GB"/>
          </a:p>
        </p:txBody>
      </p:sp>
    </p:spTree>
    <p:extLst>
      <p:ext uri="{BB962C8B-B14F-4D97-AF65-F5344CB8AC3E}">
        <p14:creationId xmlns:p14="http://schemas.microsoft.com/office/powerpoint/2010/main" val="1901748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Parentheses</a:t>
            </a:r>
            <a:r>
              <a:rPr lang="en-US" baseline="0" dirty="0" smtClean="0"/>
              <a:t> indicate tuple</a:t>
            </a:r>
          </a:p>
          <a:p>
            <a:r>
              <a:rPr lang="en-US" baseline="0" dirty="0" smtClean="0"/>
              <a:t>(fruit basket ;) )</a:t>
            </a:r>
          </a:p>
          <a:p>
            <a:r>
              <a:rPr lang="en-US" baseline="0" dirty="0" smtClean="0"/>
              <a:t>(With some really small exceptions)</a:t>
            </a:r>
          </a:p>
          <a:p>
            <a:r>
              <a:rPr lang="en-US" baseline="0" dirty="0" smtClean="0"/>
              <a:t>-&gt; data that’s not supposed to be changed anymore</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17</a:t>
            </a:fld>
            <a:endParaRPr lang="en-GB"/>
          </a:p>
        </p:txBody>
      </p:sp>
    </p:spTree>
    <p:extLst>
      <p:ext uri="{BB962C8B-B14F-4D97-AF65-F5344CB8AC3E}">
        <p14:creationId xmlns:p14="http://schemas.microsoft.com/office/powerpoint/2010/main" val="3502844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Another special point about this: if</a:t>
            </a:r>
            <a:r>
              <a:rPr lang="en-US" baseline="0" dirty="0" smtClean="0"/>
              <a:t> there is only one element we have to use a small trick</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18</a:t>
            </a:fld>
            <a:endParaRPr lang="en-GB"/>
          </a:p>
        </p:txBody>
      </p:sp>
    </p:spTree>
    <p:extLst>
      <p:ext uri="{BB962C8B-B14F-4D97-AF65-F5344CB8AC3E}">
        <p14:creationId xmlns:p14="http://schemas.microsoft.com/office/powerpoint/2010/main" val="224142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Will make new tuple however</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19</a:t>
            </a:fld>
            <a:endParaRPr lang="en-GB"/>
          </a:p>
        </p:txBody>
      </p:sp>
    </p:spTree>
    <p:extLst>
      <p:ext uri="{BB962C8B-B14F-4D97-AF65-F5344CB8AC3E}">
        <p14:creationId xmlns:p14="http://schemas.microsoft.com/office/powerpoint/2010/main" val="2373381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What’s packing?</a:t>
            </a:r>
          </a:p>
          <a:p>
            <a:r>
              <a:rPr lang="en-US" dirty="0" smtClean="0"/>
              <a:t>Make</a:t>
            </a:r>
            <a:r>
              <a:rPr lang="en-US" baseline="0" dirty="0" smtClean="0"/>
              <a:t> functions return multiple values in form of tuples</a:t>
            </a:r>
          </a:p>
          <a:p>
            <a:r>
              <a:rPr lang="en-US" baseline="0" dirty="0" smtClean="0"/>
              <a:t>Go on using them by unpacking</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20</a:t>
            </a:fld>
            <a:endParaRPr lang="en-GB"/>
          </a:p>
        </p:txBody>
      </p:sp>
    </p:spTree>
    <p:extLst>
      <p:ext uri="{BB962C8B-B14F-4D97-AF65-F5344CB8AC3E}">
        <p14:creationId xmlns:p14="http://schemas.microsoft.com/office/powerpoint/2010/main" val="1672833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What’s packing?</a:t>
            </a:r>
          </a:p>
          <a:p>
            <a:r>
              <a:rPr lang="en-US" dirty="0" smtClean="0"/>
              <a:t>Use returned function values by unpacking</a:t>
            </a:r>
          </a:p>
          <a:p>
            <a:r>
              <a:rPr lang="en-US" baseline="0" dirty="0" smtClean="0"/>
              <a:t>_ is convention for don’t care dummy</a:t>
            </a:r>
          </a:p>
        </p:txBody>
      </p:sp>
      <p:sp>
        <p:nvSpPr>
          <p:cNvPr id="4" name="Foliennummernplatzhalter 3"/>
          <p:cNvSpPr>
            <a:spLocks noGrp="1"/>
          </p:cNvSpPr>
          <p:nvPr>
            <p:ph type="sldNum" sz="quarter" idx="10"/>
          </p:nvPr>
        </p:nvSpPr>
        <p:spPr/>
        <p:txBody>
          <a:bodyPr/>
          <a:lstStyle/>
          <a:p>
            <a:fld id="{42145966-3644-4EF3-8D3C-4E37A0E97571}" type="slidenum">
              <a:rPr lang="en-GB" smtClean="0"/>
              <a:t>21</a:t>
            </a:fld>
            <a:endParaRPr lang="en-GB"/>
          </a:p>
        </p:txBody>
      </p:sp>
    </p:spTree>
    <p:extLst>
      <p:ext uri="{BB962C8B-B14F-4D97-AF65-F5344CB8AC3E}">
        <p14:creationId xmlns:p14="http://schemas.microsoft.com/office/powerpoint/2010/main" val="1672833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I’d say amounts</a:t>
            </a:r>
            <a:r>
              <a:rPr lang="en-US" baseline="0" dirty="0" smtClean="0"/>
              <a:t> of data are not that big</a:t>
            </a:r>
            <a:endParaRPr lang="en-US" dirty="0" smtClean="0"/>
          </a:p>
          <a:p>
            <a:r>
              <a:rPr lang="en-US" dirty="0" smtClean="0"/>
              <a:t>Vectors in mathematical applications</a:t>
            </a:r>
          </a:p>
          <a:p>
            <a:r>
              <a:rPr lang="en-US" dirty="0" smtClean="0"/>
              <a:t>Do you have examples?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22</a:t>
            </a:fld>
            <a:endParaRPr lang="en-GB"/>
          </a:p>
        </p:txBody>
      </p:sp>
    </p:spTree>
    <p:extLst>
      <p:ext uri="{BB962C8B-B14F-4D97-AF65-F5344CB8AC3E}">
        <p14:creationId xmlns:p14="http://schemas.microsoft.com/office/powerpoint/2010/main" val="286212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4</a:t>
            </a:fld>
            <a:endParaRPr lang="en-GB"/>
          </a:p>
        </p:txBody>
      </p:sp>
    </p:spTree>
    <p:extLst>
      <p:ext uri="{BB962C8B-B14F-4D97-AF65-F5344CB8AC3E}">
        <p14:creationId xmlns:p14="http://schemas.microsoft.com/office/powerpoint/2010/main" val="343243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Next up: lists</a:t>
            </a:r>
          </a:p>
          <a:p>
            <a:r>
              <a:rPr lang="en-US" dirty="0" smtClean="0"/>
              <a:t>Probably most important</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23</a:t>
            </a:fld>
            <a:endParaRPr lang="en-GB"/>
          </a:p>
        </p:txBody>
      </p:sp>
    </p:spTree>
    <p:extLst>
      <p:ext uri="{BB962C8B-B14F-4D97-AF65-F5344CB8AC3E}">
        <p14:creationId xmlns:p14="http://schemas.microsoft.com/office/powerpoint/2010/main" val="3288568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List can be modified dynamically</a:t>
            </a:r>
          </a:p>
          <a:p>
            <a:r>
              <a:rPr lang="en-US" dirty="0" smtClean="0"/>
              <a:t>List</a:t>
            </a:r>
            <a:r>
              <a:rPr lang="en-US" baseline="0" dirty="0" smtClean="0"/>
              <a:t> defined by square brackets</a:t>
            </a:r>
          </a:p>
          <a:p>
            <a:r>
              <a:rPr lang="en-US" baseline="0" dirty="0" smtClean="0"/>
              <a:t>Ordered sequence -&gt; </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24</a:t>
            </a:fld>
            <a:endParaRPr lang="en-GB"/>
          </a:p>
        </p:txBody>
      </p:sp>
    </p:spTree>
    <p:extLst>
      <p:ext uri="{BB962C8B-B14F-4D97-AF65-F5344CB8AC3E}">
        <p14:creationId xmlns:p14="http://schemas.microsoft.com/office/powerpoint/2010/main" val="1941036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Remember</a:t>
            </a:r>
            <a:r>
              <a:rPr lang="en-US" baseline="0" dirty="0" smtClean="0"/>
              <a:t> how it was so easy with </a:t>
            </a:r>
            <a:r>
              <a:rPr lang="en-US" baseline="0" dirty="0" err="1" smtClean="0"/>
              <a:t>immutables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25</a:t>
            </a:fld>
            <a:endParaRPr lang="en-GB"/>
          </a:p>
        </p:txBody>
      </p:sp>
    </p:spTree>
    <p:extLst>
      <p:ext uri="{BB962C8B-B14F-4D97-AF65-F5344CB8AC3E}">
        <p14:creationId xmlns:p14="http://schemas.microsoft.com/office/powerpoint/2010/main" val="1959075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And more in OOP lecture</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26</a:t>
            </a:fld>
            <a:endParaRPr lang="en-GB"/>
          </a:p>
        </p:txBody>
      </p:sp>
    </p:spTree>
    <p:extLst>
      <p:ext uri="{BB962C8B-B14F-4D97-AF65-F5344CB8AC3E}">
        <p14:creationId xmlns:p14="http://schemas.microsoft.com/office/powerpoint/2010/main" val="3814640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Let’s get to some functions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27</a:t>
            </a:fld>
            <a:endParaRPr lang="en-GB"/>
          </a:p>
        </p:txBody>
      </p:sp>
    </p:spTree>
    <p:extLst>
      <p:ext uri="{BB962C8B-B14F-4D97-AF65-F5344CB8AC3E}">
        <p14:creationId xmlns:p14="http://schemas.microsoft.com/office/powerpoint/2010/main" val="2530900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31</a:t>
            </a:fld>
            <a:endParaRPr lang="en-GB"/>
          </a:p>
        </p:txBody>
      </p:sp>
    </p:spTree>
    <p:extLst>
      <p:ext uri="{BB962C8B-B14F-4D97-AF65-F5344CB8AC3E}">
        <p14:creationId xmlns:p14="http://schemas.microsoft.com/office/powerpoint/2010/main" val="2226190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Endless</a:t>
            </a:r>
            <a:r>
              <a:rPr lang="en-US" baseline="0" dirty="0" smtClean="0"/>
              <a:t> </a:t>
            </a:r>
            <a:r>
              <a:rPr lang="en-US" baseline="0" dirty="0" err="1" smtClean="0"/>
              <a:t>possibilites</a:t>
            </a:r>
            <a:endParaRPr lang="en-US" baseline="0" dirty="0" smtClean="0"/>
          </a:p>
          <a:p>
            <a:r>
              <a:rPr lang="en-US" baseline="0" dirty="0" smtClean="0"/>
              <a:t>…</a:t>
            </a:r>
          </a:p>
          <a:p>
            <a:endParaRPr lang="en-US" baseline="0" dirty="0" smtClean="0"/>
          </a:p>
        </p:txBody>
      </p:sp>
      <p:sp>
        <p:nvSpPr>
          <p:cNvPr id="4" name="Foliennummernplatzhalter 3"/>
          <p:cNvSpPr>
            <a:spLocks noGrp="1"/>
          </p:cNvSpPr>
          <p:nvPr>
            <p:ph type="sldNum" sz="quarter" idx="10"/>
          </p:nvPr>
        </p:nvSpPr>
        <p:spPr/>
        <p:txBody>
          <a:bodyPr/>
          <a:lstStyle/>
          <a:p>
            <a:fld id="{42145966-3644-4EF3-8D3C-4E37A0E97571}" type="slidenum">
              <a:rPr lang="en-GB" smtClean="0"/>
              <a:t>32</a:t>
            </a:fld>
            <a:endParaRPr lang="en-GB"/>
          </a:p>
        </p:txBody>
      </p:sp>
    </p:spTree>
    <p:extLst>
      <p:ext uri="{BB962C8B-B14F-4D97-AF65-F5344CB8AC3E}">
        <p14:creationId xmlns:p14="http://schemas.microsoft.com/office/powerpoint/2010/main" val="1368264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Not as widely used but still useful</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33</a:t>
            </a:fld>
            <a:endParaRPr lang="en-GB"/>
          </a:p>
        </p:txBody>
      </p:sp>
    </p:spTree>
    <p:extLst>
      <p:ext uri="{BB962C8B-B14F-4D97-AF65-F5344CB8AC3E}">
        <p14:creationId xmlns:p14="http://schemas.microsoft.com/office/powerpoint/2010/main" val="4147998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Not ordered -&gt; explained</a:t>
            </a:r>
            <a:r>
              <a:rPr lang="en-US" baseline="0" dirty="0" smtClean="0"/>
              <a:t> later</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34</a:t>
            </a:fld>
            <a:endParaRPr lang="en-GB"/>
          </a:p>
        </p:txBody>
      </p:sp>
    </p:spTree>
    <p:extLst>
      <p:ext uri="{BB962C8B-B14F-4D97-AF65-F5344CB8AC3E}">
        <p14:creationId xmlns:p14="http://schemas.microsoft.com/office/powerpoint/2010/main" val="1947878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Difference not symmetrical </a:t>
            </a:r>
            <a:r>
              <a:rPr lang="en-US" dirty="0" err="1" smtClean="0">
                <a:cs typeface="Calibri"/>
              </a:rPr>
              <a:t>obv</a:t>
            </a:r>
            <a:endParaRPr lang="en-US" dirty="0" smtClean="0">
              <a:cs typeface="Calibri"/>
            </a:endParaRPr>
          </a:p>
          <a:p>
            <a:r>
              <a:rPr lang="en-US" dirty="0" smtClean="0">
                <a:cs typeface="Calibri"/>
              </a:rPr>
              <a:t>These are called bit-wise</a:t>
            </a:r>
            <a:r>
              <a:rPr lang="en-US" baseline="0" dirty="0" smtClean="0">
                <a:cs typeface="Calibri"/>
              </a:rPr>
              <a:t> operators btw</a:t>
            </a:r>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36</a:t>
            </a:fld>
            <a:endParaRPr lang="en-GB"/>
          </a:p>
        </p:txBody>
      </p:sp>
    </p:spTree>
    <p:extLst>
      <p:ext uri="{BB962C8B-B14F-4D97-AF65-F5344CB8AC3E}">
        <p14:creationId xmlns:p14="http://schemas.microsoft.com/office/powerpoint/2010/main" val="1690080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5</a:t>
            </a:fld>
            <a:endParaRPr lang="en-GB"/>
          </a:p>
        </p:txBody>
      </p:sp>
    </p:spTree>
    <p:extLst>
      <p:ext uri="{BB962C8B-B14F-4D97-AF65-F5344CB8AC3E}">
        <p14:creationId xmlns:p14="http://schemas.microsoft.com/office/powerpoint/2010/main" val="343243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Difference </a:t>
            </a:r>
            <a:r>
              <a:rPr lang="en-US" dirty="0" smtClean="0">
                <a:cs typeface="Calibri"/>
              </a:rPr>
              <a:t>not </a:t>
            </a:r>
            <a:r>
              <a:rPr lang="en-US" dirty="0">
                <a:cs typeface="Calibri"/>
              </a:rPr>
              <a:t>symmetrical </a:t>
            </a:r>
            <a:r>
              <a:rPr lang="en-US" dirty="0" err="1" smtClean="0">
                <a:cs typeface="Calibri"/>
              </a:rPr>
              <a:t>obv</a:t>
            </a:r>
            <a:endParaRPr lang="en-US" dirty="0" smtClean="0">
              <a:cs typeface="Calibri"/>
            </a:endParaRPr>
          </a:p>
          <a:p>
            <a:endParaRPr lang="en-US" dirty="0" smtClean="0">
              <a:cs typeface="Calibri"/>
            </a:endParaRPr>
          </a:p>
          <a:p>
            <a:r>
              <a:rPr lang="en-US" dirty="0" smtClean="0">
                <a:cs typeface="Calibri"/>
              </a:rPr>
              <a:t>For lists and tuples: other stuff. Element-wise comparison</a:t>
            </a:r>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37</a:t>
            </a:fld>
            <a:endParaRPr lang="en-GB"/>
          </a:p>
        </p:txBody>
      </p:sp>
    </p:spTree>
    <p:extLst>
      <p:ext uri="{BB962C8B-B14F-4D97-AF65-F5344CB8AC3E}">
        <p14:creationId xmlns:p14="http://schemas.microsoft.com/office/powerpoint/2010/main" val="715560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Another example: filtering</a:t>
            </a:r>
            <a:r>
              <a:rPr lang="en-US" baseline="0" dirty="0" smtClean="0"/>
              <a:t> </a:t>
            </a:r>
            <a:r>
              <a:rPr lang="en-US" baseline="0" dirty="0" smtClean="0">
                <a:sym typeface="Wingdings" pitchFamily="2" charset="2"/>
              </a:rPr>
              <a:t> </a:t>
            </a:r>
            <a:r>
              <a:rPr lang="en-US" dirty="0" smtClean="0"/>
              <a:t>b = [x for x in a if x%2 == 0]</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52</a:t>
            </a:fld>
            <a:endParaRPr lang="en-GB"/>
          </a:p>
        </p:txBody>
      </p:sp>
    </p:spTree>
    <p:extLst>
      <p:ext uri="{BB962C8B-B14F-4D97-AF65-F5344CB8AC3E}">
        <p14:creationId xmlns:p14="http://schemas.microsoft.com/office/powerpoint/2010/main" val="285193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Inverting lists application:</a:t>
            </a:r>
            <a:r>
              <a:rPr lang="en-US" baseline="0" dirty="0" smtClean="0"/>
              <a:t> demonstrate</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55</a:t>
            </a:fld>
            <a:endParaRPr lang="en-GB"/>
          </a:p>
        </p:txBody>
      </p:sp>
    </p:spTree>
    <p:extLst>
      <p:ext uri="{BB962C8B-B14F-4D97-AF65-F5344CB8AC3E}">
        <p14:creationId xmlns:p14="http://schemas.microsoft.com/office/powerpoint/2010/main" val="1039207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You (might) lose original order when you do this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56</a:t>
            </a:fld>
            <a:endParaRPr lang="en-GB"/>
          </a:p>
        </p:txBody>
      </p:sp>
    </p:spTree>
    <p:extLst>
      <p:ext uri="{BB962C8B-B14F-4D97-AF65-F5344CB8AC3E}">
        <p14:creationId xmlns:p14="http://schemas.microsoft.com/office/powerpoint/2010/main" val="1043281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Examples where we need this:</a:t>
            </a:r>
          </a:p>
          <a:p>
            <a:r>
              <a:rPr lang="en-US" dirty="0" smtClean="0"/>
              <a:t>List of people -&gt; attributes of people</a:t>
            </a:r>
          </a:p>
          <a:p>
            <a:r>
              <a:rPr lang="en-US" dirty="0" smtClean="0"/>
              <a:t>Dictionaries and lists</a:t>
            </a:r>
          </a:p>
          <a:p>
            <a:r>
              <a:rPr lang="en-US" dirty="0" smtClean="0"/>
              <a:t>…</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68</a:t>
            </a:fld>
            <a:endParaRPr lang="en-GB"/>
          </a:p>
        </p:txBody>
      </p:sp>
    </p:spTree>
    <p:extLst>
      <p:ext uri="{BB962C8B-B14F-4D97-AF65-F5344CB8AC3E}">
        <p14:creationId xmlns:p14="http://schemas.microsoft.com/office/powerpoint/2010/main" val="1517388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When</a:t>
            </a:r>
            <a:r>
              <a:rPr lang="en-US" baseline="0" dirty="0" smtClean="0"/>
              <a:t> we save data as these -&gt; order as lost</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81</a:t>
            </a:fld>
            <a:endParaRPr lang="en-GB"/>
          </a:p>
        </p:txBody>
      </p:sp>
    </p:spTree>
    <p:extLst>
      <p:ext uri="{BB962C8B-B14F-4D97-AF65-F5344CB8AC3E}">
        <p14:creationId xmlns:p14="http://schemas.microsoft.com/office/powerpoint/2010/main" val="400675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cs typeface="Calibri"/>
              </a:rPr>
              <a:t>How to do this</a:t>
            </a:r>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6</a:t>
            </a:fld>
            <a:endParaRPr lang="en-GB"/>
          </a:p>
        </p:txBody>
      </p:sp>
    </p:spTree>
    <p:extLst>
      <p:ext uri="{BB962C8B-B14F-4D97-AF65-F5344CB8AC3E}">
        <p14:creationId xmlns:p14="http://schemas.microsoft.com/office/powerpoint/2010/main" val="34324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cs typeface="Calibri"/>
              </a:rPr>
              <a:t>How to do this</a:t>
            </a:r>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7</a:t>
            </a:fld>
            <a:endParaRPr lang="en-GB"/>
          </a:p>
        </p:txBody>
      </p:sp>
    </p:spTree>
    <p:extLst>
      <p:ext uri="{BB962C8B-B14F-4D97-AF65-F5344CB8AC3E}">
        <p14:creationId xmlns:p14="http://schemas.microsoft.com/office/powerpoint/2010/main" val="34324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cs typeface="Calibri"/>
              </a:rPr>
              <a:t>How to do this</a:t>
            </a:r>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8</a:t>
            </a:fld>
            <a:endParaRPr lang="en-GB"/>
          </a:p>
        </p:txBody>
      </p:sp>
    </p:spTree>
    <p:extLst>
      <p:ext uri="{BB962C8B-B14F-4D97-AF65-F5344CB8AC3E}">
        <p14:creationId xmlns:p14="http://schemas.microsoft.com/office/powerpoint/2010/main" val="34324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Some words about the homework first</a:t>
            </a:r>
          </a:p>
        </p:txBody>
      </p:sp>
      <p:sp>
        <p:nvSpPr>
          <p:cNvPr id="4" name="Foliennummernplatzhalter 3"/>
          <p:cNvSpPr>
            <a:spLocks noGrp="1"/>
          </p:cNvSpPr>
          <p:nvPr>
            <p:ph type="sldNum" sz="quarter" idx="10"/>
          </p:nvPr>
        </p:nvSpPr>
        <p:spPr/>
        <p:txBody>
          <a:bodyPr/>
          <a:lstStyle/>
          <a:p>
            <a:fld id="{42145966-3644-4EF3-8D3C-4E37A0E97571}" type="slidenum">
              <a:rPr lang="en-GB" smtClean="0"/>
              <a:t>9</a:t>
            </a:fld>
            <a:endParaRPr lang="en-GB"/>
          </a:p>
        </p:txBody>
      </p:sp>
    </p:spTree>
    <p:extLst>
      <p:ext uri="{BB962C8B-B14F-4D97-AF65-F5344CB8AC3E}">
        <p14:creationId xmlns:p14="http://schemas.microsoft.com/office/powerpoint/2010/main" val="280042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Data types that store groupings of data sharing common purpose or we</a:t>
            </a:r>
            <a:r>
              <a:rPr lang="en-US" baseline="0" dirty="0" smtClean="0"/>
              <a:t> need to work on together</a:t>
            </a:r>
          </a:p>
          <a:p>
            <a:r>
              <a:rPr lang="en-US" baseline="0" dirty="0" smtClean="0"/>
              <a:t>If you </a:t>
            </a:r>
            <a:r>
              <a:rPr lang="en-US" baseline="0" dirty="0" err="1" smtClean="0"/>
              <a:t>google</a:t>
            </a:r>
            <a:r>
              <a:rPr lang="en-US" baseline="0" dirty="0" smtClean="0"/>
              <a:t> -&gt; python module will come up</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10</a:t>
            </a:fld>
            <a:endParaRPr lang="en-GB"/>
          </a:p>
        </p:txBody>
      </p:sp>
    </p:spTree>
    <p:extLst>
      <p:ext uri="{BB962C8B-B14F-4D97-AF65-F5344CB8AC3E}">
        <p14:creationId xmlns:p14="http://schemas.microsoft.com/office/powerpoint/2010/main" val="3044335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Some other excursions before we get to the topics</a:t>
            </a:r>
          </a:p>
          <a:p>
            <a:r>
              <a:rPr lang="en-US" dirty="0" smtClean="0"/>
              <a:t>Important for accessing data</a:t>
            </a:r>
          </a:p>
          <a:p>
            <a:r>
              <a:rPr lang="en-US" dirty="0" smtClean="0"/>
              <a:t>Let’s look at this string -&gt; 5 characters -&gt; each has index</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11</a:t>
            </a:fld>
            <a:endParaRPr lang="en-GB"/>
          </a:p>
        </p:txBody>
      </p:sp>
    </p:spTree>
    <p:extLst>
      <p:ext uri="{BB962C8B-B14F-4D97-AF65-F5344CB8AC3E}">
        <p14:creationId xmlns:p14="http://schemas.microsoft.com/office/powerpoint/2010/main" val="3397726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xmlns="" id="{A2F8DDAA-96A7-4A58-BF95-E7FB5E2AE443}"/>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xmlns="" id="{3951C0E8-C08C-4742-B043-4AD4BE0A3677}"/>
              </a:ext>
            </a:extLst>
          </p:cNvPr>
          <p:cNvGrpSpPr/>
          <p:nvPr/>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xmlns="" id="{0A611F47-1F04-4C53-B1C8-B35B68ABD923}"/>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xmlns="" id="{6A1B6CE6-9CFA-4017-9C7A-43B94272023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xmlns="" id="{211287FD-4478-48EC-9190-EEAA7481BF1D}"/>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3" name="Footer Placeholder 4">
            <a:extLst>
              <a:ext uri="{FF2B5EF4-FFF2-40B4-BE49-F238E27FC236}">
                <a16:creationId xmlns:a16="http://schemas.microsoft.com/office/drawing/2014/main" xmlns="" id="{8B0F99ED-4D3A-4D72-A269-A1CE7E24691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4" name="Group 13">
            <a:extLst>
              <a:ext uri="{FF2B5EF4-FFF2-40B4-BE49-F238E27FC236}">
                <a16:creationId xmlns:a16="http://schemas.microsoft.com/office/drawing/2014/main" xmlns="" id="{F2369655-1A58-412D-9151-1EB1B40932AF}"/>
              </a:ext>
            </a:extLst>
          </p:cNvPr>
          <p:cNvGrpSpPr/>
          <p:nvPr userDrawn="1"/>
        </p:nvGrpSpPr>
        <p:grpSpPr>
          <a:xfrm>
            <a:off x="0" y="-13903"/>
            <a:ext cx="12192002" cy="457200"/>
            <a:chOff x="0" y="-13903"/>
            <a:chExt cx="12192002" cy="457200"/>
          </a:xfrm>
        </p:grpSpPr>
        <p:sp>
          <p:nvSpPr>
            <p:cNvPr id="15" name="Rectangle 14">
              <a:extLst>
                <a:ext uri="{FF2B5EF4-FFF2-40B4-BE49-F238E27FC236}">
                  <a16:creationId xmlns:a16="http://schemas.microsoft.com/office/drawing/2014/main" xmlns="" id="{3B136538-EAB0-45D9-8916-47E010945FB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ooter Placeholder 4">
              <a:extLst>
                <a:ext uri="{FF2B5EF4-FFF2-40B4-BE49-F238E27FC236}">
                  <a16:creationId xmlns:a16="http://schemas.microsoft.com/office/drawing/2014/main" xmlns="" id="{24846A9A-1D88-47B4-8EF2-278EA202D901}"/>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xmlns="" id="{F2F94871-57DE-43A6-B863-C9CE757486B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75714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7473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B1C3B-24F6-4AC1-B694-40E27DE719F2}"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4" name="Footer Placeholder 4">
            <a:extLst>
              <a:ext uri="{FF2B5EF4-FFF2-40B4-BE49-F238E27FC236}">
                <a16:creationId xmlns:a16="http://schemas.microsoft.com/office/drawing/2014/main" xmlns="" id="{72E0AB67-F1B0-4C90-A19F-73FDE8286FEC}"/>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xmlns="" id="{428C8027-9337-4E66-9E01-653A0653F69A}"/>
              </a:ext>
            </a:extLst>
          </p:cNvPr>
          <p:cNvGrpSpPr/>
          <p:nvPr/>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xmlns="" id="{9B96B695-F940-4F2C-A211-A8C3DDDB1D91}"/>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xmlns="" id="{28C081C3-9690-4087-891D-D2C68ED02CDF}"/>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xmlns="" id="{A8A7427E-D9D0-4261-92F1-94C87F01EFF8}"/>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xmlns="" id="{62E32D4D-A566-49D7-9693-864C1415A46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3" name="Group 12">
            <a:extLst>
              <a:ext uri="{FF2B5EF4-FFF2-40B4-BE49-F238E27FC236}">
                <a16:creationId xmlns:a16="http://schemas.microsoft.com/office/drawing/2014/main" xmlns="" id="{FA0E3535-427C-4CE7-91F7-C4E99B5E0361}"/>
              </a:ext>
            </a:extLst>
          </p:cNvPr>
          <p:cNvGrpSpPr/>
          <p:nvPr userDrawn="1"/>
        </p:nvGrpSpPr>
        <p:grpSpPr>
          <a:xfrm>
            <a:off x="0" y="-13903"/>
            <a:ext cx="12192002" cy="457200"/>
            <a:chOff x="0" y="-13903"/>
            <a:chExt cx="12192002" cy="457200"/>
          </a:xfrm>
        </p:grpSpPr>
        <p:sp>
          <p:nvSpPr>
            <p:cNvPr id="19" name="Rectangle 18">
              <a:extLst>
                <a:ext uri="{FF2B5EF4-FFF2-40B4-BE49-F238E27FC236}">
                  <a16:creationId xmlns:a16="http://schemas.microsoft.com/office/drawing/2014/main" xmlns="" id="{CEE53595-AF09-403B-8D98-E27B29AFF67A}"/>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ooter Placeholder 4">
              <a:extLst>
                <a:ext uri="{FF2B5EF4-FFF2-40B4-BE49-F238E27FC236}">
                  <a16:creationId xmlns:a16="http://schemas.microsoft.com/office/drawing/2014/main" xmlns="" id="{1B2A8B9E-B509-4D88-A73F-5E8A8974742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xmlns="" id="{FC4B0953-01F8-4DF5-910A-D318562D339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93940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xmlns=""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xmlns=""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xmlns=""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B5F6-71AF-4144-B18A-52D5DACADA0A}"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128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CD4AE079-9C20-4D43-BCE4-95501276B79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3C152C66-54AC-40E9-A917-371D075595D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xmlns="" id="{61357B8C-9DD0-44B6-B861-8303E9F8FA1F}"/>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xmlns="" id="{A36CCDB1-6438-4199-BD60-4B16D8BD536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B71AF337-ED81-407D-9FC3-0F1711008D24}"/>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xmlns="" id="{DA61B955-9CCC-4B7F-BDD7-17CC7DBA64E3}"/>
              </a:ext>
            </a:extLst>
          </p:cNvPr>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xmlns="" id="{32919D7F-6435-4EC6-AA9C-E38F615D7E6B}"/>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xmlns="" id="{CDC320EB-7D6D-4F31-9106-C17DBDF64486}"/>
              </a:ext>
            </a:extLst>
          </p:cNvPr>
          <p:cNvGrpSpPr/>
          <p:nvPr userDrawn="1"/>
        </p:nvGrpSpPr>
        <p:grpSpPr>
          <a:xfrm>
            <a:off x="0" y="-13903"/>
            <a:ext cx="12192002" cy="457200"/>
            <a:chOff x="0" y="-13903"/>
            <a:chExt cx="12192002" cy="457200"/>
          </a:xfrm>
        </p:grpSpPr>
        <p:sp>
          <p:nvSpPr>
            <p:cNvPr id="18" name="Rectangle 17">
              <a:extLst>
                <a:ext uri="{FF2B5EF4-FFF2-40B4-BE49-F238E27FC236}">
                  <a16:creationId xmlns:a16="http://schemas.microsoft.com/office/drawing/2014/main" xmlns="" id="{210E81D7-3E38-4086-A81C-1BDBA6606A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ooter Placeholder 4">
              <a:extLst>
                <a:ext uri="{FF2B5EF4-FFF2-40B4-BE49-F238E27FC236}">
                  <a16:creationId xmlns:a16="http://schemas.microsoft.com/office/drawing/2014/main" xmlns="" id="{3BBB4A78-2A1C-4AFA-B514-2484F374E97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xmlns="" id="{0C3399F2-5043-4CAF-917E-001A22F15C23}"/>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22" name="Straight Connector 21">
            <a:extLst>
              <a:ext uri="{FF2B5EF4-FFF2-40B4-BE49-F238E27FC236}">
                <a16:creationId xmlns:a16="http://schemas.microsoft.com/office/drawing/2014/main" xmlns="" id="{CC46FB8C-92ED-4616-ACB8-D1219362EDC9}"/>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0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25/04/2018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22673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25/04/2018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0411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25/04/2018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68518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25/04/2018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4C1906CC-0007-421F-A189-FF05F3AADC9A}"/>
              </a:ext>
            </a:extLst>
          </p:cNvPr>
          <p:cNvSpPr txBox="1">
            <a:spLocks/>
          </p:cNvSpPr>
          <p:nvPr/>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F0753368-43EB-48DE-AF80-8822CE9C79DB}"/>
              </a:ext>
            </a:extLst>
          </p:cNvPr>
          <p:cNvGrpSpPr/>
          <p:nvPr/>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xmlns="" id="{CBBA5965-1D45-4584-B359-296E3283C784}"/>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xmlns="" id="{018C1B56-97E9-497E-B4BA-C43CA4A6E27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C0F31DD2-4414-4E49-84E8-696DBBC5DB3F}"/>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xmlns="" id="{06E6F52F-A23D-46F8-B53A-04D0E9B5ED42}"/>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xmlns="" id="{2E6D23FB-2B51-4905-89DF-EC2F02DF2B44}"/>
              </a:ext>
            </a:extLst>
          </p:cNvPr>
          <p:cNvGrpSpPr/>
          <p:nvPr userDrawn="1"/>
        </p:nvGrpSpPr>
        <p:grpSpPr>
          <a:xfrm>
            <a:off x="0" y="-3393"/>
            <a:ext cx="12192002" cy="457200"/>
            <a:chOff x="0" y="-13903"/>
            <a:chExt cx="12192002" cy="457200"/>
          </a:xfrm>
        </p:grpSpPr>
        <p:sp>
          <p:nvSpPr>
            <p:cNvPr id="17" name="Rectangle 16">
              <a:extLst>
                <a:ext uri="{FF2B5EF4-FFF2-40B4-BE49-F238E27FC236}">
                  <a16:creationId xmlns:a16="http://schemas.microsoft.com/office/drawing/2014/main" xmlns="" id="{38857CE0-01B7-464C-B33D-DF19DB67E37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xmlns="" id="{DA13C2AE-9187-45F1-985D-8966C2156565}"/>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xmlns="" id="{CCE1FADB-9C85-4EFB-9489-30A0D17C3751}"/>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16779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25/04/2018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7D5A7D1F-D6B4-49F8-BFA5-36DA444D93E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C2B5356F-D6E0-48D5-A64F-970C40D0C516}"/>
              </a:ext>
            </a:extLst>
          </p:cNvPr>
          <p:cNvGrpSpPr/>
          <p:nvPr/>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xmlns="" id="{2BE6C0BC-5BA1-48A0-B5B8-4ED55CE0C94E}"/>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5D19D18F-D912-4759-85FC-E852CC76A956}"/>
                </a:ext>
              </a:extLst>
            </p:cNvPr>
            <p:cNvSpPr txBox="1">
              <a:spLocks/>
            </p:cNvSpPr>
            <p:nvPr/>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xmlns="" id="{03E03992-9316-4B30-AD0B-8D5B47D8FD6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xmlns="" id="{59C9A0DC-A7DE-4E6D-A847-2074D2BA584B}"/>
              </a:ext>
            </a:extLst>
          </p:cNvPr>
          <p:cNvGrpSpPr/>
          <p:nvPr userDrawn="1"/>
        </p:nvGrpSpPr>
        <p:grpSpPr>
          <a:xfrm>
            <a:off x="-782259" y="43845"/>
            <a:ext cx="5605063" cy="774095"/>
            <a:chOff x="-782259" y="43845"/>
            <a:chExt cx="5605063" cy="774095"/>
          </a:xfrm>
        </p:grpSpPr>
        <p:sp>
          <p:nvSpPr>
            <p:cNvPr id="16" name="Footer Placeholder 4">
              <a:extLst>
                <a:ext uri="{FF2B5EF4-FFF2-40B4-BE49-F238E27FC236}">
                  <a16:creationId xmlns:a16="http://schemas.microsoft.com/office/drawing/2014/main" xmlns="" id="{269A4C63-E35D-4662-A549-84E893C003E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xmlns="" id="{025EF0A9-8A7D-4932-A04A-387BC8AF75A5}"/>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8433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25/04/2018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xmlns="" id="{2177C8A1-94B1-4FD8-9B97-0F241A76EF86}"/>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xmlns="" id="{61D9C402-508F-40AA-B227-41A2183FAC3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xmlns="" id="{3B03AD29-EF48-424D-9D68-861B4710F692}"/>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xmlns="" id="{88F740E0-500D-4EDD-A6C2-24CCA29F4CD4}"/>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xmlns="" id="{95DD8512-A089-483C-8D5C-E00C1BBEA20E}"/>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xmlns="" id="{65D163F1-604F-4194-B0C2-BAEFDED00A0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xmlns="" id="{BF34B616-EBF8-4A0C-AC5B-0CC9083FE523}"/>
              </a:ext>
            </a:extLst>
          </p:cNvPr>
          <p:cNvGrpSpPr/>
          <p:nvPr userDrawn="1"/>
        </p:nvGrpSpPr>
        <p:grpSpPr>
          <a:xfrm>
            <a:off x="0" y="-13903"/>
            <a:ext cx="12192002" cy="457200"/>
            <a:chOff x="0" y="-13903"/>
            <a:chExt cx="12192002" cy="457200"/>
          </a:xfrm>
        </p:grpSpPr>
        <p:sp>
          <p:nvSpPr>
            <p:cNvPr id="17" name="Rectangle 16">
              <a:extLst>
                <a:ext uri="{FF2B5EF4-FFF2-40B4-BE49-F238E27FC236}">
                  <a16:creationId xmlns:a16="http://schemas.microsoft.com/office/drawing/2014/main" xmlns="" id="{3F25CB2E-C409-4F89-9B1E-4D11F0AE369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xmlns="" id="{F3ED4A93-AB8E-4EF2-B0E5-49343DE8C7CD}"/>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xmlns="" id="{C852015A-BFBE-47D6-9B49-217171C8C8F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4948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ahain@uos.d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mnipshage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25/04/2018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xmlns="" id="{77F7ACD3-6B5C-4F85-B678-F514CFB10390}"/>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xmlns="" id="{C7F9C49F-2AD5-464F-A70C-C11B3D63E7DD}"/>
              </a:ext>
            </a:extLst>
          </p:cNvPr>
          <p:cNvGrpSpPr/>
          <p:nvPr/>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xmlns="" id="{3EE10AE8-E8FE-4459-A599-CE3DA06F3417}"/>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xmlns="" id="{93AA9ECC-926D-4DDB-8178-A028779C294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xmlns="" id="{010A8F88-99CB-48C3-98C1-9E27A56262E9}"/>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Rectangle 14">
            <a:extLst>
              <a:ext uri="{FF2B5EF4-FFF2-40B4-BE49-F238E27FC236}">
                <a16:creationId xmlns:a16="http://schemas.microsoft.com/office/drawing/2014/main" xmlns="" id="{3A722562-99FE-44CB-AF89-BB6D382235BF}"/>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6" name="Footer Placeholder 4">
            <a:extLst>
              <a:ext uri="{FF2B5EF4-FFF2-40B4-BE49-F238E27FC236}">
                <a16:creationId xmlns:a16="http://schemas.microsoft.com/office/drawing/2014/main" xmlns="" id="{0A49F5C7-377B-45CB-BCA7-93D33075C18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xmlns="" id="{8A4C96D0-7B79-4BF7-ACF5-12EC802B655C}"/>
              </a:ext>
            </a:extLst>
          </p:cNvPr>
          <p:cNvGrpSpPr/>
          <p:nvPr userDrawn="1"/>
        </p:nvGrpSpPr>
        <p:grpSpPr>
          <a:xfrm>
            <a:off x="0" y="-13903"/>
            <a:ext cx="12192002" cy="457200"/>
            <a:chOff x="0" y="-13903"/>
            <a:chExt cx="12192002" cy="457200"/>
          </a:xfrm>
        </p:grpSpPr>
        <p:sp>
          <p:nvSpPr>
            <p:cNvPr id="21" name="Rectangle 20">
              <a:extLst>
                <a:ext uri="{FF2B5EF4-FFF2-40B4-BE49-F238E27FC236}">
                  <a16:creationId xmlns:a16="http://schemas.microsoft.com/office/drawing/2014/main" xmlns="" id="{0A5E31F4-09C5-4D25-906A-FD2E1BC0FED6}"/>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ooter Placeholder 4">
              <a:extLst>
                <a:ext uri="{FF2B5EF4-FFF2-40B4-BE49-F238E27FC236}">
                  <a16:creationId xmlns:a16="http://schemas.microsoft.com/office/drawing/2014/main" xmlns="" id="{01795823-D001-4C68-973E-FF85A61DEA5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3" name="Footer Placeholder 4">
              <a:extLst>
                <a:ext uri="{FF2B5EF4-FFF2-40B4-BE49-F238E27FC236}">
                  <a16:creationId xmlns:a16="http://schemas.microsoft.com/office/drawing/2014/main" xmlns="" id="{488431EA-C2BE-4C7E-B182-1605531A0BE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80158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75"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Collection_(abstract_data_typ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5C473-D4E8-4488-9541-8AB9EE7E608C}"/>
              </a:ext>
            </a:extLst>
          </p:cNvPr>
          <p:cNvSpPr>
            <a:spLocks noGrp="1"/>
          </p:cNvSpPr>
          <p:nvPr>
            <p:ph type="ctrTitle"/>
          </p:nvPr>
        </p:nvSpPr>
        <p:spPr/>
        <p:txBody>
          <a:bodyPr/>
          <a:lstStyle/>
          <a:p>
            <a:r>
              <a:rPr lang="en-GB" dirty="0">
                <a:cs typeface="Calibri Light"/>
              </a:rPr>
              <a:t>Keeping It Together</a:t>
            </a:r>
            <a:endParaRPr lang="en-GB" dirty="0"/>
          </a:p>
        </p:txBody>
      </p:sp>
      <p:sp>
        <p:nvSpPr>
          <p:cNvPr id="3" name="Subtitle 2">
            <a:extLst>
              <a:ext uri="{FF2B5EF4-FFF2-40B4-BE49-F238E27FC236}">
                <a16:creationId xmlns:a16="http://schemas.microsoft.com/office/drawing/2014/main" xmlns="" id="{02A50E58-41B5-4018-866C-E481EE5B9806}"/>
              </a:ext>
            </a:extLst>
          </p:cNvPr>
          <p:cNvSpPr>
            <a:spLocks noGrp="1"/>
          </p:cNvSpPr>
          <p:nvPr>
            <p:ph type="subTitle" idx="1"/>
          </p:nvPr>
        </p:nvSpPr>
        <p:spPr/>
        <p:txBody>
          <a:bodyPr vert="horz" lIns="91440" tIns="45720" rIns="91440" bIns="45720" rtlCol="0" anchor="t">
            <a:normAutofit/>
          </a:bodyPr>
          <a:lstStyle/>
          <a:p>
            <a:r>
              <a:rPr lang="en-GB" dirty="0">
                <a:cs typeface="Calibri Light"/>
              </a:rPr>
              <a:t>Lists &amp; Collections</a:t>
            </a:r>
            <a:endParaRPr lang="en-GB" dirty="0"/>
          </a:p>
        </p:txBody>
      </p:sp>
    </p:spTree>
    <p:extLst>
      <p:ext uri="{BB962C8B-B14F-4D97-AF65-F5344CB8AC3E}">
        <p14:creationId xmlns:p14="http://schemas.microsoft.com/office/powerpoint/2010/main" val="1309100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F5A23E3-79F7-4836-84C8-F4724CC18225}"/>
              </a:ext>
            </a:extLst>
          </p:cNvPr>
          <p:cNvSpPr>
            <a:spLocks noGrp="1"/>
          </p:cNvSpPr>
          <p:nvPr>
            <p:ph type="title"/>
          </p:nvPr>
        </p:nvSpPr>
        <p:spPr/>
        <p:txBody>
          <a:bodyPr/>
          <a:lstStyle/>
          <a:p>
            <a:r>
              <a:rPr lang="de-DE" dirty="0" err="1">
                <a:cs typeface="Calibri Light"/>
              </a:rPr>
              <a:t>Two</a:t>
            </a:r>
            <a:r>
              <a:rPr lang="de-DE" dirty="0">
                <a:cs typeface="Calibri Light"/>
              </a:rPr>
              <a:t> </a:t>
            </a:r>
            <a:r>
              <a:rPr lang="de-DE" dirty="0" err="1">
                <a:cs typeface="Calibri Light"/>
              </a:rPr>
              <a:t>kinds</a:t>
            </a:r>
            <a:r>
              <a:rPr lang="de-DE" dirty="0">
                <a:cs typeface="Calibri Light"/>
              </a:rPr>
              <a:t> </a:t>
            </a:r>
            <a:r>
              <a:rPr lang="de-DE" dirty="0" err="1">
                <a:cs typeface="Calibri Light"/>
              </a:rPr>
              <a:t>of</a:t>
            </a:r>
            <a:r>
              <a:rPr lang="de-DE" dirty="0">
                <a:cs typeface="Calibri Light"/>
              </a:rPr>
              <a:t> </a:t>
            </a:r>
            <a:r>
              <a:rPr lang="de-DE" dirty="0" err="1">
                <a:cs typeface="Calibri Light"/>
              </a:rPr>
              <a:t>collections</a:t>
            </a:r>
            <a:endParaRPr lang="de-DE" dirty="0" err="1"/>
          </a:p>
        </p:txBody>
      </p:sp>
      <p:sp>
        <p:nvSpPr>
          <p:cNvPr id="5" name="Inhaltsplatzhalter 4">
            <a:extLst>
              <a:ext uri="{FF2B5EF4-FFF2-40B4-BE49-F238E27FC236}">
                <a16:creationId xmlns:a16="http://schemas.microsoft.com/office/drawing/2014/main" xmlns=""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a:cs typeface="Calibri"/>
              </a:rPr>
              <a:t>The </a:t>
            </a:r>
            <a:r>
              <a:rPr lang="de-DE" dirty="0" err="1">
                <a:cs typeface="Calibri"/>
              </a:rPr>
              <a:t>collections</a:t>
            </a:r>
            <a:r>
              <a:rPr lang="de-DE" dirty="0">
                <a:cs typeface="Calibri"/>
              </a:rPr>
              <a:t> </a:t>
            </a:r>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talking</a:t>
            </a:r>
            <a:r>
              <a:rPr lang="de-DE" dirty="0">
                <a:cs typeface="Calibri"/>
              </a:rPr>
              <a:t> </a:t>
            </a:r>
            <a:r>
              <a:rPr lang="de-DE" dirty="0" err="1">
                <a:cs typeface="Calibri"/>
              </a:rPr>
              <a:t>about</a:t>
            </a:r>
            <a:r>
              <a:rPr lang="de-DE" dirty="0">
                <a:cs typeface="Calibri"/>
              </a:rPr>
              <a:t> </a:t>
            </a:r>
            <a:r>
              <a:rPr lang="de-DE" dirty="0" err="1">
                <a:cs typeface="Calibri"/>
              </a:rPr>
              <a:t>here</a:t>
            </a:r>
            <a:r>
              <a:rPr lang="de-DE" dirty="0">
                <a:cs typeface="Calibri"/>
              </a:rPr>
              <a:t> </a:t>
            </a:r>
            <a:r>
              <a:rPr lang="de-DE" dirty="0" err="1">
                <a:cs typeface="Calibri"/>
              </a:rPr>
              <a:t>refer</a:t>
            </a:r>
            <a:r>
              <a:rPr lang="de-DE" dirty="0">
                <a:cs typeface="Calibri"/>
              </a:rPr>
              <a:t> </a:t>
            </a:r>
            <a:r>
              <a:rPr lang="de-DE" dirty="0" err="1">
                <a:cs typeface="Calibri"/>
              </a:rPr>
              <a:t>to</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storing</a:t>
            </a:r>
            <a:r>
              <a:rPr lang="de-DE" dirty="0">
                <a:cs typeface="Calibri"/>
              </a:rPr>
              <a:t> </a:t>
            </a:r>
            <a:r>
              <a:rPr lang="de-DE" dirty="0" err="1">
                <a:cs typeface="Calibri"/>
              </a:rPr>
              <a:t>accumulations</a:t>
            </a:r>
            <a:r>
              <a:rPr lang="de-DE" dirty="0">
                <a:cs typeface="Calibri"/>
              </a:rPr>
              <a:t> </a:t>
            </a:r>
            <a:r>
              <a:rPr lang="de-DE" dirty="0" err="1">
                <a:cs typeface="Calibri"/>
              </a:rPr>
              <a:t>of</a:t>
            </a:r>
            <a:r>
              <a:rPr lang="de-DE" dirty="0">
                <a:cs typeface="Calibri"/>
              </a:rPr>
              <a:t> </a:t>
            </a:r>
            <a:r>
              <a:rPr lang="de-DE" dirty="0" err="1">
                <a:cs typeface="Calibri"/>
              </a:rPr>
              <a:t>data</a:t>
            </a:r>
            <a:r>
              <a:rPr lang="de-DE" dirty="0">
                <a:cs typeface="Calibri"/>
              </a:rPr>
              <a:t>:</a:t>
            </a:r>
          </a:p>
          <a:p>
            <a:pPr marL="182245" indent="-182245"/>
            <a:r>
              <a:rPr lang="de-DE" i="1" dirty="0">
                <a:cs typeface="Calibri"/>
              </a:rPr>
              <a:t>"In </a:t>
            </a:r>
            <a:r>
              <a:rPr lang="de-DE" i="1" dirty="0" err="1">
                <a:cs typeface="Calibri"/>
              </a:rPr>
              <a:t>computer</a:t>
            </a:r>
            <a:r>
              <a:rPr lang="de-DE" i="1" dirty="0">
                <a:cs typeface="Calibri"/>
              </a:rPr>
              <a:t> </a:t>
            </a:r>
            <a:r>
              <a:rPr lang="de-DE" i="1" dirty="0" err="1">
                <a:cs typeface="Calibri"/>
              </a:rPr>
              <a:t>science</a:t>
            </a:r>
            <a:r>
              <a:rPr lang="de-DE" i="1" dirty="0">
                <a:cs typeface="Calibri"/>
              </a:rPr>
              <a:t>, a </a:t>
            </a:r>
            <a:r>
              <a:rPr lang="de-DE" i="1" dirty="0" err="1">
                <a:cs typeface="Calibri"/>
              </a:rPr>
              <a:t>collection</a:t>
            </a:r>
            <a:r>
              <a:rPr lang="de-DE" i="1" dirty="0">
                <a:cs typeface="Calibri"/>
              </a:rPr>
              <a:t> [...] </a:t>
            </a:r>
            <a:r>
              <a:rPr lang="de-DE" i="1" dirty="0" err="1">
                <a:cs typeface="Calibri"/>
              </a:rPr>
              <a:t>is</a:t>
            </a:r>
            <a:r>
              <a:rPr lang="de-DE" i="1" dirty="0">
                <a:cs typeface="Calibri"/>
              </a:rPr>
              <a:t> a </a:t>
            </a:r>
            <a:r>
              <a:rPr lang="de-DE" i="1" dirty="0" err="1">
                <a:cs typeface="Calibri"/>
              </a:rPr>
              <a:t>grouping</a:t>
            </a:r>
            <a:r>
              <a:rPr lang="de-DE" i="1" dirty="0">
                <a:cs typeface="Calibri"/>
              </a:rPr>
              <a:t> </a:t>
            </a:r>
            <a:r>
              <a:rPr lang="de-DE" i="1" dirty="0" err="1">
                <a:cs typeface="Calibri"/>
              </a:rPr>
              <a:t>of</a:t>
            </a:r>
            <a:r>
              <a:rPr lang="de-DE" i="1" dirty="0">
                <a:cs typeface="Calibri"/>
              </a:rPr>
              <a:t> </a:t>
            </a:r>
            <a:r>
              <a:rPr lang="de-DE" i="1" dirty="0" err="1">
                <a:cs typeface="Calibri"/>
              </a:rPr>
              <a:t>some</a:t>
            </a:r>
            <a:r>
              <a:rPr lang="de-DE" i="1" dirty="0">
                <a:cs typeface="Calibri"/>
              </a:rPr>
              <a:t> variable </a:t>
            </a:r>
            <a:r>
              <a:rPr lang="de-DE" i="1" dirty="0" err="1">
                <a:cs typeface="Calibri"/>
              </a:rPr>
              <a:t>number</a:t>
            </a:r>
            <a:r>
              <a:rPr lang="de-DE" i="1" dirty="0">
                <a:cs typeface="Calibri"/>
              </a:rPr>
              <a:t> </a:t>
            </a:r>
            <a:r>
              <a:rPr lang="de-DE" i="1" dirty="0" err="1">
                <a:cs typeface="Calibri"/>
              </a:rPr>
              <a:t>of</a:t>
            </a:r>
            <a:r>
              <a:rPr lang="de-DE" i="1" dirty="0">
                <a:cs typeface="Calibri"/>
              </a:rPr>
              <a:t> </a:t>
            </a:r>
            <a:r>
              <a:rPr lang="de-DE" i="1" dirty="0" err="1">
                <a:cs typeface="Calibri"/>
              </a:rPr>
              <a:t>data</a:t>
            </a:r>
            <a:r>
              <a:rPr lang="de-DE" i="1" dirty="0">
                <a:cs typeface="Calibri"/>
              </a:rPr>
              <a:t> </a:t>
            </a:r>
            <a:r>
              <a:rPr lang="de-DE" i="1" dirty="0" err="1">
                <a:cs typeface="Calibri"/>
              </a:rPr>
              <a:t>items</a:t>
            </a:r>
            <a:r>
              <a:rPr lang="de-DE" i="1" dirty="0">
                <a:cs typeface="Calibri"/>
              </a:rPr>
              <a:t> (</a:t>
            </a:r>
            <a:r>
              <a:rPr lang="de-DE" i="1" dirty="0" err="1">
                <a:cs typeface="Calibri"/>
              </a:rPr>
              <a:t>possibly</a:t>
            </a:r>
            <a:r>
              <a:rPr lang="de-DE" i="1" dirty="0">
                <a:cs typeface="Calibri"/>
              </a:rPr>
              <a:t> </a:t>
            </a:r>
            <a:r>
              <a:rPr lang="de-DE" i="1" dirty="0" err="1">
                <a:cs typeface="Calibri"/>
              </a:rPr>
              <a:t>zero</a:t>
            </a:r>
            <a:r>
              <a:rPr lang="de-DE" i="1" dirty="0">
                <a:cs typeface="Calibri"/>
              </a:rPr>
              <a:t>) </a:t>
            </a:r>
            <a:r>
              <a:rPr lang="de-DE" i="1" dirty="0" err="1">
                <a:cs typeface="Calibri"/>
              </a:rPr>
              <a:t>that</a:t>
            </a:r>
            <a:r>
              <a:rPr lang="de-DE" i="1" dirty="0">
                <a:cs typeface="Calibri"/>
              </a:rPr>
              <a:t> </a:t>
            </a:r>
            <a:r>
              <a:rPr lang="de-DE" i="1" dirty="0" err="1">
                <a:cs typeface="Calibri"/>
              </a:rPr>
              <a:t>have</a:t>
            </a:r>
            <a:r>
              <a:rPr lang="de-DE" i="1" dirty="0">
                <a:cs typeface="Calibri"/>
              </a:rPr>
              <a:t> </a:t>
            </a:r>
            <a:r>
              <a:rPr lang="de-DE" i="1" dirty="0" err="1">
                <a:cs typeface="Calibri"/>
              </a:rPr>
              <a:t>some</a:t>
            </a:r>
            <a:r>
              <a:rPr lang="de-DE" i="1" dirty="0">
                <a:cs typeface="Calibri"/>
              </a:rPr>
              <a:t> </a:t>
            </a:r>
            <a:r>
              <a:rPr lang="de-DE" i="1" dirty="0" err="1">
                <a:cs typeface="Calibri"/>
              </a:rPr>
              <a:t>shared</a:t>
            </a:r>
            <a:r>
              <a:rPr lang="de-DE" i="1" dirty="0">
                <a:cs typeface="Calibri"/>
              </a:rPr>
              <a:t> </a:t>
            </a:r>
            <a:r>
              <a:rPr lang="de-DE" i="1" dirty="0" err="1">
                <a:cs typeface="Calibri"/>
              </a:rPr>
              <a:t>significance</a:t>
            </a:r>
            <a:r>
              <a:rPr lang="de-DE" i="1" dirty="0">
                <a:cs typeface="Calibri"/>
              </a:rPr>
              <a:t> </a:t>
            </a:r>
            <a:r>
              <a:rPr lang="de-DE" i="1" dirty="0" err="1">
                <a:cs typeface="Calibri"/>
              </a:rPr>
              <a:t>to</a:t>
            </a:r>
            <a:r>
              <a:rPr lang="de-DE" i="1" dirty="0">
                <a:cs typeface="Calibri"/>
              </a:rPr>
              <a:t> </a:t>
            </a:r>
            <a:r>
              <a:rPr lang="de-DE" i="1" dirty="0" err="1">
                <a:cs typeface="Calibri"/>
              </a:rPr>
              <a:t>the</a:t>
            </a:r>
            <a:r>
              <a:rPr lang="de-DE" i="1" dirty="0">
                <a:cs typeface="Calibri"/>
              </a:rPr>
              <a:t> </a:t>
            </a:r>
            <a:r>
              <a:rPr lang="de-DE" i="1" dirty="0" err="1">
                <a:cs typeface="Calibri"/>
              </a:rPr>
              <a:t>problem</a:t>
            </a:r>
            <a:r>
              <a:rPr lang="de-DE" i="1" dirty="0">
                <a:cs typeface="Calibri"/>
              </a:rPr>
              <a:t> </a:t>
            </a:r>
            <a:r>
              <a:rPr lang="de-DE" i="1" dirty="0" err="1">
                <a:cs typeface="Calibri"/>
              </a:rPr>
              <a:t>being</a:t>
            </a:r>
            <a:r>
              <a:rPr lang="de-DE" i="1" dirty="0">
                <a:cs typeface="Calibri"/>
              </a:rPr>
              <a:t> </a:t>
            </a:r>
            <a:r>
              <a:rPr lang="de-DE" i="1" dirty="0" err="1">
                <a:cs typeface="Calibri"/>
              </a:rPr>
              <a:t>solved</a:t>
            </a:r>
            <a:r>
              <a:rPr lang="de-DE" i="1" dirty="0">
                <a:cs typeface="Calibri"/>
              </a:rPr>
              <a:t> and </a:t>
            </a:r>
            <a:r>
              <a:rPr lang="de-DE" i="1" dirty="0" err="1">
                <a:cs typeface="Calibri"/>
              </a:rPr>
              <a:t>need</a:t>
            </a:r>
            <a:r>
              <a:rPr lang="de-DE" i="1" dirty="0">
                <a:cs typeface="Calibri"/>
              </a:rPr>
              <a:t> </a:t>
            </a:r>
            <a:r>
              <a:rPr lang="de-DE" i="1" dirty="0" err="1">
                <a:cs typeface="Calibri"/>
              </a:rPr>
              <a:t>to</a:t>
            </a:r>
            <a:r>
              <a:rPr lang="de-DE" i="1" dirty="0">
                <a:cs typeface="Calibri"/>
              </a:rPr>
              <a:t> </a:t>
            </a:r>
            <a:r>
              <a:rPr lang="de-DE" i="1" dirty="0" err="1">
                <a:cs typeface="Calibri"/>
              </a:rPr>
              <a:t>be</a:t>
            </a:r>
            <a:r>
              <a:rPr lang="de-DE" i="1" dirty="0">
                <a:cs typeface="Calibri"/>
              </a:rPr>
              <a:t> </a:t>
            </a:r>
            <a:r>
              <a:rPr lang="de-DE" i="1" dirty="0" err="1">
                <a:cs typeface="Calibri"/>
              </a:rPr>
              <a:t>operated</a:t>
            </a:r>
            <a:r>
              <a:rPr lang="de-DE" i="1" dirty="0">
                <a:cs typeface="Calibri"/>
              </a:rPr>
              <a:t> upon </a:t>
            </a:r>
            <a:r>
              <a:rPr lang="de-DE" i="1" dirty="0" err="1">
                <a:cs typeface="Calibri"/>
              </a:rPr>
              <a:t>together</a:t>
            </a:r>
            <a:r>
              <a:rPr lang="de-DE" i="1" dirty="0">
                <a:cs typeface="Calibri"/>
              </a:rPr>
              <a:t> in </a:t>
            </a:r>
            <a:r>
              <a:rPr lang="de-DE" i="1" dirty="0" err="1">
                <a:cs typeface="Calibri"/>
              </a:rPr>
              <a:t>some</a:t>
            </a:r>
            <a:r>
              <a:rPr lang="de-DE" i="1" dirty="0">
                <a:cs typeface="Calibri"/>
              </a:rPr>
              <a:t> </a:t>
            </a:r>
            <a:r>
              <a:rPr lang="de-DE" i="1" dirty="0" err="1">
                <a:cs typeface="Calibri"/>
              </a:rPr>
              <a:t>controlled</a:t>
            </a:r>
            <a:r>
              <a:rPr lang="de-DE" i="1" dirty="0">
                <a:cs typeface="Calibri"/>
              </a:rPr>
              <a:t> </a:t>
            </a:r>
            <a:r>
              <a:rPr lang="de-DE" i="1" dirty="0" err="1" smtClean="0">
                <a:cs typeface="Calibri"/>
              </a:rPr>
              <a:t>fashion</a:t>
            </a:r>
            <a:r>
              <a:rPr lang="de-DE" i="1" dirty="0" smtClean="0">
                <a:cs typeface="Calibri"/>
              </a:rPr>
              <a:t>“</a:t>
            </a:r>
          </a:p>
          <a:p>
            <a:pPr marL="383730" lvl="1" indent="-182245"/>
            <a:r>
              <a:rPr lang="en-GB" dirty="0">
                <a:hlinkClick r:id="rId3"/>
              </a:rPr>
              <a:t>Wikipedia</a:t>
            </a:r>
            <a:endParaRPr lang="de-DE" i="1" dirty="0">
              <a:cs typeface="Calibri"/>
            </a:endParaRPr>
          </a:p>
          <a:p>
            <a:pPr marL="182245" indent="-182245"/>
            <a:r>
              <a:rPr lang="de-DE" dirty="0" err="1">
                <a:cs typeface="Calibri"/>
              </a:rPr>
              <a:t>Please</a:t>
            </a:r>
            <a:r>
              <a:rPr lang="de-DE" dirty="0">
                <a:cs typeface="Calibri"/>
              </a:rPr>
              <a:t> do not </a:t>
            </a:r>
            <a:r>
              <a:rPr lang="de-DE" dirty="0" err="1">
                <a:cs typeface="Calibri"/>
              </a:rPr>
              <a:t>confuse</a:t>
            </a:r>
            <a:r>
              <a:rPr lang="de-DE" dirty="0">
                <a:cs typeface="Calibri"/>
              </a:rPr>
              <a:t> </a:t>
            </a:r>
            <a:r>
              <a:rPr lang="de-DE" dirty="0" err="1">
                <a:cs typeface="Calibri"/>
              </a:rPr>
              <a:t>with</a:t>
            </a:r>
            <a:r>
              <a:rPr lang="de-DE" dirty="0">
                <a:cs typeface="Calibri"/>
              </a:rPr>
              <a:t> Python </a:t>
            </a:r>
            <a:r>
              <a:rPr lang="de-DE" i="1" dirty="0">
                <a:cs typeface="Calibri"/>
              </a:rPr>
              <a:t>Collections</a:t>
            </a:r>
            <a:r>
              <a:rPr lang="de-DE" dirty="0">
                <a:cs typeface="Calibri"/>
              </a:rPr>
              <a:t> </a:t>
            </a:r>
            <a:r>
              <a:rPr lang="de-DE" dirty="0" err="1">
                <a:cs typeface="Calibri"/>
              </a:rPr>
              <a:t>module</a:t>
            </a:r>
            <a:r>
              <a:rPr lang="de-DE" dirty="0">
                <a:cs typeface="Calibri"/>
              </a:rPr>
              <a:t> </a:t>
            </a:r>
            <a:r>
              <a:rPr lang="de-DE" dirty="0" err="1">
                <a:cs typeface="Calibri"/>
              </a:rPr>
              <a:t>which</a:t>
            </a:r>
            <a:r>
              <a:rPr lang="de-DE" dirty="0">
                <a:cs typeface="Calibri"/>
              </a:rPr>
              <a:t> </a:t>
            </a:r>
            <a:r>
              <a:rPr lang="de-DE" dirty="0" err="1">
                <a:cs typeface="Calibri"/>
              </a:rPr>
              <a:t>contains</a:t>
            </a:r>
            <a:r>
              <a:rPr lang="de-DE" dirty="0">
                <a:cs typeface="Calibri"/>
              </a:rPr>
              <a:t> </a:t>
            </a:r>
            <a:r>
              <a:rPr lang="de-DE" dirty="0" err="1">
                <a:cs typeface="Calibri"/>
              </a:rPr>
              <a:t>special</a:t>
            </a:r>
            <a:r>
              <a:rPr lang="de-DE" dirty="0">
                <a:cs typeface="Calibri"/>
              </a:rPr>
              <a:t> </a:t>
            </a:r>
            <a:r>
              <a:rPr lang="de-DE" dirty="0" err="1">
                <a:cs typeface="Calibri"/>
              </a:rPr>
              <a:t>implementations</a:t>
            </a:r>
            <a:r>
              <a:rPr lang="de-DE" dirty="0">
                <a:cs typeface="Calibri"/>
              </a:rPr>
              <a:t> </a:t>
            </a:r>
            <a:r>
              <a:rPr lang="de-DE" dirty="0" err="1">
                <a:cs typeface="Calibri"/>
              </a:rPr>
              <a:t>of</a:t>
            </a:r>
            <a:r>
              <a:rPr lang="de-DE" dirty="0">
                <a:cs typeface="Calibri"/>
              </a:rPr>
              <a:t> </a:t>
            </a:r>
            <a:r>
              <a:rPr lang="de-DE" dirty="0" err="1">
                <a:cs typeface="Calibri"/>
              </a:rPr>
              <a:t>similar</a:t>
            </a:r>
            <a:r>
              <a:rPr lang="de-DE" dirty="0">
                <a:cs typeface="Calibri"/>
              </a:rPr>
              <a:t> </a:t>
            </a:r>
            <a:r>
              <a:rPr lang="de-DE" dirty="0" err="1">
                <a:cs typeface="Calibri"/>
              </a:rPr>
              <a:t>data</a:t>
            </a:r>
            <a:r>
              <a:rPr lang="de-DE" dirty="0">
                <a:cs typeface="Calibri"/>
              </a:rPr>
              <a:t> </a:t>
            </a:r>
            <a:r>
              <a:rPr lang="de-DE" dirty="0" err="1">
                <a:cs typeface="Calibri"/>
              </a:rPr>
              <a:t>types</a:t>
            </a:r>
          </a:p>
        </p:txBody>
      </p:sp>
      <p:sp>
        <p:nvSpPr>
          <p:cNvPr id="3" name="Foliennummernplatzhalter 2">
            <a:extLst>
              <a:ext uri="{FF2B5EF4-FFF2-40B4-BE49-F238E27FC236}">
                <a16:creationId xmlns:a16="http://schemas.microsoft.com/office/drawing/2014/main" xmlns="" id="{847DCEE8-619C-403E-9EA0-5602D7300E98}"/>
              </a:ext>
            </a:extLst>
          </p:cNvPr>
          <p:cNvSpPr>
            <a:spLocks noGrp="1"/>
          </p:cNvSpPr>
          <p:nvPr>
            <p:ph type="sldNum" sz="quarter" idx="12"/>
          </p:nvPr>
        </p:nvSpPr>
        <p:spPr/>
        <p:txBody>
          <a:bodyPr/>
          <a:lstStyle/>
          <a:p>
            <a:fld id="{89C4E583-6443-4199-AF95-A2ECCC288D48}" type="slidenum">
              <a:rPr lang="en-GB" smtClean="0"/>
              <a:t>10</a:t>
            </a:fld>
            <a:endParaRPr lang="en-GB"/>
          </a:p>
        </p:txBody>
      </p:sp>
      <p:sp>
        <p:nvSpPr>
          <p:cNvPr id="4" name="Textfeld 3"/>
          <p:cNvSpPr txBox="1"/>
          <p:nvPr/>
        </p:nvSpPr>
        <p:spPr>
          <a:xfrm>
            <a:off x="1148080" y="5933440"/>
            <a:ext cx="10170160" cy="369332"/>
          </a:xfrm>
          <a:prstGeom prst="rect">
            <a:avLst/>
          </a:prstGeom>
          <a:noFill/>
        </p:spPr>
        <p:txBody>
          <a:bodyPr wrap="square" rtlCol="0">
            <a:spAutoFit/>
          </a:bodyPr>
          <a:lstStyle/>
          <a:p>
            <a:r>
              <a:rPr lang="en-US" baseline="30000" dirty="0">
                <a:solidFill>
                  <a:schemeClr val="tx1">
                    <a:lumMod val="65000"/>
                    <a:lumOff val="35000"/>
                  </a:schemeClr>
                </a:solidFill>
              </a:rPr>
              <a:t>[</a:t>
            </a:r>
            <a:r>
              <a:rPr lang="en-US" baseline="30000" dirty="0" smtClean="0">
                <a:solidFill>
                  <a:schemeClr val="tx1">
                    <a:lumMod val="65000"/>
                    <a:lumOff val="35000"/>
                  </a:schemeClr>
                </a:solidFill>
              </a:rPr>
              <a:t>1]</a:t>
            </a:r>
            <a:r>
              <a:rPr lang="en-US" dirty="0" smtClean="0">
                <a:solidFill>
                  <a:schemeClr val="tx1">
                    <a:lumMod val="65000"/>
                    <a:lumOff val="35000"/>
                  </a:schemeClr>
                </a:solidFill>
              </a:rPr>
              <a:t>https</a:t>
            </a:r>
            <a:r>
              <a:rPr lang="en-US" dirty="0">
                <a:solidFill>
                  <a:schemeClr val="tx1">
                    <a:lumMod val="65000"/>
                    <a:lumOff val="35000"/>
                  </a:schemeClr>
                </a:solidFill>
              </a:rPr>
              <a:t>://en.wikipedia.org/wiki/Collection_(abstract_data_type)</a:t>
            </a:r>
          </a:p>
        </p:txBody>
      </p:sp>
    </p:spTree>
    <p:extLst>
      <p:ext uri="{BB962C8B-B14F-4D97-AF65-F5344CB8AC3E}">
        <p14:creationId xmlns:p14="http://schemas.microsoft.com/office/powerpoint/2010/main" val="1590192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B500A0C-1498-4457-B3C6-92230FD7DA4F}"/>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Indexing</a:t>
            </a:r>
            <a:endParaRPr lang="de-DE" dirty="0" err="1"/>
          </a:p>
        </p:txBody>
      </p:sp>
      <p:sp>
        <p:nvSpPr>
          <p:cNvPr id="5" name="Inhaltsplatzhalter 4">
            <a:extLst>
              <a:ext uri="{FF2B5EF4-FFF2-40B4-BE49-F238E27FC236}">
                <a16:creationId xmlns:a16="http://schemas.microsoft.com/office/drawing/2014/main" xmlns="" id="{EBFE38B2-B0B1-482C-98E1-3FE51290227C}"/>
              </a:ext>
            </a:extLst>
          </p:cNvPr>
          <p:cNvSpPr>
            <a:spLocks noGrp="1"/>
          </p:cNvSpPr>
          <p:nvPr>
            <p:ph idx="1"/>
          </p:nvPr>
        </p:nvSpPr>
        <p:spPr>
          <a:xfrm>
            <a:off x="1097280" y="1845734"/>
            <a:ext cx="10130286" cy="4023360"/>
          </a:xfrm>
        </p:spPr>
        <p:txBody>
          <a:bodyPr vert="horz" lIns="0" tIns="45720" rIns="0" bIns="45720" rtlCol="0" anchor="t">
            <a:normAutofit/>
          </a:bodyPr>
          <a:lstStyle/>
          <a:p>
            <a:pPr marL="182245" indent="-182245"/>
            <a:r>
              <a:rPr lang="de-DE" dirty="0" err="1">
                <a:cs typeface="Calibri"/>
              </a:rPr>
              <a:t>With</a:t>
            </a:r>
            <a:r>
              <a:rPr lang="de-DE" dirty="0">
                <a:cs typeface="Calibri"/>
              </a:rPr>
              <a:t> </a:t>
            </a:r>
            <a:r>
              <a:rPr lang="de-DE" dirty="0" err="1">
                <a:cs typeface="Calibri"/>
              </a:rPr>
              <a:t>certain</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items</a:t>
            </a:r>
            <a:r>
              <a:rPr lang="de-DE" dirty="0">
                <a:cs typeface="Calibri"/>
              </a:rPr>
              <a:t> </a:t>
            </a:r>
            <a:r>
              <a:rPr lang="de-DE" dirty="0" err="1">
                <a:cs typeface="Calibri"/>
              </a:rPr>
              <a:t>using</a:t>
            </a:r>
            <a:r>
              <a:rPr lang="de-DE" dirty="0">
                <a:cs typeface="Calibri"/>
              </a:rPr>
              <a:t> </a:t>
            </a:r>
            <a:r>
              <a:rPr lang="de-DE" b="1" dirty="0" err="1">
                <a:cs typeface="Calibri"/>
              </a:rPr>
              <a:t>indices</a:t>
            </a:r>
            <a:endParaRPr lang="en-US" b="1" dirty="0">
              <a:cs typeface="Calibri"/>
            </a:endParaRPr>
          </a:p>
          <a:p>
            <a:pPr marL="383540" lvl="1"/>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this</a:t>
            </a:r>
            <a:r>
              <a:rPr lang="de-DE" dirty="0">
                <a:cs typeface="Calibri"/>
              </a:rPr>
              <a:t> </a:t>
            </a:r>
            <a:r>
              <a:rPr lang="de-DE" dirty="0" err="1">
                <a:cs typeface="Calibri"/>
              </a:rPr>
              <a:t>works</a:t>
            </a:r>
            <a:r>
              <a:rPr lang="de-DE" dirty="0">
                <a:cs typeface="Calibri"/>
              </a:rPr>
              <a:t> </a:t>
            </a:r>
            <a:r>
              <a:rPr lang="de-DE" dirty="0" err="1">
                <a:cs typeface="Calibri"/>
              </a:rPr>
              <a:t>for</a:t>
            </a:r>
            <a:r>
              <a:rPr lang="de-DE" dirty="0">
                <a:cs typeface="Calibri"/>
              </a:rPr>
              <a:t> </a:t>
            </a:r>
            <a:r>
              <a:rPr lang="de-DE" dirty="0" err="1">
                <a:cs typeface="Calibri"/>
              </a:rPr>
              <a:t>strings</a:t>
            </a:r>
            <a:r>
              <a:rPr lang="de-DE" dirty="0">
                <a:cs typeface="Calibri"/>
              </a:rPr>
              <a:t> and </a:t>
            </a:r>
            <a:r>
              <a:rPr lang="de-DE" dirty="0" err="1">
                <a:cs typeface="Calibri"/>
              </a:rPr>
              <a:t>some</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we</a:t>
            </a:r>
            <a:r>
              <a:rPr lang="de-DE" dirty="0">
                <a:cs typeface="Calibri"/>
              </a:rPr>
              <a:t> will </a:t>
            </a:r>
            <a:r>
              <a:rPr lang="de-DE" dirty="0" err="1">
                <a:cs typeface="Calibri"/>
              </a:rPr>
              <a:t>introduce</a:t>
            </a:r>
            <a:r>
              <a:rPr lang="de-DE" dirty="0">
                <a:cs typeface="Calibri"/>
              </a:rPr>
              <a:t> in </a:t>
            </a:r>
            <a:r>
              <a:rPr lang="de-DE" dirty="0" err="1">
                <a:cs typeface="Calibri"/>
              </a:rPr>
              <a:t>this</a:t>
            </a:r>
            <a:r>
              <a:rPr lang="de-DE" dirty="0">
                <a:cs typeface="Calibri"/>
              </a:rPr>
              <a:t> </a:t>
            </a:r>
            <a:r>
              <a:rPr lang="de-DE" dirty="0" err="1">
                <a:cs typeface="Calibri"/>
              </a:rPr>
              <a:t>lecture</a:t>
            </a:r>
            <a:endParaRPr lang="de-DE" dirty="0" err="1">
              <a:solidFill>
                <a:schemeClr val="tx1"/>
              </a:solidFill>
            </a:endParaRPr>
          </a:p>
          <a:p>
            <a:pPr marL="342900" indent="-342900"/>
            <a:r>
              <a:rPr lang="de-DE" dirty="0">
                <a:cs typeface="Calibri"/>
              </a:rPr>
              <a:t>In Python, </a:t>
            </a:r>
            <a:r>
              <a:rPr lang="de-DE" dirty="0" err="1">
                <a:cs typeface="Calibri"/>
              </a:rPr>
              <a:t>indices</a:t>
            </a:r>
            <a:r>
              <a:rPr lang="de-DE" dirty="0">
                <a:cs typeface="Calibri"/>
              </a:rPr>
              <a:t> </a:t>
            </a:r>
            <a:r>
              <a:rPr lang="de-DE" dirty="0" err="1">
                <a:cs typeface="Calibri"/>
              </a:rPr>
              <a:t>start</a:t>
            </a:r>
            <a:r>
              <a:rPr lang="de-DE" dirty="0">
                <a:cs typeface="Calibri"/>
              </a:rPr>
              <a:t> </a:t>
            </a:r>
            <a:r>
              <a:rPr lang="de-DE" dirty="0" err="1">
                <a:cs typeface="Calibri"/>
              </a:rPr>
              <a:t>with</a:t>
            </a:r>
            <a:r>
              <a:rPr lang="de-DE" dirty="0">
                <a:cs typeface="Calibri"/>
              </a:rPr>
              <a:t> 0</a:t>
            </a:r>
          </a:p>
          <a:p>
            <a:pPr marL="182245" indent="-182245"/>
            <a:endParaRPr lang="de-DE" dirty="0" err="1">
              <a:cs typeface="Calibri"/>
            </a:endParaRPr>
          </a:p>
          <a:p>
            <a:pPr marL="182245" indent="-182245"/>
            <a:endParaRPr lang="de-DE" dirty="0">
              <a:cs typeface="Calibri"/>
            </a:endParaRPr>
          </a:p>
          <a:p>
            <a:pPr marL="383540" lvl="1"/>
            <a:endParaRPr lang="de-DE" dirty="0">
              <a:solidFill>
                <a:srgbClr val="404040"/>
              </a:solidFill>
              <a:cs typeface="Calibri"/>
            </a:endParaRPr>
          </a:p>
        </p:txBody>
      </p:sp>
      <p:sp>
        <p:nvSpPr>
          <p:cNvPr id="3" name="Foliennummernplatzhalter 2">
            <a:extLst>
              <a:ext uri="{FF2B5EF4-FFF2-40B4-BE49-F238E27FC236}">
                <a16:creationId xmlns:a16="http://schemas.microsoft.com/office/drawing/2014/main" xmlns="" id="{D49F7B66-BCDA-4136-A756-E6A7D5C01971}"/>
              </a:ext>
            </a:extLst>
          </p:cNvPr>
          <p:cNvSpPr>
            <a:spLocks noGrp="1"/>
          </p:cNvSpPr>
          <p:nvPr>
            <p:ph type="sldNum" sz="quarter" idx="12"/>
          </p:nvPr>
        </p:nvSpPr>
        <p:spPr/>
        <p:txBody>
          <a:bodyPr/>
          <a:lstStyle/>
          <a:p>
            <a:fld id="{89C4E583-6443-4199-AF95-A2ECCC288D48}" type="slidenum">
              <a:rPr lang="en-GB" smtClean="0"/>
              <a:t>11</a:t>
            </a:fld>
            <a:endParaRPr lang="en-GB"/>
          </a:p>
        </p:txBody>
      </p:sp>
      <p:graphicFrame>
        <p:nvGraphicFramePr>
          <p:cNvPr id="6" name="Tabelle 6">
            <a:extLst>
              <a:ext uri="{FF2B5EF4-FFF2-40B4-BE49-F238E27FC236}">
                <a16:creationId xmlns:a16="http://schemas.microsoft.com/office/drawing/2014/main" xmlns="" id="{E3C11331-40E0-4CE3-A0AD-0B3301F92EDF}"/>
              </a:ext>
            </a:extLst>
          </p:cNvPr>
          <p:cNvGraphicFramePr>
            <a:graphicFrameLocks noGrp="1"/>
          </p:cNvGraphicFramePr>
          <p:nvPr>
            <p:extLst>
              <p:ext uri="{D42A27DB-BD31-4B8C-83A1-F6EECF244321}">
                <p14:modId xmlns:p14="http://schemas.microsoft.com/office/powerpoint/2010/main" val="3406354265"/>
              </p:ext>
            </p:extLst>
          </p:nvPr>
        </p:nvGraphicFramePr>
        <p:xfrm>
          <a:off x="1137952" y="3263659"/>
          <a:ext cx="2203783" cy="773406"/>
        </p:xfrm>
        <a:graphic>
          <a:graphicData uri="http://schemas.openxmlformats.org/drawingml/2006/table">
            <a:tbl>
              <a:tblPr bandRow="1">
                <a:tableStyleId>{5C22544A-7EE6-4342-B048-85BDC9FD1C3A}</a:tableStyleId>
              </a:tblPr>
              <a:tblGrid>
                <a:gridCol w="409581">
                  <a:extLst>
                    <a:ext uri="{9D8B030D-6E8A-4147-A177-3AD203B41FA5}">
                      <a16:colId xmlns:a16="http://schemas.microsoft.com/office/drawing/2014/main" xmlns="" val="1205000636"/>
                    </a:ext>
                  </a:extLst>
                </a:gridCol>
                <a:gridCol w="409581">
                  <a:extLst>
                    <a:ext uri="{9D8B030D-6E8A-4147-A177-3AD203B41FA5}">
                      <a16:colId xmlns:a16="http://schemas.microsoft.com/office/drawing/2014/main" xmlns="" val="861432771"/>
                    </a:ext>
                  </a:extLst>
                </a:gridCol>
                <a:gridCol w="409581">
                  <a:extLst>
                    <a:ext uri="{9D8B030D-6E8A-4147-A177-3AD203B41FA5}">
                      <a16:colId xmlns:a16="http://schemas.microsoft.com/office/drawing/2014/main" xmlns="" val="3595100218"/>
                    </a:ext>
                  </a:extLst>
                </a:gridCol>
                <a:gridCol w="409581">
                  <a:extLst>
                    <a:ext uri="{9D8B030D-6E8A-4147-A177-3AD203B41FA5}">
                      <a16:colId xmlns:a16="http://schemas.microsoft.com/office/drawing/2014/main" xmlns="" val="880685549"/>
                    </a:ext>
                  </a:extLst>
                </a:gridCol>
                <a:gridCol w="565459">
                  <a:extLst>
                    <a:ext uri="{9D8B030D-6E8A-4147-A177-3AD203B41FA5}">
                      <a16:colId xmlns:a16="http://schemas.microsoft.com/office/drawing/2014/main" xmlns="" val="430554795"/>
                    </a:ext>
                  </a:extLst>
                </a:gridCol>
              </a:tblGrid>
              <a:tr h="402566">
                <a:tc>
                  <a:txBody>
                    <a:bodyPr/>
                    <a:lstStyle/>
                    <a:p>
                      <a:pPr>
                        <a:buNone/>
                      </a:pPr>
                      <a:r>
                        <a:rPr lang="de-DE" dirty="0"/>
                        <a:t>h</a:t>
                      </a:r>
                    </a:p>
                  </a:txBody>
                  <a:tcPr/>
                </a:tc>
                <a:tc>
                  <a:txBody>
                    <a:bodyPr/>
                    <a:lstStyle/>
                    <a:p>
                      <a:pPr>
                        <a:buNone/>
                      </a:pPr>
                      <a:r>
                        <a:rPr lang="de-DE" dirty="0"/>
                        <a:t>e</a:t>
                      </a:r>
                    </a:p>
                  </a:txBody>
                  <a:tcPr/>
                </a:tc>
                <a:tc>
                  <a:txBody>
                    <a:bodyPr/>
                    <a:lstStyle/>
                    <a:p>
                      <a:pPr>
                        <a:buNone/>
                      </a:pPr>
                      <a:r>
                        <a:rPr lang="de-DE" dirty="0"/>
                        <a:t>l</a:t>
                      </a:r>
                    </a:p>
                  </a:txBody>
                  <a:tcPr/>
                </a:tc>
                <a:tc>
                  <a:txBody>
                    <a:bodyPr/>
                    <a:lstStyle/>
                    <a:p>
                      <a:pPr>
                        <a:buNone/>
                      </a:pPr>
                      <a:r>
                        <a:rPr lang="de-DE" dirty="0"/>
                        <a:t>l</a:t>
                      </a:r>
                    </a:p>
                  </a:txBody>
                  <a:tcPr/>
                </a:tc>
                <a:tc>
                  <a:txBody>
                    <a:bodyPr/>
                    <a:lstStyle/>
                    <a:p>
                      <a:pPr>
                        <a:buNone/>
                      </a:pPr>
                      <a:r>
                        <a:rPr lang="de-DE" dirty="0"/>
                        <a:t>o</a:t>
                      </a:r>
                    </a:p>
                  </a:txBody>
                  <a:tcPr/>
                </a:tc>
                <a:extLst>
                  <a:ext uri="{0D108BD9-81ED-4DB2-BD59-A6C34878D82A}">
                    <a16:rowId xmlns:a16="http://schemas.microsoft.com/office/drawing/2014/main" xmlns="" val="1776488235"/>
                  </a:ext>
                </a:extLst>
              </a:tr>
              <a:tr h="370840">
                <a:tc>
                  <a:txBody>
                    <a:bodyPr/>
                    <a:lstStyle/>
                    <a:p>
                      <a:pPr>
                        <a:buNone/>
                      </a:pPr>
                      <a:r>
                        <a:rPr lang="de-DE" dirty="0"/>
                        <a:t>0</a:t>
                      </a:r>
                    </a:p>
                  </a:txBody>
                  <a:tcPr/>
                </a:tc>
                <a:tc>
                  <a:txBody>
                    <a:bodyPr/>
                    <a:lstStyle/>
                    <a:p>
                      <a:pPr>
                        <a:buNone/>
                      </a:pPr>
                      <a:r>
                        <a:rPr lang="de-DE" dirty="0"/>
                        <a:t>1</a:t>
                      </a:r>
                    </a:p>
                  </a:txBody>
                  <a:tcPr/>
                </a:tc>
                <a:tc>
                  <a:txBody>
                    <a:bodyPr/>
                    <a:lstStyle/>
                    <a:p>
                      <a:pPr>
                        <a:buNone/>
                      </a:pPr>
                      <a:r>
                        <a:rPr lang="de-DE" dirty="0"/>
                        <a:t>2</a:t>
                      </a:r>
                    </a:p>
                  </a:txBody>
                  <a:tcPr/>
                </a:tc>
                <a:tc>
                  <a:txBody>
                    <a:bodyPr/>
                    <a:lstStyle/>
                    <a:p>
                      <a:pPr>
                        <a:buNone/>
                      </a:pPr>
                      <a:r>
                        <a:rPr lang="de-DE" dirty="0"/>
                        <a:t>3</a:t>
                      </a:r>
                    </a:p>
                  </a:txBody>
                  <a:tcPr/>
                </a:tc>
                <a:tc>
                  <a:txBody>
                    <a:bodyPr/>
                    <a:lstStyle/>
                    <a:p>
                      <a:pPr>
                        <a:buNone/>
                      </a:pPr>
                      <a:r>
                        <a:rPr lang="de-DE" dirty="0"/>
                        <a:t>4</a:t>
                      </a:r>
                    </a:p>
                  </a:txBody>
                  <a:tcPr/>
                </a:tc>
                <a:extLst>
                  <a:ext uri="{0D108BD9-81ED-4DB2-BD59-A6C34878D82A}">
                    <a16:rowId xmlns:a16="http://schemas.microsoft.com/office/drawing/2014/main" xmlns="" val="1342480392"/>
                  </a:ext>
                </a:extLst>
              </a:tr>
            </a:tbl>
          </a:graphicData>
        </a:graphic>
      </p:graphicFrame>
      <p:sp>
        <p:nvSpPr>
          <p:cNvPr id="9" name="Textfeld 8">
            <a:extLst>
              <a:ext uri="{FF2B5EF4-FFF2-40B4-BE49-F238E27FC236}">
                <a16:creationId xmlns:a16="http://schemas.microsoft.com/office/drawing/2014/main" xmlns="" id="{6CFC4E03-466B-42E2-ADCD-AFAE5DD8C6A5}"/>
              </a:ext>
            </a:extLst>
          </p:cNvPr>
          <p:cNvSpPr txBox="1"/>
          <p:nvPr/>
        </p:nvSpPr>
        <p:spPr>
          <a:xfrm>
            <a:off x="1144433" y="4257135"/>
            <a:ext cx="10048285"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example</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8000"/>
                </a:solidFill>
                <a:latin typeface="Consolas"/>
              </a:rPr>
              <a:t>'</a:t>
            </a:r>
            <a:r>
              <a:rPr lang="de-DE" dirty="0" err="1" smtClean="0">
                <a:solidFill>
                  <a:srgbClr val="008000"/>
                </a:solidFill>
                <a:latin typeface="Consolas"/>
              </a:rPr>
              <a:t>hello</a:t>
            </a:r>
            <a:r>
              <a:rPr lang="de-DE" dirty="0">
                <a:solidFill>
                  <a:srgbClr val="00800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example</a:t>
            </a:r>
            <a:r>
              <a:rPr lang="de-DE" b="1" dirty="0" smtClean="0">
                <a:solidFill>
                  <a:srgbClr val="000080"/>
                </a:solidFill>
                <a:latin typeface="Consolas"/>
              </a:rPr>
              <a:t>[</a:t>
            </a:r>
            <a:r>
              <a:rPr lang="de-DE" dirty="0" smtClean="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11" name="Textfeld 10">
            <a:extLst>
              <a:ext uri="{FF2B5EF4-FFF2-40B4-BE49-F238E27FC236}">
                <a16:creationId xmlns:a16="http://schemas.microsoft.com/office/drawing/2014/main" xmlns="" id="{90D0E43A-2054-40E8-B295-105220FC0788}"/>
              </a:ext>
            </a:extLst>
          </p:cNvPr>
          <p:cNvSpPr txBox="1"/>
          <p:nvPr/>
        </p:nvSpPr>
        <p:spPr>
          <a:xfrm>
            <a:off x="1144435" y="49760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p>
        </p:txBody>
      </p:sp>
      <p:sp>
        <p:nvSpPr>
          <p:cNvPr id="13" name="Textfeld 12">
            <a:extLst>
              <a:ext uri="{FF2B5EF4-FFF2-40B4-BE49-F238E27FC236}">
                <a16:creationId xmlns:a16="http://schemas.microsoft.com/office/drawing/2014/main" xmlns="" id="{717F6F1E-A974-4FC2-BC43-B48F777AE56E}"/>
              </a:ext>
            </a:extLst>
          </p:cNvPr>
          <p:cNvSpPr txBox="1"/>
          <p:nvPr/>
        </p:nvSpPr>
        <p:spPr>
          <a:xfrm>
            <a:off x="1144434" y="5450455"/>
            <a:ext cx="1004828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smtClean="0">
                <a:solidFill>
                  <a:srgbClr val="000000"/>
                </a:solidFill>
                <a:latin typeface="Consolas"/>
              </a:rPr>
              <a:t>e</a:t>
            </a:r>
            <a:r>
              <a:rPr lang="de-DE" dirty="0" smtClean="0"/>
              <a:t> </a:t>
            </a:r>
            <a:endParaRPr lang="de-DE" dirty="0"/>
          </a:p>
        </p:txBody>
      </p:sp>
    </p:spTree>
    <p:extLst>
      <p:ext uri="{BB962C8B-B14F-4D97-AF65-F5344CB8AC3E}">
        <p14:creationId xmlns:p14="http://schemas.microsoft.com/office/powerpoint/2010/main" val="4253649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B500A0C-1498-4457-B3C6-92230FD7DA4F}"/>
              </a:ext>
            </a:extLst>
          </p:cNvPr>
          <p:cNvSpPr>
            <a:spLocks noGrp="1"/>
          </p:cNvSpPr>
          <p:nvPr>
            <p:ph type="title"/>
          </p:nvPr>
        </p:nvSpPr>
        <p:spPr/>
        <p:txBody>
          <a:bodyPr/>
          <a:lstStyle/>
          <a:p>
            <a:r>
              <a:rPr lang="de-DE" dirty="0" err="1">
                <a:cs typeface="Calibri Light"/>
              </a:rPr>
              <a:t>Excursion</a:t>
            </a:r>
            <a:r>
              <a:rPr lang="de-DE" dirty="0">
                <a:cs typeface="Calibri Light"/>
              </a:rPr>
              <a:t>: Negative </a:t>
            </a:r>
            <a:r>
              <a:rPr lang="de-DE" dirty="0" err="1">
                <a:cs typeface="Calibri Light"/>
              </a:rPr>
              <a:t>Indexing</a:t>
            </a:r>
          </a:p>
        </p:txBody>
      </p:sp>
      <p:sp>
        <p:nvSpPr>
          <p:cNvPr id="5" name="Inhaltsplatzhalter 4">
            <a:extLst>
              <a:ext uri="{FF2B5EF4-FFF2-40B4-BE49-F238E27FC236}">
                <a16:creationId xmlns:a16="http://schemas.microsoft.com/office/drawing/2014/main" xmlns="" id="{EBFE38B2-B0B1-482C-98E1-3FE51290227C}"/>
              </a:ext>
            </a:extLst>
          </p:cNvPr>
          <p:cNvSpPr>
            <a:spLocks noGrp="1"/>
          </p:cNvSpPr>
          <p:nvPr>
            <p:ph idx="1"/>
          </p:nvPr>
        </p:nvSpPr>
        <p:spPr>
          <a:xfrm>
            <a:off x="1097280" y="1845734"/>
            <a:ext cx="10130286" cy="4023360"/>
          </a:xfrm>
        </p:spPr>
        <p:txBody>
          <a:bodyPr vert="horz" lIns="0" tIns="45720" rIns="0" bIns="45720" rtlCol="0" anchor="t">
            <a:normAutofit/>
          </a:bodyPr>
          <a:lstStyle/>
          <a:p>
            <a:pPr marL="342900" indent="-342900"/>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 </a:t>
            </a:r>
            <a:r>
              <a:rPr lang="de-DE" b="1" dirty="0">
                <a:cs typeface="Calibri"/>
              </a:rPr>
              <a:t>negative </a:t>
            </a:r>
            <a:r>
              <a:rPr lang="de-DE" b="1" dirty="0" err="1">
                <a:cs typeface="Calibri"/>
              </a:rPr>
              <a:t>index</a:t>
            </a:r>
            <a:r>
              <a:rPr lang="de-DE" dirty="0">
                <a:cs typeface="Calibri"/>
              </a:rPr>
              <a:t> </a:t>
            </a:r>
            <a:r>
              <a:rPr lang="de-DE" dirty="0" err="1">
                <a:cs typeface="Calibri"/>
              </a:rPr>
              <a:t>to</a:t>
            </a:r>
            <a:r>
              <a:rPr lang="de-DE" dirty="0">
                <a:cs typeface="Calibri"/>
              </a:rPr>
              <a:t> "</a:t>
            </a:r>
            <a:r>
              <a:rPr lang="de-DE" dirty="0" err="1">
                <a:cs typeface="Calibri"/>
              </a:rPr>
              <a:t>count</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back </a:t>
            </a:r>
            <a:r>
              <a:rPr lang="de-DE" dirty="0" err="1">
                <a:cs typeface="Calibri"/>
              </a:rPr>
              <a:t>of</a:t>
            </a:r>
            <a:r>
              <a:rPr lang="de-DE" dirty="0">
                <a:cs typeface="Calibri"/>
              </a:rPr>
              <a:t> a </a:t>
            </a:r>
            <a:r>
              <a:rPr lang="de-DE" dirty="0" err="1">
                <a:cs typeface="Calibri"/>
              </a:rPr>
              <a:t>sequence</a:t>
            </a:r>
            <a:endParaRPr lang="de-DE" dirty="0" err="1"/>
          </a:p>
          <a:p>
            <a:pPr marL="383540" lvl="1"/>
            <a:r>
              <a:rPr lang="de-DE" dirty="0">
                <a:cs typeface="Calibri"/>
              </a:rPr>
              <a:t>This </a:t>
            </a:r>
            <a:r>
              <a:rPr lang="de-DE" dirty="0" err="1">
                <a:cs typeface="Calibri"/>
              </a:rPr>
              <a:t>is</a:t>
            </a:r>
            <a:r>
              <a:rPr lang="de-DE" dirty="0">
                <a:cs typeface="Calibri"/>
              </a:rPr>
              <a:t> </a:t>
            </a:r>
            <a:r>
              <a:rPr lang="de-DE" dirty="0" err="1">
                <a:cs typeface="Calibri"/>
              </a:rPr>
              <a:t>especially</a:t>
            </a:r>
            <a:r>
              <a:rPr lang="de-DE" dirty="0">
                <a:cs typeface="Calibri"/>
              </a:rPr>
              <a:t> </a:t>
            </a:r>
            <a:r>
              <a:rPr lang="de-DE" dirty="0" err="1">
                <a:cs typeface="Calibri"/>
              </a:rPr>
              <a:t>useful</a:t>
            </a:r>
            <a:r>
              <a:rPr lang="de-DE" dirty="0">
                <a:cs typeface="Calibri"/>
              </a:rPr>
              <a:t> </a:t>
            </a:r>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the</a:t>
            </a:r>
            <a:r>
              <a:rPr lang="de-DE" dirty="0">
                <a:cs typeface="Calibri"/>
              </a:rPr>
              <a:t> last </a:t>
            </a:r>
            <a:r>
              <a:rPr lang="de-DE" dirty="0" err="1">
                <a:cs typeface="Calibri"/>
              </a:rPr>
              <a:t>element</a:t>
            </a:r>
            <a:r>
              <a:rPr lang="de-DE" dirty="0">
                <a:cs typeface="Calibri"/>
              </a:rPr>
              <a:t> </a:t>
            </a:r>
            <a:r>
              <a:rPr lang="de-DE" dirty="0" err="1">
                <a:cs typeface="Calibri"/>
              </a:rPr>
              <a:t>of</a:t>
            </a:r>
            <a:r>
              <a:rPr lang="de-DE" dirty="0">
                <a:cs typeface="Calibri"/>
              </a:rPr>
              <a:t> a </a:t>
            </a:r>
            <a:r>
              <a:rPr lang="de-DE" dirty="0" err="1">
                <a:cs typeface="Calibri"/>
              </a:rPr>
              <a:t>sequence</a:t>
            </a:r>
            <a:r>
              <a:rPr lang="de-DE" dirty="0">
                <a:cs typeface="Calibri"/>
              </a:rPr>
              <a:t> but </a:t>
            </a:r>
            <a:r>
              <a:rPr lang="de-DE" dirty="0" err="1">
                <a:cs typeface="Calibri"/>
              </a:rPr>
              <a:t>don't</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know</a:t>
            </a:r>
            <a:r>
              <a:rPr lang="de-DE" dirty="0">
                <a:cs typeface="Calibri"/>
              </a:rPr>
              <a:t> </a:t>
            </a:r>
            <a:r>
              <a:rPr lang="de-DE" dirty="0" err="1">
                <a:cs typeface="Calibri"/>
              </a:rPr>
              <a:t>how</a:t>
            </a:r>
            <a:r>
              <a:rPr lang="de-DE" dirty="0">
                <a:cs typeface="Calibri"/>
              </a:rPr>
              <a:t> </a:t>
            </a:r>
            <a:r>
              <a:rPr lang="de-DE" dirty="0" err="1">
                <a:cs typeface="Calibri"/>
              </a:rPr>
              <a:t>long</a:t>
            </a:r>
            <a:r>
              <a:rPr lang="de-DE" dirty="0">
                <a:cs typeface="Calibri"/>
              </a:rPr>
              <a:t> </a:t>
            </a:r>
            <a:r>
              <a:rPr lang="de-DE" dirty="0" err="1">
                <a:cs typeface="Calibri"/>
              </a:rPr>
              <a:t>it</a:t>
            </a:r>
            <a:r>
              <a:rPr lang="de-DE" dirty="0">
                <a:cs typeface="Calibri"/>
              </a:rPr>
              <a:t> </a:t>
            </a:r>
            <a:r>
              <a:rPr lang="de-DE" dirty="0" err="1">
                <a:cs typeface="Calibri"/>
              </a:rPr>
              <a:t>is</a:t>
            </a:r>
          </a:p>
          <a:p>
            <a:pPr marL="182245" indent="-182245"/>
            <a:endParaRPr lang="de-DE" dirty="0" err="1">
              <a:cs typeface="Calibri"/>
            </a:endParaRPr>
          </a:p>
          <a:p>
            <a:pPr marL="182245" indent="-182245"/>
            <a:endParaRPr lang="de-DE" dirty="0">
              <a:solidFill>
                <a:srgbClr val="404040"/>
              </a:solidFill>
              <a:cs typeface="Calibri"/>
            </a:endParaRPr>
          </a:p>
          <a:p>
            <a:pPr marL="383540" lvl="1"/>
            <a:endParaRPr lang="de-DE" dirty="0">
              <a:solidFill>
                <a:srgbClr val="404040"/>
              </a:solidFill>
              <a:cs typeface="Calibri"/>
            </a:endParaRPr>
          </a:p>
        </p:txBody>
      </p:sp>
      <p:sp>
        <p:nvSpPr>
          <p:cNvPr id="3" name="Foliennummernplatzhalter 2">
            <a:extLst>
              <a:ext uri="{FF2B5EF4-FFF2-40B4-BE49-F238E27FC236}">
                <a16:creationId xmlns:a16="http://schemas.microsoft.com/office/drawing/2014/main" xmlns="" id="{D49F7B66-BCDA-4136-A756-E6A7D5C01971}"/>
              </a:ext>
            </a:extLst>
          </p:cNvPr>
          <p:cNvSpPr>
            <a:spLocks noGrp="1"/>
          </p:cNvSpPr>
          <p:nvPr>
            <p:ph type="sldNum" sz="quarter" idx="12"/>
          </p:nvPr>
        </p:nvSpPr>
        <p:spPr/>
        <p:txBody>
          <a:bodyPr/>
          <a:lstStyle/>
          <a:p>
            <a:fld id="{89C4E583-6443-4199-AF95-A2ECCC288D48}" type="slidenum">
              <a:rPr lang="en-GB" smtClean="0"/>
              <a:t>12</a:t>
            </a:fld>
            <a:endParaRPr lang="en-GB"/>
          </a:p>
        </p:txBody>
      </p:sp>
      <p:graphicFrame>
        <p:nvGraphicFramePr>
          <p:cNvPr id="6" name="Tabelle 6">
            <a:extLst>
              <a:ext uri="{FF2B5EF4-FFF2-40B4-BE49-F238E27FC236}">
                <a16:creationId xmlns:a16="http://schemas.microsoft.com/office/drawing/2014/main" xmlns="" id="{E3C11331-40E0-4CE3-A0AD-0B3301F92EDF}"/>
              </a:ext>
            </a:extLst>
          </p:cNvPr>
          <p:cNvGraphicFramePr>
            <a:graphicFrameLocks noGrp="1"/>
          </p:cNvGraphicFramePr>
          <p:nvPr>
            <p:extLst>
              <p:ext uri="{D42A27DB-BD31-4B8C-83A1-F6EECF244321}">
                <p14:modId xmlns:p14="http://schemas.microsoft.com/office/powerpoint/2010/main" val="968963974"/>
              </p:ext>
            </p:extLst>
          </p:nvPr>
        </p:nvGraphicFramePr>
        <p:xfrm>
          <a:off x="1144435" y="3267036"/>
          <a:ext cx="2203783" cy="773406"/>
        </p:xfrm>
        <a:graphic>
          <a:graphicData uri="http://schemas.openxmlformats.org/drawingml/2006/table">
            <a:tbl>
              <a:tblPr bandRow="1">
                <a:tableStyleId>{5C22544A-7EE6-4342-B048-85BDC9FD1C3A}</a:tableStyleId>
              </a:tblPr>
              <a:tblGrid>
                <a:gridCol w="409581">
                  <a:extLst>
                    <a:ext uri="{9D8B030D-6E8A-4147-A177-3AD203B41FA5}">
                      <a16:colId xmlns:a16="http://schemas.microsoft.com/office/drawing/2014/main" xmlns="" val="1205000636"/>
                    </a:ext>
                  </a:extLst>
                </a:gridCol>
                <a:gridCol w="409581">
                  <a:extLst>
                    <a:ext uri="{9D8B030D-6E8A-4147-A177-3AD203B41FA5}">
                      <a16:colId xmlns:a16="http://schemas.microsoft.com/office/drawing/2014/main" xmlns="" val="861432771"/>
                    </a:ext>
                  </a:extLst>
                </a:gridCol>
                <a:gridCol w="409581">
                  <a:extLst>
                    <a:ext uri="{9D8B030D-6E8A-4147-A177-3AD203B41FA5}">
                      <a16:colId xmlns:a16="http://schemas.microsoft.com/office/drawing/2014/main" xmlns="" val="3595100218"/>
                    </a:ext>
                  </a:extLst>
                </a:gridCol>
                <a:gridCol w="409581">
                  <a:extLst>
                    <a:ext uri="{9D8B030D-6E8A-4147-A177-3AD203B41FA5}">
                      <a16:colId xmlns:a16="http://schemas.microsoft.com/office/drawing/2014/main" xmlns="" val="880685549"/>
                    </a:ext>
                  </a:extLst>
                </a:gridCol>
                <a:gridCol w="565459">
                  <a:extLst>
                    <a:ext uri="{9D8B030D-6E8A-4147-A177-3AD203B41FA5}">
                      <a16:colId xmlns:a16="http://schemas.microsoft.com/office/drawing/2014/main" xmlns="" val="430554795"/>
                    </a:ext>
                  </a:extLst>
                </a:gridCol>
              </a:tblGrid>
              <a:tr h="402566">
                <a:tc>
                  <a:txBody>
                    <a:bodyPr/>
                    <a:lstStyle/>
                    <a:p>
                      <a:pPr>
                        <a:buNone/>
                      </a:pPr>
                      <a:r>
                        <a:rPr lang="de-DE" dirty="0"/>
                        <a:t>h</a:t>
                      </a:r>
                    </a:p>
                  </a:txBody>
                  <a:tcPr/>
                </a:tc>
                <a:tc>
                  <a:txBody>
                    <a:bodyPr/>
                    <a:lstStyle/>
                    <a:p>
                      <a:pPr>
                        <a:buNone/>
                      </a:pPr>
                      <a:r>
                        <a:rPr lang="de-DE" dirty="0"/>
                        <a:t>e</a:t>
                      </a:r>
                    </a:p>
                  </a:txBody>
                  <a:tcPr/>
                </a:tc>
                <a:tc>
                  <a:txBody>
                    <a:bodyPr/>
                    <a:lstStyle/>
                    <a:p>
                      <a:pPr>
                        <a:buNone/>
                      </a:pPr>
                      <a:r>
                        <a:rPr lang="de-DE" dirty="0"/>
                        <a:t>l</a:t>
                      </a:r>
                    </a:p>
                  </a:txBody>
                  <a:tcPr/>
                </a:tc>
                <a:tc>
                  <a:txBody>
                    <a:bodyPr/>
                    <a:lstStyle/>
                    <a:p>
                      <a:pPr>
                        <a:buNone/>
                      </a:pPr>
                      <a:r>
                        <a:rPr lang="de-DE" dirty="0"/>
                        <a:t>l</a:t>
                      </a:r>
                    </a:p>
                  </a:txBody>
                  <a:tcPr/>
                </a:tc>
                <a:tc>
                  <a:txBody>
                    <a:bodyPr/>
                    <a:lstStyle/>
                    <a:p>
                      <a:pPr>
                        <a:buNone/>
                      </a:pPr>
                      <a:r>
                        <a:rPr lang="de-DE" dirty="0"/>
                        <a:t>o</a:t>
                      </a:r>
                    </a:p>
                  </a:txBody>
                  <a:tcPr/>
                </a:tc>
                <a:extLst>
                  <a:ext uri="{0D108BD9-81ED-4DB2-BD59-A6C34878D82A}">
                    <a16:rowId xmlns:a16="http://schemas.microsoft.com/office/drawing/2014/main" xmlns="" val="1776488235"/>
                  </a:ext>
                </a:extLst>
              </a:tr>
              <a:tr h="370840">
                <a:tc>
                  <a:txBody>
                    <a:bodyPr/>
                    <a:lstStyle/>
                    <a:p>
                      <a:pPr>
                        <a:buNone/>
                      </a:pPr>
                      <a:r>
                        <a:rPr lang="de-DE" dirty="0"/>
                        <a:t>0</a:t>
                      </a:r>
                    </a:p>
                  </a:txBody>
                  <a:tcPr/>
                </a:tc>
                <a:tc>
                  <a:txBody>
                    <a:bodyPr/>
                    <a:lstStyle/>
                    <a:p>
                      <a:pPr>
                        <a:buNone/>
                      </a:pPr>
                      <a:r>
                        <a:rPr lang="de-DE" dirty="0"/>
                        <a:t>1</a:t>
                      </a:r>
                    </a:p>
                  </a:txBody>
                  <a:tcPr/>
                </a:tc>
                <a:tc>
                  <a:txBody>
                    <a:bodyPr/>
                    <a:lstStyle/>
                    <a:p>
                      <a:pPr>
                        <a:buNone/>
                      </a:pPr>
                      <a:r>
                        <a:rPr lang="de-DE" dirty="0"/>
                        <a:t>2</a:t>
                      </a:r>
                    </a:p>
                  </a:txBody>
                  <a:tcPr/>
                </a:tc>
                <a:tc>
                  <a:txBody>
                    <a:bodyPr/>
                    <a:lstStyle/>
                    <a:p>
                      <a:pPr>
                        <a:buNone/>
                      </a:pPr>
                      <a:r>
                        <a:rPr lang="de-DE" dirty="0"/>
                        <a:t>3</a:t>
                      </a:r>
                    </a:p>
                  </a:txBody>
                  <a:tcPr/>
                </a:tc>
                <a:tc>
                  <a:txBody>
                    <a:bodyPr/>
                    <a:lstStyle/>
                    <a:p>
                      <a:pPr>
                        <a:buNone/>
                      </a:pPr>
                      <a:r>
                        <a:rPr lang="de-DE" dirty="0"/>
                        <a:t>4</a:t>
                      </a:r>
                    </a:p>
                  </a:txBody>
                  <a:tcPr/>
                </a:tc>
                <a:extLst>
                  <a:ext uri="{0D108BD9-81ED-4DB2-BD59-A6C34878D82A}">
                    <a16:rowId xmlns:a16="http://schemas.microsoft.com/office/drawing/2014/main" xmlns="" val="1342480392"/>
                  </a:ext>
                </a:extLst>
              </a:tr>
            </a:tbl>
          </a:graphicData>
        </a:graphic>
      </p:graphicFrame>
      <p:sp>
        <p:nvSpPr>
          <p:cNvPr id="9" name="Textfeld 8">
            <a:extLst>
              <a:ext uri="{FF2B5EF4-FFF2-40B4-BE49-F238E27FC236}">
                <a16:creationId xmlns:a16="http://schemas.microsoft.com/office/drawing/2014/main" xmlns="" id="{6CFC4E03-466B-42E2-ADCD-AFAE5DD8C6A5}"/>
              </a:ext>
            </a:extLst>
          </p:cNvPr>
          <p:cNvSpPr txBox="1"/>
          <p:nvPr/>
        </p:nvSpPr>
        <p:spPr>
          <a:xfrm>
            <a:off x="1144432" y="4240899"/>
            <a:ext cx="10036711"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example</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hello</a:t>
            </a:r>
            <a:r>
              <a:rPr lang="de-DE" dirty="0">
                <a:solidFill>
                  <a:srgbClr val="008000"/>
                </a:solidFill>
                <a:latin typeface="Consolas"/>
              </a:rPr>
              <a:t>'</a:t>
            </a:r>
            <a:endParaRPr lang="de-DE" dirty="0">
              <a:solidFill>
                <a:srgbClr val="000000"/>
              </a:solidFill>
              <a:latin typeface="Consolas"/>
            </a:endParaRPr>
          </a:p>
          <a:p>
            <a:r>
              <a:rPr lang="de-DE" dirty="0" err="1">
                <a:solidFill>
                  <a:srgbClr val="0000FF"/>
                </a:solidFill>
                <a:latin typeface="Consolas"/>
              </a:rPr>
              <a:t>print</a:t>
            </a:r>
            <a:r>
              <a:rPr lang="de-DE" b="1" dirty="0">
                <a:solidFill>
                  <a:srgbClr val="000080"/>
                </a:solidFill>
                <a:latin typeface="Consolas"/>
              </a:rPr>
              <a:t>(</a:t>
            </a:r>
            <a:r>
              <a:rPr lang="de-DE" dirty="0" err="1">
                <a:solidFill>
                  <a:srgbClr val="000000"/>
                </a:solidFill>
                <a:latin typeface="Consolas"/>
              </a:rPr>
              <a:t>example</a:t>
            </a:r>
            <a:r>
              <a:rPr lang="de-DE" b="1" dirty="0">
                <a:solidFill>
                  <a:srgbClr val="000080"/>
                </a:solidFill>
                <a:latin typeface="Consolas"/>
              </a:rPr>
              <a:t>[-</a:t>
            </a:r>
            <a:r>
              <a:rPr lang="de-DE" dirty="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endParaRPr lang="de-DE" dirty="0"/>
          </a:p>
        </p:txBody>
      </p:sp>
      <p:sp>
        <p:nvSpPr>
          <p:cNvPr id="11" name="Textfeld 10">
            <a:extLst>
              <a:ext uri="{FF2B5EF4-FFF2-40B4-BE49-F238E27FC236}">
                <a16:creationId xmlns:a16="http://schemas.microsoft.com/office/drawing/2014/main" xmlns="" id="{90D0E43A-2054-40E8-B295-105220FC0788}"/>
              </a:ext>
            </a:extLst>
          </p:cNvPr>
          <p:cNvSpPr txBox="1"/>
          <p:nvPr/>
        </p:nvSpPr>
        <p:spPr>
          <a:xfrm>
            <a:off x="1144435" y="497600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3" name="Textfeld 12">
            <a:extLst>
              <a:ext uri="{FF2B5EF4-FFF2-40B4-BE49-F238E27FC236}">
                <a16:creationId xmlns:a16="http://schemas.microsoft.com/office/drawing/2014/main" xmlns="" id="{717F6F1E-A974-4FC2-BC43-B48F777AE56E}"/>
              </a:ext>
            </a:extLst>
          </p:cNvPr>
          <p:cNvSpPr txBox="1"/>
          <p:nvPr/>
        </p:nvSpPr>
        <p:spPr>
          <a:xfrm>
            <a:off x="1144434" y="5450455"/>
            <a:ext cx="10036709"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smtClean="0">
                <a:solidFill>
                  <a:srgbClr val="000000"/>
                </a:solidFill>
                <a:latin typeface="Consolas"/>
              </a:rPr>
              <a:t>o</a:t>
            </a:r>
            <a:endParaRPr lang="de-DE" dirty="0">
              <a:latin typeface="Consolas"/>
            </a:endParaRPr>
          </a:p>
        </p:txBody>
      </p:sp>
    </p:spTree>
    <p:extLst>
      <p:ext uri="{BB962C8B-B14F-4D97-AF65-F5344CB8AC3E}">
        <p14:creationId xmlns:p14="http://schemas.microsoft.com/office/powerpoint/2010/main" val="1814448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Mutable and </a:t>
            </a:r>
            <a:r>
              <a:rPr lang="de-DE" dirty="0" err="1">
                <a:cs typeface="Calibri Light"/>
              </a:rPr>
              <a:t>Immutable</a:t>
            </a:r>
            <a:endParaRPr lang="de-DE" dirty="0" err="1"/>
          </a:p>
        </p:txBody>
      </p:sp>
      <p:sp>
        <p:nvSpPr>
          <p:cNvPr id="3" name="Inhaltsplatzhalter 2">
            <a:extLst>
              <a:ext uri="{FF2B5EF4-FFF2-40B4-BE49-F238E27FC236}">
                <a16:creationId xmlns:a16="http://schemas.microsoft.com/office/drawing/2014/main" xmlns="" id="{5C2DAB6B-3579-402B-815B-048B38899939}"/>
              </a:ext>
            </a:extLst>
          </p:cNvPr>
          <p:cNvSpPr>
            <a:spLocks noGrp="1"/>
          </p:cNvSpPr>
          <p:nvPr>
            <p:ph idx="1"/>
          </p:nvPr>
        </p:nvSpPr>
        <p:spPr/>
        <p:txBody>
          <a:bodyPr vert="horz" lIns="0" tIns="45720" rIns="0" bIns="45720" rtlCol="0" anchor="t">
            <a:normAutofit/>
          </a:bodyPr>
          <a:lstStyle/>
          <a:p>
            <a:pPr marL="182245" indent="-182245"/>
            <a:r>
              <a:rPr lang="de-DE" b="1" dirty="0" err="1">
                <a:cs typeface="Calibri"/>
              </a:rPr>
              <a:t>Immutable</a:t>
            </a:r>
            <a:r>
              <a:rPr lang="de-DE" b="1" dirty="0">
                <a:cs typeface="Calibri"/>
              </a:rPr>
              <a:t> </a:t>
            </a:r>
            <a:r>
              <a:rPr lang="de-DE" dirty="0" err="1">
                <a:cs typeface="Calibri"/>
              </a:rPr>
              <a:t>objects</a:t>
            </a:r>
            <a:r>
              <a:rPr lang="de-DE" dirty="0">
                <a:cs typeface="Calibri"/>
              </a:rPr>
              <a:t> in Python </a:t>
            </a:r>
            <a:r>
              <a:rPr lang="de-DE" dirty="0" err="1">
                <a:cs typeface="Calibri"/>
              </a:rPr>
              <a:t>cannot</a:t>
            </a:r>
            <a:r>
              <a:rPr lang="de-DE" dirty="0">
                <a:cs typeface="Calibri"/>
              </a:rPr>
              <a:t> </a:t>
            </a:r>
            <a:r>
              <a:rPr lang="de-DE" dirty="0" err="1">
                <a:cs typeface="Calibri"/>
              </a:rPr>
              <a:t>be</a:t>
            </a:r>
            <a:r>
              <a:rPr lang="de-DE" dirty="0">
                <a:cs typeface="Calibri"/>
              </a:rPr>
              <a:t> </a:t>
            </a:r>
            <a:r>
              <a:rPr lang="de-DE" dirty="0" err="1">
                <a:cs typeface="Calibri"/>
              </a:rPr>
              <a:t>altered</a:t>
            </a:r>
          </a:p>
          <a:p>
            <a:pPr marL="383540" lvl="1"/>
            <a:r>
              <a:rPr lang="de-DE" dirty="0">
                <a:cs typeface="Calibri"/>
              </a:rPr>
              <a:t>All variable </a:t>
            </a:r>
            <a:r>
              <a:rPr lang="de-DE" dirty="0" err="1">
                <a:cs typeface="Calibri"/>
              </a:rPr>
              <a:t>types</a:t>
            </a:r>
            <a:r>
              <a:rPr lang="de-DE" dirty="0">
                <a:cs typeface="Calibri"/>
              </a:rPr>
              <a:t> </a:t>
            </a:r>
            <a:r>
              <a:rPr lang="de-DE" dirty="0" err="1">
                <a:cs typeface="Calibri"/>
              </a:rPr>
              <a:t>we</a:t>
            </a:r>
            <a:r>
              <a:rPr lang="de-DE" dirty="0">
                <a:cs typeface="Calibri"/>
              </a:rPr>
              <a:t> </a:t>
            </a:r>
            <a:r>
              <a:rPr lang="de-DE" dirty="0" err="1">
                <a:cs typeface="Calibri"/>
              </a:rPr>
              <a:t>have</a:t>
            </a:r>
            <a:r>
              <a:rPr lang="de-DE" dirty="0">
                <a:cs typeface="Calibri"/>
              </a:rPr>
              <a:t> </a:t>
            </a:r>
            <a:r>
              <a:rPr lang="de-DE" dirty="0" err="1">
                <a:cs typeface="Calibri"/>
              </a:rPr>
              <a:t>introduced</a:t>
            </a:r>
            <a:r>
              <a:rPr lang="de-DE" dirty="0">
                <a:cs typeface="Calibri"/>
              </a:rPr>
              <a:t> so </a:t>
            </a:r>
            <a:r>
              <a:rPr lang="de-DE" dirty="0" err="1">
                <a:cs typeface="Calibri"/>
              </a:rPr>
              <a:t>far</a:t>
            </a:r>
            <a:r>
              <a:rPr lang="de-DE" dirty="0">
                <a:cs typeface="Calibri"/>
              </a:rPr>
              <a:t> </a:t>
            </a:r>
            <a:r>
              <a:rPr lang="de-DE" dirty="0" err="1">
                <a:cs typeface="Calibri"/>
              </a:rPr>
              <a:t>are</a:t>
            </a:r>
            <a:r>
              <a:rPr lang="de-DE" dirty="0">
                <a:cs typeface="Calibri"/>
              </a:rPr>
              <a:t> </a:t>
            </a:r>
            <a:r>
              <a:rPr lang="de-DE" dirty="0" err="1">
                <a:cs typeface="Calibri"/>
              </a:rPr>
              <a:t>immutable</a:t>
            </a:r>
          </a:p>
          <a:p>
            <a:pPr marL="383540" lvl="1"/>
            <a:r>
              <a:rPr lang="de-DE" dirty="0" err="1">
                <a:cs typeface="Calibri"/>
              </a:rPr>
              <a:t>When</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update </a:t>
            </a:r>
            <a:r>
              <a:rPr lang="de-DE" dirty="0" err="1">
                <a:cs typeface="Calibri"/>
              </a:rPr>
              <a:t>the</a:t>
            </a:r>
            <a:r>
              <a:rPr lang="de-DE" dirty="0">
                <a:cs typeface="Calibri"/>
              </a:rPr>
              <a:t> </a:t>
            </a:r>
            <a:r>
              <a:rPr lang="de-DE" dirty="0" err="1">
                <a:cs typeface="Calibri"/>
              </a:rPr>
              <a:t>object</a:t>
            </a:r>
            <a:r>
              <a:rPr lang="de-DE" dirty="0">
                <a:cs typeface="Calibri"/>
              </a:rPr>
              <a:t> in </a:t>
            </a:r>
            <a:r>
              <a:rPr lang="de-DE" dirty="0" err="1">
                <a:cs typeface="Calibri"/>
              </a:rPr>
              <a:t>question</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replace</a:t>
            </a:r>
            <a:r>
              <a:rPr lang="de-DE" dirty="0">
                <a:cs typeface="Calibri"/>
              </a:rPr>
              <a:t> </a:t>
            </a:r>
            <a:r>
              <a:rPr lang="de-DE" dirty="0" err="1">
                <a:cs typeface="Calibri"/>
              </a:rPr>
              <a:t>it</a:t>
            </a:r>
            <a:r>
              <a:rPr lang="de-DE" dirty="0">
                <a:cs typeface="Calibri"/>
              </a:rPr>
              <a:t> </a:t>
            </a:r>
            <a:r>
              <a:rPr lang="de-DE" dirty="0" err="1">
                <a:cs typeface="Calibri"/>
              </a:rPr>
              <a:t>with</a:t>
            </a:r>
            <a:r>
              <a:rPr lang="de-DE" dirty="0">
                <a:cs typeface="Calibri"/>
              </a:rPr>
              <a:t> a </a:t>
            </a:r>
            <a:r>
              <a:rPr lang="de-DE" dirty="0" err="1">
                <a:cs typeface="Calibri"/>
              </a:rPr>
              <a:t>new</a:t>
            </a:r>
            <a:r>
              <a:rPr lang="de-DE" dirty="0">
                <a:cs typeface="Calibri"/>
              </a:rPr>
              <a:t> </a:t>
            </a:r>
            <a:r>
              <a:rPr lang="de-DE" dirty="0" err="1">
                <a:cs typeface="Calibri"/>
              </a:rPr>
              <a:t>one</a:t>
            </a:r>
          </a:p>
          <a:p>
            <a:pPr marL="383540" lvl="1"/>
            <a:endParaRPr lang="de-DE" dirty="0">
              <a:solidFill>
                <a:srgbClr val="404040"/>
              </a:solidFill>
              <a:latin typeface="Consolas"/>
              <a:cs typeface="Calibri"/>
            </a:endParaRPr>
          </a:p>
          <a:p>
            <a:pPr marL="182245" indent="-182245"/>
            <a:r>
              <a:rPr lang="de-DE" b="1" dirty="0">
                <a:solidFill>
                  <a:srgbClr val="404040"/>
                </a:solidFill>
                <a:latin typeface="Calibri"/>
                <a:cs typeface="Calibri"/>
              </a:rPr>
              <a:t>Mutable </a:t>
            </a:r>
            <a:r>
              <a:rPr lang="de-DE" dirty="0" err="1">
                <a:solidFill>
                  <a:srgbClr val="404040"/>
                </a:solidFill>
                <a:latin typeface="Calibri"/>
                <a:cs typeface="Calibri"/>
              </a:rPr>
              <a:t>objects</a:t>
            </a:r>
            <a:r>
              <a:rPr lang="de-DE" dirty="0">
                <a:solidFill>
                  <a:srgbClr val="404040"/>
                </a:solidFill>
                <a:latin typeface="Calibri"/>
                <a:cs typeface="Calibri"/>
              </a:rPr>
              <a:t>, on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other</a:t>
            </a:r>
            <a:r>
              <a:rPr lang="de-DE" dirty="0">
                <a:solidFill>
                  <a:srgbClr val="404040"/>
                </a:solidFill>
                <a:latin typeface="Calibri"/>
                <a:cs typeface="Calibri"/>
              </a:rPr>
              <a:t> </a:t>
            </a:r>
            <a:r>
              <a:rPr lang="de-DE" dirty="0" err="1">
                <a:solidFill>
                  <a:srgbClr val="404040"/>
                </a:solidFill>
                <a:latin typeface="Calibri"/>
                <a:cs typeface="Calibri"/>
              </a:rPr>
              <a:t>hand</a:t>
            </a:r>
            <a:r>
              <a:rPr lang="de-DE" dirty="0">
                <a:solidFill>
                  <a:srgbClr val="404040"/>
                </a:solidFill>
                <a:latin typeface="Calibri"/>
                <a:cs typeface="Calibri"/>
              </a:rPr>
              <a:t>, </a:t>
            </a:r>
            <a:r>
              <a:rPr lang="de-DE" dirty="0" err="1">
                <a:solidFill>
                  <a:srgbClr val="404040"/>
                </a:solidFill>
                <a:latin typeface="Calibri"/>
                <a:cs typeface="Calibri"/>
              </a:rPr>
              <a:t>can</a:t>
            </a:r>
            <a:r>
              <a:rPr lang="de-DE" dirty="0">
                <a:solidFill>
                  <a:srgbClr val="404040"/>
                </a:solidFill>
                <a:latin typeface="Calibri"/>
                <a:cs typeface="Calibri"/>
              </a:rPr>
              <a:t> </a:t>
            </a:r>
            <a:r>
              <a:rPr lang="de-DE" dirty="0" err="1">
                <a:solidFill>
                  <a:srgbClr val="404040"/>
                </a:solidFill>
                <a:latin typeface="Calibri"/>
                <a:cs typeface="Calibri"/>
              </a:rPr>
              <a:t>be</a:t>
            </a:r>
            <a:r>
              <a:rPr lang="de-DE" dirty="0">
                <a:solidFill>
                  <a:srgbClr val="404040"/>
                </a:solidFill>
                <a:latin typeface="Calibri"/>
                <a:cs typeface="Calibri"/>
              </a:rPr>
              <a:t> </a:t>
            </a:r>
            <a:r>
              <a:rPr lang="de-DE" dirty="0" err="1">
                <a:solidFill>
                  <a:srgbClr val="404040"/>
                </a:solidFill>
                <a:latin typeface="Calibri"/>
                <a:cs typeface="Calibri"/>
              </a:rPr>
              <a:t>altered</a:t>
            </a:r>
            <a:r>
              <a:rPr lang="de-DE" dirty="0">
                <a:solidFill>
                  <a:srgbClr val="404040"/>
                </a:solidFill>
                <a:latin typeface="Calibri"/>
                <a:cs typeface="Calibri"/>
              </a:rPr>
              <a:t> and </a:t>
            </a:r>
            <a:r>
              <a:rPr lang="de-DE" dirty="0" err="1">
                <a:solidFill>
                  <a:srgbClr val="404040"/>
                </a:solidFill>
                <a:latin typeface="Calibri"/>
                <a:cs typeface="Calibri"/>
              </a:rPr>
              <a:t>updated</a:t>
            </a:r>
          </a:p>
          <a:p>
            <a:pPr marL="182245" indent="-182245"/>
            <a:r>
              <a:rPr lang="de-DE" dirty="0">
                <a:solidFill>
                  <a:srgbClr val="404040"/>
                </a:solidFill>
                <a:latin typeface="Calibri"/>
                <a:cs typeface="Calibri"/>
              </a:rPr>
              <a:t>This </a:t>
            </a:r>
            <a:r>
              <a:rPr lang="de-DE" dirty="0" err="1">
                <a:solidFill>
                  <a:srgbClr val="404040"/>
                </a:solidFill>
                <a:latin typeface="Calibri"/>
                <a:cs typeface="Calibri"/>
              </a:rPr>
              <a:t>distinction</a:t>
            </a:r>
            <a:r>
              <a:rPr lang="de-DE" dirty="0">
                <a:solidFill>
                  <a:srgbClr val="404040"/>
                </a:solidFill>
                <a:latin typeface="Calibri"/>
                <a:cs typeface="Calibri"/>
              </a:rPr>
              <a:t> </a:t>
            </a:r>
            <a:r>
              <a:rPr lang="de-DE" dirty="0" err="1">
                <a:solidFill>
                  <a:srgbClr val="404040"/>
                </a:solidFill>
                <a:latin typeface="Calibri"/>
                <a:cs typeface="Calibri"/>
              </a:rPr>
              <a:t>matters</a:t>
            </a:r>
            <a:r>
              <a:rPr lang="de-DE" dirty="0">
                <a:solidFill>
                  <a:srgbClr val="404040"/>
                </a:solidFill>
                <a:latin typeface="Calibri"/>
                <a:cs typeface="Calibri"/>
              </a:rPr>
              <a:t> </a:t>
            </a:r>
            <a:r>
              <a:rPr lang="de-DE" dirty="0" err="1">
                <a:solidFill>
                  <a:srgbClr val="404040"/>
                </a:solidFill>
                <a:latin typeface="Calibri"/>
                <a:cs typeface="Calibri"/>
              </a:rPr>
              <a:t>especially</a:t>
            </a:r>
            <a:r>
              <a:rPr lang="de-DE" dirty="0">
                <a:solidFill>
                  <a:srgbClr val="404040"/>
                </a:solidFill>
                <a:latin typeface="Calibri"/>
                <a:cs typeface="Calibri"/>
              </a:rPr>
              <a:t> </a:t>
            </a:r>
            <a:r>
              <a:rPr lang="de-DE" dirty="0" err="1">
                <a:solidFill>
                  <a:srgbClr val="404040"/>
                </a:solidFill>
                <a:latin typeface="Calibri"/>
                <a:cs typeface="Calibri"/>
              </a:rPr>
              <a:t>when</a:t>
            </a:r>
            <a:r>
              <a:rPr lang="de-DE" dirty="0">
                <a:solidFill>
                  <a:srgbClr val="404040"/>
                </a:solidFill>
                <a:latin typeface="Calibri"/>
                <a:cs typeface="Calibri"/>
              </a:rPr>
              <a:t>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comes</a:t>
            </a:r>
            <a:r>
              <a:rPr lang="de-DE" dirty="0">
                <a:solidFill>
                  <a:srgbClr val="404040"/>
                </a:solidFill>
                <a:latin typeface="Calibri"/>
                <a:cs typeface="Calibri"/>
              </a:rPr>
              <a:t> </a:t>
            </a:r>
            <a:r>
              <a:rPr lang="de-DE" dirty="0" err="1">
                <a:solidFill>
                  <a:srgbClr val="404040"/>
                </a:solidFill>
                <a:latin typeface="Calibri"/>
                <a:cs typeface="Calibri"/>
              </a:rPr>
              <a:t>to</a:t>
            </a:r>
            <a:r>
              <a:rPr lang="de-DE" dirty="0">
                <a:solidFill>
                  <a:srgbClr val="404040"/>
                </a:solidFill>
                <a:latin typeface="Calibri"/>
                <a:cs typeface="Calibri"/>
              </a:rPr>
              <a:t> </a:t>
            </a:r>
            <a:r>
              <a:rPr lang="de-DE" dirty="0" err="1">
                <a:solidFill>
                  <a:srgbClr val="404040"/>
                </a:solidFill>
                <a:latin typeface="Calibri"/>
                <a:cs typeface="Calibri"/>
              </a:rPr>
              <a:t>efficiency</a:t>
            </a:r>
          </a:p>
          <a:p>
            <a:pPr marL="383540" lvl="1"/>
            <a:r>
              <a:rPr lang="de-DE" dirty="0">
                <a:solidFill>
                  <a:srgbClr val="404040"/>
                </a:solidFill>
                <a:latin typeface="Calibri"/>
                <a:cs typeface="Calibri"/>
              </a:rPr>
              <a:t>e.g.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takes</a:t>
            </a:r>
            <a:r>
              <a:rPr lang="de-DE" dirty="0">
                <a:solidFill>
                  <a:srgbClr val="404040"/>
                </a:solidFill>
                <a:latin typeface="Calibri"/>
                <a:cs typeface="Calibri"/>
              </a:rPr>
              <a:t> </a:t>
            </a:r>
            <a:r>
              <a:rPr lang="de-DE" dirty="0" err="1">
                <a:solidFill>
                  <a:srgbClr val="404040"/>
                </a:solidFill>
                <a:latin typeface="Calibri"/>
                <a:cs typeface="Calibri"/>
              </a:rPr>
              <a:t>up</a:t>
            </a:r>
            <a:r>
              <a:rPr lang="de-DE" dirty="0">
                <a:solidFill>
                  <a:srgbClr val="404040"/>
                </a:solidFill>
                <a:latin typeface="Calibri"/>
                <a:cs typeface="Calibri"/>
              </a:rPr>
              <a:t> </a:t>
            </a:r>
            <a:r>
              <a:rPr lang="de-DE" dirty="0" err="1">
                <a:solidFill>
                  <a:srgbClr val="404040"/>
                </a:solidFill>
                <a:latin typeface="Calibri"/>
                <a:cs typeface="Calibri"/>
              </a:rPr>
              <a:t>much</a:t>
            </a:r>
            <a:r>
              <a:rPr lang="de-DE" dirty="0">
                <a:solidFill>
                  <a:srgbClr val="404040"/>
                </a:solidFill>
                <a:latin typeface="Calibri"/>
                <a:cs typeface="Calibri"/>
              </a:rPr>
              <a:t> </a:t>
            </a:r>
            <a:r>
              <a:rPr lang="de-DE" dirty="0" err="1">
                <a:solidFill>
                  <a:srgbClr val="404040"/>
                </a:solidFill>
                <a:latin typeface="Calibri"/>
                <a:cs typeface="Calibri"/>
              </a:rPr>
              <a:t>more</a:t>
            </a:r>
            <a:r>
              <a:rPr lang="de-DE" dirty="0">
                <a:solidFill>
                  <a:srgbClr val="404040"/>
                </a:solidFill>
                <a:latin typeface="Calibri"/>
                <a:cs typeface="Calibri"/>
              </a:rPr>
              <a:t> </a:t>
            </a:r>
            <a:r>
              <a:rPr lang="de-DE" dirty="0" err="1">
                <a:solidFill>
                  <a:srgbClr val="404040"/>
                </a:solidFill>
                <a:latin typeface="Calibri"/>
                <a:cs typeface="Calibri"/>
              </a:rPr>
              <a:t>memory</a:t>
            </a:r>
            <a:r>
              <a:rPr lang="de-DE" dirty="0">
                <a:solidFill>
                  <a:srgbClr val="404040"/>
                </a:solidFill>
                <a:latin typeface="Calibri"/>
                <a:cs typeface="Calibri"/>
              </a:rPr>
              <a:t> </a:t>
            </a:r>
            <a:r>
              <a:rPr lang="de-DE" dirty="0" err="1">
                <a:solidFill>
                  <a:srgbClr val="404040"/>
                </a:solidFill>
                <a:latin typeface="Calibri"/>
                <a:cs typeface="Calibri"/>
              </a:rPr>
              <a:t>when</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work</a:t>
            </a:r>
            <a:r>
              <a:rPr lang="de-DE" dirty="0">
                <a:solidFill>
                  <a:srgbClr val="404040"/>
                </a:solidFill>
                <a:latin typeface="Calibri"/>
                <a:cs typeface="Calibri"/>
              </a:rPr>
              <a:t> </a:t>
            </a:r>
            <a:r>
              <a:rPr lang="de-DE" dirty="0" err="1">
                <a:solidFill>
                  <a:srgbClr val="404040"/>
                </a:solidFill>
                <a:latin typeface="Calibri"/>
                <a:cs typeface="Calibri"/>
              </a:rPr>
              <a:t>with</a:t>
            </a:r>
            <a:r>
              <a:rPr lang="de-DE" dirty="0">
                <a:solidFill>
                  <a:srgbClr val="404040"/>
                </a:solidFill>
                <a:latin typeface="Calibri"/>
                <a:cs typeface="Calibri"/>
              </a:rPr>
              <a:t> </a:t>
            </a:r>
            <a:r>
              <a:rPr lang="de-DE" dirty="0" err="1">
                <a:solidFill>
                  <a:srgbClr val="404040"/>
                </a:solidFill>
                <a:latin typeface="Calibri"/>
                <a:cs typeface="Calibri"/>
              </a:rPr>
              <a:t>immutable</a:t>
            </a:r>
            <a:r>
              <a:rPr lang="de-DE" dirty="0">
                <a:solidFill>
                  <a:srgbClr val="404040"/>
                </a:solidFill>
                <a:latin typeface="Calibri"/>
                <a:cs typeface="Calibri"/>
              </a:rPr>
              <a:t> </a:t>
            </a:r>
            <a:r>
              <a:rPr lang="de-DE" dirty="0" err="1">
                <a:solidFill>
                  <a:srgbClr val="404040"/>
                </a:solidFill>
                <a:latin typeface="Calibri"/>
                <a:cs typeface="Calibri"/>
              </a:rPr>
              <a:t>objects</a:t>
            </a:r>
            <a:r>
              <a:rPr lang="de-DE" dirty="0">
                <a:solidFill>
                  <a:srgbClr val="404040"/>
                </a:solidFill>
                <a:latin typeface="Calibri"/>
                <a:cs typeface="Calibri"/>
              </a:rPr>
              <a:t> and </a:t>
            </a:r>
            <a:r>
              <a:rPr lang="de-DE" dirty="0" err="1">
                <a:solidFill>
                  <a:srgbClr val="404040"/>
                </a:solidFill>
                <a:latin typeface="Calibri"/>
                <a:cs typeface="Calibri"/>
              </a:rPr>
              <a:t>keep</a:t>
            </a:r>
            <a:r>
              <a:rPr lang="de-DE" dirty="0">
                <a:solidFill>
                  <a:srgbClr val="404040"/>
                </a:solidFill>
                <a:latin typeface="Calibri"/>
                <a:cs typeface="Calibri"/>
              </a:rPr>
              <a:t> on </a:t>
            </a:r>
            <a:r>
              <a:rPr lang="de-DE" dirty="0" err="1">
                <a:solidFill>
                  <a:srgbClr val="404040"/>
                </a:solidFill>
                <a:latin typeface="Calibri"/>
                <a:cs typeface="Calibri"/>
              </a:rPr>
              <a:t>creating</a:t>
            </a:r>
            <a:r>
              <a:rPr lang="de-DE" dirty="0">
                <a:solidFill>
                  <a:srgbClr val="404040"/>
                </a:solidFill>
                <a:latin typeface="Calibri"/>
                <a:cs typeface="Calibri"/>
              </a:rPr>
              <a:t> </a:t>
            </a:r>
            <a:r>
              <a:rPr lang="de-DE" dirty="0" err="1">
                <a:solidFill>
                  <a:srgbClr val="404040"/>
                </a:solidFill>
                <a:latin typeface="Calibri"/>
                <a:cs typeface="Calibri"/>
              </a:rPr>
              <a:t>new</a:t>
            </a:r>
            <a:r>
              <a:rPr lang="de-DE" dirty="0">
                <a:solidFill>
                  <a:srgbClr val="404040"/>
                </a:solidFill>
                <a:latin typeface="Calibri"/>
                <a:cs typeface="Calibri"/>
              </a:rPr>
              <a:t> </a:t>
            </a:r>
            <a:r>
              <a:rPr lang="de-DE" dirty="0" err="1">
                <a:solidFill>
                  <a:srgbClr val="404040"/>
                </a:solidFill>
                <a:latin typeface="Calibri"/>
                <a:cs typeface="Calibri"/>
              </a:rPr>
              <a:t>objects</a:t>
            </a:r>
            <a:r>
              <a:rPr lang="de-DE" dirty="0">
                <a:solidFill>
                  <a:srgbClr val="404040"/>
                </a:solidFill>
                <a:latin typeface="Calibri"/>
                <a:cs typeface="Calibri"/>
              </a:rPr>
              <a:t> </a:t>
            </a:r>
            <a:r>
              <a:rPr lang="de-DE" dirty="0" err="1">
                <a:solidFill>
                  <a:srgbClr val="404040"/>
                </a:solidFill>
                <a:latin typeface="Calibri"/>
                <a:cs typeface="Calibri"/>
              </a:rPr>
              <a:t>than</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just </a:t>
            </a:r>
            <a:r>
              <a:rPr lang="de-DE" dirty="0" err="1">
                <a:solidFill>
                  <a:srgbClr val="404040"/>
                </a:solidFill>
                <a:latin typeface="Calibri"/>
                <a:cs typeface="Calibri"/>
              </a:rPr>
              <a:t>kept</a:t>
            </a:r>
            <a:r>
              <a:rPr lang="de-DE" dirty="0">
                <a:solidFill>
                  <a:srgbClr val="404040"/>
                </a:solidFill>
                <a:latin typeface="Calibri"/>
                <a:cs typeface="Calibri"/>
              </a:rPr>
              <a:t> on </a:t>
            </a:r>
            <a:r>
              <a:rPr lang="de-DE" dirty="0" err="1">
                <a:solidFill>
                  <a:srgbClr val="404040"/>
                </a:solidFill>
                <a:latin typeface="Calibri"/>
                <a:cs typeface="Calibri"/>
              </a:rPr>
              <a:t>updating</a:t>
            </a:r>
            <a:r>
              <a:rPr lang="de-DE" dirty="0">
                <a:solidFill>
                  <a:srgbClr val="404040"/>
                </a:solidFill>
                <a:latin typeface="Calibri"/>
                <a:cs typeface="Calibri"/>
              </a:rPr>
              <a:t> a mutable </a:t>
            </a:r>
            <a:r>
              <a:rPr lang="de-DE" dirty="0" err="1">
                <a:solidFill>
                  <a:srgbClr val="404040"/>
                </a:solidFill>
                <a:latin typeface="Calibri"/>
                <a:cs typeface="Calibri"/>
              </a:rPr>
              <a:t>object</a:t>
            </a:r>
          </a:p>
        </p:txBody>
      </p:sp>
      <p:sp>
        <p:nvSpPr>
          <p:cNvPr id="4" name="Foliennummernplatzhalter 3">
            <a:extLst>
              <a:ext uri="{FF2B5EF4-FFF2-40B4-BE49-F238E27FC236}">
                <a16:creationId xmlns:a16="http://schemas.microsoft.com/office/drawing/2014/main" xmlns="" id="{0541A25F-F115-4205-9ED2-2C251354F6F2}"/>
              </a:ext>
            </a:extLst>
          </p:cNvPr>
          <p:cNvSpPr>
            <a:spLocks noGrp="1"/>
          </p:cNvSpPr>
          <p:nvPr>
            <p:ph type="sldNum" sz="quarter" idx="12"/>
          </p:nvPr>
        </p:nvSpPr>
        <p:spPr/>
        <p:txBody>
          <a:bodyPr/>
          <a:lstStyle/>
          <a:p>
            <a:fld id="{89C4E583-6443-4199-AF95-A2ECCC288D48}" type="slidenum">
              <a:rPr lang="en-GB" smtClean="0"/>
              <a:t>13</a:t>
            </a:fld>
            <a:endParaRPr lang="en-GB"/>
          </a:p>
        </p:txBody>
      </p:sp>
    </p:spTree>
    <p:extLst>
      <p:ext uri="{BB962C8B-B14F-4D97-AF65-F5344CB8AC3E}">
        <p14:creationId xmlns:p14="http://schemas.microsoft.com/office/powerpoint/2010/main" val="3005330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F5A23E3-79F7-4836-84C8-F4724CC18225}"/>
              </a:ext>
            </a:extLst>
          </p:cNvPr>
          <p:cNvSpPr>
            <a:spLocks noGrp="1"/>
          </p:cNvSpPr>
          <p:nvPr>
            <p:ph type="title"/>
          </p:nvPr>
        </p:nvSpPr>
        <p:spPr/>
        <p:txBody>
          <a:bodyPr/>
          <a:lstStyle/>
          <a:p>
            <a:r>
              <a:rPr lang="de-DE" dirty="0" err="1">
                <a:cs typeface="Calibri Light"/>
              </a:rPr>
              <a:t>Tuples</a:t>
            </a:r>
            <a:r>
              <a:rPr lang="de-DE" dirty="0">
                <a:cs typeface="Calibri Light"/>
              </a:rPr>
              <a:t>, Lists, Sets, </a:t>
            </a:r>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xmlns=""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have</a:t>
            </a:r>
            <a:r>
              <a:rPr lang="de-DE" dirty="0">
                <a:cs typeface="Calibri"/>
              </a:rPr>
              <a:t> </a:t>
            </a:r>
            <a:r>
              <a:rPr lang="de-DE" b="1" dirty="0" err="1">
                <a:cs typeface="Calibri"/>
              </a:rPr>
              <a:t>four</a:t>
            </a:r>
            <a:r>
              <a:rPr lang="de-DE" b="1" dirty="0">
                <a:cs typeface="Calibri"/>
              </a:rPr>
              <a:t> </a:t>
            </a:r>
            <a:r>
              <a:rPr lang="de-DE" b="1" dirty="0" err="1">
                <a:cs typeface="Calibri"/>
              </a:rPr>
              <a:t>basic</a:t>
            </a:r>
            <a:r>
              <a:rPr lang="de-DE" b="1" dirty="0">
                <a:cs typeface="Calibri"/>
              </a:rPr>
              <a:t> </a:t>
            </a:r>
            <a:r>
              <a:rPr lang="de-DE" b="1" dirty="0" err="1">
                <a:cs typeface="Calibri"/>
              </a:rPr>
              <a:t>collection</a:t>
            </a:r>
            <a:r>
              <a:rPr lang="de-DE" b="1" dirty="0">
                <a:cs typeface="Calibri"/>
              </a:rPr>
              <a:t> </a:t>
            </a:r>
            <a:r>
              <a:rPr lang="de-DE" b="1" dirty="0" err="1">
                <a:cs typeface="Calibri"/>
              </a:rPr>
              <a:t>types</a:t>
            </a:r>
            <a:r>
              <a:rPr lang="de-DE" dirty="0">
                <a:cs typeface="Calibri"/>
              </a:rPr>
              <a:t> in Python:</a:t>
            </a:r>
            <a:endParaRPr lang="de-DE" dirty="0">
              <a:solidFill>
                <a:srgbClr val="404040"/>
              </a:solidFill>
              <a:cs typeface="Calibri"/>
            </a:endParaRPr>
          </a:p>
          <a:p>
            <a:pPr marL="182245" indent="-182245"/>
            <a:r>
              <a:rPr lang="de-DE" dirty="0" err="1">
                <a:cs typeface="Calibri"/>
              </a:rPr>
              <a:t>Tuples</a:t>
            </a:r>
            <a:r>
              <a:rPr lang="de-DE" dirty="0">
                <a:cs typeface="Calibri"/>
              </a:rPr>
              <a:t>: (1, 2, '</a:t>
            </a:r>
            <a:r>
              <a:rPr lang="de-DE" dirty="0" err="1">
                <a:cs typeface="Calibri"/>
              </a:rPr>
              <a:t>hello</a:t>
            </a:r>
            <a:r>
              <a:rPr lang="de-DE" dirty="0">
                <a:cs typeface="Calibri"/>
              </a:rPr>
              <a:t>', 2.3)</a:t>
            </a:r>
          </a:p>
          <a:p>
            <a:pPr marL="182245" indent="-182245"/>
            <a:r>
              <a:rPr lang="de-DE" dirty="0">
                <a:cs typeface="Calibri"/>
              </a:rPr>
              <a:t>Lists: [1, 2, '</a:t>
            </a:r>
            <a:r>
              <a:rPr lang="de-DE" dirty="0" err="1">
                <a:cs typeface="Calibri"/>
              </a:rPr>
              <a:t>hello</a:t>
            </a:r>
            <a:r>
              <a:rPr lang="de-DE" dirty="0">
                <a:cs typeface="Calibri"/>
              </a:rPr>
              <a:t>', 2.4]</a:t>
            </a:r>
          </a:p>
          <a:p>
            <a:pPr marL="182245" indent="-182245"/>
            <a:r>
              <a:rPr lang="de-DE" dirty="0">
                <a:cs typeface="Calibri"/>
              </a:rPr>
              <a:t>Sets: {1, 2, '</a:t>
            </a:r>
            <a:r>
              <a:rPr lang="de-DE" dirty="0" err="1">
                <a:cs typeface="Calibri"/>
              </a:rPr>
              <a:t>hello</a:t>
            </a:r>
            <a:r>
              <a:rPr lang="de-DE" dirty="0">
                <a:cs typeface="Calibri"/>
              </a:rPr>
              <a:t>'}</a:t>
            </a:r>
          </a:p>
          <a:p>
            <a:pPr marL="182245" indent="-182245"/>
            <a:r>
              <a:rPr lang="de-DE" dirty="0" err="1">
                <a:cs typeface="Calibri"/>
              </a:rPr>
              <a:t>Dictionaries</a:t>
            </a:r>
            <a:r>
              <a:rPr lang="de-DE" dirty="0">
                <a:cs typeface="Calibri"/>
              </a:rPr>
              <a:t>: {'a': 1, 'b': 2}</a:t>
            </a:r>
            <a:endParaRPr lang="de-DE" dirty="0">
              <a:solidFill>
                <a:schemeClr val="tx1"/>
              </a:solidFill>
              <a:cs typeface="Calibri"/>
            </a:endParaRPr>
          </a:p>
          <a:p>
            <a:pPr marL="182245" indent="-182245"/>
            <a:endParaRPr lang="de-DE" dirty="0">
              <a:solidFill>
                <a:srgbClr val="404040"/>
              </a:solidFill>
              <a:cs typeface="Calibri"/>
            </a:endParaRPr>
          </a:p>
          <a:p>
            <a:pPr marL="182245" indent="-182245"/>
            <a:endParaRPr lang="de-DE" dirty="0">
              <a:solidFill>
                <a:srgbClr val="404040"/>
              </a:solidFill>
              <a:cs typeface="Calibri"/>
            </a:endParaRPr>
          </a:p>
        </p:txBody>
      </p:sp>
      <p:sp>
        <p:nvSpPr>
          <p:cNvPr id="3" name="Foliennummernplatzhalter 2">
            <a:extLst>
              <a:ext uri="{FF2B5EF4-FFF2-40B4-BE49-F238E27FC236}">
                <a16:creationId xmlns:a16="http://schemas.microsoft.com/office/drawing/2014/main" xmlns="" id="{847DCEE8-619C-403E-9EA0-5602D7300E98}"/>
              </a:ext>
            </a:extLst>
          </p:cNvPr>
          <p:cNvSpPr>
            <a:spLocks noGrp="1"/>
          </p:cNvSpPr>
          <p:nvPr>
            <p:ph type="sldNum" sz="quarter" idx="12"/>
          </p:nvPr>
        </p:nvSpPr>
        <p:spPr/>
        <p:txBody>
          <a:bodyPr/>
          <a:lstStyle/>
          <a:p>
            <a:fld id="{89C4E583-6443-4199-AF95-A2ECCC288D48}" type="slidenum">
              <a:rPr lang="en-GB" smtClean="0"/>
              <a:t>14</a:t>
            </a:fld>
            <a:endParaRPr lang="en-GB"/>
          </a:p>
        </p:txBody>
      </p:sp>
    </p:spTree>
    <p:extLst>
      <p:ext uri="{BB962C8B-B14F-4D97-AF65-F5344CB8AC3E}">
        <p14:creationId xmlns:p14="http://schemas.microsoft.com/office/powerpoint/2010/main" val="3305172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F5A23E3-79F7-4836-84C8-F4724CC18225}"/>
              </a:ext>
            </a:extLst>
          </p:cNvPr>
          <p:cNvSpPr>
            <a:spLocks noGrp="1"/>
          </p:cNvSpPr>
          <p:nvPr>
            <p:ph type="title"/>
          </p:nvPr>
        </p:nvSpPr>
        <p:spPr/>
        <p:txBody>
          <a:bodyPr/>
          <a:lstStyle/>
          <a:p>
            <a:r>
              <a:rPr lang="de-DE" dirty="0" err="1">
                <a:cs typeface="Calibri Light"/>
              </a:rPr>
              <a:t>Why</a:t>
            </a:r>
            <a:r>
              <a:rPr lang="de-DE" dirty="0">
                <a:cs typeface="Calibri Light"/>
              </a:rPr>
              <a:t> Do </a:t>
            </a:r>
            <a:r>
              <a:rPr lang="de-DE" dirty="0" err="1">
                <a:cs typeface="Calibri Light"/>
              </a:rPr>
              <a:t>We</a:t>
            </a:r>
            <a:r>
              <a:rPr lang="de-DE" dirty="0">
                <a:cs typeface="Calibri Light"/>
              </a:rPr>
              <a:t> Need This?</a:t>
            </a:r>
            <a:endParaRPr lang="de-DE" dirty="0" err="1"/>
          </a:p>
        </p:txBody>
      </p:sp>
      <p:sp>
        <p:nvSpPr>
          <p:cNvPr id="5" name="Inhaltsplatzhalter 4">
            <a:extLst>
              <a:ext uri="{FF2B5EF4-FFF2-40B4-BE49-F238E27FC236}">
                <a16:creationId xmlns:a16="http://schemas.microsoft.com/office/drawing/2014/main" xmlns=""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err="1"/>
              <a:t>To</a:t>
            </a:r>
            <a:r>
              <a:rPr lang="de-DE" dirty="0"/>
              <a:t> </a:t>
            </a:r>
            <a:r>
              <a:rPr lang="de-DE" dirty="0" err="1"/>
              <a:t>be</a:t>
            </a:r>
            <a:r>
              <a:rPr lang="de-DE" dirty="0"/>
              <a:t> </a:t>
            </a:r>
            <a:r>
              <a:rPr lang="de-DE" dirty="0" err="1"/>
              <a:t>able</a:t>
            </a:r>
            <a:r>
              <a:rPr lang="de-DE" dirty="0"/>
              <a:t> </a:t>
            </a:r>
            <a:r>
              <a:rPr lang="de-DE" dirty="0" err="1"/>
              <a:t>to</a:t>
            </a:r>
            <a:r>
              <a:rPr lang="de-DE" dirty="0"/>
              <a:t> </a:t>
            </a:r>
            <a:r>
              <a:rPr lang="de-DE" b="1" dirty="0" err="1"/>
              <a:t>operate</a:t>
            </a:r>
            <a:r>
              <a:rPr lang="de-DE" b="1" dirty="0"/>
              <a:t> on </a:t>
            </a:r>
            <a:r>
              <a:rPr lang="de-DE" b="1" dirty="0" err="1"/>
              <a:t>related</a:t>
            </a:r>
            <a:r>
              <a:rPr lang="de-DE" b="1" dirty="0"/>
              <a:t> </a:t>
            </a:r>
            <a:r>
              <a:rPr lang="de-DE" b="1" dirty="0" err="1"/>
              <a:t>data</a:t>
            </a:r>
            <a:r>
              <a:rPr lang="de-DE" dirty="0"/>
              <a:t> </a:t>
            </a:r>
            <a:r>
              <a:rPr lang="de-DE" dirty="0" err="1"/>
              <a:t>easily</a:t>
            </a:r>
          </a:p>
          <a:p>
            <a:pPr marL="383540" lvl="1"/>
            <a:r>
              <a:rPr lang="de-DE" dirty="0" err="1"/>
              <a:t>everything</a:t>
            </a:r>
            <a:r>
              <a:rPr lang="de-DE" dirty="0"/>
              <a:t> </a:t>
            </a:r>
            <a:r>
              <a:rPr lang="de-DE" dirty="0" err="1"/>
              <a:t>is</a:t>
            </a:r>
            <a:r>
              <a:rPr lang="de-DE" dirty="0"/>
              <a:t> </a:t>
            </a:r>
            <a:r>
              <a:rPr lang="de-DE" dirty="0" err="1"/>
              <a:t>nicely</a:t>
            </a:r>
            <a:r>
              <a:rPr lang="de-DE" dirty="0"/>
              <a:t> in </a:t>
            </a:r>
            <a:r>
              <a:rPr lang="de-DE" dirty="0" err="1"/>
              <a:t>one</a:t>
            </a:r>
            <a:r>
              <a:rPr lang="de-DE" dirty="0"/>
              <a:t> </a:t>
            </a:r>
            <a:r>
              <a:rPr lang="de-DE" dirty="0" err="1"/>
              <a:t>place</a:t>
            </a:r>
            <a:endParaRPr lang="de-DE" dirty="0" err="1">
              <a:cs typeface="Calibri"/>
            </a:endParaRPr>
          </a:p>
          <a:p>
            <a:pPr marL="383540" lvl="1"/>
            <a:r>
              <a:rPr lang="de-DE" dirty="0" err="1"/>
              <a:t>collections</a:t>
            </a:r>
            <a:r>
              <a:rPr lang="de-DE" dirty="0"/>
              <a:t> </a:t>
            </a:r>
            <a:r>
              <a:rPr lang="de-DE" dirty="0" err="1"/>
              <a:t>offer</a:t>
            </a:r>
            <a:r>
              <a:rPr lang="de-DE" dirty="0"/>
              <a:t> </a:t>
            </a:r>
            <a:r>
              <a:rPr lang="de-DE" dirty="0" err="1"/>
              <a:t>certain</a:t>
            </a:r>
            <a:r>
              <a:rPr lang="de-DE" dirty="0"/>
              <a:t> </a:t>
            </a:r>
            <a:r>
              <a:rPr lang="de-DE" dirty="0" err="1"/>
              <a:t>operations</a:t>
            </a:r>
            <a:r>
              <a:rPr lang="de-DE" dirty="0"/>
              <a:t> </a:t>
            </a:r>
            <a:r>
              <a:rPr lang="de-DE" dirty="0" err="1"/>
              <a:t>for</a:t>
            </a:r>
            <a:r>
              <a:rPr lang="de-DE" dirty="0"/>
              <a:t> </a:t>
            </a:r>
            <a:r>
              <a:rPr lang="de-DE" dirty="0" err="1"/>
              <a:t>the</a:t>
            </a:r>
            <a:r>
              <a:rPr lang="de-DE" dirty="0"/>
              <a:t> </a:t>
            </a:r>
            <a:r>
              <a:rPr lang="de-DE" dirty="0" err="1"/>
              <a:t>handling</a:t>
            </a:r>
            <a:r>
              <a:rPr lang="de-DE" dirty="0"/>
              <a:t> </a:t>
            </a:r>
            <a:r>
              <a:rPr lang="de-DE" dirty="0" err="1"/>
              <a:t>of</a:t>
            </a:r>
            <a:r>
              <a:rPr lang="de-DE" dirty="0"/>
              <a:t> </a:t>
            </a:r>
            <a:r>
              <a:rPr lang="de-DE" dirty="0" err="1"/>
              <a:t>data</a:t>
            </a:r>
            <a:endParaRPr lang="de-DE" dirty="0" err="1">
              <a:cs typeface="Calibri"/>
            </a:endParaRPr>
          </a:p>
          <a:p>
            <a:pPr marL="383540" lvl="1"/>
            <a:endParaRPr lang="de-DE" dirty="0"/>
          </a:p>
          <a:p>
            <a:pPr marL="182245" indent="-182245"/>
            <a:r>
              <a:rPr lang="de-DE" dirty="0" err="1"/>
              <a:t>To</a:t>
            </a:r>
            <a:r>
              <a:rPr lang="de-DE" dirty="0"/>
              <a:t> </a:t>
            </a:r>
            <a:r>
              <a:rPr lang="de-DE" dirty="0" err="1"/>
              <a:t>store</a:t>
            </a:r>
            <a:r>
              <a:rPr lang="de-DE" dirty="0"/>
              <a:t> and </a:t>
            </a:r>
            <a:r>
              <a:rPr lang="de-DE" dirty="0" err="1"/>
              <a:t>access</a:t>
            </a:r>
            <a:r>
              <a:rPr lang="de-DE" dirty="0"/>
              <a:t> </a:t>
            </a:r>
            <a:r>
              <a:rPr lang="de-DE" b="1" dirty="0"/>
              <a:t>variable </a:t>
            </a:r>
            <a:r>
              <a:rPr lang="de-DE" b="1" dirty="0" err="1"/>
              <a:t>amounts</a:t>
            </a:r>
            <a:r>
              <a:rPr lang="de-DE" dirty="0"/>
              <a:t> </a:t>
            </a:r>
            <a:r>
              <a:rPr lang="de-DE" dirty="0" err="1"/>
              <a:t>of</a:t>
            </a:r>
            <a:r>
              <a:rPr lang="de-DE" dirty="0"/>
              <a:t> </a:t>
            </a:r>
            <a:r>
              <a:rPr lang="de-DE" dirty="0" err="1"/>
              <a:t>data</a:t>
            </a:r>
            <a:endParaRPr lang="de-DE" dirty="0" err="1">
              <a:cs typeface="Calibri"/>
            </a:endParaRPr>
          </a:p>
          <a:p>
            <a:pPr marL="383540" lvl="1"/>
            <a:r>
              <a:rPr lang="de-DE" dirty="0" err="1"/>
              <a:t>especially</a:t>
            </a:r>
            <a:r>
              <a:rPr lang="de-DE" dirty="0"/>
              <a:t> </a:t>
            </a:r>
            <a:r>
              <a:rPr lang="de-DE" dirty="0" err="1"/>
              <a:t>if</a:t>
            </a:r>
            <a:r>
              <a:rPr lang="de-DE" dirty="0"/>
              <a:t> </a:t>
            </a:r>
            <a:r>
              <a:rPr lang="de-DE" dirty="0" err="1"/>
              <a:t>we</a:t>
            </a:r>
            <a:r>
              <a:rPr lang="de-DE" dirty="0"/>
              <a:t> </a:t>
            </a:r>
            <a:r>
              <a:rPr lang="de-DE" dirty="0" err="1"/>
              <a:t>don't</a:t>
            </a:r>
            <a:r>
              <a:rPr lang="de-DE" dirty="0"/>
              <a:t> </a:t>
            </a:r>
            <a:r>
              <a:rPr lang="de-DE" dirty="0" err="1"/>
              <a:t>know</a:t>
            </a:r>
            <a:r>
              <a:rPr lang="de-DE" dirty="0"/>
              <a:t> </a:t>
            </a:r>
            <a:r>
              <a:rPr lang="de-DE" dirty="0" err="1"/>
              <a:t>beforehand</a:t>
            </a:r>
            <a:r>
              <a:rPr lang="de-DE" dirty="0"/>
              <a:t> </a:t>
            </a:r>
            <a:r>
              <a:rPr lang="de-DE" dirty="0" err="1"/>
              <a:t>how</a:t>
            </a:r>
            <a:r>
              <a:rPr lang="de-DE" dirty="0"/>
              <a:t> </a:t>
            </a:r>
            <a:r>
              <a:rPr lang="de-DE" dirty="0" err="1"/>
              <a:t>much</a:t>
            </a:r>
            <a:r>
              <a:rPr lang="de-DE" dirty="0"/>
              <a:t> </a:t>
            </a:r>
            <a:r>
              <a:rPr lang="de-DE" dirty="0" err="1"/>
              <a:t>data</a:t>
            </a:r>
            <a:r>
              <a:rPr lang="de-DE" dirty="0"/>
              <a:t> </a:t>
            </a:r>
            <a:r>
              <a:rPr lang="de-DE" dirty="0" err="1"/>
              <a:t>we</a:t>
            </a:r>
            <a:r>
              <a:rPr lang="de-DE" dirty="0"/>
              <a:t> </a:t>
            </a:r>
            <a:r>
              <a:rPr lang="de-DE" dirty="0" err="1"/>
              <a:t>have</a:t>
            </a:r>
            <a:endParaRPr lang="de-DE" dirty="0" err="1">
              <a:cs typeface="Calibri"/>
            </a:endParaRPr>
          </a:p>
          <a:p>
            <a:pPr marL="383540" lvl="1"/>
            <a:endParaRPr lang="de-DE" dirty="0">
              <a:cs typeface="Calibri"/>
            </a:endParaRPr>
          </a:p>
          <a:p>
            <a:pPr marL="182245" indent="-182245"/>
            <a:r>
              <a:rPr lang="de-DE" dirty="0">
                <a:cs typeface="Calibri"/>
              </a:rPr>
              <a:t>Take,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measurements</a:t>
            </a:r>
            <a:r>
              <a:rPr lang="de-DE" dirty="0">
                <a:cs typeface="Calibri"/>
              </a:rPr>
              <a:t> </a:t>
            </a:r>
            <a:r>
              <a:rPr lang="de-DE" dirty="0" err="1">
                <a:cs typeface="Calibri"/>
              </a:rPr>
              <a:t>taken</a:t>
            </a:r>
            <a:r>
              <a:rPr lang="de-DE" dirty="0">
                <a:cs typeface="Calibri"/>
              </a:rPr>
              <a:t> in </a:t>
            </a:r>
            <a:r>
              <a:rPr lang="de-DE" dirty="0" err="1">
                <a:cs typeface="Calibri"/>
              </a:rPr>
              <a:t>experiments</a:t>
            </a:r>
          </a:p>
          <a:p>
            <a:pPr marL="383540" lvl="1"/>
            <a:r>
              <a:rPr lang="de-DE" dirty="0" err="1">
                <a:cs typeface="Calibri"/>
              </a:rPr>
              <a:t>It</a:t>
            </a:r>
            <a:r>
              <a:rPr lang="de-DE" dirty="0">
                <a:cs typeface="Calibri"/>
              </a:rPr>
              <a:t> </a:t>
            </a:r>
            <a:r>
              <a:rPr lang="de-DE" dirty="0" err="1">
                <a:cs typeface="Calibri"/>
              </a:rPr>
              <a:t>would</a:t>
            </a:r>
            <a:r>
              <a:rPr lang="de-DE" dirty="0">
                <a:cs typeface="Calibri"/>
              </a:rPr>
              <a:t> </a:t>
            </a:r>
            <a:r>
              <a:rPr lang="de-DE" dirty="0" err="1">
                <a:cs typeface="Calibri"/>
              </a:rPr>
              <a:t>be</a:t>
            </a:r>
            <a:r>
              <a:rPr lang="de-DE" dirty="0">
                <a:cs typeface="Calibri"/>
              </a:rPr>
              <a:t> </a:t>
            </a:r>
            <a:r>
              <a:rPr lang="de-DE" dirty="0" err="1">
                <a:cs typeface="Calibri"/>
              </a:rPr>
              <a:t>quite</a:t>
            </a:r>
            <a:r>
              <a:rPr lang="de-DE" dirty="0">
                <a:cs typeface="Calibri"/>
              </a:rPr>
              <a:t> a </a:t>
            </a:r>
            <a:r>
              <a:rPr lang="de-DE" dirty="0" err="1">
                <a:cs typeface="Calibri"/>
              </a:rPr>
              <a:t>hassle</a:t>
            </a:r>
            <a:r>
              <a:rPr lang="de-DE" dirty="0">
                <a:cs typeface="Calibri"/>
              </a:rPr>
              <a:t> </a:t>
            </a:r>
            <a:r>
              <a:rPr lang="de-DE" dirty="0" err="1">
                <a:cs typeface="Calibri"/>
              </a:rPr>
              <a:t>to</a:t>
            </a:r>
            <a:r>
              <a:rPr lang="de-DE" dirty="0">
                <a:cs typeface="Calibri"/>
              </a:rPr>
              <a:t> save all </a:t>
            </a:r>
            <a:r>
              <a:rPr lang="de-DE" dirty="0" err="1">
                <a:cs typeface="Calibri"/>
              </a:rPr>
              <a:t>of</a:t>
            </a:r>
            <a:r>
              <a:rPr lang="de-DE" dirty="0">
                <a:cs typeface="Calibri"/>
              </a:rPr>
              <a:t> </a:t>
            </a:r>
            <a:r>
              <a:rPr lang="de-DE" dirty="0" err="1">
                <a:cs typeface="Calibri"/>
              </a:rPr>
              <a:t>them</a:t>
            </a:r>
            <a:r>
              <a:rPr lang="de-DE" dirty="0">
                <a:cs typeface="Calibri"/>
              </a:rPr>
              <a:t> in separate variables</a:t>
            </a:r>
          </a:p>
        </p:txBody>
      </p:sp>
      <p:sp>
        <p:nvSpPr>
          <p:cNvPr id="3" name="Foliennummernplatzhalter 2">
            <a:extLst>
              <a:ext uri="{FF2B5EF4-FFF2-40B4-BE49-F238E27FC236}">
                <a16:creationId xmlns:a16="http://schemas.microsoft.com/office/drawing/2014/main" xmlns="" id="{847DCEE8-619C-403E-9EA0-5602D7300E98}"/>
              </a:ext>
            </a:extLst>
          </p:cNvPr>
          <p:cNvSpPr>
            <a:spLocks noGrp="1"/>
          </p:cNvSpPr>
          <p:nvPr>
            <p:ph type="sldNum" sz="quarter" idx="12"/>
          </p:nvPr>
        </p:nvSpPr>
        <p:spPr/>
        <p:txBody>
          <a:bodyPr/>
          <a:lstStyle/>
          <a:p>
            <a:fld id="{89C4E583-6443-4199-AF95-A2ECCC288D48}" type="slidenum">
              <a:rPr lang="en-GB" smtClean="0"/>
              <a:t>15</a:t>
            </a:fld>
            <a:endParaRPr lang="en-GB"/>
          </a:p>
        </p:txBody>
      </p:sp>
    </p:spTree>
    <p:extLst>
      <p:ext uri="{BB962C8B-B14F-4D97-AF65-F5344CB8AC3E}">
        <p14:creationId xmlns:p14="http://schemas.microsoft.com/office/powerpoint/2010/main" val="285649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err="1">
                <a:cs typeface="Calibri Light"/>
              </a:rPr>
              <a:t>Tuples</a:t>
            </a:r>
            <a:endParaRPr lang="de-DE" dirty="0" err="1"/>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16</a:t>
            </a:fld>
            <a:endParaRPr lang="en-GB"/>
          </a:p>
        </p:txBody>
      </p:sp>
    </p:spTree>
    <p:extLst>
      <p:ext uri="{BB962C8B-B14F-4D97-AF65-F5344CB8AC3E}">
        <p14:creationId xmlns:p14="http://schemas.microsoft.com/office/powerpoint/2010/main" val="3724135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err="1">
                <a:cs typeface="Calibri Light"/>
              </a:rPr>
              <a:t>Tuples</a:t>
            </a:r>
            <a:endParaRPr lang="de-DE" dirty="0" err="1"/>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Tuples</a:t>
            </a:r>
            <a:r>
              <a:rPr lang="de-DE" dirty="0">
                <a:cs typeface="Calibri"/>
              </a:rPr>
              <a:t> </a:t>
            </a:r>
            <a:r>
              <a:rPr lang="de-DE" dirty="0" err="1">
                <a:cs typeface="Calibri"/>
              </a:rPr>
              <a:t>are</a:t>
            </a:r>
            <a:r>
              <a:rPr lang="de-DE" dirty="0">
                <a:cs typeface="Calibri"/>
              </a:rPr>
              <a:t> </a:t>
            </a:r>
            <a:r>
              <a:rPr lang="de-DE" dirty="0" err="1">
                <a:cs typeface="Calibri"/>
              </a:rPr>
              <a:t>immutable</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r>
              <a:rPr lang="de-DE" dirty="0">
                <a:cs typeface="Calibri"/>
              </a:rPr>
              <a:t>So </a:t>
            </a:r>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print</a:t>
            </a:r>
            <a:r>
              <a:rPr lang="de-DE" dirty="0">
                <a:cs typeface="Calibri"/>
              </a:rPr>
              <a:t> </a:t>
            </a:r>
            <a:r>
              <a:rPr lang="de-DE" dirty="0" err="1">
                <a:cs typeface="Calibri"/>
              </a:rPr>
              <a:t>them</a:t>
            </a:r>
            <a:r>
              <a:rPr lang="de-DE" dirty="0">
                <a:cs typeface="Calibri"/>
              </a:rPr>
              <a:t> </a:t>
            </a:r>
            <a:r>
              <a:rPr lang="de-DE" dirty="0" err="1">
                <a:cs typeface="Calibri"/>
              </a:rPr>
              <a:t>or</a:t>
            </a:r>
            <a:r>
              <a:rPr lang="de-DE" dirty="0">
                <a:cs typeface="Calibri"/>
              </a:rPr>
              <a:t> </a:t>
            </a:r>
            <a:r>
              <a:rPr lang="de-DE" dirty="0" err="1">
                <a:cs typeface="Calibri"/>
              </a:rPr>
              <a:t>access</a:t>
            </a:r>
            <a:r>
              <a:rPr lang="de-DE" dirty="0">
                <a:cs typeface="Calibri"/>
              </a:rPr>
              <a:t> </a:t>
            </a:r>
            <a:r>
              <a:rPr lang="de-DE" dirty="0" err="1">
                <a:cs typeface="Calibri"/>
              </a:rPr>
              <a:t>certain</a:t>
            </a:r>
            <a:r>
              <a:rPr lang="de-DE" dirty="0">
                <a:cs typeface="Calibri"/>
              </a:rPr>
              <a:t> </a:t>
            </a:r>
            <a:r>
              <a:rPr lang="de-DE" dirty="0" err="1">
                <a:cs typeface="Calibri"/>
              </a:rPr>
              <a:t>values</a:t>
            </a:r>
            <a:r>
              <a:rPr lang="de-DE" dirty="0">
                <a:cs typeface="Calibri"/>
              </a:rPr>
              <a:t>, but </a:t>
            </a:r>
            <a:r>
              <a:rPr lang="de-DE" dirty="0" err="1">
                <a:cs typeface="Calibri"/>
              </a:rPr>
              <a:t>we</a:t>
            </a:r>
            <a:r>
              <a:rPr lang="de-DE" dirty="0">
                <a:cs typeface="Calibri"/>
              </a:rPr>
              <a:t> </a:t>
            </a:r>
            <a:r>
              <a:rPr lang="de-DE" b="1" dirty="0" err="1">
                <a:cs typeface="Calibri"/>
              </a:rPr>
              <a:t>cannot</a:t>
            </a:r>
            <a:r>
              <a:rPr lang="de-DE" b="1" dirty="0">
                <a:cs typeface="Calibri"/>
              </a:rPr>
              <a:t> </a:t>
            </a:r>
            <a:r>
              <a:rPr lang="de-DE" b="1" dirty="0" err="1">
                <a:cs typeface="Calibri"/>
              </a:rPr>
              <a:t>reassign</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17</a:t>
            </a:fld>
            <a:endParaRPr lang="en-GB"/>
          </a:p>
        </p:txBody>
      </p:sp>
      <p:sp>
        <p:nvSpPr>
          <p:cNvPr id="6" name="Textfeld 5">
            <a:extLst>
              <a:ext uri="{FF2B5EF4-FFF2-40B4-BE49-F238E27FC236}">
                <a16:creationId xmlns:a16="http://schemas.microsoft.com/office/drawing/2014/main" xmlns="" id="{DF5E470A-8834-46C8-B61E-596CEE55F855}"/>
              </a:ext>
            </a:extLst>
          </p:cNvPr>
          <p:cNvSpPr txBox="1"/>
          <p:nvPr/>
        </p:nvSpPr>
        <p:spPr>
          <a:xfrm>
            <a:off x="1273832" y="2373701"/>
            <a:ext cx="989573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7" name="Textfeld 6">
            <a:extLst>
              <a:ext uri="{FF2B5EF4-FFF2-40B4-BE49-F238E27FC236}">
                <a16:creationId xmlns:a16="http://schemas.microsoft.com/office/drawing/2014/main" xmlns="" id="{8225FE3B-F3A3-424B-B0F5-E7EF33676E7E}"/>
              </a:ext>
            </a:extLst>
          </p:cNvPr>
          <p:cNvSpPr txBox="1"/>
          <p:nvPr/>
        </p:nvSpPr>
        <p:spPr>
          <a:xfrm>
            <a:off x="1273831" y="3813511"/>
            <a:ext cx="9895738"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smtClean="0">
                <a:solidFill>
                  <a:srgbClr val="000080"/>
                </a:solidFill>
                <a:latin typeface="Consolas"/>
              </a:rPr>
              <a:t>[</a:t>
            </a:r>
            <a:r>
              <a:rPr lang="de-DE" dirty="0" smtClean="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a16="http://schemas.microsoft.com/office/drawing/2014/main" xmlns="" id="{438C086B-C4AA-485B-9BA7-543357E44CA5}"/>
              </a:ext>
            </a:extLst>
          </p:cNvPr>
          <p:cNvSpPr txBox="1"/>
          <p:nvPr/>
        </p:nvSpPr>
        <p:spPr>
          <a:xfrm>
            <a:off x="1302585" y="4963701"/>
            <a:ext cx="9895738"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pear</a:t>
            </a:r>
            <a:r>
              <a:rPr lang="de-DE" dirty="0" smtClean="0">
                <a:latin typeface="Consolas"/>
              </a:rPr>
              <a:t> </a:t>
            </a:r>
            <a:endParaRPr lang="de-DE" dirty="0">
              <a:effectLst/>
            </a:endParaRPr>
          </a:p>
        </p:txBody>
      </p:sp>
      <p:sp>
        <p:nvSpPr>
          <p:cNvPr id="9" name="Textfeld 8">
            <a:extLst>
              <a:ext uri="{FF2B5EF4-FFF2-40B4-BE49-F238E27FC236}">
                <a16:creationId xmlns:a16="http://schemas.microsoft.com/office/drawing/2014/main" xmlns="" id="{F7BFB401-8E32-4C08-B264-73D249DE6863}"/>
              </a:ext>
            </a:extLst>
          </p:cNvPr>
          <p:cNvSpPr txBox="1"/>
          <p:nvPr/>
        </p:nvSpPr>
        <p:spPr>
          <a:xfrm>
            <a:off x="1273832" y="453238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3168537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with</a:t>
            </a:r>
            <a:r>
              <a:rPr lang="de-DE" dirty="0">
                <a:solidFill>
                  <a:srgbClr val="404040"/>
                </a:solidFill>
                <a:cs typeface="Calibri Light"/>
              </a:rPr>
              <a:t> </a:t>
            </a:r>
            <a:r>
              <a:rPr lang="de-DE" dirty="0" err="1">
                <a:solidFill>
                  <a:srgbClr val="404040"/>
                </a:solidFill>
                <a:cs typeface="Calibri Light"/>
              </a:rPr>
              <a:t>One</a:t>
            </a:r>
            <a:r>
              <a:rPr lang="de-DE" dirty="0">
                <a:solidFill>
                  <a:srgbClr val="404040"/>
                </a:solidFill>
                <a:cs typeface="Calibri Light"/>
              </a:rPr>
              <a:t> Element</a:t>
            </a:r>
            <a:endParaRPr lang="de-DE" dirty="0">
              <a:solidFill>
                <a:schemeClr val="tx1"/>
              </a:solidFill>
            </a:endParaRPr>
          </a:p>
        </p:txBody>
      </p:sp>
      <p:sp>
        <p:nvSpPr>
          <p:cNvPr id="3" name="Inhaltsplatzhalter 2">
            <a:extLst>
              <a:ext uri="{FF2B5EF4-FFF2-40B4-BE49-F238E27FC236}">
                <a16:creationId xmlns:a16="http://schemas.microsoft.com/office/drawing/2014/main" xmlns=""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create</a:t>
            </a:r>
            <a:r>
              <a:rPr lang="de-DE" dirty="0">
                <a:cs typeface="Calibri"/>
              </a:rPr>
              <a:t> a </a:t>
            </a:r>
            <a:r>
              <a:rPr lang="de-DE" dirty="0" err="1">
                <a:cs typeface="Calibri"/>
              </a:rPr>
              <a:t>tuple</a:t>
            </a:r>
            <a:r>
              <a:rPr lang="de-DE" dirty="0">
                <a:cs typeface="Calibri"/>
              </a:rPr>
              <a:t> </a:t>
            </a:r>
            <a:r>
              <a:rPr lang="de-DE" dirty="0" err="1">
                <a:cs typeface="Calibri"/>
              </a:rPr>
              <a:t>with</a:t>
            </a:r>
            <a:r>
              <a:rPr lang="de-DE" dirty="0">
                <a:cs typeface="Calibri"/>
              </a:rPr>
              <a:t> </a:t>
            </a:r>
            <a:r>
              <a:rPr lang="de-DE" dirty="0" err="1">
                <a:cs typeface="Calibri"/>
              </a:rPr>
              <a:t>only</a:t>
            </a:r>
            <a:r>
              <a:rPr lang="de-DE" dirty="0">
                <a:cs typeface="Calibri"/>
              </a:rPr>
              <a:t> </a:t>
            </a:r>
            <a:r>
              <a:rPr lang="de-DE" dirty="0" err="1">
                <a:cs typeface="Calibri"/>
              </a:rPr>
              <a:t>one</a:t>
            </a:r>
            <a:r>
              <a:rPr lang="de-DE" dirty="0">
                <a:cs typeface="Calibri"/>
              </a:rPr>
              <a:t> </a:t>
            </a:r>
            <a:r>
              <a:rPr lang="de-DE" dirty="0" err="1">
                <a:cs typeface="Calibri"/>
              </a:rPr>
              <a:t>element</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b="1" dirty="0" err="1">
                <a:cs typeface="Calibri"/>
              </a:rPr>
              <a:t>put</a:t>
            </a:r>
            <a:r>
              <a:rPr lang="de-DE" b="1" dirty="0">
                <a:cs typeface="Calibri"/>
              </a:rPr>
              <a:t> a </a:t>
            </a:r>
            <a:r>
              <a:rPr lang="de-DE" b="1" dirty="0" err="1">
                <a:cs typeface="Calibri"/>
              </a:rPr>
              <a:t>comma</a:t>
            </a:r>
            <a:r>
              <a:rPr lang="de-DE" b="1" dirty="0">
                <a:cs typeface="Calibri"/>
              </a:rPr>
              <a:t> </a:t>
            </a:r>
            <a:r>
              <a:rPr lang="de-DE" dirty="0" err="1">
                <a:cs typeface="Calibri"/>
              </a:rPr>
              <a:t>behind</a:t>
            </a:r>
            <a:r>
              <a:rPr lang="de-DE" dirty="0">
                <a:cs typeface="Calibri"/>
              </a:rPr>
              <a:t> </a:t>
            </a:r>
            <a:r>
              <a:rPr lang="de-DE" dirty="0" err="1">
                <a:cs typeface="Calibri"/>
              </a:rPr>
              <a:t>your</a:t>
            </a:r>
            <a:r>
              <a:rPr lang="de-DE" dirty="0">
                <a:cs typeface="Calibri"/>
              </a:rPr>
              <a:t> </a:t>
            </a:r>
            <a:r>
              <a:rPr lang="de-DE" dirty="0" err="1">
                <a:cs typeface="Calibri"/>
              </a:rPr>
              <a:t>single</a:t>
            </a:r>
            <a:r>
              <a:rPr lang="de-DE" dirty="0">
                <a:cs typeface="Calibri"/>
              </a:rPr>
              <a:t> </a:t>
            </a:r>
            <a:r>
              <a:rPr lang="de-DE" dirty="0" err="1">
                <a:cs typeface="Calibri"/>
              </a:rPr>
              <a:t>element</a:t>
            </a:r>
            <a:r>
              <a:rPr lang="de-DE" dirty="0">
                <a:cs typeface="Calibri"/>
              </a:rPr>
              <a:t> </a:t>
            </a:r>
            <a:r>
              <a:rPr lang="de-DE" dirty="0" err="1">
                <a:cs typeface="Calibri"/>
              </a:rPr>
              <a:t>to</a:t>
            </a:r>
            <a:r>
              <a:rPr lang="de-DE" dirty="0">
                <a:cs typeface="Calibri"/>
              </a:rPr>
              <a:t> </a:t>
            </a:r>
            <a:r>
              <a:rPr lang="de-DE" dirty="0" err="1">
                <a:cs typeface="Calibri"/>
              </a:rPr>
              <a:t>indicate</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in </a:t>
            </a:r>
            <a:r>
              <a:rPr lang="de-DE" dirty="0" err="1">
                <a:cs typeface="Calibri"/>
              </a:rPr>
              <a:t>fact</a:t>
            </a:r>
            <a:r>
              <a:rPr lang="de-DE" dirty="0">
                <a:cs typeface="Calibri"/>
              </a:rPr>
              <a:t> a </a:t>
            </a:r>
            <a:r>
              <a:rPr lang="de-DE" dirty="0" err="1">
                <a:cs typeface="Calibri"/>
              </a:rPr>
              <a:t>tuple</a:t>
            </a:r>
            <a:r>
              <a:rPr lang="de-DE" dirty="0">
                <a:cs typeface="Calibri"/>
              </a:rPr>
              <a:t>:</a:t>
            </a:r>
            <a:endParaRPr lang="de-DE" dirty="0" err="1">
              <a:cs typeface="Calibri"/>
            </a:endParaRP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18</a:t>
            </a:fld>
            <a:endParaRPr lang="en-GB"/>
          </a:p>
        </p:txBody>
      </p:sp>
      <p:sp>
        <p:nvSpPr>
          <p:cNvPr id="6" name="Textfeld 5">
            <a:extLst>
              <a:ext uri="{FF2B5EF4-FFF2-40B4-BE49-F238E27FC236}">
                <a16:creationId xmlns:a16="http://schemas.microsoft.com/office/drawing/2014/main" xmlns="" id="{71220873-D656-403A-8155-A3047C12B0FB}"/>
              </a:ext>
            </a:extLst>
          </p:cNvPr>
          <p:cNvSpPr txBox="1"/>
          <p:nvPr/>
        </p:nvSpPr>
        <p:spPr>
          <a:xfrm>
            <a:off x="1259454" y="3049436"/>
            <a:ext cx="988696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762386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Extending</a:t>
            </a:r>
          </a:p>
        </p:txBody>
      </p:sp>
      <p:sp>
        <p:nvSpPr>
          <p:cNvPr id="3" name="Inhaltsplatzhalter 2">
            <a:extLst>
              <a:ext uri="{FF2B5EF4-FFF2-40B4-BE49-F238E27FC236}">
                <a16:creationId xmlns:a16="http://schemas.microsoft.com/office/drawing/2014/main" xmlns=""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a:cs typeface="Calibri"/>
              </a:rPr>
              <a:t>This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done</a:t>
            </a:r>
            <a:r>
              <a:rPr lang="de-DE" dirty="0">
                <a:cs typeface="Calibri"/>
              </a:rPr>
              <a:t> </a:t>
            </a:r>
            <a:r>
              <a:rPr lang="de-DE" dirty="0" err="1">
                <a:cs typeface="Calibri"/>
              </a:rPr>
              <a:t>with</a:t>
            </a:r>
            <a:r>
              <a:rPr lang="de-DE" dirty="0">
                <a:cs typeface="Calibri"/>
              </a:rPr>
              <a:t> a </a:t>
            </a:r>
            <a:r>
              <a:rPr lang="de-DE" dirty="0">
                <a:latin typeface="consolas"/>
                <a:cs typeface="Calibri"/>
              </a:rPr>
              <a:t>+</a:t>
            </a:r>
            <a:endParaRPr lang="de-DE" dirty="0" err="1">
              <a:latin typeface="consolas"/>
              <a:cs typeface="Calibri"/>
            </a:endParaRP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19</a:t>
            </a:fld>
            <a:endParaRPr lang="en-GB"/>
          </a:p>
        </p:txBody>
      </p:sp>
      <p:sp>
        <p:nvSpPr>
          <p:cNvPr id="5" name="Textfeld 4">
            <a:extLst>
              <a:ext uri="{FF2B5EF4-FFF2-40B4-BE49-F238E27FC236}">
                <a16:creationId xmlns:a16="http://schemas.microsoft.com/office/drawing/2014/main" xmlns="" id="{F0BB6193-A4A2-44C6-AAA9-9AA13EBD6573}"/>
              </a:ext>
            </a:extLst>
          </p:cNvPr>
          <p:cNvSpPr txBox="1"/>
          <p:nvPr/>
        </p:nvSpPr>
        <p:spPr>
          <a:xfrm>
            <a:off x="1216322" y="2574983"/>
            <a:ext cx="9964822"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dirty="0" smtClean="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0000"/>
                </a:solidFill>
                <a:latin typeface="Consolas"/>
              </a:rPr>
              <a:t>fruits2</a:t>
            </a: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a16="http://schemas.microsoft.com/office/drawing/2014/main" xmlns="" id="{F65810FE-9265-407B-86B6-517097180BB5}"/>
              </a:ext>
            </a:extLst>
          </p:cNvPr>
          <p:cNvSpPr txBox="1"/>
          <p:nvPr/>
        </p:nvSpPr>
        <p:spPr>
          <a:xfrm>
            <a:off x="1201943" y="4386531"/>
            <a:ext cx="996482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endParaRPr lang="de-DE" dirty="0">
              <a:effectLst/>
            </a:endParaRPr>
          </a:p>
        </p:txBody>
      </p:sp>
      <p:sp>
        <p:nvSpPr>
          <p:cNvPr id="11" name="Textfeld 10">
            <a:extLst>
              <a:ext uri="{FF2B5EF4-FFF2-40B4-BE49-F238E27FC236}">
                <a16:creationId xmlns:a16="http://schemas.microsoft.com/office/drawing/2014/main" xmlns="" id="{EE5DD355-AD70-4FDA-9948-4C2998F135BF}"/>
              </a:ext>
            </a:extLst>
          </p:cNvPr>
          <p:cNvSpPr txBox="1"/>
          <p:nvPr/>
        </p:nvSpPr>
        <p:spPr>
          <a:xfrm>
            <a:off x="1201945" y="385457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1267280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xmlns="" id="{85B93AEE-3827-4F04-8A34-BD7E7FD3CB90}"/>
              </a:ext>
            </a:extLst>
          </p:cNvPr>
          <p:cNvSpPr>
            <a:spLocks noGrp="1"/>
          </p:cNvSpPr>
          <p:nvPr>
            <p:ph sz="half" idx="1"/>
          </p:nvPr>
        </p:nvSpPr>
        <p:spPr/>
        <p:txBody>
          <a:bodyPr/>
          <a:lstStyle/>
          <a:p>
            <a:r>
              <a:rPr lang="en-GB" dirty="0"/>
              <a:t>Week 1: Introduction</a:t>
            </a:r>
          </a:p>
          <a:p>
            <a:r>
              <a:rPr lang="en-GB" dirty="0"/>
              <a:t>Week 2: Syntax, Variables &amp; Functions</a:t>
            </a:r>
          </a:p>
          <a:p>
            <a:r>
              <a:rPr lang="en-GB" dirty="0"/>
              <a:t>Week 3: Control Structures</a:t>
            </a:r>
          </a:p>
          <a:p>
            <a:r>
              <a:rPr lang="en-GB" b="1"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xmlns=""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xmlns="" id="{35F9453C-3C2B-464C-9E46-E312658126A3}"/>
              </a:ext>
            </a:extLst>
          </p:cNvPr>
          <p:cNvSpPr>
            <a:spLocks noGrp="1"/>
          </p:cNvSpPr>
          <p:nvPr>
            <p:ph type="sldNum" sz="quarter" idx="12"/>
          </p:nvPr>
        </p:nvSpPr>
        <p:spPr/>
        <p:txBody>
          <a:bodyPr/>
          <a:lstStyle/>
          <a:p>
            <a:fld id="{89C4E583-6443-4199-AF95-A2ECCC288D48}" type="slidenum">
              <a:rPr lang="en-GB" smtClean="0"/>
              <a:t>2</a:t>
            </a:fld>
            <a:endParaRPr lang="en-GB"/>
          </a:p>
        </p:txBody>
      </p:sp>
    </p:spTree>
    <p:extLst>
      <p:ext uri="{BB962C8B-B14F-4D97-AF65-F5344CB8AC3E}">
        <p14:creationId xmlns:p14="http://schemas.microsoft.com/office/powerpoint/2010/main" val="484959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smtClean="0">
                <a:solidFill>
                  <a:srgbClr val="404040"/>
                </a:solidFill>
                <a:cs typeface="Calibri Light"/>
              </a:rPr>
              <a:t>Packing</a:t>
            </a:r>
            <a:endParaRPr lang="de-DE" dirty="0">
              <a:solidFill>
                <a:srgbClr val="404040"/>
              </a:solidFill>
              <a:cs typeface="Calibri Light"/>
            </a:endParaRP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20</a:t>
            </a:fld>
            <a:endParaRPr lang="en-GB"/>
          </a:p>
        </p:txBody>
      </p:sp>
      <p:sp>
        <p:nvSpPr>
          <p:cNvPr id="7" name="Inhaltsplatzhalter 6">
            <a:extLst>
              <a:ext uri="{FF2B5EF4-FFF2-40B4-BE49-F238E27FC236}">
                <a16:creationId xmlns:a16="http://schemas.microsoft.com/office/drawing/2014/main" xmlns="" id="{1665D288-3A4F-4195-98DF-D35CA5444AA9}"/>
              </a:ext>
            </a:extLst>
          </p:cNvPr>
          <p:cNvSpPr>
            <a:spLocks noGrp="1"/>
          </p:cNvSpPr>
          <p:nvPr>
            <p:ph idx="1"/>
          </p:nvPr>
        </p:nvSpPr>
        <p:spPr>
          <a:xfrm>
            <a:off x="1097280" y="1845734"/>
            <a:ext cx="10058400" cy="2205405"/>
          </a:xfrm>
        </p:spPr>
        <p:txBody>
          <a:bodyPr vert="horz" lIns="0" tIns="45720" rIns="0" bIns="45720" rtlCol="0" anchor="t">
            <a:normAutofit fontScale="92500" lnSpcReduction="10000"/>
          </a:bodyPr>
          <a:lstStyle/>
          <a:p>
            <a:pPr marL="182245" indent="-182245"/>
            <a:r>
              <a:rPr lang="de-DE" dirty="0" smtClean="0">
                <a:cs typeface="Calibri"/>
              </a:rPr>
              <a:t>Python </a:t>
            </a:r>
            <a:r>
              <a:rPr lang="de-DE" dirty="0" err="1" smtClean="0">
                <a:cs typeface="Calibri"/>
              </a:rPr>
              <a:t>is</a:t>
            </a:r>
            <a:r>
              <a:rPr lang="de-DE" dirty="0" smtClean="0">
                <a:cs typeface="Calibri"/>
              </a:rPr>
              <a:t> </a:t>
            </a:r>
            <a:r>
              <a:rPr lang="de-DE" dirty="0" err="1" smtClean="0">
                <a:cs typeface="Calibri"/>
              </a:rPr>
              <a:t>able</a:t>
            </a:r>
            <a:r>
              <a:rPr lang="de-DE" dirty="0" smtClean="0">
                <a:cs typeface="Calibri"/>
              </a:rPr>
              <a:t> </a:t>
            </a:r>
            <a:r>
              <a:rPr lang="de-DE" dirty="0" err="1" smtClean="0">
                <a:cs typeface="Calibri"/>
              </a:rPr>
              <a:t>to</a:t>
            </a:r>
            <a:r>
              <a:rPr lang="de-DE" dirty="0" smtClean="0">
                <a:cs typeface="Calibri"/>
              </a:rPr>
              <a:t> </a:t>
            </a:r>
            <a:r>
              <a:rPr lang="de-DE" dirty="0" err="1" smtClean="0">
                <a:cs typeface="Calibri"/>
              </a:rPr>
              <a:t>create</a:t>
            </a:r>
            <a:r>
              <a:rPr lang="de-DE" dirty="0" smtClean="0">
                <a:cs typeface="Calibri"/>
              </a:rPr>
              <a:t> </a:t>
            </a:r>
            <a:r>
              <a:rPr lang="de-DE" dirty="0" err="1" smtClean="0">
                <a:cs typeface="Calibri"/>
              </a:rPr>
              <a:t>tuples</a:t>
            </a:r>
            <a:r>
              <a:rPr lang="de-DE" dirty="0" smtClean="0">
                <a:cs typeface="Calibri"/>
              </a:rPr>
              <a:t> out </a:t>
            </a:r>
            <a:r>
              <a:rPr lang="de-DE" dirty="0" err="1" smtClean="0">
                <a:cs typeface="Calibri"/>
              </a:rPr>
              <a:t>of</a:t>
            </a:r>
            <a:r>
              <a:rPr lang="de-DE" dirty="0" smtClean="0">
                <a:cs typeface="Calibri"/>
              </a:rPr>
              <a:t> </a:t>
            </a:r>
            <a:r>
              <a:rPr lang="de-DE" dirty="0" err="1" smtClean="0">
                <a:cs typeface="Calibri"/>
              </a:rPr>
              <a:t>element</a:t>
            </a:r>
            <a:r>
              <a:rPr lang="de-DE" dirty="0" smtClean="0">
                <a:cs typeface="Calibri"/>
              </a:rPr>
              <a:t> </a:t>
            </a:r>
            <a:r>
              <a:rPr lang="de-DE" dirty="0" err="1" smtClean="0">
                <a:cs typeface="Calibri"/>
              </a:rPr>
              <a:t>sequences</a:t>
            </a:r>
            <a:r>
              <a:rPr lang="de-DE" dirty="0">
                <a:cs typeface="Calibri"/>
              </a:rPr>
              <a:t> </a:t>
            </a:r>
            <a:r>
              <a:rPr lang="de-DE" i="1" dirty="0" smtClean="0">
                <a:cs typeface="Calibri"/>
              </a:rPr>
              <a:t>on </a:t>
            </a:r>
            <a:r>
              <a:rPr lang="de-DE" i="1" dirty="0" err="1" smtClean="0">
                <a:cs typeface="Calibri"/>
              </a:rPr>
              <a:t>the</a:t>
            </a:r>
            <a:r>
              <a:rPr lang="de-DE" i="1" dirty="0" smtClean="0">
                <a:cs typeface="Calibri"/>
              </a:rPr>
              <a:t> </a:t>
            </a:r>
            <a:r>
              <a:rPr lang="de-DE" i="1" dirty="0" err="1" smtClean="0">
                <a:cs typeface="Calibri"/>
              </a:rPr>
              <a:t>fly</a:t>
            </a:r>
            <a:r>
              <a:rPr lang="de-DE" dirty="0" smtClean="0">
                <a:cs typeface="Calibri"/>
              </a:rPr>
              <a:t> </a:t>
            </a:r>
            <a:r>
              <a:rPr lang="de-DE" dirty="0" err="1" smtClean="0">
                <a:cs typeface="Calibri"/>
              </a:rPr>
              <a:t>with</a:t>
            </a:r>
            <a:r>
              <a:rPr lang="de-DE" dirty="0" smtClean="0">
                <a:cs typeface="Calibri"/>
              </a:rPr>
              <a:t> a </a:t>
            </a:r>
            <a:r>
              <a:rPr lang="de-DE" dirty="0" err="1" smtClean="0">
                <a:cs typeface="Calibri"/>
              </a:rPr>
              <a:t>shorter</a:t>
            </a:r>
            <a:r>
              <a:rPr lang="de-DE" dirty="0" smtClean="0">
                <a:cs typeface="Calibri"/>
              </a:rPr>
              <a:t> </a:t>
            </a:r>
            <a:r>
              <a:rPr lang="de-DE" dirty="0" err="1" smtClean="0">
                <a:cs typeface="Calibri"/>
              </a:rPr>
              <a:t>notation</a:t>
            </a:r>
            <a:endParaRPr lang="de-DE" dirty="0" smtClean="0">
              <a:cs typeface="Calibri"/>
            </a:endParaRPr>
          </a:p>
          <a:p>
            <a:pPr marL="383730" lvl="1" indent="-182245"/>
            <a:r>
              <a:rPr lang="de-DE" dirty="0" smtClean="0">
                <a:cs typeface="Calibri"/>
              </a:rPr>
              <a:t>This </a:t>
            </a:r>
            <a:r>
              <a:rPr lang="de-DE" dirty="0" err="1" smtClean="0">
                <a:cs typeface="Calibri"/>
              </a:rPr>
              <a:t>is</a:t>
            </a:r>
            <a:r>
              <a:rPr lang="de-DE" dirty="0" smtClean="0">
                <a:cs typeface="Calibri"/>
              </a:rPr>
              <a:t> </a:t>
            </a:r>
            <a:r>
              <a:rPr lang="de-DE" dirty="0" err="1" smtClean="0">
                <a:cs typeface="Calibri"/>
              </a:rPr>
              <a:t>called</a:t>
            </a:r>
            <a:r>
              <a:rPr lang="de-DE" dirty="0" smtClean="0">
                <a:cs typeface="Calibri"/>
              </a:rPr>
              <a:t> </a:t>
            </a:r>
            <a:r>
              <a:rPr lang="de-DE" i="1" dirty="0" err="1" smtClean="0">
                <a:cs typeface="Calibri"/>
              </a:rPr>
              <a:t>packing</a:t>
            </a:r>
            <a:endParaRPr lang="de-DE" i="1" dirty="0" smtClean="0">
              <a:cs typeface="Calibri"/>
            </a:endParaRPr>
          </a:p>
          <a:p>
            <a:pPr marL="182245" indent="-182245"/>
            <a:r>
              <a:rPr lang="de-DE" dirty="0" err="1" smtClean="0">
                <a:cs typeface="Calibri"/>
              </a:rPr>
              <a:t>If</a:t>
            </a:r>
            <a:r>
              <a:rPr lang="de-DE" dirty="0" smtClean="0">
                <a:cs typeface="Calibri"/>
              </a:rPr>
              <a:t> </a:t>
            </a:r>
            <a:r>
              <a:rPr lang="de-DE" dirty="0" err="1" smtClean="0">
                <a:cs typeface="Calibri"/>
              </a:rPr>
              <a:t>you</a:t>
            </a:r>
            <a:r>
              <a:rPr lang="de-DE" dirty="0" smtClean="0">
                <a:cs typeface="Calibri"/>
              </a:rPr>
              <a:t>, </a:t>
            </a:r>
            <a:r>
              <a:rPr lang="de-DE" dirty="0" err="1" smtClean="0">
                <a:cs typeface="Calibri"/>
              </a:rPr>
              <a:t>for</a:t>
            </a:r>
            <a:r>
              <a:rPr lang="de-DE" dirty="0" smtClean="0">
                <a:cs typeface="Calibri"/>
              </a:rPr>
              <a:t> </a:t>
            </a:r>
            <a:r>
              <a:rPr lang="de-DE" dirty="0" err="1" smtClean="0">
                <a:cs typeface="Calibri"/>
              </a:rPr>
              <a:t>example</a:t>
            </a:r>
            <a:r>
              <a:rPr lang="de-DE" dirty="0" smtClean="0">
                <a:cs typeface="Calibri"/>
              </a:rPr>
              <a:t>, </a:t>
            </a:r>
            <a:r>
              <a:rPr lang="de-DE" dirty="0" err="1" smtClean="0">
                <a:cs typeface="Calibri"/>
              </a:rPr>
              <a:t>have</a:t>
            </a:r>
            <a:r>
              <a:rPr lang="de-DE" dirty="0" smtClean="0">
                <a:cs typeface="Calibri"/>
              </a:rPr>
              <a:t> a </a:t>
            </a:r>
            <a:r>
              <a:rPr lang="de-DE" dirty="0" err="1" smtClean="0">
                <a:cs typeface="Calibri"/>
              </a:rPr>
              <a:t>function</a:t>
            </a:r>
            <a:r>
              <a:rPr lang="de-DE" dirty="0" smtClean="0">
                <a:cs typeface="Calibri"/>
              </a:rPr>
              <a:t> </a:t>
            </a:r>
            <a:r>
              <a:rPr lang="de-DE" dirty="0" err="1" smtClean="0">
                <a:cs typeface="Calibri"/>
              </a:rPr>
              <a:t>that</a:t>
            </a:r>
            <a:r>
              <a:rPr lang="de-DE" dirty="0" smtClean="0">
                <a:cs typeface="Calibri"/>
              </a:rPr>
              <a:t> </a:t>
            </a:r>
            <a:r>
              <a:rPr lang="de-DE" dirty="0" err="1" smtClean="0">
                <a:cs typeface="Calibri"/>
              </a:rPr>
              <a:t>returns</a:t>
            </a:r>
            <a:r>
              <a:rPr lang="de-DE" dirty="0" smtClean="0">
                <a:cs typeface="Calibri"/>
              </a:rPr>
              <a:t> a </a:t>
            </a:r>
            <a:r>
              <a:rPr lang="de-DE" dirty="0" err="1" smtClean="0">
                <a:cs typeface="Calibri"/>
              </a:rPr>
              <a:t>sequence</a:t>
            </a:r>
            <a:r>
              <a:rPr lang="de-DE" dirty="0" smtClean="0">
                <a:cs typeface="Calibri"/>
              </a:rPr>
              <a:t> </a:t>
            </a:r>
            <a:r>
              <a:rPr lang="de-DE" dirty="0" err="1" smtClean="0">
                <a:cs typeface="Calibri"/>
              </a:rPr>
              <a:t>of</a:t>
            </a:r>
            <a:r>
              <a:rPr lang="de-DE" dirty="0" smtClean="0">
                <a:cs typeface="Calibri"/>
              </a:rPr>
              <a:t> </a:t>
            </a:r>
            <a:r>
              <a:rPr lang="de-DE" dirty="0" err="1" smtClean="0">
                <a:cs typeface="Calibri"/>
              </a:rPr>
              <a:t>values</a:t>
            </a:r>
            <a:r>
              <a:rPr lang="de-DE" dirty="0" smtClean="0">
                <a:cs typeface="Calibri"/>
              </a:rPr>
              <a:t>, </a:t>
            </a:r>
            <a:r>
              <a:rPr lang="de-DE" dirty="0" err="1" smtClean="0">
                <a:cs typeface="Calibri"/>
              </a:rPr>
              <a:t>they</a:t>
            </a:r>
            <a:r>
              <a:rPr lang="de-DE" dirty="0" smtClean="0">
                <a:cs typeface="Calibri"/>
              </a:rPr>
              <a:t> </a:t>
            </a:r>
            <a:r>
              <a:rPr lang="de-DE" dirty="0" err="1" smtClean="0">
                <a:cs typeface="Calibri"/>
              </a:rPr>
              <a:t>are</a:t>
            </a:r>
            <a:r>
              <a:rPr lang="de-DE" dirty="0" smtClean="0">
                <a:cs typeface="Calibri"/>
              </a:rPr>
              <a:t> </a:t>
            </a:r>
            <a:r>
              <a:rPr lang="de-DE" dirty="0" err="1" smtClean="0">
                <a:cs typeface="Calibri"/>
              </a:rPr>
              <a:t>packed</a:t>
            </a:r>
            <a:r>
              <a:rPr lang="de-DE" dirty="0" smtClean="0">
                <a:cs typeface="Calibri"/>
              </a:rPr>
              <a:t> </a:t>
            </a:r>
            <a:r>
              <a:rPr lang="de-DE" dirty="0" err="1" smtClean="0">
                <a:cs typeface="Calibri"/>
              </a:rPr>
              <a:t>into</a:t>
            </a:r>
            <a:r>
              <a:rPr lang="de-DE" dirty="0" smtClean="0">
                <a:cs typeface="Calibri"/>
              </a:rPr>
              <a:t> a </a:t>
            </a:r>
            <a:r>
              <a:rPr lang="de-DE" dirty="0" err="1" smtClean="0">
                <a:cs typeface="Calibri"/>
              </a:rPr>
              <a:t>tuple</a:t>
            </a:r>
            <a:endParaRPr lang="de-DE" dirty="0">
              <a:cs typeface="Calibri"/>
            </a:endParaRPr>
          </a:p>
          <a:p>
            <a:pPr marL="182245" indent="-182245"/>
            <a:r>
              <a:rPr lang="de-DE" dirty="0" err="1" smtClean="0">
                <a:cs typeface="Calibri"/>
              </a:rPr>
              <a:t>Use</a:t>
            </a:r>
            <a:r>
              <a:rPr lang="de-DE" dirty="0" smtClean="0">
                <a:cs typeface="Calibri"/>
              </a:rPr>
              <a:t> </a:t>
            </a:r>
            <a:r>
              <a:rPr lang="de-DE" dirty="0" err="1" smtClean="0">
                <a:cs typeface="Calibri"/>
              </a:rPr>
              <a:t>parentheses</a:t>
            </a:r>
            <a:r>
              <a:rPr lang="de-DE" dirty="0" smtClean="0">
                <a:cs typeface="Calibri"/>
              </a:rPr>
              <a:t> </a:t>
            </a:r>
            <a:r>
              <a:rPr lang="de-DE" dirty="0" err="1" smtClean="0">
                <a:cs typeface="Calibri"/>
              </a:rPr>
              <a:t>for</a:t>
            </a:r>
            <a:r>
              <a:rPr lang="de-DE" dirty="0" smtClean="0">
                <a:cs typeface="Calibri"/>
              </a:rPr>
              <a:t> </a:t>
            </a:r>
            <a:r>
              <a:rPr lang="de-DE" dirty="0" err="1" smtClean="0">
                <a:cs typeface="Calibri"/>
              </a:rPr>
              <a:t>good</a:t>
            </a:r>
            <a:r>
              <a:rPr lang="de-DE" dirty="0" smtClean="0">
                <a:cs typeface="Calibri"/>
              </a:rPr>
              <a:t> style </a:t>
            </a:r>
            <a:r>
              <a:rPr lang="de-DE" dirty="0" err="1" smtClean="0">
                <a:cs typeface="Calibri"/>
              </a:rPr>
              <a:t>however</a:t>
            </a:r>
            <a:endParaRPr lang="de-DE" dirty="0">
              <a:cs typeface="Calibri"/>
            </a:endParaRPr>
          </a:p>
        </p:txBody>
      </p:sp>
      <p:sp>
        <p:nvSpPr>
          <p:cNvPr id="3" name="Textfeld 2">
            <a:extLst>
              <a:ext uri="{FF2B5EF4-FFF2-40B4-BE49-F238E27FC236}">
                <a16:creationId xmlns:a16="http://schemas.microsoft.com/office/drawing/2014/main" xmlns="" id="{0EEE9499-E0E3-41C1-B551-55E79C59250C}"/>
              </a:ext>
            </a:extLst>
          </p:cNvPr>
          <p:cNvSpPr txBox="1"/>
          <p:nvPr/>
        </p:nvSpPr>
        <p:spPr>
          <a:xfrm>
            <a:off x="1257379" y="4125391"/>
            <a:ext cx="995324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meals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8000"/>
                </a:solidFill>
                <a:latin typeface="Consolas"/>
              </a:rPr>
              <a:t>'</a:t>
            </a:r>
            <a:r>
              <a:rPr lang="de-DE" dirty="0" err="1" smtClean="0">
                <a:solidFill>
                  <a:srgbClr val="008000"/>
                </a:solidFill>
                <a:latin typeface="Consolas"/>
              </a:rPr>
              <a:t>oatmeal</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pasta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salad</a:t>
            </a:r>
            <a:r>
              <a:rPr lang="de-DE" dirty="0" smtClean="0">
                <a:solidFill>
                  <a:srgbClr val="008000"/>
                </a:solidFill>
                <a:latin typeface="Consolas"/>
              </a:rPr>
              <a:t>'</a:t>
            </a:r>
            <a:endParaRPr lang="de-DE" dirty="0" smtClean="0">
              <a:solidFill>
                <a:srgbClr val="000000"/>
              </a:solidFill>
              <a:latin typeface="Consolas"/>
            </a:endParaRPr>
          </a:p>
          <a:p>
            <a:endParaRPr lang="de-DE" dirty="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meals</a:t>
            </a:r>
            <a:r>
              <a:rPr lang="de-DE" b="1" dirty="0" smtClean="0">
                <a:solidFill>
                  <a:srgbClr val="000080"/>
                </a:solidFill>
                <a:latin typeface="Consolas"/>
              </a:rPr>
              <a:t>)</a:t>
            </a:r>
            <a:r>
              <a:rPr lang="de-DE" dirty="0" smtClean="0">
                <a:solidFill>
                  <a:srgbClr val="000000"/>
                </a:solidFill>
                <a:latin typeface="Consolas"/>
              </a:rPr>
              <a:t> </a:t>
            </a:r>
            <a:endParaRPr lang="de-DE" dirty="0">
              <a:effectLst/>
            </a:endParaRPr>
          </a:p>
        </p:txBody>
      </p:sp>
      <p:sp>
        <p:nvSpPr>
          <p:cNvPr id="6" name="Textfeld 5">
            <a:extLst>
              <a:ext uri="{FF2B5EF4-FFF2-40B4-BE49-F238E27FC236}">
                <a16:creationId xmlns:a16="http://schemas.microsoft.com/office/drawing/2014/main" xmlns="" id="{24548C4B-FBF5-4FA0-87D4-919D889E5938}"/>
              </a:ext>
            </a:extLst>
          </p:cNvPr>
          <p:cNvSpPr txBox="1"/>
          <p:nvPr/>
        </p:nvSpPr>
        <p:spPr>
          <a:xfrm>
            <a:off x="1300510" y="5494413"/>
            <a:ext cx="995324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smtClean="0">
                <a:latin typeface="Consolas"/>
              </a:rPr>
              <a:t>('</a:t>
            </a:r>
            <a:r>
              <a:rPr lang="de-DE" dirty="0" err="1" smtClean="0">
                <a:latin typeface="Consolas"/>
              </a:rPr>
              <a:t>oatmeal</a:t>
            </a:r>
            <a:r>
              <a:rPr lang="de-DE" dirty="0">
                <a:latin typeface="Consolas"/>
              </a:rPr>
              <a:t>'</a:t>
            </a:r>
            <a:r>
              <a:rPr lang="de-DE" dirty="0" smtClean="0">
                <a:latin typeface="Consolas"/>
              </a:rPr>
              <a:t>, '</a:t>
            </a:r>
            <a:r>
              <a:rPr lang="de-DE" dirty="0" err="1" smtClean="0">
                <a:latin typeface="Consolas"/>
              </a:rPr>
              <a:t>pasta</a:t>
            </a:r>
            <a:r>
              <a:rPr lang="de-DE" dirty="0">
                <a:latin typeface="Consolas"/>
              </a:rPr>
              <a:t>'</a:t>
            </a:r>
            <a:r>
              <a:rPr lang="de-DE" dirty="0" smtClean="0">
                <a:latin typeface="Consolas"/>
              </a:rPr>
              <a:t>, '</a:t>
            </a:r>
            <a:r>
              <a:rPr lang="de-DE" dirty="0" err="1" smtClean="0">
                <a:latin typeface="Consolas"/>
              </a:rPr>
              <a:t>salad</a:t>
            </a:r>
            <a:r>
              <a:rPr lang="de-DE" dirty="0">
                <a:latin typeface="Consolas"/>
              </a:rPr>
              <a:t>'</a:t>
            </a:r>
            <a:r>
              <a:rPr lang="de-DE" dirty="0" smtClean="0">
                <a:latin typeface="Consolas"/>
              </a:rPr>
              <a:t>)</a:t>
            </a:r>
            <a:endParaRPr lang="de-DE" dirty="0">
              <a:effectLst/>
            </a:endParaRPr>
          </a:p>
        </p:txBody>
      </p:sp>
      <p:sp>
        <p:nvSpPr>
          <p:cNvPr id="10" name="Textfeld 9">
            <a:extLst>
              <a:ext uri="{FF2B5EF4-FFF2-40B4-BE49-F238E27FC236}">
                <a16:creationId xmlns:a16="http://schemas.microsoft.com/office/drawing/2014/main" xmlns="" id="{6AA81E86-03C4-4753-80E8-5A9E1CAA8B4C}"/>
              </a:ext>
            </a:extLst>
          </p:cNvPr>
          <p:cNvSpPr txBox="1"/>
          <p:nvPr/>
        </p:nvSpPr>
        <p:spPr>
          <a:xfrm>
            <a:off x="1257379" y="504872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4222625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Unpacking</a:t>
            </a: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21</a:t>
            </a:fld>
            <a:endParaRPr lang="en-GB"/>
          </a:p>
        </p:txBody>
      </p:sp>
      <p:sp>
        <p:nvSpPr>
          <p:cNvPr id="7" name="Inhaltsplatzhalter 6">
            <a:extLst>
              <a:ext uri="{FF2B5EF4-FFF2-40B4-BE49-F238E27FC236}">
                <a16:creationId xmlns:a16="http://schemas.microsoft.com/office/drawing/2014/main" xmlns=""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extract</a:t>
            </a:r>
            <a:r>
              <a:rPr lang="de-DE" dirty="0">
                <a:cs typeface="Calibri"/>
              </a:rPr>
              <a:t> </a:t>
            </a:r>
            <a:r>
              <a:rPr lang="de-DE" dirty="0" err="1">
                <a:cs typeface="Calibri"/>
              </a:rPr>
              <a:t>elements</a:t>
            </a:r>
            <a:r>
              <a:rPr lang="de-DE" dirty="0">
                <a:cs typeface="Calibri"/>
              </a:rPr>
              <a:t> </a:t>
            </a:r>
            <a:r>
              <a:rPr lang="de-DE" dirty="0" err="1">
                <a:cs typeface="Calibri"/>
              </a:rPr>
              <a:t>of</a:t>
            </a:r>
            <a:r>
              <a:rPr lang="de-DE" dirty="0">
                <a:cs typeface="Calibri"/>
              </a:rPr>
              <a:t> </a:t>
            </a:r>
            <a:r>
              <a:rPr lang="de-DE" dirty="0" err="1">
                <a:cs typeface="Calibri"/>
              </a:rPr>
              <a:t>tuples</a:t>
            </a:r>
            <a:r>
              <a:rPr lang="de-DE" dirty="0">
                <a:cs typeface="Calibri"/>
              </a:rPr>
              <a:t> </a:t>
            </a:r>
            <a:r>
              <a:rPr lang="de-DE" dirty="0" err="1">
                <a:cs typeface="Calibri"/>
              </a:rPr>
              <a:t>into</a:t>
            </a:r>
            <a:r>
              <a:rPr lang="de-DE" dirty="0">
                <a:cs typeface="Calibri"/>
              </a:rPr>
              <a:t> </a:t>
            </a:r>
            <a:r>
              <a:rPr lang="de-DE" dirty="0" err="1">
                <a:cs typeface="Calibri"/>
              </a:rPr>
              <a:t>single</a:t>
            </a:r>
            <a:r>
              <a:rPr lang="de-DE" dirty="0">
                <a:cs typeface="Calibri"/>
              </a:rPr>
              <a:t> variables</a:t>
            </a:r>
          </a:p>
          <a:p>
            <a:pPr marL="383540" lvl="1"/>
            <a:r>
              <a:rPr lang="de-DE" dirty="0">
                <a:cs typeface="Calibri"/>
              </a:rPr>
              <a:t>This </a:t>
            </a:r>
            <a:r>
              <a:rPr lang="de-DE" dirty="0" err="1">
                <a:cs typeface="Calibri"/>
              </a:rPr>
              <a:t>is</a:t>
            </a:r>
            <a:r>
              <a:rPr lang="de-DE" dirty="0">
                <a:cs typeface="Calibri"/>
              </a:rPr>
              <a:t> </a:t>
            </a:r>
            <a:r>
              <a:rPr lang="de-DE" dirty="0" err="1">
                <a:cs typeface="Calibri"/>
              </a:rPr>
              <a:t>called</a:t>
            </a:r>
            <a:r>
              <a:rPr lang="de-DE" dirty="0">
                <a:cs typeface="Calibri"/>
              </a:rPr>
              <a:t> </a:t>
            </a:r>
            <a:r>
              <a:rPr lang="de-DE" i="1" dirty="0" err="1">
                <a:cs typeface="Calibri"/>
              </a:rPr>
              <a:t>unpacking</a:t>
            </a:r>
            <a:endParaRPr lang="de-DE" dirty="0" err="1">
              <a:cs typeface="Calibri"/>
            </a:endParaRPr>
          </a:p>
        </p:txBody>
      </p:sp>
      <p:sp>
        <p:nvSpPr>
          <p:cNvPr id="3" name="Textfeld 2">
            <a:extLst>
              <a:ext uri="{FF2B5EF4-FFF2-40B4-BE49-F238E27FC236}">
                <a16:creationId xmlns:a16="http://schemas.microsoft.com/office/drawing/2014/main" xmlns="" id="{0EEE9499-E0E3-41C1-B551-55E79C59250C}"/>
              </a:ext>
            </a:extLst>
          </p:cNvPr>
          <p:cNvSpPr txBox="1"/>
          <p:nvPr/>
        </p:nvSpPr>
        <p:spPr>
          <a:xfrm>
            <a:off x="1216322" y="2948793"/>
            <a:ext cx="9953248"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meals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oatmeal</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pasta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salad</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breakfast</a:t>
            </a:r>
            <a:r>
              <a:rPr lang="de-DE" b="1" dirty="0">
                <a:solidFill>
                  <a:srgbClr val="000080"/>
                </a:solidFill>
                <a:latin typeface="Consolas"/>
              </a:rPr>
              <a:t>,</a:t>
            </a:r>
            <a:r>
              <a:rPr lang="de-DE" dirty="0">
                <a:solidFill>
                  <a:srgbClr val="000000"/>
                </a:solidFill>
                <a:latin typeface="Consolas"/>
              </a:rPr>
              <a:t> lunch</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dinner</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meals</a:t>
            </a:r>
            <a:r>
              <a:rPr lang="de-DE" dirty="0">
                <a:solidFill>
                  <a:srgbClr val="000000"/>
                </a:solidFill>
                <a:latin typeface="Consolas"/>
              </a:rPr>
              <a:t> </a:t>
            </a:r>
            <a:endParaRPr lang="de-DE" dirty="0" smtClean="0">
              <a:solidFill>
                <a:srgbClr val="000000"/>
              </a:solidFill>
              <a:latin typeface="Consolas"/>
            </a:endParaRPr>
          </a:p>
          <a:p>
            <a:endParaRPr lang="de-DE" dirty="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lunch</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6" name="Textfeld 5">
            <a:extLst>
              <a:ext uri="{FF2B5EF4-FFF2-40B4-BE49-F238E27FC236}">
                <a16:creationId xmlns:a16="http://schemas.microsoft.com/office/drawing/2014/main" xmlns="" id="{24548C4B-FBF5-4FA0-87D4-919D889E5938}"/>
              </a:ext>
            </a:extLst>
          </p:cNvPr>
          <p:cNvSpPr txBox="1"/>
          <p:nvPr/>
        </p:nvSpPr>
        <p:spPr>
          <a:xfrm>
            <a:off x="1216320" y="4616568"/>
            <a:ext cx="995324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pasta</a:t>
            </a:r>
            <a:r>
              <a:rPr lang="de-DE" dirty="0">
                <a:solidFill>
                  <a:srgbClr val="000000"/>
                </a:solidFill>
                <a:latin typeface="Consolas"/>
              </a:rPr>
              <a:t> </a:t>
            </a:r>
            <a:endParaRPr lang="de-DE" dirty="0">
              <a:effectLst/>
            </a:endParaRPr>
          </a:p>
        </p:txBody>
      </p:sp>
      <p:sp>
        <p:nvSpPr>
          <p:cNvPr id="10" name="Textfeld 9">
            <a:extLst>
              <a:ext uri="{FF2B5EF4-FFF2-40B4-BE49-F238E27FC236}">
                <a16:creationId xmlns:a16="http://schemas.microsoft.com/office/drawing/2014/main" xmlns="" id="{6AA81E86-03C4-4753-80E8-5A9E1CAA8B4C}"/>
              </a:ext>
            </a:extLst>
          </p:cNvPr>
          <p:cNvSpPr txBox="1"/>
          <p:nvPr/>
        </p:nvSpPr>
        <p:spPr>
          <a:xfrm>
            <a:off x="1173189" y="417087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2059086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22</a:t>
            </a:fld>
            <a:endParaRPr lang="en-GB"/>
          </a:p>
        </p:txBody>
      </p:sp>
      <p:sp>
        <p:nvSpPr>
          <p:cNvPr id="7" name="Inhaltsplatzhalter 6">
            <a:extLst>
              <a:ext uri="{FF2B5EF4-FFF2-40B4-BE49-F238E27FC236}">
                <a16:creationId xmlns:a16="http://schemas.microsoft.com/office/drawing/2014/main" xmlns=""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Tuples</a:t>
            </a:r>
            <a:r>
              <a:rPr lang="de-DE" dirty="0">
                <a:cs typeface="Calibri"/>
              </a:rPr>
              <a:t> </a:t>
            </a:r>
            <a:r>
              <a:rPr lang="de-DE" dirty="0" err="1">
                <a:cs typeface="Calibri"/>
              </a:rPr>
              <a:t>are</a:t>
            </a:r>
            <a:r>
              <a:rPr lang="de-DE" dirty="0">
                <a:cs typeface="Calibri"/>
              </a:rPr>
              <a:t> </a:t>
            </a:r>
            <a:r>
              <a:rPr lang="de-DE" dirty="0" err="1">
                <a:cs typeface="Calibri"/>
              </a:rPr>
              <a:t>often</a:t>
            </a:r>
            <a:r>
              <a:rPr lang="de-DE" dirty="0">
                <a:cs typeface="Calibri"/>
              </a:rPr>
              <a:t> </a:t>
            </a:r>
            <a:r>
              <a:rPr lang="de-DE" dirty="0" err="1">
                <a:cs typeface="Calibri"/>
              </a:rPr>
              <a:t>used</a:t>
            </a:r>
            <a:r>
              <a:rPr lang="de-DE" dirty="0">
                <a:cs typeface="Calibri"/>
              </a:rPr>
              <a:t> </a:t>
            </a:r>
            <a:r>
              <a:rPr lang="de-DE" dirty="0" err="1">
                <a:cs typeface="Calibri"/>
              </a:rPr>
              <a:t>for</a:t>
            </a:r>
            <a:r>
              <a:rPr lang="de-DE" dirty="0">
                <a:cs typeface="Calibri"/>
              </a:rPr>
              <a:t> </a:t>
            </a:r>
            <a:r>
              <a:rPr lang="de-DE" b="1" dirty="0" err="1">
                <a:cs typeface="Calibri"/>
              </a:rPr>
              <a:t>grouping</a:t>
            </a:r>
            <a:r>
              <a:rPr lang="de-DE" b="1" dirty="0">
                <a:cs typeface="Calibri"/>
              </a:rPr>
              <a:t> </a:t>
            </a:r>
            <a:r>
              <a:rPr lang="de-DE" b="1" dirty="0" err="1">
                <a:cs typeface="Calibri"/>
              </a:rPr>
              <a:t>data</a:t>
            </a:r>
            <a:r>
              <a:rPr lang="de-DE" b="1" dirty="0">
                <a:cs typeface="Calibri"/>
              </a:rPr>
              <a:t> </a:t>
            </a:r>
            <a:r>
              <a:rPr lang="de-DE" b="1" dirty="0" err="1">
                <a:cs typeface="Calibri"/>
              </a:rPr>
              <a:t>together</a:t>
            </a:r>
            <a:endParaRPr lang="de-DE" b="1" dirty="0">
              <a:cs typeface="Calibri"/>
            </a:endParaRPr>
          </a:p>
          <a:p>
            <a:pPr marL="182245" indent="-182245"/>
            <a:r>
              <a:rPr lang="de-DE" dirty="0">
                <a:cs typeface="Calibri"/>
              </a:rPr>
              <a:t>Data in </a:t>
            </a:r>
            <a:r>
              <a:rPr lang="de-DE" dirty="0" err="1">
                <a:cs typeface="Calibri"/>
              </a:rPr>
              <a:t>tuples</a:t>
            </a:r>
            <a:r>
              <a:rPr lang="de-DE" dirty="0">
                <a:cs typeface="Calibri"/>
              </a:rPr>
              <a:t> </a:t>
            </a:r>
            <a:r>
              <a:rPr lang="de-DE" dirty="0" err="1">
                <a:cs typeface="Calibri"/>
              </a:rPr>
              <a:t>is</a:t>
            </a:r>
            <a:r>
              <a:rPr lang="de-DE" dirty="0">
                <a:cs typeface="Calibri"/>
              </a:rPr>
              <a:t> </a:t>
            </a:r>
            <a:r>
              <a:rPr lang="de-DE" dirty="0" err="1">
                <a:cs typeface="Calibri"/>
              </a:rPr>
              <a:t>therefore</a:t>
            </a:r>
            <a:r>
              <a:rPr lang="de-DE" dirty="0">
                <a:cs typeface="Calibri"/>
              </a:rPr>
              <a:t> </a:t>
            </a:r>
            <a:r>
              <a:rPr lang="de-DE" dirty="0" err="1">
                <a:cs typeface="Calibri"/>
              </a:rPr>
              <a:t>often</a:t>
            </a:r>
            <a:r>
              <a:rPr lang="de-DE" dirty="0">
                <a:cs typeface="Calibri"/>
              </a:rPr>
              <a:t> </a:t>
            </a:r>
            <a:r>
              <a:rPr lang="de-DE" b="1" dirty="0">
                <a:cs typeface="Calibri"/>
              </a:rPr>
              <a:t>not </a:t>
            </a:r>
            <a:r>
              <a:rPr lang="de-DE" b="1" dirty="0" err="1">
                <a:cs typeface="Calibri"/>
              </a:rPr>
              <a:t>homogeneous</a:t>
            </a:r>
            <a:endParaRPr lang="de-DE" b="1" dirty="0">
              <a:cs typeface="Calibri"/>
            </a:endParaRPr>
          </a:p>
          <a:p>
            <a:pPr marL="383540" lvl="1"/>
            <a:r>
              <a:rPr lang="de-DE" dirty="0" err="1">
                <a:cs typeface="Calibri"/>
              </a:rPr>
              <a:t>that</a:t>
            </a:r>
            <a:r>
              <a:rPr lang="de-DE" dirty="0">
                <a:cs typeface="Calibri"/>
              </a:rPr>
              <a:t> </a:t>
            </a:r>
            <a:r>
              <a:rPr lang="de-DE" dirty="0" err="1">
                <a:cs typeface="Calibri"/>
              </a:rPr>
              <a:t>means</a:t>
            </a:r>
            <a:r>
              <a:rPr lang="de-DE" dirty="0">
                <a:cs typeface="Calibri"/>
              </a:rPr>
              <a:t> </a:t>
            </a:r>
            <a:r>
              <a:rPr lang="de-DE" dirty="0" err="1">
                <a:cs typeface="Calibri"/>
              </a:rPr>
              <a:t>they</a:t>
            </a:r>
            <a:r>
              <a:rPr lang="de-DE" dirty="0">
                <a:cs typeface="Calibri"/>
              </a:rPr>
              <a:t> do not </a:t>
            </a:r>
            <a:r>
              <a:rPr lang="de-DE" dirty="0" err="1">
                <a:cs typeface="Calibri"/>
              </a:rPr>
              <a:t>necessarily</a:t>
            </a:r>
            <a:r>
              <a:rPr lang="de-DE" dirty="0">
                <a:cs typeface="Calibri"/>
              </a:rPr>
              <a:t> </a:t>
            </a:r>
            <a:r>
              <a:rPr lang="de-DE" dirty="0" err="1">
                <a:cs typeface="Calibri"/>
              </a:rPr>
              <a:t>share</a:t>
            </a:r>
            <a:r>
              <a:rPr lang="de-DE" dirty="0">
                <a:cs typeface="Calibri"/>
              </a:rPr>
              <a:t> </a:t>
            </a:r>
            <a:r>
              <a:rPr lang="de-DE" dirty="0" err="1">
                <a:cs typeface="Calibri"/>
              </a:rPr>
              <a:t>the</a:t>
            </a:r>
            <a:r>
              <a:rPr lang="de-DE" dirty="0">
                <a:cs typeface="Calibri"/>
              </a:rPr>
              <a:t> same </a:t>
            </a:r>
            <a:r>
              <a:rPr lang="de-DE" dirty="0" err="1">
                <a:cs typeface="Calibri"/>
              </a:rPr>
              <a:t>sort</a:t>
            </a:r>
            <a:r>
              <a:rPr lang="de-DE" dirty="0">
                <a:cs typeface="Calibri"/>
              </a:rPr>
              <a:t> </a:t>
            </a:r>
            <a:r>
              <a:rPr lang="de-DE" dirty="0" err="1">
                <a:cs typeface="Calibri"/>
              </a:rPr>
              <a:t>of</a:t>
            </a:r>
            <a:r>
              <a:rPr lang="de-DE" dirty="0">
                <a:cs typeface="Calibri"/>
              </a:rPr>
              <a:t> </a:t>
            </a:r>
            <a:r>
              <a:rPr lang="de-DE" dirty="0" err="1">
                <a:cs typeface="Calibri"/>
              </a:rPr>
              <a:t>meaning</a:t>
            </a:r>
            <a:r>
              <a:rPr lang="de-DE" dirty="0">
                <a:cs typeface="Calibri"/>
              </a:rPr>
              <a:t> </a:t>
            </a:r>
            <a:r>
              <a:rPr lang="de-DE" dirty="0" err="1">
                <a:cs typeface="Calibri"/>
              </a:rPr>
              <a:t>or</a:t>
            </a:r>
            <a:r>
              <a:rPr lang="de-DE" dirty="0">
                <a:cs typeface="Calibri"/>
              </a:rPr>
              <a:t> </a:t>
            </a:r>
            <a:r>
              <a:rPr lang="de-DE" dirty="0" err="1">
                <a:cs typeface="Calibri"/>
              </a:rPr>
              <a:t>even</a:t>
            </a:r>
            <a:r>
              <a:rPr lang="de-DE" dirty="0">
                <a:cs typeface="Calibri"/>
              </a:rPr>
              <a:t> </a:t>
            </a:r>
            <a:r>
              <a:rPr lang="de-DE" dirty="0" err="1">
                <a:cs typeface="Calibri"/>
              </a:rPr>
              <a:t>the</a:t>
            </a:r>
            <a:r>
              <a:rPr lang="de-DE" dirty="0">
                <a:cs typeface="Calibri"/>
              </a:rPr>
              <a:t> </a:t>
            </a:r>
            <a:r>
              <a:rPr lang="de-DE" dirty="0" err="1">
                <a:cs typeface="Calibri"/>
              </a:rPr>
              <a:t>data</a:t>
            </a:r>
            <a:r>
              <a:rPr lang="de-DE" dirty="0">
                <a:cs typeface="Calibri"/>
              </a:rPr>
              <a:t> type</a:t>
            </a:r>
            <a:endParaRPr lang="de-DE" b="1" dirty="0" err="1">
              <a:cs typeface="Calibri"/>
            </a:endParaRPr>
          </a:p>
          <a:p>
            <a:pPr marL="383540" lvl="1"/>
            <a:r>
              <a:rPr lang="de-DE" dirty="0" err="1">
                <a:cs typeface="Calibri"/>
              </a:rPr>
              <a:t>they</a:t>
            </a:r>
            <a:r>
              <a:rPr lang="de-DE" dirty="0">
                <a:cs typeface="Calibri"/>
              </a:rPr>
              <a:t> </a:t>
            </a:r>
            <a:r>
              <a:rPr lang="de-DE" dirty="0" err="1">
                <a:cs typeface="Calibri"/>
              </a:rPr>
              <a:t>can</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describe</a:t>
            </a:r>
            <a:r>
              <a:rPr lang="de-DE" dirty="0">
                <a:cs typeface="Calibri"/>
              </a:rPr>
              <a:t> </a:t>
            </a:r>
            <a:r>
              <a:rPr lang="de-DE" dirty="0" err="1">
                <a:cs typeface="Calibri"/>
              </a:rPr>
              <a:t>several</a:t>
            </a:r>
            <a:r>
              <a:rPr lang="de-DE" dirty="0">
                <a:cs typeface="Calibri"/>
              </a:rPr>
              <a:t> </a:t>
            </a:r>
            <a:r>
              <a:rPr lang="de-DE" dirty="0" err="1">
                <a:cs typeface="Calibri"/>
              </a:rPr>
              <a:t>aspects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same </a:t>
            </a:r>
            <a:r>
              <a:rPr lang="de-DE" dirty="0" err="1">
                <a:cs typeface="Calibri"/>
              </a:rPr>
              <a:t>thing</a:t>
            </a:r>
            <a:r>
              <a:rPr lang="de-DE" dirty="0">
                <a:cs typeface="Calibri"/>
              </a:rPr>
              <a:t> </a:t>
            </a:r>
            <a:r>
              <a:rPr lang="de-DE" dirty="0" err="1">
                <a:cs typeface="Calibri"/>
              </a:rPr>
              <a:t>instead</a:t>
            </a:r>
          </a:p>
          <a:p>
            <a:pPr marL="182245" indent="-182245"/>
            <a:r>
              <a:rPr lang="de-DE" dirty="0" err="1">
                <a:cs typeface="Calibri"/>
              </a:rPr>
              <a:t>Examples</a:t>
            </a:r>
            <a:r>
              <a:rPr lang="de-DE" dirty="0">
                <a:cs typeface="Calibri"/>
              </a:rPr>
              <a:t> </a:t>
            </a:r>
            <a:r>
              <a:rPr lang="de-DE" dirty="0" err="1">
                <a:cs typeface="Calibri"/>
              </a:rPr>
              <a:t>for</a:t>
            </a:r>
            <a:r>
              <a:rPr lang="de-DE" dirty="0">
                <a:cs typeface="Calibri"/>
              </a:rPr>
              <a:t> </a:t>
            </a:r>
            <a:r>
              <a:rPr lang="de-DE" dirty="0" err="1">
                <a:cs typeface="Calibri"/>
              </a:rPr>
              <a:t>this</a:t>
            </a:r>
            <a:r>
              <a:rPr lang="de-DE" dirty="0">
                <a:cs typeface="Calibri"/>
              </a:rPr>
              <a:t> </a:t>
            </a:r>
            <a:r>
              <a:rPr lang="de-DE" dirty="0" err="1">
                <a:cs typeface="Calibri"/>
              </a:rPr>
              <a:t>could</a:t>
            </a:r>
            <a:r>
              <a:rPr lang="de-DE" dirty="0">
                <a:cs typeface="Calibri"/>
              </a:rPr>
              <a:t> </a:t>
            </a:r>
            <a:r>
              <a:rPr lang="de-DE" dirty="0" err="1">
                <a:cs typeface="Calibri"/>
              </a:rPr>
              <a:t>be</a:t>
            </a:r>
          </a:p>
          <a:p>
            <a:pPr marL="383540" lvl="1"/>
            <a:r>
              <a:rPr lang="de-DE" dirty="0" err="1">
                <a:cs typeface="Calibri"/>
              </a:rPr>
              <a:t>coordinates</a:t>
            </a:r>
            <a:r>
              <a:rPr lang="de-DE" dirty="0">
                <a:cs typeface="Calibri"/>
              </a:rPr>
              <a:t> on a </a:t>
            </a:r>
            <a:r>
              <a:rPr lang="de-DE" dirty="0" err="1">
                <a:cs typeface="Calibri"/>
              </a:rPr>
              <a:t>picture</a:t>
            </a:r>
            <a:r>
              <a:rPr lang="de-DE" dirty="0">
                <a:cs typeface="Calibri"/>
              </a:rPr>
              <a:t> and </a:t>
            </a:r>
            <a:r>
              <a:rPr lang="de-DE" dirty="0" err="1">
                <a:cs typeface="Calibri"/>
              </a:rPr>
              <a:t>the</a:t>
            </a:r>
            <a:r>
              <a:rPr lang="de-DE" dirty="0">
                <a:cs typeface="Calibri"/>
              </a:rPr>
              <a:t> </a:t>
            </a:r>
            <a:r>
              <a:rPr lang="de-DE" dirty="0" err="1">
                <a:cs typeface="Calibri"/>
              </a:rPr>
              <a:t>respective</a:t>
            </a:r>
            <a:r>
              <a:rPr lang="de-DE" dirty="0">
                <a:cs typeface="Calibri"/>
              </a:rPr>
              <a:t> RGB </a:t>
            </a:r>
            <a:r>
              <a:rPr lang="de-DE" dirty="0" err="1">
                <a:cs typeface="Calibri"/>
              </a:rPr>
              <a:t>color</a:t>
            </a:r>
            <a:r>
              <a:rPr lang="de-DE" dirty="0">
                <a:cs typeface="Calibri"/>
              </a:rPr>
              <a:t> </a:t>
            </a:r>
            <a:r>
              <a:rPr lang="de-DE" dirty="0" err="1">
                <a:cs typeface="Calibri"/>
              </a:rPr>
              <a:t>values</a:t>
            </a:r>
          </a:p>
          <a:p>
            <a:pPr marL="383540" lvl="1"/>
            <a:r>
              <a:rPr lang="de-DE" dirty="0" err="1">
                <a:solidFill>
                  <a:srgbClr val="404040"/>
                </a:solidFill>
                <a:cs typeface="Calibri"/>
              </a:rPr>
              <a:t>data</a:t>
            </a:r>
            <a:r>
              <a:rPr lang="de-DE" dirty="0">
                <a:solidFill>
                  <a:srgbClr val="404040"/>
                </a:solidFill>
                <a:cs typeface="Calibri"/>
              </a:rPr>
              <a:t> </a:t>
            </a:r>
            <a:r>
              <a:rPr lang="de-DE" dirty="0" err="1">
                <a:solidFill>
                  <a:srgbClr val="404040"/>
                </a:solidFill>
                <a:cs typeface="Calibri"/>
              </a:rPr>
              <a:t>about</a:t>
            </a:r>
            <a:r>
              <a:rPr lang="de-DE" dirty="0">
                <a:solidFill>
                  <a:srgbClr val="404040"/>
                </a:solidFill>
                <a:cs typeface="Calibri"/>
              </a:rPr>
              <a:t> </a:t>
            </a:r>
            <a:r>
              <a:rPr lang="de-DE" dirty="0" err="1">
                <a:solidFill>
                  <a:srgbClr val="404040"/>
                </a:solidFill>
                <a:cs typeface="Calibri"/>
              </a:rPr>
              <a:t>people</a:t>
            </a:r>
            <a:r>
              <a:rPr lang="de-DE" dirty="0">
                <a:solidFill>
                  <a:srgbClr val="404040"/>
                </a:solidFill>
                <a:cs typeface="Calibri"/>
              </a:rPr>
              <a:t> (e.g. </a:t>
            </a:r>
            <a:r>
              <a:rPr lang="de-DE" dirty="0" err="1">
                <a:solidFill>
                  <a:srgbClr val="404040"/>
                </a:solidFill>
                <a:cs typeface="Calibri"/>
              </a:rPr>
              <a:t>experiment</a:t>
            </a:r>
            <a:r>
              <a:rPr lang="de-DE" dirty="0">
                <a:solidFill>
                  <a:srgbClr val="404040"/>
                </a:solidFill>
                <a:cs typeface="Calibri"/>
              </a:rPr>
              <a:t> </a:t>
            </a:r>
            <a:r>
              <a:rPr lang="de-DE" dirty="0" err="1">
                <a:solidFill>
                  <a:srgbClr val="404040"/>
                </a:solidFill>
                <a:cs typeface="Calibri"/>
              </a:rPr>
              <a:t>participants</a:t>
            </a:r>
            <a:r>
              <a:rPr lang="de-DE" dirty="0">
                <a:solidFill>
                  <a:srgbClr val="404040"/>
                </a:solidFill>
                <a:cs typeface="Calibri"/>
              </a:rPr>
              <a:t>: </a:t>
            </a:r>
            <a:r>
              <a:rPr lang="de-DE" dirty="0" err="1">
                <a:solidFill>
                  <a:srgbClr val="404040"/>
                </a:solidFill>
                <a:cs typeface="Calibri"/>
              </a:rPr>
              <a:t>name</a:t>
            </a:r>
            <a:r>
              <a:rPr lang="de-DE" dirty="0">
                <a:solidFill>
                  <a:srgbClr val="404040"/>
                </a:solidFill>
                <a:cs typeface="Calibri"/>
              </a:rPr>
              <a:t>, </a:t>
            </a:r>
            <a:r>
              <a:rPr lang="de-DE" dirty="0" err="1">
                <a:solidFill>
                  <a:srgbClr val="404040"/>
                </a:solidFill>
                <a:cs typeface="Calibri"/>
              </a:rPr>
              <a:t>age</a:t>
            </a:r>
            <a:r>
              <a:rPr lang="de-DE" dirty="0">
                <a:solidFill>
                  <a:srgbClr val="404040"/>
                </a:solidFill>
                <a:cs typeface="Calibri"/>
              </a:rPr>
              <a:t>, ...)</a:t>
            </a:r>
          </a:p>
          <a:p>
            <a:pPr marL="383540" lvl="1"/>
            <a:endParaRPr lang="de-DE" dirty="0">
              <a:solidFill>
                <a:srgbClr val="404040"/>
              </a:solidFill>
              <a:cs typeface="Calibri"/>
            </a:endParaRPr>
          </a:p>
          <a:p>
            <a:pPr marL="182245" indent="-182245"/>
            <a:r>
              <a:rPr lang="de-DE" dirty="0" err="1" smtClean="0">
                <a:solidFill>
                  <a:srgbClr val="404040"/>
                </a:solidFill>
                <a:cs typeface="Calibri"/>
              </a:rPr>
              <a:t>When</a:t>
            </a:r>
            <a:r>
              <a:rPr lang="de-DE" dirty="0" smtClean="0">
                <a:solidFill>
                  <a:srgbClr val="404040"/>
                </a:solidFill>
                <a:cs typeface="Calibri"/>
              </a:rPr>
              <a:t> </a:t>
            </a:r>
            <a:r>
              <a:rPr lang="de-DE" dirty="0" err="1" smtClean="0">
                <a:solidFill>
                  <a:srgbClr val="404040"/>
                </a:solidFill>
                <a:cs typeface="Calibri"/>
              </a:rPr>
              <a:t>functions</a:t>
            </a:r>
            <a:r>
              <a:rPr lang="de-DE" dirty="0" smtClean="0">
                <a:solidFill>
                  <a:srgbClr val="404040"/>
                </a:solidFill>
                <a:cs typeface="Calibri"/>
              </a:rPr>
              <a:t> </a:t>
            </a:r>
            <a:r>
              <a:rPr lang="de-DE" dirty="0" err="1" smtClean="0">
                <a:solidFill>
                  <a:srgbClr val="404040"/>
                </a:solidFill>
                <a:cs typeface="Calibri"/>
              </a:rPr>
              <a:t>return</a:t>
            </a:r>
            <a:r>
              <a:rPr lang="de-DE" dirty="0" smtClean="0">
                <a:solidFill>
                  <a:srgbClr val="404040"/>
                </a:solidFill>
                <a:cs typeface="Calibri"/>
              </a:rPr>
              <a:t> multiple </a:t>
            </a:r>
            <a:r>
              <a:rPr lang="de-DE" dirty="0" err="1" smtClean="0">
                <a:solidFill>
                  <a:srgbClr val="404040"/>
                </a:solidFill>
                <a:cs typeface="Calibri"/>
              </a:rPr>
              <a:t>values</a:t>
            </a:r>
            <a:endParaRPr lang="de-DE" dirty="0">
              <a:solidFill>
                <a:srgbClr val="404040"/>
              </a:solidFill>
              <a:cs typeface="Calibri"/>
            </a:endParaRPr>
          </a:p>
        </p:txBody>
      </p:sp>
    </p:spTree>
    <p:extLst>
      <p:ext uri="{BB962C8B-B14F-4D97-AF65-F5344CB8AC3E}">
        <p14:creationId xmlns:p14="http://schemas.microsoft.com/office/powerpoint/2010/main" val="35483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a:cs typeface="Calibri Light"/>
              </a:rPr>
              <a:t>Lists</a:t>
            </a:r>
            <a:endParaRPr lang="de-DE" dirty="0"/>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23</a:t>
            </a:fld>
            <a:endParaRPr lang="en-GB"/>
          </a:p>
        </p:txBody>
      </p:sp>
    </p:spTree>
    <p:extLst>
      <p:ext uri="{BB962C8B-B14F-4D97-AF65-F5344CB8AC3E}">
        <p14:creationId xmlns:p14="http://schemas.microsoft.com/office/powerpoint/2010/main" val="2279398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a:cs typeface="Calibri Light"/>
              </a:rPr>
              <a:t>Lists</a:t>
            </a:r>
            <a:endParaRPr lang="de-DE" dirty="0"/>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are</a:t>
            </a:r>
            <a:r>
              <a:rPr lang="de-DE" dirty="0">
                <a:cs typeface="Calibri"/>
              </a:rPr>
              <a:t> mutable, </a:t>
            </a:r>
            <a:r>
              <a:rPr lang="de-DE" dirty="0" err="1">
                <a:cs typeface="Calibri"/>
              </a:rPr>
              <a:t>ordered</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print</a:t>
            </a:r>
            <a:r>
              <a:rPr lang="de-DE" dirty="0">
                <a:cs typeface="Calibri"/>
              </a:rPr>
              <a:t> a </a:t>
            </a:r>
            <a:r>
              <a:rPr lang="de-DE" dirty="0" err="1">
                <a:cs typeface="Calibri"/>
              </a:rPr>
              <a:t>list</a:t>
            </a:r>
            <a:r>
              <a:rPr lang="de-DE" dirty="0">
                <a:cs typeface="Calibri"/>
              </a:rPr>
              <a:t> </a:t>
            </a:r>
            <a:r>
              <a:rPr lang="de-DE" dirty="0" err="1">
                <a:cs typeface="Calibri"/>
              </a:rPr>
              <a:t>or</a:t>
            </a:r>
            <a:r>
              <a:rPr lang="de-DE" dirty="0">
                <a:cs typeface="Calibri"/>
              </a:rPr>
              <a:t> </a:t>
            </a:r>
            <a:r>
              <a:rPr lang="de-DE" dirty="0" err="1">
                <a:cs typeface="Calibri"/>
              </a:rPr>
              <a:t>access</a:t>
            </a:r>
            <a:r>
              <a:rPr lang="de-DE" dirty="0">
                <a:cs typeface="Calibri"/>
              </a:rPr>
              <a:t> just </a:t>
            </a:r>
            <a:r>
              <a:rPr lang="de-DE" dirty="0" err="1">
                <a:cs typeface="Calibri"/>
              </a:rPr>
              <a:t>certain</a:t>
            </a:r>
            <a:r>
              <a:rPr lang="de-DE" dirty="0">
                <a:cs typeface="Calibri"/>
              </a:rPr>
              <a:t> </a:t>
            </a:r>
            <a:r>
              <a:rPr lang="de-DE" dirty="0" err="1">
                <a:cs typeface="Calibri"/>
              </a:rPr>
              <a:t>values</a:t>
            </a:r>
            <a:r>
              <a:rPr lang="de-DE" dirty="0">
                <a:cs typeface="Calibri"/>
              </a:rPr>
              <a:t> in </a:t>
            </a:r>
            <a:r>
              <a:rPr lang="de-DE" dirty="0" err="1">
                <a:cs typeface="Calibri"/>
              </a:rPr>
              <a:t>it</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an </a:t>
            </a:r>
            <a:r>
              <a:rPr lang="de-DE" dirty="0" err="1">
                <a:cs typeface="Calibri"/>
              </a:rPr>
              <a:t>index</a:t>
            </a:r>
          </a:p>
          <a:p>
            <a:pPr marL="383540" lvl="1"/>
            <a:r>
              <a:rPr lang="de-DE" dirty="0" err="1">
                <a:cs typeface="Calibri"/>
              </a:rPr>
              <a:t>Contrary</a:t>
            </a:r>
            <a:r>
              <a:rPr lang="de-DE" dirty="0">
                <a:cs typeface="Calibri"/>
              </a:rPr>
              <a:t> </a:t>
            </a:r>
            <a:r>
              <a:rPr lang="de-DE" dirty="0" err="1">
                <a:cs typeface="Calibri"/>
              </a:rPr>
              <a:t>to</a:t>
            </a:r>
            <a:r>
              <a:rPr lang="de-DE" dirty="0">
                <a:cs typeface="Calibri"/>
              </a:rPr>
              <a:t> </a:t>
            </a:r>
            <a:r>
              <a:rPr lang="de-DE" dirty="0" err="1">
                <a:cs typeface="Calibri"/>
              </a:rPr>
              <a:t>tuples</a:t>
            </a:r>
            <a:r>
              <a:rPr lang="de-DE" dirty="0">
                <a:cs typeface="Calibri"/>
              </a:rPr>
              <a:t>, </a:t>
            </a:r>
            <a:r>
              <a:rPr lang="de-DE" dirty="0" err="1">
                <a:cs typeface="Calibri"/>
              </a:rPr>
              <a:t>items</a:t>
            </a:r>
            <a:r>
              <a:rPr lang="de-DE" dirty="0">
                <a:cs typeface="Calibri"/>
              </a:rPr>
              <a:t> </a:t>
            </a:r>
            <a:r>
              <a:rPr lang="de-DE" dirty="0" err="1">
                <a:cs typeface="Calibri"/>
              </a:rPr>
              <a:t>can</a:t>
            </a:r>
            <a:r>
              <a:rPr lang="de-DE" dirty="0">
                <a:cs typeface="Calibri"/>
              </a:rPr>
              <a:t> also </a:t>
            </a:r>
            <a:r>
              <a:rPr lang="de-DE" dirty="0" err="1">
                <a:cs typeface="Calibri"/>
              </a:rPr>
              <a:t>be</a:t>
            </a:r>
            <a:r>
              <a:rPr lang="de-DE" dirty="0">
                <a:cs typeface="Calibri"/>
              </a:rPr>
              <a:t> </a:t>
            </a:r>
            <a:r>
              <a:rPr lang="de-DE" dirty="0" err="1">
                <a:cs typeface="Calibri"/>
              </a:rPr>
              <a:t>reassigned</a:t>
            </a:r>
            <a:r>
              <a:rPr lang="de-DE" dirty="0">
                <a:cs typeface="Calibri"/>
              </a:rPr>
              <a:t> </a:t>
            </a:r>
            <a:r>
              <a:rPr lang="de-DE" dirty="0" err="1">
                <a:cs typeface="Calibri"/>
              </a:rPr>
              <a:t>using</a:t>
            </a:r>
            <a:r>
              <a:rPr lang="de-DE" dirty="0">
                <a:cs typeface="Calibri"/>
              </a:rPr>
              <a:t> </a:t>
            </a:r>
            <a:r>
              <a:rPr lang="de-DE" dirty="0" err="1">
                <a:cs typeface="Calibri"/>
              </a:rPr>
              <a:t>this</a:t>
            </a:r>
            <a:r>
              <a:rPr lang="de-DE" dirty="0">
                <a:cs typeface="Calibri"/>
              </a:rPr>
              <a:t> </a:t>
            </a:r>
            <a:r>
              <a:rPr lang="de-DE" dirty="0" err="1">
                <a:cs typeface="Calibri"/>
              </a:rPr>
              <a:t>index</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24</a:t>
            </a:fld>
            <a:endParaRPr lang="en-GB"/>
          </a:p>
        </p:txBody>
      </p:sp>
      <p:sp>
        <p:nvSpPr>
          <p:cNvPr id="6" name="Textfeld 5">
            <a:extLst>
              <a:ext uri="{FF2B5EF4-FFF2-40B4-BE49-F238E27FC236}">
                <a16:creationId xmlns:a16="http://schemas.microsoft.com/office/drawing/2014/main" xmlns="" id="{DF5E470A-8834-46C8-B61E-596CEE55F855}"/>
              </a:ext>
            </a:extLst>
          </p:cNvPr>
          <p:cNvSpPr txBox="1"/>
          <p:nvPr/>
        </p:nvSpPr>
        <p:spPr>
          <a:xfrm>
            <a:off x="1259456" y="2287438"/>
            <a:ext cx="992449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7" name="Textfeld 6">
            <a:extLst>
              <a:ext uri="{FF2B5EF4-FFF2-40B4-BE49-F238E27FC236}">
                <a16:creationId xmlns:a16="http://schemas.microsoft.com/office/drawing/2014/main" xmlns="" id="{8225FE3B-F3A3-424B-B0F5-E7EF33676E7E}"/>
              </a:ext>
            </a:extLst>
          </p:cNvPr>
          <p:cNvSpPr txBox="1"/>
          <p:nvPr/>
        </p:nvSpPr>
        <p:spPr>
          <a:xfrm>
            <a:off x="1245078" y="3782681"/>
            <a:ext cx="9924492"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smtClean="0">
                <a:solidFill>
                  <a:srgbClr val="0000FF"/>
                </a:solidFill>
                <a:latin typeface="Consolas"/>
              </a:rPr>
              <a:t>print</a:t>
            </a:r>
            <a:r>
              <a:rPr lang="fr-FR" b="1" dirty="0" smtClean="0">
                <a:solidFill>
                  <a:srgbClr val="000080"/>
                </a:solidFill>
                <a:latin typeface="Consolas"/>
              </a:rPr>
              <a:t>(</a:t>
            </a:r>
            <a:r>
              <a:rPr lang="fr-FR" dirty="0" smtClean="0">
                <a:solidFill>
                  <a:srgbClr val="000000"/>
                </a:solidFill>
                <a:latin typeface="Consolas"/>
              </a:rPr>
              <a:t>fruits</a:t>
            </a:r>
            <a:r>
              <a:rPr lang="fr-FR" b="1" dirty="0" smtClean="0">
                <a:solidFill>
                  <a:srgbClr val="000080"/>
                </a:solidFill>
                <a:latin typeface="Consolas"/>
              </a:rPr>
              <a:t>)</a:t>
            </a:r>
            <a:endParaRPr lang="fr-FR" dirty="0" smtClean="0">
              <a:solidFill>
                <a:srgbClr val="000000"/>
              </a:solidFill>
              <a:latin typeface="Consolas"/>
            </a:endParaRPr>
          </a:p>
          <a:p>
            <a:r>
              <a:rPr lang="fr-FR" dirty="0" err="1" smtClean="0">
                <a:solidFill>
                  <a:srgbClr val="0000FF"/>
                </a:solidFill>
                <a:latin typeface="Consolas"/>
              </a:rPr>
              <a:t>print</a:t>
            </a:r>
            <a:r>
              <a:rPr lang="fr-FR" b="1" dirty="0" smtClean="0">
                <a:solidFill>
                  <a:srgbClr val="000080"/>
                </a:solidFill>
                <a:latin typeface="Consolas"/>
              </a:rPr>
              <a:t>(</a:t>
            </a:r>
            <a:r>
              <a:rPr lang="fr-FR" dirty="0" smtClean="0">
                <a:solidFill>
                  <a:srgbClr val="000000"/>
                </a:solidFill>
                <a:latin typeface="Consolas"/>
              </a:rPr>
              <a:t>fruits</a:t>
            </a:r>
            <a:r>
              <a:rPr lang="fr-FR" b="1" dirty="0" smtClean="0">
                <a:solidFill>
                  <a:srgbClr val="000080"/>
                </a:solidFill>
                <a:latin typeface="Consolas"/>
              </a:rPr>
              <a:t>[</a:t>
            </a:r>
            <a:r>
              <a:rPr lang="fr-FR" dirty="0" smtClean="0">
                <a:solidFill>
                  <a:srgbClr val="FF0000"/>
                </a:solidFill>
                <a:latin typeface="Consolas"/>
              </a:rPr>
              <a:t>1</a:t>
            </a:r>
            <a:r>
              <a:rPr lang="fr-FR" b="1" dirty="0" smtClean="0">
                <a:solidFill>
                  <a:srgbClr val="000080"/>
                </a:solidFill>
                <a:latin typeface="Consolas"/>
              </a:rPr>
              <a:t>])</a:t>
            </a:r>
            <a:endParaRPr lang="fr-FR" dirty="0" smtClean="0">
              <a:solidFill>
                <a:srgbClr val="000000"/>
              </a:solidFill>
              <a:latin typeface="Consolas"/>
            </a:endParaRPr>
          </a:p>
          <a:p>
            <a:r>
              <a:rPr lang="fr-FR" dirty="0" smtClean="0">
                <a:solidFill>
                  <a:srgbClr val="000000"/>
                </a:solidFill>
                <a:latin typeface="Consolas"/>
              </a:rPr>
              <a:t>fruits</a:t>
            </a:r>
            <a:r>
              <a:rPr lang="fr-FR" b="1" dirty="0" smtClean="0">
                <a:solidFill>
                  <a:srgbClr val="000080"/>
                </a:solidFill>
                <a:latin typeface="Consolas"/>
              </a:rPr>
              <a:t>[</a:t>
            </a:r>
            <a:r>
              <a:rPr lang="fr-FR" dirty="0" smtClean="0">
                <a:solidFill>
                  <a:srgbClr val="FF0000"/>
                </a:solidFill>
                <a:latin typeface="Consolas"/>
              </a:rPr>
              <a:t>1</a:t>
            </a:r>
            <a:r>
              <a:rPr lang="fr-FR" b="1" dirty="0">
                <a:solidFill>
                  <a:srgbClr val="000080"/>
                </a:solidFill>
                <a:latin typeface="Consolas"/>
              </a:rPr>
              <a:t>]</a:t>
            </a:r>
            <a:r>
              <a:rPr lang="fr-FR" dirty="0">
                <a:solidFill>
                  <a:srgbClr val="000000"/>
                </a:solidFill>
                <a:latin typeface="Consolas"/>
              </a:rPr>
              <a:t> </a:t>
            </a:r>
            <a:r>
              <a:rPr lang="fr-FR" b="1" dirty="0">
                <a:solidFill>
                  <a:srgbClr val="000080"/>
                </a:solidFill>
                <a:latin typeface="Consolas"/>
              </a:rPr>
              <a:t>=</a:t>
            </a:r>
            <a:r>
              <a:rPr lang="fr-FR" dirty="0">
                <a:solidFill>
                  <a:srgbClr val="000000"/>
                </a:solidFill>
                <a:latin typeface="Consolas"/>
              </a:rPr>
              <a:t> </a:t>
            </a:r>
            <a:r>
              <a:rPr lang="fr-FR" dirty="0" smtClean="0">
                <a:solidFill>
                  <a:srgbClr val="008000"/>
                </a:solidFill>
                <a:latin typeface="Consolas"/>
              </a:rPr>
              <a:t>'orange</a:t>
            </a:r>
            <a:r>
              <a:rPr lang="fr-FR" dirty="0">
                <a:solidFill>
                  <a:srgbClr val="008000"/>
                </a:solidFill>
                <a:latin typeface="Consolas"/>
              </a:rPr>
              <a:t>'</a:t>
            </a:r>
            <a:endParaRPr lang="fr-FR" dirty="0" smtClean="0">
              <a:solidFill>
                <a:srgbClr val="000000"/>
              </a:solidFill>
              <a:latin typeface="Consolas"/>
            </a:endParaRPr>
          </a:p>
          <a:p>
            <a:r>
              <a:rPr lang="fr-FR" dirty="0" err="1" smtClean="0">
                <a:solidFill>
                  <a:srgbClr val="0000FF"/>
                </a:solidFill>
                <a:latin typeface="Consolas"/>
              </a:rPr>
              <a:t>print</a:t>
            </a:r>
            <a:r>
              <a:rPr lang="fr-FR" b="1" dirty="0" smtClean="0">
                <a:solidFill>
                  <a:srgbClr val="000080"/>
                </a:solidFill>
                <a:latin typeface="Consolas"/>
              </a:rPr>
              <a:t>(</a:t>
            </a:r>
            <a:r>
              <a:rPr lang="fr-FR" dirty="0" smtClean="0">
                <a:solidFill>
                  <a:srgbClr val="000000"/>
                </a:solidFill>
                <a:latin typeface="Consolas"/>
              </a:rPr>
              <a:t>fruits</a:t>
            </a:r>
            <a:r>
              <a:rPr lang="fr-FR" b="1" dirty="0">
                <a:solidFill>
                  <a:srgbClr val="000080"/>
                </a:solidFill>
                <a:latin typeface="Consolas"/>
              </a:rPr>
              <a:t>)</a:t>
            </a:r>
            <a:r>
              <a:rPr lang="fr-FR" dirty="0">
                <a:solidFill>
                  <a:srgbClr val="000000"/>
                </a:solidFill>
                <a:latin typeface="Consolas"/>
              </a:rPr>
              <a:t> </a:t>
            </a:r>
            <a:endParaRPr lang="fr-FR" dirty="0">
              <a:effectLst/>
            </a:endParaRPr>
          </a:p>
        </p:txBody>
      </p:sp>
      <p:sp>
        <p:nvSpPr>
          <p:cNvPr id="8" name="Textfeld 7">
            <a:extLst>
              <a:ext uri="{FF2B5EF4-FFF2-40B4-BE49-F238E27FC236}">
                <a16:creationId xmlns:a16="http://schemas.microsoft.com/office/drawing/2014/main" xmlns="" id="{438C086B-C4AA-485B-9BA7-543357E44CA5}"/>
              </a:ext>
            </a:extLst>
          </p:cNvPr>
          <p:cNvSpPr txBox="1"/>
          <p:nvPr/>
        </p:nvSpPr>
        <p:spPr>
          <a:xfrm>
            <a:off x="1245077" y="5349813"/>
            <a:ext cx="992449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pear</a:t>
            </a:r>
            <a:endParaRPr lang="de-DE" dirty="0">
              <a:latin typeface="Consolas"/>
            </a:endParaRPr>
          </a:p>
          <a:p>
            <a:r>
              <a:rPr lang="de-DE" b="1" dirty="0" smtClean="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9" name="Textfeld 8">
            <a:extLst>
              <a:ext uri="{FF2B5EF4-FFF2-40B4-BE49-F238E27FC236}">
                <a16:creationId xmlns:a16="http://schemas.microsoft.com/office/drawing/2014/main" xmlns="" id="{F7BFB401-8E32-4C08-B264-73D249DE6863}"/>
              </a:ext>
            </a:extLst>
          </p:cNvPr>
          <p:cNvSpPr txBox="1"/>
          <p:nvPr/>
        </p:nvSpPr>
        <p:spPr>
          <a:xfrm>
            <a:off x="1259455" y="497600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Tree>
    <p:extLst>
      <p:ext uri="{BB962C8B-B14F-4D97-AF65-F5344CB8AC3E}">
        <p14:creationId xmlns:p14="http://schemas.microsoft.com/office/powerpoint/2010/main" val="4206914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A6B4AE6-9760-406F-89DE-90E1993676E6}"/>
              </a:ext>
            </a:extLst>
          </p:cNvPr>
          <p:cNvSpPr>
            <a:spLocks noGrp="1"/>
          </p:cNvSpPr>
          <p:nvPr>
            <p:ph type="title"/>
          </p:nvPr>
        </p:nvSpPr>
        <p:spPr/>
        <p:txBody>
          <a:bodyPr/>
          <a:lstStyle/>
          <a:p>
            <a:r>
              <a:rPr lang="de-DE" dirty="0" err="1">
                <a:cs typeface="Calibri Light"/>
              </a:rPr>
              <a:t>Copying</a:t>
            </a:r>
            <a:r>
              <a:rPr lang="de-DE" dirty="0">
                <a:cs typeface="Calibri Light"/>
              </a:rPr>
              <a:t> Lists in Python</a:t>
            </a:r>
            <a:endParaRPr lang="de-DE" dirty="0"/>
          </a:p>
        </p:txBody>
      </p:sp>
      <p:sp>
        <p:nvSpPr>
          <p:cNvPr id="3" name="Inhaltsplatzhalter 2">
            <a:extLst>
              <a:ext uri="{FF2B5EF4-FFF2-40B4-BE49-F238E27FC236}">
                <a16:creationId xmlns:a16="http://schemas.microsoft.com/office/drawing/2014/main" xmlns="" id="{1135C6D1-21E2-4D9D-8492-93014F9E0CE4}"/>
              </a:ext>
            </a:extLst>
          </p:cNvPr>
          <p:cNvSpPr>
            <a:spLocks noGrp="1"/>
          </p:cNvSpPr>
          <p:nvPr>
            <p:ph idx="1"/>
          </p:nvPr>
        </p:nvSpPr>
        <p:spPr>
          <a:xfrm>
            <a:off x="1054148" y="1903243"/>
            <a:ext cx="10058400" cy="3189474"/>
          </a:xfrm>
        </p:spPr>
        <p:txBody>
          <a:bodyPr vert="horz" lIns="0" tIns="45720" rIns="0" bIns="45720" rtlCol="0" anchor="t">
            <a:normAutofit/>
          </a:bodyPr>
          <a:lstStyle/>
          <a:p>
            <a:pPr marL="182245" indent="-182245"/>
            <a:r>
              <a:rPr lang="de-DE" dirty="0" err="1">
                <a:cs typeface="Calibri"/>
              </a:rPr>
              <a:t>Assigning</a:t>
            </a:r>
            <a:r>
              <a:rPr lang="de-DE" dirty="0">
                <a:cs typeface="Calibri"/>
              </a:rPr>
              <a:t> a </a:t>
            </a:r>
            <a:r>
              <a:rPr lang="de-DE" dirty="0" err="1">
                <a:cs typeface="Calibri"/>
              </a:rPr>
              <a:t>list</a:t>
            </a:r>
            <a:r>
              <a:rPr lang="de-DE" dirty="0">
                <a:cs typeface="Calibri"/>
              </a:rPr>
              <a:t> </a:t>
            </a:r>
            <a:r>
              <a:rPr lang="de-DE" dirty="0" err="1">
                <a:cs typeface="Calibri"/>
              </a:rPr>
              <a:t>with</a:t>
            </a:r>
            <a:r>
              <a:rPr lang="de-DE" dirty="0">
                <a:cs typeface="Calibri"/>
              </a:rPr>
              <a:t> a </a:t>
            </a:r>
            <a:r>
              <a:rPr lang="de-DE" dirty="0" err="1">
                <a:cs typeface="Calibri"/>
              </a:rPr>
              <a:t>pre-existing</a:t>
            </a:r>
            <a:r>
              <a:rPr lang="de-DE" dirty="0">
                <a:cs typeface="Calibri"/>
              </a:rPr>
              <a:t> </a:t>
            </a:r>
            <a:r>
              <a:rPr lang="de-DE" dirty="0" err="1">
                <a:cs typeface="Calibri"/>
              </a:rPr>
              <a:t>list</a:t>
            </a:r>
            <a:r>
              <a:rPr lang="de-DE" dirty="0">
                <a:cs typeface="Calibri"/>
              </a:rPr>
              <a:t> will not </a:t>
            </a:r>
            <a:r>
              <a:rPr lang="de-DE" dirty="0" err="1">
                <a:cs typeface="Calibri"/>
              </a:rPr>
              <a:t>create</a:t>
            </a:r>
            <a:r>
              <a:rPr lang="de-DE" dirty="0">
                <a:cs typeface="Calibri"/>
              </a:rPr>
              <a:t> a </a:t>
            </a:r>
            <a:r>
              <a:rPr lang="de-DE" dirty="0" err="1">
                <a:cs typeface="Calibri"/>
              </a:rPr>
              <a:t>new</a:t>
            </a:r>
            <a:r>
              <a:rPr lang="de-DE" dirty="0">
                <a:cs typeface="Calibri"/>
              </a:rPr>
              <a:t> </a:t>
            </a:r>
            <a:r>
              <a:rPr lang="de-DE" dirty="0" err="1">
                <a:cs typeface="Calibri"/>
              </a:rPr>
              <a:t>list</a:t>
            </a:r>
            <a:r>
              <a:rPr lang="de-DE" dirty="0">
                <a:cs typeface="Calibri"/>
              </a:rPr>
              <a:t> and </a:t>
            </a:r>
            <a:r>
              <a:rPr lang="de-DE" dirty="0" err="1">
                <a:cs typeface="Calibri"/>
              </a:rPr>
              <a:t>copy</a:t>
            </a:r>
            <a:r>
              <a:rPr lang="de-DE" dirty="0">
                <a:cs typeface="Calibri"/>
              </a:rPr>
              <a:t> </a:t>
            </a:r>
            <a:r>
              <a:rPr lang="de-DE" dirty="0" err="1">
                <a:cs typeface="Calibri"/>
              </a:rPr>
              <a:t>the</a:t>
            </a:r>
            <a:r>
              <a:rPr lang="de-DE" dirty="0">
                <a:cs typeface="Calibri"/>
              </a:rPr>
              <a:t> </a:t>
            </a:r>
            <a:r>
              <a:rPr lang="de-DE" dirty="0" err="1">
                <a:cs typeface="Calibri"/>
              </a:rPr>
              <a:t>values</a:t>
            </a:r>
            <a:r>
              <a:rPr lang="de-DE" dirty="0">
                <a:cs typeface="Calibri"/>
              </a:rPr>
              <a:t> </a:t>
            </a:r>
            <a:r>
              <a:rPr lang="de-DE" dirty="0" err="1">
                <a:cs typeface="Calibri"/>
              </a:rPr>
              <a:t>from</a:t>
            </a:r>
            <a:r>
              <a:rPr lang="de-DE" dirty="0">
                <a:cs typeface="Calibri"/>
              </a:rPr>
              <a:t> </a:t>
            </a:r>
            <a:r>
              <a:rPr lang="de-DE" dirty="0" err="1">
                <a:cs typeface="Calibri"/>
              </a:rPr>
              <a:t>one</a:t>
            </a:r>
            <a:r>
              <a:rPr lang="de-DE" dirty="0">
                <a:cs typeface="Calibri"/>
              </a:rPr>
              <a:t> </a:t>
            </a:r>
            <a:r>
              <a:rPr lang="de-DE" dirty="0" err="1">
                <a:cs typeface="Calibri"/>
              </a:rPr>
              <a:t>to</a:t>
            </a:r>
            <a:r>
              <a:rPr lang="de-DE" dirty="0">
                <a:cs typeface="Calibri"/>
              </a:rPr>
              <a:t> </a:t>
            </a:r>
            <a:r>
              <a:rPr lang="de-DE" dirty="0" err="1">
                <a:cs typeface="Calibri"/>
              </a:rPr>
              <a:t>another</a:t>
            </a:r>
          </a:p>
          <a:p>
            <a:pPr marL="182245" indent="-182245"/>
            <a:r>
              <a:rPr lang="de-DE" dirty="0" err="1">
                <a:cs typeface="Calibri"/>
              </a:rPr>
              <a:t>Instead</a:t>
            </a:r>
            <a:r>
              <a:rPr lang="de-DE" dirty="0">
                <a:cs typeface="Calibri"/>
              </a:rPr>
              <a:t>, </a:t>
            </a:r>
            <a:r>
              <a:rPr lang="de-DE" dirty="0" err="1">
                <a:cs typeface="Calibri"/>
              </a:rPr>
              <a:t>both</a:t>
            </a:r>
            <a:r>
              <a:rPr lang="de-DE" dirty="0">
                <a:cs typeface="Calibri"/>
              </a:rPr>
              <a:t> variables will </a:t>
            </a:r>
            <a:r>
              <a:rPr lang="de-DE" dirty="0" err="1">
                <a:cs typeface="Calibri"/>
              </a:rPr>
              <a:t>point</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same </a:t>
            </a:r>
            <a:r>
              <a:rPr lang="de-DE" dirty="0" err="1">
                <a:cs typeface="Calibri"/>
              </a:rPr>
              <a:t>object</a:t>
            </a:r>
          </a:p>
          <a:p>
            <a:pPr marL="383540" lvl="1"/>
            <a:r>
              <a:rPr lang="de-DE" dirty="0" err="1">
                <a:cs typeface="Calibri"/>
              </a:rPr>
              <a:t>Therefore</a:t>
            </a:r>
            <a:r>
              <a:rPr lang="de-DE" dirty="0">
                <a:cs typeface="Calibri"/>
              </a:rPr>
              <a:t>, </a:t>
            </a:r>
            <a:r>
              <a:rPr lang="de-DE" dirty="0" err="1">
                <a:cs typeface="Calibri"/>
              </a:rPr>
              <a:t>changing</a:t>
            </a:r>
            <a:r>
              <a:rPr lang="de-DE" dirty="0">
                <a:cs typeface="Calibri"/>
              </a:rPr>
              <a:t> </a:t>
            </a:r>
            <a:r>
              <a:rPr lang="de-DE" dirty="0" err="1">
                <a:cs typeface="Calibri"/>
              </a:rPr>
              <a:t>one</a:t>
            </a:r>
            <a:r>
              <a:rPr lang="de-DE" dirty="0">
                <a:cs typeface="Calibri"/>
              </a:rPr>
              <a:t> will also </a:t>
            </a:r>
            <a:r>
              <a:rPr lang="de-DE" dirty="0" err="1">
                <a:cs typeface="Calibri"/>
              </a:rPr>
              <a:t>change</a:t>
            </a:r>
            <a:r>
              <a:rPr lang="de-DE" dirty="0">
                <a:cs typeface="Calibri"/>
              </a:rPr>
              <a:t> </a:t>
            </a:r>
            <a:r>
              <a:rPr lang="de-DE" dirty="0" err="1">
                <a:cs typeface="Calibri"/>
              </a:rPr>
              <a:t>the</a:t>
            </a:r>
            <a:r>
              <a:rPr lang="de-DE" dirty="0">
                <a:cs typeface="Calibri"/>
              </a:rPr>
              <a:t> </a:t>
            </a:r>
            <a:r>
              <a:rPr lang="de-DE" dirty="0" err="1">
                <a:cs typeface="Calibri"/>
              </a:rPr>
              <a:t>other</a:t>
            </a:r>
          </a:p>
        </p:txBody>
      </p:sp>
      <p:sp>
        <p:nvSpPr>
          <p:cNvPr id="4" name="Foliennummernplatzhalter 3">
            <a:extLst>
              <a:ext uri="{FF2B5EF4-FFF2-40B4-BE49-F238E27FC236}">
                <a16:creationId xmlns:a16="http://schemas.microsoft.com/office/drawing/2014/main" xmlns="" id="{ACBA3221-037C-4F47-936D-40B69921F35F}"/>
              </a:ext>
            </a:extLst>
          </p:cNvPr>
          <p:cNvSpPr>
            <a:spLocks noGrp="1"/>
          </p:cNvSpPr>
          <p:nvPr>
            <p:ph type="sldNum" sz="quarter" idx="12"/>
          </p:nvPr>
        </p:nvSpPr>
        <p:spPr/>
        <p:txBody>
          <a:bodyPr/>
          <a:lstStyle/>
          <a:p>
            <a:fld id="{89C4E583-6443-4199-AF95-A2ECCC288D48}" type="slidenum">
              <a:rPr lang="en-GB" smtClean="0"/>
              <a:t>25</a:t>
            </a:fld>
            <a:endParaRPr lang="en-GB"/>
          </a:p>
        </p:txBody>
      </p:sp>
      <p:sp>
        <p:nvSpPr>
          <p:cNvPr id="6" name="Textfeld 5">
            <a:extLst>
              <a:ext uri="{FF2B5EF4-FFF2-40B4-BE49-F238E27FC236}">
                <a16:creationId xmlns:a16="http://schemas.microsoft.com/office/drawing/2014/main" xmlns="" id="{0ABD4D66-2FFD-44F8-8D5C-5915DB6D383F}"/>
              </a:ext>
            </a:extLst>
          </p:cNvPr>
          <p:cNvSpPr txBox="1"/>
          <p:nvPr/>
        </p:nvSpPr>
        <p:spPr>
          <a:xfrm>
            <a:off x="1173188" y="3840192"/>
            <a:ext cx="9973232"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dirty="0" err="1" smtClean="0">
                <a:solidFill>
                  <a:srgbClr val="000000"/>
                </a:solidFill>
                <a:latin typeface="Consolas"/>
              </a:rPr>
              <a:t>fruits</a:t>
            </a:r>
            <a:endParaRPr lang="de-DE" dirty="0" smtClean="0">
              <a:solidFill>
                <a:srgbClr val="000000"/>
              </a:solidFill>
              <a:latin typeface="Consolas"/>
            </a:endParaRPr>
          </a:p>
          <a:p>
            <a:r>
              <a:rPr lang="de-DE" dirty="0" err="1" smtClean="0">
                <a:solidFill>
                  <a:srgbClr val="000000"/>
                </a:solidFill>
                <a:latin typeface="Consolas"/>
              </a:rPr>
              <a:t>fruits</a:t>
            </a:r>
            <a:r>
              <a:rPr lang="de-DE" b="1" dirty="0" smtClean="0">
                <a:solidFill>
                  <a:srgbClr val="000080"/>
                </a:solidFill>
                <a:latin typeface="Consolas"/>
              </a:rPr>
              <a:t>[</a:t>
            </a:r>
            <a:r>
              <a:rPr lang="de-DE" dirty="0" smtClean="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8000"/>
                </a:solidFill>
                <a:latin typeface="Consolas"/>
              </a:rPr>
              <a:t>'orange</a:t>
            </a:r>
            <a:r>
              <a:rPr lang="de-DE" dirty="0">
                <a:solidFill>
                  <a:srgbClr val="00800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fruits2</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5" name="Textfeld 4">
            <a:extLst>
              <a:ext uri="{FF2B5EF4-FFF2-40B4-BE49-F238E27FC236}">
                <a16:creationId xmlns:a16="http://schemas.microsoft.com/office/drawing/2014/main" xmlns="" id="{6105B205-010F-49DC-8B0C-DEA52C89E5A5}"/>
              </a:ext>
            </a:extLst>
          </p:cNvPr>
          <p:cNvSpPr txBox="1"/>
          <p:nvPr/>
        </p:nvSpPr>
        <p:spPr>
          <a:xfrm>
            <a:off x="1115680" y="5091025"/>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9" name="Textfeld 8">
            <a:extLst>
              <a:ext uri="{FF2B5EF4-FFF2-40B4-BE49-F238E27FC236}">
                <a16:creationId xmlns:a16="http://schemas.microsoft.com/office/drawing/2014/main" xmlns="" id="{18DD0C07-73B7-476F-BD6E-B3B4225DA9A5}"/>
              </a:ext>
            </a:extLst>
          </p:cNvPr>
          <p:cNvSpPr txBox="1"/>
          <p:nvPr/>
        </p:nvSpPr>
        <p:spPr>
          <a:xfrm>
            <a:off x="1173189" y="5565476"/>
            <a:ext cx="997323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6903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A6B4AE6-9760-406F-89DE-90E1993676E6}"/>
              </a:ext>
            </a:extLst>
          </p:cNvPr>
          <p:cNvSpPr>
            <a:spLocks noGrp="1"/>
          </p:cNvSpPr>
          <p:nvPr>
            <p:ph type="title"/>
          </p:nvPr>
        </p:nvSpPr>
        <p:spPr/>
        <p:txBody>
          <a:bodyPr/>
          <a:lstStyle/>
          <a:p>
            <a:r>
              <a:rPr lang="de-DE" dirty="0" err="1">
                <a:cs typeface="Calibri Light"/>
              </a:rPr>
              <a:t>Copying</a:t>
            </a:r>
            <a:r>
              <a:rPr lang="de-DE" dirty="0">
                <a:cs typeface="Calibri Light"/>
              </a:rPr>
              <a:t> Lists in Python</a:t>
            </a:r>
            <a:endParaRPr lang="de-DE" dirty="0"/>
          </a:p>
        </p:txBody>
      </p:sp>
      <p:sp>
        <p:nvSpPr>
          <p:cNvPr id="3" name="Inhaltsplatzhalter 2">
            <a:extLst>
              <a:ext uri="{FF2B5EF4-FFF2-40B4-BE49-F238E27FC236}">
                <a16:creationId xmlns:a16="http://schemas.microsoft.com/office/drawing/2014/main" xmlns="" id="{1135C6D1-21E2-4D9D-8492-93014F9E0CE4}"/>
              </a:ext>
            </a:extLst>
          </p:cNvPr>
          <p:cNvSpPr>
            <a:spLocks noGrp="1"/>
          </p:cNvSpPr>
          <p:nvPr>
            <p:ph idx="1"/>
          </p:nvPr>
        </p:nvSpPr>
        <p:spPr>
          <a:xfrm>
            <a:off x="1054148" y="1903243"/>
            <a:ext cx="10058400" cy="874720"/>
          </a:xfrm>
        </p:spPr>
        <p:txBody>
          <a:bodyPr vert="horz" lIns="0" tIns="45720" rIns="0" bIns="45720" rtlCol="0" anchor="t">
            <a:normAutofit/>
          </a:bodyPr>
          <a:lstStyle/>
          <a:p>
            <a:pPr marL="383540" lvl="1"/>
            <a:r>
              <a:rPr lang="de-DE" sz="2400" dirty="0" err="1">
                <a:cs typeface="Calibri"/>
              </a:rPr>
              <a:t>To</a:t>
            </a:r>
            <a:r>
              <a:rPr lang="de-DE" sz="2400" dirty="0">
                <a:cs typeface="Calibri"/>
              </a:rPr>
              <a:t> </a:t>
            </a:r>
            <a:r>
              <a:rPr lang="de-DE" sz="2400" dirty="0" err="1">
                <a:cs typeface="Calibri"/>
              </a:rPr>
              <a:t>prevent</a:t>
            </a:r>
            <a:r>
              <a:rPr lang="de-DE" sz="2400" dirty="0">
                <a:cs typeface="Calibri"/>
              </a:rPr>
              <a:t> </a:t>
            </a:r>
            <a:r>
              <a:rPr lang="de-DE" sz="2400" dirty="0" err="1">
                <a:cs typeface="Calibri"/>
              </a:rPr>
              <a:t>the</a:t>
            </a:r>
            <a:r>
              <a:rPr lang="de-DE" sz="2400" dirty="0">
                <a:cs typeface="Calibri"/>
              </a:rPr>
              <a:t> </a:t>
            </a:r>
            <a:r>
              <a:rPr lang="de-DE" sz="2400" dirty="0" err="1">
                <a:cs typeface="Calibri"/>
              </a:rPr>
              <a:t>problem</a:t>
            </a:r>
            <a:r>
              <a:rPr lang="de-DE" sz="2400" dirty="0">
                <a:cs typeface="Calibri"/>
              </a:rPr>
              <a:t> </a:t>
            </a:r>
            <a:r>
              <a:rPr lang="de-DE" sz="2400" dirty="0" err="1">
                <a:cs typeface="Calibri"/>
              </a:rPr>
              <a:t>mentioned</a:t>
            </a:r>
            <a:r>
              <a:rPr lang="de-DE" sz="2400" dirty="0">
                <a:cs typeface="Calibri"/>
              </a:rPr>
              <a:t> on </a:t>
            </a:r>
            <a:r>
              <a:rPr lang="de-DE" sz="2400" dirty="0" err="1">
                <a:cs typeface="Calibri"/>
              </a:rPr>
              <a:t>the</a:t>
            </a:r>
            <a:r>
              <a:rPr lang="de-DE" sz="2400" dirty="0">
                <a:cs typeface="Calibri"/>
              </a:rPr>
              <a:t> </a:t>
            </a:r>
            <a:r>
              <a:rPr lang="de-DE" sz="2400" dirty="0" err="1">
                <a:cs typeface="Calibri"/>
              </a:rPr>
              <a:t>previous</a:t>
            </a:r>
            <a:r>
              <a:rPr lang="de-DE" sz="2400" dirty="0">
                <a:cs typeface="Calibri"/>
              </a:rPr>
              <a:t> </a:t>
            </a:r>
            <a:r>
              <a:rPr lang="de-DE" sz="2400" dirty="0" err="1">
                <a:cs typeface="Calibri"/>
              </a:rPr>
              <a:t>slide</a:t>
            </a:r>
            <a:r>
              <a:rPr lang="de-DE" sz="2400" dirty="0">
                <a:cs typeface="Calibri"/>
              </a:rPr>
              <a:t> and </a:t>
            </a:r>
            <a:r>
              <a:rPr lang="de-DE" sz="2400" dirty="0" err="1">
                <a:cs typeface="Calibri"/>
              </a:rPr>
              <a:t>make</a:t>
            </a:r>
            <a:r>
              <a:rPr lang="de-DE" sz="2400" dirty="0">
                <a:cs typeface="Calibri"/>
              </a:rPr>
              <a:t> an </a:t>
            </a:r>
            <a:r>
              <a:rPr lang="de-DE" sz="2400" dirty="0" err="1">
                <a:cs typeface="Calibri"/>
              </a:rPr>
              <a:t>actual</a:t>
            </a:r>
            <a:r>
              <a:rPr lang="de-DE" sz="2400" dirty="0">
                <a:cs typeface="Calibri"/>
              </a:rPr>
              <a:t> </a:t>
            </a:r>
            <a:r>
              <a:rPr lang="de-DE" sz="2400" dirty="0" err="1">
                <a:cs typeface="Calibri"/>
              </a:rPr>
              <a:t>copy</a:t>
            </a:r>
            <a:r>
              <a:rPr lang="de-DE" sz="2400" dirty="0">
                <a:cs typeface="Calibri"/>
              </a:rPr>
              <a:t> </a:t>
            </a:r>
            <a:r>
              <a:rPr lang="de-DE" sz="2400" dirty="0" err="1">
                <a:cs typeface="Calibri"/>
              </a:rPr>
              <a:t>of</a:t>
            </a:r>
            <a:r>
              <a:rPr lang="de-DE" sz="2400" dirty="0">
                <a:cs typeface="Calibri"/>
              </a:rPr>
              <a:t> a </a:t>
            </a:r>
            <a:r>
              <a:rPr lang="de-DE" sz="2400" dirty="0" err="1">
                <a:cs typeface="Calibri"/>
              </a:rPr>
              <a:t>list</a:t>
            </a:r>
            <a:r>
              <a:rPr lang="de-DE" sz="2400" dirty="0">
                <a:cs typeface="Calibri"/>
              </a:rPr>
              <a:t>, </a:t>
            </a:r>
            <a:r>
              <a:rPr lang="de-DE" sz="2400" dirty="0" err="1">
                <a:cs typeface="Calibri"/>
              </a:rPr>
              <a:t>use</a:t>
            </a:r>
            <a:r>
              <a:rPr lang="de-DE" sz="2400" dirty="0">
                <a:cs typeface="Calibri"/>
              </a:rPr>
              <a:t> </a:t>
            </a:r>
            <a:r>
              <a:rPr lang="de-DE" sz="2400" dirty="0" err="1">
                <a:cs typeface="Calibri"/>
              </a:rPr>
              <a:t>one</a:t>
            </a:r>
            <a:r>
              <a:rPr lang="de-DE" sz="2400" dirty="0">
                <a:cs typeface="Calibri"/>
              </a:rPr>
              <a:t> </a:t>
            </a:r>
            <a:r>
              <a:rPr lang="de-DE" sz="2400" dirty="0" err="1">
                <a:cs typeface="Calibri"/>
              </a:rPr>
              <a:t>of</a:t>
            </a:r>
            <a:r>
              <a:rPr lang="de-DE" sz="2400" dirty="0">
                <a:cs typeface="Calibri"/>
              </a:rPr>
              <a:t> </a:t>
            </a:r>
            <a:r>
              <a:rPr lang="de-DE" sz="2400" dirty="0" err="1">
                <a:cs typeface="Calibri"/>
              </a:rPr>
              <a:t>these</a:t>
            </a:r>
            <a:r>
              <a:rPr lang="de-DE" sz="2400" dirty="0">
                <a:cs typeface="Calibri"/>
              </a:rPr>
              <a:t> </a:t>
            </a:r>
            <a:r>
              <a:rPr lang="de-DE" sz="2400" dirty="0" err="1">
                <a:cs typeface="Calibri"/>
              </a:rPr>
              <a:t>commands</a:t>
            </a:r>
            <a:r>
              <a:rPr lang="de-DE" sz="2400" dirty="0">
                <a:cs typeface="Calibri"/>
              </a:rPr>
              <a:t>:</a:t>
            </a:r>
          </a:p>
          <a:p>
            <a:pPr marL="383540" lvl="1"/>
            <a:endParaRPr lang="de-DE" sz="2400" dirty="0">
              <a:cs typeface="Calibri"/>
            </a:endParaRPr>
          </a:p>
          <a:p>
            <a:pPr marL="383540" lvl="1"/>
            <a:endParaRPr lang="de-DE" sz="2400" dirty="0">
              <a:cs typeface="Calibri"/>
            </a:endParaRPr>
          </a:p>
        </p:txBody>
      </p:sp>
      <p:sp>
        <p:nvSpPr>
          <p:cNvPr id="4" name="Foliennummernplatzhalter 3">
            <a:extLst>
              <a:ext uri="{FF2B5EF4-FFF2-40B4-BE49-F238E27FC236}">
                <a16:creationId xmlns:a16="http://schemas.microsoft.com/office/drawing/2014/main" xmlns="" id="{ACBA3221-037C-4F47-936D-40B69921F35F}"/>
              </a:ext>
            </a:extLst>
          </p:cNvPr>
          <p:cNvSpPr>
            <a:spLocks noGrp="1"/>
          </p:cNvSpPr>
          <p:nvPr>
            <p:ph type="sldNum" sz="quarter" idx="12"/>
          </p:nvPr>
        </p:nvSpPr>
        <p:spPr/>
        <p:txBody>
          <a:bodyPr/>
          <a:lstStyle/>
          <a:p>
            <a:fld id="{89C4E583-6443-4199-AF95-A2ECCC288D48}" type="slidenum">
              <a:rPr lang="en-GB" smtClean="0"/>
              <a:t>26</a:t>
            </a:fld>
            <a:endParaRPr lang="en-GB"/>
          </a:p>
        </p:txBody>
      </p:sp>
      <p:sp>
        <p:nvSpPr>
          <p:cNvPr id="7" name="Textfeld 6">
            <a:extLst>
              <a:ext uri="{FF2B5EF4-FFF2-40B4-BE49-F238E27FC236}">
                <a16:creationId xmlns:a16="http://schemas.microsoft.com/office/drawing/2014/main" xmlns="" id="{6A6D3248-2210-4C19-AFBC-3F81F79F33B4}"/>
              </a:ext>
            </a:extLst>
          </p:cNvPr>
          <p:cNvSpPr txBox="1"/>
          <p:nvPr/>
        </p:nvSpPr>
        <p:spPr>
          <a:xfrm>
            <a:off x="1201941" y="2991928"/>
            <a:ext cx="9953739"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fruits</a:t>
            </a:r>
            <a:r>
              <a:rPr lang="de-DE" b="1" dirty="0" err="1">
                <a:solidFill>
                  <a:srgbClr val="000080"/>
                </a:solidFill>
                <a:latin typeface="Consolas"/>
              </a:rPr>
              <a:t>.</a:t>
            </a:r>
            <a:r>
              <a:rPr lang="de-DE" dirty="0" err="1">
                <a:solidFill>
                  <a:srgbClr val="000000"/>
                </a:solidFill>
                <a:latin typeface="Consolas"/>
              </a:rPr>
              <a:t>copy</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13" name="Inhaltsplatzhalter 2">
            <a:extLst>
              <a:ext uri="{FF2B5EF4-FFF2-40B4-BE49-F238E27FC236}">
                <a16:creationId xmlns:a16="http://schemas.microsoft.com/office/drawing/2014/main" xmlns="" id="{CDC4866E-F106-4887-9981-93E159A1A42C}"/>
              </a:ext>
            </a:extLst>
          </p:cNvPr>
          <p:cNvSpPr txBox="1">
            <a:spLocks/>
          </p:cNvSpPr>
          <p:nvPr/>
        </p:nvSpPr>
        <p:spPr>
          <a:xfrm>
            <a:off x="1097280" y="4793091"/>
            <a:ext cx="10058400" cy="874720"/>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3540" lvl="1"/>
            <a:r>
              <a:rPr lang="de-DE" sz="1800" i="1" dirty="0">
                <a:cs typeface="Calibri"/>
              </a:rPr>
              <a:t>Note</a:t>
            </a:r>
            <a:r>
              <a:rPr lang="de-DE" sz="1800" dirty="0">
                <a:cs typeface="Calibri"/>
              </a:rPr>
              <a:t>: </a:t>
            </a:r>
            <a:r>
              <a:rPr lang="de-DE" sz="1800" dirty="0" err="1">
                <a:cs typeface="Calibri"/>
              </a:rPr>
              <a:t>more</a:t>
            </a:r>
            <a:r>
              <a:rPr lang="de-DE" sz="1800" dirty="0">
                <a:cs typeface="Calibri"/>
              </a:rPr>
              <a:t> on </a:t>
            </a:r>
            <a:r>
              <a:rPr lang="de-DE" sz="1800" dirty="0" err="1">
                <a:cs typeface="Calibri"/>
              </a:rPr>
              <a:t>this</a:t>
            </a:r>
            <a:r>
              <a:rPr lang="de-DE" sz="1800" dirty="0">
                <a:cs typeface="Calibri"/>
              </a:rPr>
              <a:t> </a:t>
            </a:r>
            <a:r>
              <a:rPr lang="de-DE" sz="1800" dirty="0" err="1">
                <a:cs typeface="Calibri"/>
              </a:rPr>
              <a:t>later</a:t>
            </a:r>
            <a:r>
              <a:rPr lang="de-DE" sz="1800" dirty="0">
                <a:cs typeface="Calibri"/>
              </a:rPr>
              <a:t> in </a:t>
            </a:r>
            <a:r>
              <a:rPr lang="de-DE" sz="1800" dirty="0" err="1">
                <a:cs typeface="Calibri"/>
              </a:rPr>
              <a:t>the</a:t>
            </a:r>
            <a:r>
              <a:rPr lang="de-DE" sz="1800" dirty="0">
                <a:cs typeface="Calibri"/>
              </a:rPr>
              <a:t> </a:t>
            </a:r>
            <a:r>
              <a:rPr lang="de-DE" sz="1800" dirty="0" err="1">
                <a:cs typeface="Calibri"/>
              </a:rPr>
              <a:t>excursion</a:t>
            </a:r>
            <a:r>
              <a:rPr lang="de-DE" sz="1800" dirty="0">
                <a:cs typeface="Calibri"/>
              </a:rPr>
              <a:t> </a:t>
            </a:r>
            <a:r>
              <a:rPr lang="de-DE" sz="1800" dirty="0" err="1" smtClean="0">
                <a:cs typeface="Calibri"/>
              </a:rPr>
              <a:t>about</a:t>
            </a:r>
            <a:r>
              <a:rPr lang="de-DE" sz="1800" dirty="0" smtClean="0">
                <a:cs typeface="Calibri"/>
              </a:rPr>
              <a:t> </a:t>
            </a:r>
            <a:r>
              <a:rPr lang="de-DE" sz="1800" dirty="0" err="1" smtClean="0">
                <a:cs typeface="Calibri"/>
              </a:rPr>
              <a:t>copying</a:t>
            </a:r>
            <a:r>
              <a:rPr lang="de-DE" sz="1800" dirty="0" smtClean="0">
                <a:cs typeface="Calibri"/>
              </a:rPr>
              <a:t> </a:t>
            </a:r>
            <a:r>
              <a:rPr lang="de-DE" sz="1800" dirty="0" err="1" smtClean="0">
                <a:cs typeface="Calibri"/>
              </a:rPr>
              <a:t>at</a:t>
            </a:r>
            <a:r>
              <a:rPr lang="de-DE" sz="1800" dirty="0" smtClean="0">
                <a:cs typeface="Calibri"/>
              </a:rPr>
              <a:t> </a:t>
            </a:r>
            <a:r>
              <a:rPr lang="de-DE" sz="1800" dirty="0" err="1">
                <a:cs typeface="Calibri"/>
              </a:rPr>
              <a:t>the</a:t>
            </a:r>
            <a:r>
              <a:rPr lang="de-DE" sz="1800" dirty="0">
                <a:cs typeface="Calibri"/>
              </a:rPr>
              <a:t> end </a:t>
            </a:r>
            <a:r>
              <a:rPr lang="de-DE" sz="1800" dirty="0" err="1">
                <a:cs typeface="Calibri"/>
              </a:rPr>
              <a:t>of</a:t>
            </a:r>
            <a:r>
              <a:rPr lang="de-DE" sz="1800" dirty="0">
                <a:cs typeface="Calibri"/>
              </a:rPr>
              <a:t> </a:t>
            </a:r>
            <a:r>
              <a:rPr lang="de-DE" sz="1800" dirty="0" err="1">
                <a:cs typeface="Calibri"/>
              </a:rPr>
              <a:t>the</a:t>
            </a:r>
            <a:r>
              <a:rPr lang="de-DE" sz="1800" dirty="0">
                <a:cs typeface="Calibri"/>
              </a:rPr>
              <a:t> </a:t>
            </a:r>
            <a:r>
              <a:rPr lang="de-DE" sz="1800" dirty="0" err="1">
                <a:cs typeface="Calibri"/>
              </a:rPr>
              <a:t>lecture</a:t>
            </a:r>
            <a:endParaRPr lang="de-DE" sz="1800" dirty="0">
              <a:cs typeface="Calibri"/>
            </a:endParaRPr>
          </a:p>
          <a:p>
            <a:pPr marL="383540" lvl="1"/>
            <a:endParaRPr lang="de-DE" sz="2400" dirty="0">
              <a:cs typeface="Calibri"/>
            </a:endParaRPr>
          </a:p>
          <a:p>
            <a:pPr marL="383540" lvl="1"/>
            <a:endParaRPr lang="de-DE" sz="2400" dirty="0">
              <a:cs typeface="Calibri"/>
            </a:endParaRPr>
          </a:p>
        </p:txBody>
      </p:sp>
    </p:spTree>
    <p:extLst>
      <p:ext uri="{BB962C8B-B14F-4D97-AF65-F5344CB8AC3E}">
        <p14:creationId xmlns:p14="http://schemas.microsoft.com/office/powerpoint/2010/main" val="3154115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a:t>
            </a:r>
            <a:r>
              <a:rPr lang="de-DE" dirty="0" err="1">
                <a:cs typeface="Calibri Light"/>
              </a:rPr>
              <a:t>Append</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xmlns=""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append</a:t>
            </a:r>
            <a:r>
              <a:rPr lang="de-DE" dirty="0">
                <a:latin typeface="Consolas"/>
                <a:cs typeface="Calibri"/>
              </a:rPr>
              <a:t>() </a:t>
            </a:r>
            <a:r>
              <a:rPr lang="de-DE" dirty="0" err="1">
                <a:latin typeface="Calibri"/>
                <a:cs typeface="Calibri"/>
              </a:rPr>
              <a:t>adds</a:t>
            </a:r>
            <a:r>
              <a:rPr lang="de-DE" dirty="0">
                <a:cs typeface="Calibri"/>
              </a:rPr>
              <a:t> </a:t>
            </a:r>
            <a:r>
              <a:rPr lang="de-DE" dirty="0" err="1">
                <a:cs typeface="Calibri"/>
              </a:rPr>
              <a:t>one</a:t>
            </a:r>
            <a:r>
              <a:rPr lang="de-DE" dirty="0">
                <a:solidFill>
                  <a:srgbClr val="404040"/>
                </a:solidFill>
                <a:cs typeface="Calibri"/>
              </a:rPr>
              <a:t> item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end</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27</a:t>
            </a:fld>
            <a:endParaRPr lang="en-GB"/>
          </a:p>
        </p:txBody>
      </p:sp>
      <p:sp>
        <p:nvSpPr>
          <p:cNvPr id="6" name="Textfeld 5">
            <a:extLst>
              <a:ext uri="{FF2B5EF4-FFF2-40B4-BE49-F238E27FC236}">
                <a16:creationId xmlns:a16="http://schemas.microsoft.com/office/drawing/2014/main" xmlns="" id="{71220873-D656-403A-8155-A3047C12B0FB}"/>
              </a:ext>
            </a:extLst>
          </p:cNvPr>
          <p:cNvSpPr txBox="1"/>
          <p:nvPr/>
        </p:nvSpPr>
        <p:spPr>
          <a:xfrm>
            <a:off x="1144434" y="2416833"/>
            <a:ext cx="10054377"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b="1" dirty="0" err="1" smtClean="0">
                <a:solidFill>
                  <a:srgbClr val="000080"/>
                </a:solidFill>
                <a:latin typeface="Consolas"/>
              </a:rPr>
              <a:t>.</a:t>
            </a:r>
            <a:r>
              <a:rPr lang="de-DE" dirty="0" err="1" smtClean="0">
                <a:solidFill>
                  <a:srgbClr val="000000"/>
                </a:solidFill>
                <a:latin typeface="Consolas"/>
              </a:rPr>
              <a:t>append</a:t>
            </a:r>
            <a:r>
              <a:rPr lang="de-DE" b="1" dirty="0">
                <a:solidFill>
                  <a:srgbClr val="000080"/>
                </a:solidFill>
                <a:latin typeface="Consolas"/>
              </a:rPr>
              <a:t>(</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a16="http://schemas.microsoft.com/office/drawing/2014/main" xmlns="" id="{95B35778-63BE-498E-9F6E-18639971D5DB}"/>
              </a:ext>
            </a:extLst>
          </p:cNvPr>
          <p:cNvSpPr txBox="1"/>
          <p:nvPr/>
        </p:nvSpPr>
        <p:spPr>
          <a:xfrm>
            <a:off x="1144435" y="34520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a16="http://schemas.microsoft.com/office/drawing/2014/main" xmlns="" id="{A12538C3-5C6C-4806-BD43-B83B3240E94A}"/>
              </a:ext>
            </a:extLst>
          </p:cNvPr>
          <p:cNvSpPr txBox="1"/>
          <p:nvPr/>
        </p:nvSpPr>
        <p:spPr>
          <a:xfrm>
            <a:off x="1144435" y="3926456"/>
            <a:ext cx="1005437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endParaRPr lang="de-DE" dirty="0">
              <a:effectLst/>
            </a:endParaRPr>
          </a:p>
        </p:txBody>
      </p:sp>
      <p:sp>
        <p:nvSpPr>
          <p:cNvPr id="5" name="Inhaltsplatzhalter 2">
            <a:extLst>
              <a:ext uri="{FF2B5EF4-FFF2-40B4-BE49-F238E27FC236}">
                <a16:creationId xmlns:a16="http://schemas.microsoft.com/office/drawing/2014/main" xmlns="" id="{5F16E6E3-2C61-4C4B-AAC6-FD609C3ABDAE}"/>
              </a:ext>
            </a:extLst>
          </p:cNvPr>
          <p:cNvSpPr txBox="1">
            <a:spLocks/>
          </p:cNvSpPr>
          <p:nvPr/>
        </p:nvSpPr>
        <p:spPr>
          <a:xfrm>
            <a:off x="1140412" y="4778715"/>
            <a:ext cx="10058400" cy="1262908"/>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sz="2000" i="1" dirty="0">
                <a:solidFill>
                  <a:srgbClr val="404040"/>
                </a:solidFill>
                <a:latin typeface="Calibri"/>
                <a:cs typeface="Calibri"/>
              </a:rPr>
              <a:t>Note</a:t>
            </a:r>
            <a:r>
              <a:rPr lang="de-DE" sz="2000" dirty="0">
                <a:solidFill>
                  <a:srgbClr val="404040"/>
                </a:solidFill>
                <a:latin typeface="Calibri"/>
                <a:cs typeface="Calibri"/>
              </a:rPr>
              <a:t>: </a:t>
            </a:r>
            <a:r>
              <a:rPr lang="de-DE" sz="2000" dirty="0" err="1">
                <a:solidFill>
                  <a:srgbClr val="404040"/>
                </a:solidFill>
                <a:latin typeface="Calibri"/>
                <a:cs typeface="Calibri"/>
              </a:rPr>
              <a:t>you</a:t>
            </a:r>
            <a:r>
              <a:rPr lang="de-DE" sz="2000" dirty="0">
                <a:solidFill>
                  <a:srgbClr val="404040"/>
                </a:solidFill>
                <a:latin typeface="Calibri"/>
                <a:cs typeface="Calibri"/>
              </a:rPr>
              <a:t> </a:t>
            </a:r>
            <a:r>
              <a:rPr lang="de-DE" sz="2000" dirty="0" err="1">
                <a:solidFill>
                  <a:srgbClr val="404040"/>
                </a:solidFill>
                <a:latin typeface="Calibri"/>
                <a:cs typeface="Calibri"/>
              </a:rPr>
              <a:t>can</a:t>
            </a:r>
            <a:r>
              <a:rPr lang="de-DE" sz="2000" dirty="0">
                <a:solidFill>
                  <a:srgbClr val="404040"/>
                </a:solidFill>
                <a:latin typeface="Calibri"/>
                <a:cs typeface="Calibri"/>
              </a:rPr>
              <a:t> </a:t>
            </a:r>
            <a:r>
              <a:rPr lang="de-DE" sz="2000" dirty="0" err="1">
                <a:solidFill>
                  <a:srgbClr val="404040"/>
                </a:solidFill>
                <a:latin typeface="Calibri"/>
                <a:cs typeface="Calibri"/>
              </a:rPr>
              <a:t>achieve</a:t>
            </a:r>
            <a:r>
              <a:rPr lang="de-DE" sz="2000" dirty="0">
                <a:solidFill>
                  <a:srgbClr val="404040"/>
                </a:solidFill>
                <a:latin typeface="Calibri"/>
                <a:cs typeface="Calibri"/>
              </a:rPr>
              <a:t> </a:t>
            </a:r>
            <a:r>
              <a:rPr lang="de-DE" sz="2000" dirty="0" err="1">
                <a:solidFill>
                  <a:srgbClr val="404040"/>
                </a:solidFill>
                <a:latin typeface="Calibri"/>
                <a:cs typeface="Calibri"/>
              </a:rPr>
              <a:t>the</a:t>
            </a:r>
            <a:r>
              <a:rPr lang="de-DE" sz="2000" dirty="0">
                <a:solidFill>
                  <a:srgbClr val="404040"/>
                </a:solidFill>
                <a:latin typeface="Calibri"/>
                <a:cs typeface="Calibri"/>
              </a:rPr>
              <a:t> same </a:t>
            </a:r>
            <a:r>
              <a:rPr lang="de-DE" sz="2000" dirty="0" err="1">
                <a:solidFill>
                  <a:srgbClr val="404040"/>
                </a:solidFill>
                <a:latin typeface="Calibri"/>
                <a:cs typeface="Calibri"/>
              </a:rPr>
              <a:t>effect</a:t>
            </a:r>
            <a:r>
              <a:rPr lang="de-DE" sz="2000" dirty="0">
                <a:solidFill>
                  <a:srgbClr val="404040"/>
                </a:solidFill>
                <a:latin typeface="Calibri"/>
                <a:cs typeface="Calibri"/>
              </a:rPr>
              <a:t> </a:t>
            </a:r>
            <a:r>
              <a:rPr lang="de-DE" sz="2000" dirty="0" err="1">
                <a:solidFill>
                  <a:srgbClr val="404040"/>
                </a:solidFill>
                <a:latin typeface="Calibri"/>
                <a:cs typeface="Calibri"/>
              </a:rPr>
              <a:t>by</a:t>
            </a:r>
            <a:r>
              <a:rPr lang="de-DE" sz="2000" dirty="0">
                <a:solidFill>
                  <a:srgbClr val="404040"/>
                </a:solidFill>
                <a:latin typeface="Calibri"/>
                <a:cs typeface="Calibri"/>
              </a:rPr>
              <a:t> </a:t>
            </a:r>
            <a:r>
              <a:rPr lang="de-DE" sz="2000" dirty="0" err="1">
                <a:solidFill>
                  <a:srgbClr val="404040"/>
                </a:solidFill>
                <a:latin typeface="Calibri"/>
                <a:cs typeface="Calibri"/>
              </a:rPr>
              <a:t>using</a:t>
            </a:r>
            <a:r>
              <a:rPr lang="de-DE" sz="2000" dirty="0">
                <a:solidFill>
                  <a:srgbClr val="404040"/>
                </a:solidFill>
                <a:latin typeface="Calibri"/>
                <a:cs typeface="Calibri"/>
              </a:rPr>
              <a:t> </a:t>
            </a:r>
            <a:r>
              <a:rPr lang="de-DE" sz="2000" dirty="0" err="1">
                <a:solidFill>
                  <a:srgbClr val="404040"/>
                </a:solidFill>
                <a:latin typeface="Consolas"/>
                <a:cs typeface="Calibri"/>
              </a:rPr>
              <a:t>fruits</a:t>
            </a:r>
            <a:r>
              <a:rPr lang="de-DE" sz="2000" dirty="0">
                <a:solidFill>
                  <a:srgbClr val="404040"/>
                </a:solidFill>
                <a:latin typeface="Consolas"/>
                <a:cs typeface="Calibri"/>
              </a:rPr>
              <a:t> = </a:t>
            </a:r>
            <a:r>
              <a:rPr lang="de-DE" sz="2000" dirty="0" err="1">
                <a:solidFill>
                  <a:srgbClr val="404040"/>
                </a:solidFill>
                <a:latin typeface="Consolas"/>
                <a:cs typeface="Calibri"/>
              </a:rPr>
              <a:t>fruits</a:t>
            </a:r>
            <a:r>
              <a:rPr lang="de-DE" sz="2000" dirty="0">
                <a:solidFill>
                  <a:srgbClr val="404040"/>
                </a:solidFill>
                <a:latin typeface="Consolas"/>
                <a:cs typeface="Calibri"/>
              </a:rPr>
              <a:t> + 'orange' </a:t>
            </a:r>
            <a:r>
              <a:rPr lang="de-DE" sz="2000" dirty="0" err="1">
                <a:solidFill>
                  <a:srgbClr val="404040"/>
                </a:solidFill>
                <a:latin typeface="Calibri"/>
                <a:cs typeface="Calibri"/>
              </a:rPr>
              <a:t>instead</a:t>
            </a:r>
            <a:endParaRPr lang="de-DE" sz="2000" dirty="0" err="1">
              <a:solidFill>
                <a:srgbClr val="404040"/>
              </a:solidFill>
              <a:latin typeface="Consolas"/>
              <a:cs typeface="Calibri"/>
            </a:endParaRPr>
          </a:p>
        </p:txBody>
      </p:sp>
    </p:spTree>
    <p:extLst>
      <p:ext uri="{BB962C8B-B14F-4D97-AF65-F5344CB8AC3E}">
        <p14:creationId xmlns:p14="http://schemas.microsoft.com/office/powerpoint/2010/main" val="1122523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a:t>
            </a:r>
            <a:r>
              <a:rPr lang="de-DE" dirty="0" err="1">
                <a:cs typeface="Calibri Light"/>
              </a:rPr>
              <a:t>Extend</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xmlns=""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extend</a:t>
            </a:r>
            <a:r>
              <a:rPr lang="de-DE" dirty="0">
                <a:latin typeface="Consolas"/>
                <a:cs typeface="Calibri"/>
              </a:rPr>
              <a:t>() </a:t>
            </a:r>
            <a:r>
              <a:rPr lang="de-DE" dirty="0" err="1">
                <a:latin typeface="Calibri"/>
                <a:cs typeface="Calibri"/>
              </a:rPr>
              <a:t>adds</a:t>
            </a:r>
            <a:r>
              <a:rPr lang="de-DE" dirty="0">
                <a:cs typeface="Calibri"/>
              </a:rPr>
              <a:t> </a:t>
            </a:r>
            <a:r>
              <a:rPr lang="de-DE" dirty="0" err="1">
                <a:cs typeface="Calibri"/>
              </a:rPr>
              <a:t>the</a:t>
            </a:r>
            <a:r>
              <a:rPr lang="de-DE" dirty="0">
                <a:cs typeface="Calibri"/>
              </a:rPr>
              <a:t> </a:t>
            </a:r>
            <a:r>
              <a:rPr lang="de-DE" dirty="0" err="1">
                <a:solidFill>
                  <a:srgbClr val="404040"/>
                </a:solidFill>
                <a:cs typeface="Calibri"/>
              </a:rPr>
              <a:t>contents</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another</a:t>
            </a:r>
            <a:r>
              <a:rPr lang="de-DE" dirty="0">
                <a:solidFill>
                  <a:srgbClr val="404040"/>
                </a:solidFill>
                <a:cs typeface="Calibri"/>
              </a:rPr>
              <a:t> </a:t>
            </a:r>
            <a:r>
              <a:rPr lang="de-DE" dirty="0" err="1">
                <a:solidFill>
                  <a:srgbClr val="404040"/>
                </a:solidFill>
                <a:cs typeface="Calibri"/>
              </a:rPr>
              <a:t>list</a:t>
            </a:r>
            <a:r>
              <a:rPr lang="de-DE" dirty="0">
                <a:solidFill>
                  <a:srgbClr val="404040"/>
                </a:solidFill>
                <a:cs typeface="Calibri"/>
              </a:rPr>
              <a:t>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end</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28</a:t>
            </a:fld>
            <a:endParaRPr lang="en-GB"/>
          </a:p>
        </p:txBody>
      </p:sp>
      <p:sp>
        <p:nvSpPr>
          <p:cNvPr id="6" name="Textfeld 5">
            <a:extLst>
              <a:ext uri="{FF2B5EF4-FFF2-40B4-BE49-F238E27FC236}">
                <a16:creationId xmlns:a16="http://schemas.microsoft.com/office/drawing/2014/main" xmlns="" id="{71220873-D656-403A-8155-A3047C12B0FB}"/>
              </a:ext>
            </a:extLst>
          </p:cNvPr>
          <p:cNvSpPr txBox="1"/>
          <p:nvPr/>
        </p:nvSpPr>
        <p:spPr>
          <a:xfrm>
            <a:off x="1115679" y="2474342"/>
            <a:ext cx="10054377"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'orange'</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avocado</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b="1" dirty="0" err="1" smtClean="0">
                <a:solidFill>
                  <a:srgbClr val="000080"/>
                </a:solidFill>
                <a:latin typeface="Consolas"/>
              </a:rPr>
              <a:t>.</a:t>
            </a:r>
            <a:r>
              <a:rPr lang="de-DE" dirty="0" err="1" smtClean="0">
                <a:solidFill>
                  <a:srgbClr val="000000"/>
                </a:solidFill>
                <a:latin typeface="Consolas"/>
              </a:rPr>
              <a:t>extend</a:t>
            </a:r>
            <a:r>
              <a:rPr lang="de-DE" b="1" dirty="0" smtClean="0">
                <a:solidFill>
                  <a:srgbClr val="000080"/>
                </a:solidFill>
                <a:latin typeface="Consolas"/>
              </a:rPr>
              <a:t>(</a:t>
            </a:r>
            <a:r>
              <a:rPr lang="de-DE" dirty="0" smtClean="0">
                <a:solidFill>
                  <a:srgbClr val="000000"/>
                </a:solidFill>
                <a:latin typeface="Consolas"/>
              </a:rPr>
              <a:t>fruits2</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a16="http://schemas.microsoft.com/office/drawing/2014/main" xmlns="" id="{95B35778-63BE-498E-9F6E-18639971D5DB}"/>
              </a:ext>
            </a:extLst>
          </p:cNvPr>
          <p:cNvSpPr txBox="1"/>
          <p:nvPr/>
        </p:nvSpPr>
        <p:spPr>
          <a:xfrm>
            <a:off x="1173190" y="368204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a16="http://schemas.microsoft.com/office/drawing/2014/main" xmlns="" id="{A12538C3-5C6C-4806-BD43-B83B3240E94A}"/>
              </a:ext>
            </a:extLst>
          </p:cNvPr>
          <p:cNvSpPr txBox="1"/>
          <p:nvPr/>
        </p:nvSpPr>
        <p:spPr>
          <a:xfrm>
            <a:off x="1115680" y="4156493"/>
            <a:ext cx="1005437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r>
              <a:rPr lang="de-DE" dirty="0" err="1">
                <a:latin typeface="Consolas"/>
              </a:rPr>
              <a:t>avocado</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5" name="Inhaltsplatzhalter 2">
            <a:extLst>
              <a:ext uri="{FF2B5EF4-FFF2-40B4-BE49-F238E27FC236}">
                <a16:creationId xmlns:a16="http://schemas.microsoft.com/office/drawing/2014/main" xmlns="" id="{5F16E6E3-2C61-4C4B-AAC6-FD609C3ABDAE}"/>
              </a:ext>
            </a:extLst>
          </p:cNvPr>
          <p:cNvSpPr txBox="1">
            <a:spLocks/>
          </p:cNvSpPr>
          <p:nvPr/>
        </p:nvSpPr>
        <p:spPr>
          <a:xfrm>
            <a:off x="1111657" y="4836225"/>
            <a:ext cx="10058400" cy="1262908"/>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sz="2000" i="1" dirty="0">
                <a:solidFill>
                  <a:srgbClr val="404040"/>
                </a:solidFill>
                <a:latin typeface="Calibri"/>
                <a:cs typeface="Calibri"/>
              </a:rPr>
              <a:t>Note</a:t>
            </a:r>
            <a:r>
              <a:rPr lang="de-DE" sz="2000" dirty="0">
                <a:solidFill>
                  <a:srgbClr val="404040"/>
                </a:solidFill>
                <a:latin typeface="Calibri"/>
                <a:cs typeface="Calibri"/>
              </a:rPr>
              <a:t>: </a:t>
            </a:r>
            <a:r>
              <a:rPr lang="de-DE" sz="2000" dirty="0" err="1">
                <a:solidFill>
                  <a:srgbClr val="404040"/>
                </a:solidFill>
                <a:latin typeface="Calibri"/>
                <a:cs typeface="Calibri"/>
              </a:rPr>
              <a:t>you</a:t>
            </a:r>
            <a:r>
              <a:rPr lang="de-DE" sz="2000" dirty="0">
                <a:solidFill>
                  <a:srgbClr val="404040"/>
                </a:solidFill>
                <a:latin typeface="Calibri"/>
                <a:cs typeface="Calibri"/>
              </a:rPr>
              <a:t> </a:t>
            </a:r>
            <a:r>
              <a:rPr lang="de-DE" sz="2000" dirty="0" err="1">
                <a:solidFill>
                  <a:srgbClr val="404040"/>
                </a:solidFill>
                <a:latin typeface="Calibri"/>
                <a:cs typeface="Calibri"/>
              </a:rPr>
              <a:t>can</a:t>
            </a:r>
            <a:r>
              <a:rPr lang="de-DE" sz="2000" dirty="0">
                <a:solidFill>
                  <a:srgbClr val="404040"/>
                </a:solidFill>
                <a:latin typeface="Calibri"/>
                <a:cs typeface="Calibri"/>
              </a:rPr>
              <a:t> </a:t>
            </a:r>
            <a:r>
              <a:rPr lang="de-DE" sz="2000" dirty="0" err="1">
                <a:solidFill>
                  <a:srgbClr val="404040"/>
                </a:solidFill>
                <a:latin typeface="Calibri"/>
                <a:cs typeface="Calibri"/>
              </a:rPr>
              <a:t>achieve</a:t>
            </a:r>
            <a:r>
              <a:rPr lang="de-DE" sz="2000" dirty="0">
                <a:solidFill>
                  <a:srgbClr val="404040"/>
                </a:solidFill>
                <a:latin typeface="Calibri"/>
                <a:cs typeface="Calibri"/>
              </a:rPr>
              <a:t> </a:t>
            </a:r>
            <a:r>
              <a:rPr lang="de-DE" sz="2000" dirty="0" err="1">
                <a:solidFill>
                  <a:srgbClr val="404040"/>
                </a:solidFill>
                <a:latin typeface="Calibri"/>
                <a:cs typeface="Calibri"/>
              </a:rPr>
              <a:t>the</a:t>
            </a:r>
            <a:r>
              <a:rPr lang="de-DE" sz="2000" dirty="0">
                <a:solidFill>
                  <a:srgbClr val="404040"/>
                </a:solidFill>
                <a:latin typeface="Calibri"/>
                <a:cs typeface="Calibri"/>
              </a:rPr>
              <a:t> same </a:t>
            </a:r>
            <a:r>
              <a:rPr lang="de-DE" sz="2000" dirty="0" err="1">
                <a:solidFill>
                  <a:srgbClr val="404040"/>
                </a:solidFill>
                <a:latin typeface="Calibri"/>
                <a:cs typeface="Calibri"/>
              </a:rPr>
              <a:t>effect</a:t>
            </a:r>
            <a:r>
              <a:rPr lang="de-DE" sz="2000" dirty="0">
                <a:solidFill>
                  <a:srgbClr val="404040"/>
                </a:solidFill>
                <a:latin typeface="Calibri"/>
                <a:cs typeface="Calibri"/>
              </a:rPr>
              <a:t> </a:t>
            </a:r>
            <a:r>
              <a:rPr lang="de-DE" sz="2000" dirty="0" err="1">
                <a:solidFill>
                  <a:srgbClr val="404040"/>
                </a:solidFill>
                <a:latin typeface="Calibri"/>
                <a:cs typeface="Calibri"/>
              </a:rPr>
              <a:t>by</a:t>
            </a:r>
            <a:r>
              <a:rPr lang="de-DE" sz="2000" dirty="0">
                <a:solidFill>
                  <a:srgbClr val="404040"/>
                </a:solidFill>
                <a:latin typeface="Calibri"/>
                <a:cs typeface="Calibri"/>
              </a:rPr>
              <a:t> </a:t>
            </a:r>
            <a:r>
              <a:rPr lang="de-DE" sz="2000" dirty="0" err="1">
                <a:solidFill>
                  <a:srgbClr val="404040"/>
                </a:solidFill>
                <a:latin typeface="Calibri"/>
                <a:cs typeface="Calibri"/>
              </a:rPr>
              <a:t>using</a:t>
            </a:r>
            <a:r>
              <a:rPr lang="de-DE" sz="2000" dirty="0">
                <a:solidFill>
                  <a:srgbClr val="404040"/>
                </a:solidFill>
                <a:latin typeface="Calibri"/>
                <a:cs typeface="Calibri"/>
              </a:rPr>
              <a:t> </a:t>
            </a:r>
            <a:r>
              <a:rPr lang="de-DE" sz="2000" dirty="0" err="1">
                <a:solidFill>
                  <a:srgbClr val="404040"/>
                </a:solidFill>
                <a:latin typeface="Consolas"/>
                <a:cs typeface="Calibri"/>
              </a:rPr>
              <a:t>fruits</a:t>
            </a:r>
            <a:r>
              <a:rPr lang="de-DE" sz="2000" dirty="0">
                <a:solidFill>
                  <a:srgbClr val="404040"/>
                </a:solidFill>
                <a:latin typeface="Consolas"/>
                <a:cs typeface="Calibri"/>
              </a:rPr>
              <a:t> += fruits2 </a:t>
            </a:r>
            <a:r>
              <a:rPr lang="de-DE" sz="2000" dirty="0" err="1">
                <a:solidFill>
                  <a:srgbClr val="404040"/>
                </a:solidFill>
                <a:latin typeface="Calibri"/>
                <a:cs typeface="Calibri"/>
              </a:rPr>
              <a:t>instead</a:t>
            </a:r>
            <a:endParaRPr lang="de-DE" sz="2000" dirty="0" err="1">
              <a:solidFill>
                <a:srgbClr val="404040"/>
              </a:solidFill>
              <a:latin typeface="Consolas"/>
              <a:cs typeface="Calibri"/>
            </a:endParaRPr>
          </a:p>
        </p:txBody>
      </p:sp>
    </p:spTree>
    <p:extLst>
      <p:ext uri="{BB962C8B-B14F-4D97-AF65-F5344CB8AC3E}">
        <p14:creationId xmlns:p14="http://schemas.microsoft.com/office/powerpoint/2010/main" val="3838764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Remove()</a:t>
            </a:r>
            <a:endParaRPr lang="de-DE" dirty="0" err="1"/>
          </a:p>
        </p:txBody>
      </p:sp>
      <p:sp>
        <p:nvSpPr>
          <p:cNvPr id="3" name="Inhaltsplatzhalter 2">
            <a:extLst>
              <a:ext uri="{FF2B5EF4-FFF2-40B4-BE49-F238E27FC236}">
                <a16:creationId xmlns:a16="http://schemas.microsoft.com/office/drawing/2014/main" xmlns=""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remove</a:t>
            </a:r>
            <a:r>
              <a:rPr lang="de-DE" dirty="0">
                <a:latin typeface="Consolas"/>
                <a:cs typeface="Calibri"/>
              </a:rPr>
              <a:t>() </a:t>
            </a:r>
            <a:r>
              <a:rPr lang="de-DE" dirty="0" err="1">
                <a:latin typeface="Calibri"/>
                <a:cs typeface="Calibri"/>
              </a:rPr>
              <a:t>deletes</a:t>
            </a:r>
            <a:r>
              <a:rPr lang="de-DE" dirty="0">
                <a:solidFill>
                  <a:srgbClr val="404040"/>
                </a:solidFill>
                <a:cs typeface="Calibri"/>
              </a:rPr>
              <a:t> </a:t>
            </a:r>
            <a:r>
              <a:rPr lang="de-DE" b="1" dirty="0" err="1">
                <a:solidFill>
                  <a:srgbClr val="404040"/>
                </a:solidFill>
                <a:cs typeface="Calibri"/>
              </a:rPr>
              <a:t>the</a:t>
            </a:r>
            <a:r>
              <a:rPr lang="de-DE" b="1" dirty="0">
                <a:solidFill>
                  <a:srgbClr val="404040"/>
                </a:solidFill>
                <a:cs typeface="Calibri"/>
              </a:rPr>
              <a:t> </a:t>
            </a:r>
            <a:r>
              <a:rPr lang="de-DE" b="1" dirty="0" err="1">
                <a:solidFill>
                  <a:srgbClr val="404040"/>
                </a:solidFill>
                <a:cs typeface="Calibri"/>
              </a:rPr>
              <a:t>first</a:t>
            </a:r>
            <a:r>
              <a:rPr lang="de-DE" b="1" dirty="0">
                <a:solidFill>
                  <a:srgbClr val="404040"/>
                </a:solidFill>
                <a:cs typeface="Calibri"/>
              </a:rPr>
              <a:t> </a:t>
            </a:r>
            <a:r>
              <a:rPr lang="de-DE" b="1" dirty="0" err="1">
                <a:solidFill>
                  <a:srgbClr val="404040"/>
                </a:solidFill>
                <a:cs typeface="Calibri"/>
              </a:rPr>
              <a:t>occurrence</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 </a:t>
            </a:r>
            <a:r>
              <a:rPr lang="de-DE" dirty="0" err="1">
                <a:solidFill>
                  <a:srgbClr val="404040"/>
                </a:solidFill>
                <a:cs typeface="Calibri"/>
              </a:rPr>
              <a:t>given</a:t>
            </a:r>
            <a:r>
              <a:rPr lang="de-DE" dirty="0">
                <a:solidFill>
                  <a:srgbClr val="404040"/>
                </a:solidFill>
                <a:cs typeface="Calibri"/>
              </a:rPr>
              <a:t> item in a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29</a:t>
            </a:fld>
            <a:endParaRPr lang="en-GB"/>
          </a:p>
        </p:txBody>
      </p:sp>
      <p:sp>
        <p:nvSpPr>
          <p:cNvPr id="6" name="Textfeld 5">
            <a:extLst>
              <a:ext uri="{FF2B5EF4-FFF2-40B4-BE49-F238E27FC236}">
                <a16:creationId xmlns:a16="http://schemas.microsoft.com/office/drawing/2014/main" xmlns="" id="{71220873-D656-403A-8155-A3047C12B0FB}"/>
              </a:ext>
            </a:extLst>
          </p:cNvPr>
          <p:cNvSpPr txBox="1"/>
          <p:nvPr/>
        </p:nvSpPr>
        <p:spPr>
          <a:xfrm>
            <a:off x="1145894" y="2729604"/>
            <a:ext cx="10035250"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pear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b="1" dirty="0" err="1" smtClean="0">
                <a:solidFill>
                  <a:srgbClr val="000080"/>
                </a:solidFill>
                <a:latin typeface="Consolas"/>
              </a:rPr>
              <a:t>.</a:t>
            </a:r>
            <a:r>
              <a:rPr lang="de-DE" dirty="0" err="1" smtClean="0">
                <a:solidFill>
                  <a:srgbClr val="000000"/>
                </a:solidFill>
                <a:latin typeface="Consolas"/>
              </a:rPr>
              <a:t>remove</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pear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a16="http://schemas.microsoft.com/office/drawing/2014/main" xmlns="" id="{95B35778-63BE-498E-9F6E-18639971D5DB}"/>
              </a:ext>
            </a:extLst>
          </p:cNvPr>
          <p:cNvSpPr txBox="1"/>
          <p:nvPr/>
        </p:nvSpPr>
        <p:spPr>
          <a:xfrm>
            <a:off x="1245077" y="384019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p:txBody>
      </p:sp>
      <p:sp>
        <p:nvSpPr>
          <p:cNvPr id="10" name="Textfeld 9">
            <a:extLst>
              <a:ext uri="{FF2B5EF4-FFF2-40B4-BE49-F238E27FC236}">
                <a16:creationId xmlns:a16="http://schemas.microsoft.com/office/drawing/2014/main" xmlns="" id="{A12538C3-5C6C-4806-BD43-B83B3240E94A}"/>
              </a:ext>
            </a:extLst>
          </p:cNvPr>
          <p:cNvSpPr txBox="1"/>
          <p:nvPr/>
        </p:nvSpPr>
        <p:spPr>
          <a:xfrm>
            <a:off x="1145894" y="4214003"/>
            <a:ext cx="1003525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2076563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4A91D72-4AD0-4902-940F-2B0D6A98CAFF}"/>
              </a:ext>
            </a:extLst>
          </p:cNvPr>
          <p:cNvSpPr>
            <a:spLocks noGrp="1"/>
          </p:cNvSpPr>
          <p:nvPr>
            <p:ph type="title"/>
          </p:nvPr>
        </p:nvSpPr>
        <p:spPr/>
        <p:txBody>
          <a:bodyPr/>
          <a:lstStyle/>
          <a:p>
            <a:r>
              <a:rPr lang="en-GB" dirty="0"/>
              <a:t>Last Week's Homework</a:t>
            </a:r>
          </a:p>
        </p:txBody>
      </p:sp>
      <p:sp>
        <p:nvSpPr>
          <p:cNvPr id="4" name="Slide Number Placeholder 3">
            <a:extLst>
              <a:ext uri="{FF2B5EF4-FFF2-40B4-BE49-F238E27FC236}">
                <a16:creationId xmlns:a16="http://schemas.microsoft.com/office/drawing/2014/main" xmlns="" id="{7B5A8143-3286-41DD-B232-3C231D696F35}"/>
              </a:ext>
            </a:extLst>
          </p:cNvPr>
          <p:cNvSpPr>
            <a:spLocks noGrp="1"/>
          </p:cNvSpPr>
          <p:nvPr>
            <p:ph type="sldNum" sz="quarter" idx="12"/>
          </p:nvPr>
        </p:nvSpPr>
        <p:spPr/>
        <p:txBody>
          <a:bodyPr/>
          <a:lstStyle/>
          <a:p>
            <a:fld id="{89C4E583-6443-4199-AF95-A2ECCC288D48}" type="slidenum">
              <a:rPr lang="en-GB" smtClean="0"/>
              <a:pPr/>
              <a:t>3</a:t>
            </a:fld>
            <a:endParaRPr lang="en-GB"/>
          </a:p>
        </p:txBody>
      </p:sp>
    </p:spTree>
    <p:extLst>
      <p:ext uri="{BB962C8B-B14F-4D97-AF65-F5344CB8AC3E}">
        <p14:creationId xmlns:p14="http://schemas.microsoft.com/office/powerpoint/2010/main" val="159765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Remove()</a:t>
            </a:r>
            <a:endParaRPr lang="de-DE" dirty="0" err="1"/>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30</a:t>
            </a:fld>
            <a:endParaRPr lang="en-GB"/>
          </a:p>
        </p:txBody>
      </p:sp>
      <p:sp>
        <p:nvSpPr>
          <p:cNvPr id="5" name="Inhaltsplatzhalter 2">
            <a:extLst>
              <a:ext uri="{FF2B5EF4-FFF2-40B4-BE49-F238E27FC236}">
                <a16:creationId xmlns:a16="http://schemas.microsoft.com/office/drawing/2014/main" xmlns="" id="{5F16E6E3-2C61-4C4B-AAC6-FD609C3ABDAE}"/>
              </a:ext>
            </a:extLst>
          </p:cNvPr>
          <p:cNvSpPr txBox="1">
            <a:spLocks/>
          </p:cNvSpPr>
          <p:nvPr/>
        </p:nvSpPr>
        <p:spPr>
          <a:xfrm>
            <a:off x="1097280" y="1874489"/>
            <a:ext cx="10058400" cy="3505774"/>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dirty="0" err="1">
                <a:solidFill>
                  <a:srgbClr val="404040"/>
                </a:solidFill>
                <a:latin typeface="Calibri"/>
                <a:cs typeface="Calibri"/>
              </a:rPr>
              <a:t>Make</a:t>
            </a:r>
            <a:r>
              <a:rPr lang="de-DE" dirty="0">
                <a:solidFill>
                  <a:srgbClr val="404040"/>
                </a:solidFill>
                <a:latin typeface="Calibri"/>
                <a:cs typeface="Calibri"/>
              </a:rPr>
              <a:t> </a:t>
            </a:r>
            <a:r>
              <a:rPr lang="de-DE" dirty="0" err="1">
                <a:solidFill>
                  <a:srgbClr val="404040"/>
                </a:solidFill>
                <a:latin typeface="Calibri"/>
                <a:cs typeface="Calibri"/>
              </a:rPr>
              <a:t>sure</a:t>
            </a:r>
            <a:r>
              <a:rPr lang="de-DE" dirty="0">
                <a:solidFill>
                  <a:srgbClr val="404040"/>
                </a:solidFill>
                <a:latin typeface="Calibri"/>
                <a:cs typeface="Calibri"/>
              </a:rPr>
              <a:t> </a:t>
            </a:r>
            <a:r>
              <a:rPr lang="de-DE" dirty="0" err="1">
                <a:solidFill>
                  <a:srgbClr val="404040"/>
                </a:solidFill>
                <a:latin typeface="Calibri"/>
                <a:cs typeface="Calibri"/>
              </a:rPr>
              <a:t>that</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b="1" dirty="0">
                <a:solidFill>
                  <a:srgbClr val="404040"/>
                </a:solidFill>
                <a:latin typeface="Calibri"/>
                <a:cs typeface="Calibri"/>
              </a:rPr>
              <a:t> </a:t>
            </a:r>
            <a:r>
              <a:rPr lang="de-DE" b="1" dirty="0" err="1">
                <a:solidFill>
                  <a:srgbClr val="404040"/>
                </a:solidFill>
                <a:latin typeface="Calibri"/>
                <a:cs typeface="Calibri"/>
              </a:rPr>
              <a:t>actually</a:t>
            </a:r>
            <a:r>
              <a:rPr lang="de-DE" b="1" dirty="0">
                <a:solidFill>
                  <a:srgbClr val="404040"/>
                </a:solidFill>
                <a:latin typeface="Calibri"/>
                <a:cs typeface="Calibri"/>
              </a:rPr>
              <a:t> </a:t>
            </a:r>
            <a:r>
              <a:rPr lang="de-DE" b="1" dirty="0" err="1">
                <a:solidFill>
                  <a:srgbClr val="404040"/>
                </a:solidFill>
                <a:latin typeface="Calibri"/>
                <a:cs typeface="Calibri"/>
              </a:rPr>
              <a:t>contains</a:t>
            </a:r>
            <a:r>
              <a:rPr lang="de-DE" b="1" dirty="0">
                <a:solidFill>
                  <a:srgbClr val="404040"/>
                </a:solidFill>
                <a:latin typeface="Calibri"/>
                <a:cs typeface="Calibri"/>
              </a:rPr>
              <a:t> </a:t>
            </a:r>
            <a:r>
              <a:rPr lang="de-DE" b="1" dirty="0" err="1">
                <a:solidFill>
                  <a:srgbClr val="404040"/>
                </a:solidFill>
                <a:latin typeface="Calibri"/>
                <a:cs typeface="Calibri"/>
              </a:rPr>
              <a:t>this</a:t>
            </a:r>
            <a:r>
              <a:rPr lang="de-DE" b="1" dirty="0">
                <a:solidFill>
                  <a:srgbClr val="404040"/>
                </a:solidFill>
                <a:latin typeface="Calibri"/>
                <a:cs typeface="Calibri"/>
              </a:rPr>
              <a:t> item</a:t>
            </a:r>
            <a:r>
              <a:rPr lang="de-DE" dirty="0">
                <a:solidFill>
                  <a:srgbClr val="404040"/>
                </a:solidFill>
                <a:latin typeface="Calibri"/>
                <a:cs typeface="Calibri"/>
              </a:rPr>
              <a:t> </a:t>
            </a:r>
            <a:r>
              <a:rPr lang="de-DE" dirty="0" err="1">
                <a:solidFill>
                  <a:srgbClr val="404040"/>
                </a:solidFill>
                <a:latin typeface="Calibri"/>
                <a:cs typeface="Calibri"/>
              </a:rPr>
              <a:t>or</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will </a:t>
            </a:r>
            <a:r>
              <a:rPr lang="de-DE" dirty="0" err="1">
                <a:solidFill>
                  <a:srgbClr val="404040"/>
                </a:solidFill>
                <a:latin typeface="Calibri"/>
                <a:cs typeface="Calibri"/>
              </a:rPr>
              <a:t>get</a:t>
            </a:r>
            <a:r>
              <a:rPr lang="de-DE" dirty="0">
                <a:solidFill>
                  <a:srgbClr val="404040"/>
                </a:solidFill>
                <a:latin typeface="Calibri"/>
                <a:cs typeface="Calibri"/>
              </a:rPr>
              <a:t> an </a:t>
            </a:r>
            <a:r>
              <a:rPr lang="de-DE" dirty="0" err="1">
                <a:solidFill>
                  <a:srgbClr val="404040"/>
                </a:solidFill>
                <a:latin typeface="Calibri"/>
                <a:cs typeface="Calibri"/>
              </a:rPr>
              <a:t>error</a:t>
            </a:r>
            <a:r>
              <a:rPr lang="de-DE" dirty="0">
                <a:solidFill>
                  <a:srgbClr val="404040"/>
                </a:solidFill>
                <a:latin typeface="Calibri"/>
                <a:cs typeface="Calibri"/>
              </a:rPr>
              <a:t>!</a:t>
            </a:r>
          </a:p>
          <a:p>
            <a:pPr marL="182245" indent="-182245"/>
            <a:endParaRPr lang="de-DE" dirty="0">
              <a:solidFill>
                <a:srgbClr val="404040"/>
              </a:solidFill>
              <a:latin typeface="Calibri"/>
              <a:cs typeface="Calibri"/>
            </a:endParaRPr>
          </a:p>
          <a:p>
            <a:pPr marL="182245" indent="-182245"/>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want</a:t>
            </a:r>
            <a:r>
              <a:rPr lang="de-DE" dirty="0">
                <a:solidFill>
                  <a:srgbClr val="404040"/>
                </a:solidFill>
                <a:latin typeface="Calibri"/>
                <a:cs typeface="Calibri"/>
              </a:rPr>
              <a:t> </a:t>
            </a:r>
            <a:r>
              <a:rPr lang="de-DE" dirty="0" err="1">
                <a:solidFill>
                  <a:srgbClr val="404040"/>
                </a:solidFill>
                <a:latin typeface="Calibri"/>
                <a:cs typeface="Calibri"/>
              </a:rPr>
              <a:t>to</a:t>
            </a:r>
            <a:r>
              <a:rPr lang="de-DE" dirty="0">
                <a:solidFill>
                  <a:srgbClr val="404040"/>
                </a:solidFill>
                <a:latin typeface="Calibri"/>
                <a:cs typeface="Calibri"/>
              </a:rPr>
              <a:t> </a:t>
            </a:r>
            <a:r>
              <a:rPr lang="de-DE" dirty="0" err="1">
                <a:solidFill>
                  <a:srgbClr val="404040"/>
                </a:solidFill>
                <a:latin typeface="Calibri"/>
                <a:cs typeface="Calibri"/>
              </a:rPr>
              <a:t>delete</a:t>
            </a:r>
            <a:r>
              <a:rPr lang="de-DE" b="1" dirty="0">
                <a:solidFill>
                  <a:srgbClr val="404040"/>
                </a:solidFill>
                <a:latin typeface="Calibri"/>
                <a:cs typeface="Calibri"/>
              </a:rPr>
              <a:t> all </a:t>
            </a:r>
            <a:r>
              <a:rPr lang="de-DE" b="1" dirty="0" err="1">
                <a:solidFill>
                  <a:srgbClr val="404040"/>
                </a:solidFill>
                <a:latin typeface="Calibri"/>
                <a:cs typeface="Calibri"/>
              </a:rPr>
              <a:t>items</a:t>
            </a:r>
            <a:r>
              <a:rPr lang="de-DE" dirty="0">
                <a:solidFill>
                  <a:srgbClr val="404040"/>
                </a:solidFill>
                <a:latin typeface="Calibri"/>
                <a:cs typeface="Calibri"/>
              </a:rPr>
              <a:t> in a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can</a:t>
            </a:r>
            <a:r>
              <a:rPr lang="de-DE" dirty="0">
                <a:solidFill>
                  <a:srgbClr val="404040"/>
                </a:solidFill>
                <a:latin typeface="Calibri"/>
                <a:cs typeface="Calibri"/>
              </a:rPr>
              <a:t> </a:t>
            </a:r>
            <a:r>
              <a:rPr lang="de-DE" dirty="0" err="1">
                <a:solidFill>
                  <a:srgbClr val="404040"/>
                </a:solidFill>
                <a:latin typeface="Calibri"/>
                <a:cs typeface="Calibri"/>
              </a:rPr>
              <a:t>use</a:t>
            </a:r>
            <a:r>
              <a:rPr lang="de-DE" dirty="0">
                <a:solidFill>
                  <a:srgbClr val="404040"/>
                </a:solidFill>
                <a:latin typeface="Consolas"/>
                <a:cs typeface="Calibri"/>
              </a:rPr>
              <a:t> </a:t>
            </a:r>
            <a:r>
              <a:rPr lang="de-DE" dirty="0" err="1">
                <a:solidFill>
                  <a:srgbClr val="404040"/>
                </a:solidFill>
                <a:latin typeface="Consolas"/>
                <a:cs typeface="Calibri"/>
              </a:rPr>
              <a:t>fruits.clear</a:t>
            </a:r>
            <a:r>
              <a:rPr lang="de-DE" dirty="0">
                <a:solidFill>
                  <a:srgbClr val="404040"/>
                </a:solidFill>
                <a:latin typeface="Consolas"/>
                <a:cs typeface="Calibri"/>
              </a:rPr>
              <a:t>()</a:t>
            </a:r>
            <a:r>
              <a:rPr lang="de-DE" dirty="0">
                <a:solidFill>
                  <a:srgbClr val="404040"/>
                </a:solidFill>
                <a:latin typeface="Calibri"/>
                <a:cs typeface="Calibri"/>
              </a:rPr>
              <a:t> </a:t>
            </a:r>
            <a:r>
              <a:rPr lang="de-DE" dirty="0" err="1">
                <a:solidFill>
                  <a:srgbClr val="404040"/>
                </a:solidFill>
                <a:latin typeface="Calibri"/>
                <a:cs typeface="Calibri"/>
              </a:rPr>
              <a:t>or</a:t>
            </a:r>
            <a:r>
              <a:rPr lang="de-DE" dirty="0">
                <a:solidFill>
                  <a:srgbClr val="404040"/>
                </a:solidFill>
                <a:latin typeface="Calibri"/>
                <a:cs typeface="Calibri"/>
              </a:rPr>
              <a:t> </a:t>
            </a:r>
            <a:r>
              <a:rPr lang="de-DE" dirty="0" err="1">
                <a:solidFill>
                  <a:srgbClr val="404040"/>
                </a:solidFill>
                <a:latin typeface="Consolas"/>
                <a:cs typeface="Calibri"/>
              </a:rPr>
              <a:t>fruits</a:t>
            </a:r>
            <a:r>
              <a:rPr lang="de-DE" dirty="0">
                <a:solidFill>
                  <a:srgbClr val="404040"/>
                </a:solidFill>
                <a:latin typeface="Consolas"/>
                <a:cs typeface="Calibri"/>
              </a:rPr>
              <a:t> = []</a:t>
            </a:r>
            <a:r>
              <a:rPr lang="de-DE" dirty="0">
                <a:solidFill>
                  <a:srgbClr val="404040"/>
                </a:solidFill>
                <a:latin typeface="Calibri"/>
                <a:cs typeface="Calibri"/>
              </a:rPr>
              <a:t> </a:t>
            </a:r>
            <a:r>
              <a:rPr lang="de-DE" dirty="0" err="1">
                <a:solidFill>
                  <a:srgbClr val="404040"/>
                </a:solidFill>
                <a:latin typeface="Calibri"/>
                <a:cs typeface="Calibri"/>
              </a:rPr>
              <a:t>instead</a:t>
            </a:r>
          </a:p>
          <a:p>
            <a:pPr marL="383540" lvl="1"/>
            <a:r>
              <a:rPr lang="de-DE" dirty="0" err="1">
                <a:solidFill>
                  <a:srgbClr val="404040"/>
                </a:solidFill>
                <a:latin typeface="Consolas"/>
                <a:cs typeface="Calibri"/>
              </a:rPr>
              <a:t>fruits.clear</a:t>
            </a:r>
            <a:r>
              <a:rPr lang="de-DE" dirty="0">
                <a:solidFill>
                  <a:srgbClr val="404040"/>
                </a:solidFill>
                <a:latin typeface="Consolas"/>
                <a:cs typeface="Calibri"/>
              </a:rPr>
              <a:t>()</a:t>
            </a:r>
            <a:r>
              <a:rPr lang="de-DE" dirty="0">
                <a:solidFill>
                  <a:srgbClr val="404040"/>
                </a:solidFill>
                <a:latin typeface="Calibri"/>
                <a:cs typeface="Calibri"/>
              </a:rPr>
              <a:t> will </a:t>
            </a:r>
            <a:r>
              <a:rPr lang="de-DE" dirty="0" err="1">
                <a:solidFill>
                  <a:srgbClr val="404040"/>
                </a:solidFill>
                <a:latin typeface="Calibri"/>
                <a:cs typeface="Calibri"/>
              </a:rPr>
              <a:t>clear</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object</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will </a:t>
            </a:r>
            <a:r>
              <a:rPr lang="de-DE" dirty="0" err="1">
                <a:solidFill>
                  <a:srgbClr val="404040"/>
                </a:solidFill>
                <a:latin typeface="Calibri"/>
                <a:cs typeface="Calibri"/>
              </a:rPr>
              <a:t>be</a:t>
            </a:r>
            <a:r>
              <a:rPr lang="de-DE" dirty="0">
                <a:solidFill>
                  <a:srgbClr val="404040"/>
                </a:solidFill>
                <a:latin typeface="Calibri"/>
                <a:cs typeface="Calibri"/>
              </a:rPr>
              <a:t> </a:t>
            </a:r>
            <a:r>
              <a:rPr lang="de-DE" dirty="0" err="1">
                <a:solidFill>
                  <a:srgbClr val="404040"/>
                </a:solidFill>
                <a:latin typeface="Calibri"/>
                <a:cs typeface="Calibri"/>
              </a:rPr>
              <a:t>empty</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all variables </a:t>
            </a:r>
            <a:r>
              <a:rPr lang="de-DE" dirty="0" err="1">
                <a:solidFill>
                  <a:srgbClr val="404040"/>
                </a:solidFill>
                <a:latin typeface="Calibri"/>
                <a:cs typeface="Calibri"/>
              </a:rPr>
              <a:t>that</a:t>
            </a:r>
            <a:r>
              <a:rPr lang="de-DE" dirty="0">
                <a:solidFill>
                  <a:srgbClr val="404040"/>
                </a:solidFill>
                <a:latin typeface="Calibri"/>
                <a:cs typeface="Calibri"/>
              </a:rPr>
              <a:t> </a:t>
            </a:r>
            <a:r>
              <a:rPr lang="de-DE" dirty="0" err="1">
                <a:solidFill>
                  <a:srgbClr val="404040"/>
                </a:solidFill>
                <a:latin typeface="Calibri"/>
                <a:cs typeface="Calibri"/>
              </a:rPr>
              <a:t>reference</a:t>
            </a:r>
            <a:r>
              <a:rPr lang="de-DE" dirty="0">
                <a:solidFill>
                  <a:srgbClr val="404040"/>
                </a:solidFill>
                <a:latin typeface="Calibri"/>
                <a:cs typeface="Calibri"/>
              </a:rPr>
              <a:t> </a:t>
            </a:r>
            <a:r>
              <a:rPr lang="de-DE" dirty="0" err="1">
                <a:solidFill>
                  <a:srgbClr val="404040"/>
                </a:solidFill>
                <a:latin typeface="Calibri"/>
                <a:cs typeface="Calibri"/>
              </a:rPr>
              <a:t>it</a:t>
            </a:r>
          </a:p>
          <a:p>
            <a:pPr marL="383540" lvl="1"/>
            <a:r>
              <a:rPr lang="de-DE" dirty="0" err="1">
                <a:solidFill>
                  <a:srgbClr val="404040"/>
                </a:solidFill>
                <a:latin typeface="Consolas"/>
                <a:cs typeface="Calibri"/>
              </a:rPr>
              <a:t>fruits</a:t>
            </a:r>
            <a:r>
              <a:rPr lang="de-DE" dirty="0">
                <a:solidFill>
                  <a:srgbClr val="404040"/>
                </a:solidFill>
                <a:latin typeface="Consolas"/>
                <a:cs typeface="Calibri"/>
              </a:rPr>
              <a:t> = []</a:t>
            </a:r>
            <a:r>
              <a:rPr lang="de-DE" dirty="0">
                <a:solidFill>
                  <a:srgbClr val="404040"/>
                </a:solidFill>
                <a:latin typeface="Calibri"/>
                <a:cs typeface="Calibri"/>
              </a:rPr>
              <a:t> will </a:t>
            </a:r>
            <a:r>
              <a:rPr lang="de-DE" dirty="0" err="1">
                <a:solidFill>
                  <a:srgbClr val="404040"/>
                </a:solidFill>
                <a:latin typeface="Calibri"/>
                <a:cs typeface="Calibri"/>
              </a:rPr>
              <a:t>replace</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with</a:t>
            </a:r>
            <a:r>
              <a:rPr lang="de-DE" dirty="0">
                <a:solidFill>
                  <a:srgbClr val="404040"/>
                </a:solidFill>
                <a:latin typeface="Calibri"/>
                <a:cs typeface="Calibri"/>
              </a:rPr>
              <a:t> an </a:t>
            </a:r>
            <a:r>
              <a:rPr lang="de-DE" dirty="0" err="1">
                <a:solidFill>
                  <a:srgbClr val="404040"/>
                </a:solidFill>
                <a:latin typeface="Calibri"/>
                <a:cs typeface="Calibri"/>
              </a:rPr>
              <a:t>empty</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only</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variable in </a:t>
            </a:r>
            <a:r>
              <a:rPr lang="de-DE" dirty="0" err="1">
                <a:solidFill>
                  <a:srgbClr val="404040"/>
                </a:solidFill>
                <a:latin typeface="Calibri"/>
                <a:cs typeface="Calibri"/>
              </a:rPr>
              <a:t>question</a:t>
            </a:r>
          </a:p>
          <a:p>
            <a:pPr marL="383540" lvl="1"/>
            <a:r>
              <a:rPr lang="de-DE" dirty="0" err="1">
                <a:solidFill>
                  <a:srgbClr val="404040"/>
                </a:solidFill>
                <a:latin typeface="Calibri"/>
                <a:cs typeface="Calibri"/>
              </a:rPr>
              <a:t>don't</a:t>
            </a:r>
            <a:r>
              <a:rPr lang="de-DE" dirty="0">
                <a:solidFill>
                  <a:srgbClr val="404040"/>
                </a:solidFill>
                <a:latin typeface="Calibri"/>
                <a:cs typeface="Calibri"/>
              </a:rPr>
              <a:t> </a:t>
            </a:r>
            <a:r>
              <a:rPr lang="de-DE" dirty="0" err="1">
                <a:solidFill>
                  <a:srgbClr val="404040"/>
                </a:solidFill>
                <a:latin typeface="Calibri"/>
                <a:cs typeface="Calibri"/>
              </a:rPr>
              <a:t>worry</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this</a:t>
            </a:r>
            <a:r>
              <a:rPr lang="de-DE" dirty="0">
                <a:solidFill>
                  <a:srgbClr val="404040"/>
                </a:solidFill>
                <a:latin typeface="Calibri"/>
                <a:cs typeface="Calibri"/>
              </a:rPr>
              <a:t> </a:t>
            </a:r>
            <a:r>
              <a:rPr lang="de-DE" dirty="0" err="1">
                <a:solidFill>
                  <a:srgbClr val="404040"/>
                </a:solidFill>
                <a:latin typeface="Calibri"/>
                <a:cs typeface="Calibri"/>
              </a:rPr>
              <a:t>confuses</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right</a:t>
            </a:r>
            <a:r>
              <a:rPr lang="de-DE" dirty="0">
                <a:solidFill>
                  <a:srgbClr val="404040"/>
                </a:solidFill>
                <a:latin typeface="Calibri"/>
                <a:cs typeface="Calibri"/>
              </a:rPr>
              <a:t> </a:t>
            </a:r>
            <a:r>
              <a:rPr lang="de-DE" dirty="0" err="1">
                <a:solidFill>
                  <a:srgbClr val="404040"/>
                </a:solidFill>
                <a:latin typeface="Calibri"/>
                <a:cs typeface="Calibri"/>
              </a:rPr>
              <a:t>now</a:t>
            </a:r>
            <a:r>
              <a:rPr lang="de-DE" dirty="0">
                <a:solidFill>
                  <a:srgbClr val="404040"/>
                </a:solidFill>
                <a:latin typeface="Calibri"/>
                <a:cs typeface="Calibri"/>
              </a:rPr>
              <a:t> –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lecture</a:t>
            </a:r>
            <a:r>
              <a:rPr lang="de-DE" dirty="0">
                <a:solidFill>
                  <a:srgbClr val="404040"/>
                </a:solidFill>
                <a:latin typeface="Calibri"/>
                <a:cs typeface="Calibri"/>
              </a:rPr>
              <a:t> on OOP will </a:t>
            </a:r>
            <a:r>
              <a:rPr lang="de-DE" dirty="0" err="1">
                <a:solidFill>
                  <a:srgbClr val="404040"/>
                </a:solidFill>
                <a:latin typeface="Calibri"/>
                <a:cs typeface="Calibri"/>
              </a:rPr>
              <a:t>give</a:t>
            </a:r>
            <a:r>
              <a:rPr lang="de-DE" dirty="0">
                <a:solidFill>
                  <a:srgbClr val="404040"/>
                </a:solidFill>
                <a:latin typeface="Calibri"/>
                <a:cs typeface="Calibri"/>
              </a:rPr>
              <a:t> </a:t>
            </a:r>
            <a:r>
              <a:rPr lang="de-DE" dirty="0" err="1">
                <a:solidFill>
                  <a:srgbClr val="404040"/>
                </a:solidFill>
                <a:latin typeface="Calibri"/>
                <a:cs typeface="Calibri"/>
              </a:rPr>
              <a:t>more</a:t>
            </a:r>
            <a:r>
              <a:rPr lang="de-DE" dirty="0">
                <a:solidFill>
                  <a:srgbClr val="404040"/>
                </a:solidFill>
                <a:latin typeface="Calibri"/>
                <a:cs typeface="Calibri"/>
              </a:rPr>
              <a:t> </a:t>
            </a:r>
            <a:r>
              <a:rPr lang="de-DE" dirty="0" err="1">
                <a:solidFill>
                  <a:srgbClr val="404040"/>
                </a:solidFill>
                <a:latin typeface="Calibri"/>
                <a:cs typeface="Calibri"/>
              </a:rPr>
              <a:t>insight</a:t>
            </a:r>
            <a:r>
              <a:rPr lang="de-DE" dirty="0">
                <a:solidFill>
                  <a:srgbClr val="404040"/>
                </a:solidFill>
                <a:latin typeface="Calibri"/>
                <a:cs typeface="Calibri"/>
              </a:rPr>
              <a:t>!</a:t>
            </a:r>
            <a:endParaRPr lang="de-DE">
              <a:solidFill>
                <a:schemeClr val="tx1"/>
              </a:solidFill>
            </a:endParaRPr>
          </a:p>
        </p:txBody>
      </p:sp>
    </p:spTree>
    <p:extLst>
      <p:ext uri="{BB962C8B-B14F-4D97-AF65-F5344CB8AC3E}">
        <p14:creationId xmlns:p14="http://schemas.microsoft.com/office/powerpoint/2010/main" val="3527468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Pop()</a:t>
            </a:r>
            <a:endParaRPr lang="de-DE" dirty="0" err="1"/>
          </a:p>
        </p:txBody>
      </p:sp>
      <p:sp>
        <p:nvSpPr>
          <p:cNvPr id="3" name="Inhaltsplatzhalter 2">
            <a:extLst>
              <a:ext uri="{FF2B5EF4-FFF2-40B4-BE49-F238E27FC236}">
                <a16:creationId xmlns:a16="http://schemas.microsoft.com/office/drawing/2014/main" xmlns=""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pop</a:t>
            </a:r>
            <a:r>
              <a:rPr lang="de-DE" dirty="0">
                <a:latin typeface="Consolas"/>
                <a:cs typeface="Calibri"/>
              </a:rPr>
              <a:t>() </a:t>
            </a:r>
            <a:r>
              <a:rPr lang="de-DE" dirty="0" err="1">
                <a:latin typeface="Calibri"/>
                <a:cs typeface="Calibri"/>
              </a:rPr>
              <a:t>removes</a:t>
            </a:r>
            <a:r>
              <a:rPr lang="de-DE" dirty="0">
                <a:solidFill>
                  <a:srgbClr val="404040"/>
                </a:solidFill>
                <a:cs typeface="Calibri"/>
              </a:rPr>
              <a:t> </a:t>
            </a:r>
            <a:r>
              <a:rPr lang="de-DE" b="1" dirty="0">
                <a:solidFill>
                  <a:srgbClr val="404040"/>
                </a:solidFill>
                <a:cs typeface="Calibri"/>
              </a:rPr>
              <a:t>and </a:t>
            </a:r>
            <a:r>
              <a:rPr lang="de-DE" b="1" dirty="0" err="1">
                <a:solidFill>
                  <a:srgbClr val="404040"/>
                </a:solidFill>
                <a:cs typeface="Calibri"/>
              </a:rPr>
              <a:t>returns</a:t>
            </a:r>
            <a:r>
              <a:rPr lang="de-DE" dirty="0">
                <a:solidFill>
                  <a:srgbClr val="404040"/>
                </a:solidFill>
                <a:cs typeface="Calibri"/>
              </a:rPr>
              <a:t> an item </a:t>
            </a:r>
            <a:r>
              <a:rPr lang="de-DE" dirty="0" err="1">
                <a:solidFill>
                  <a:srgbClr val="404040"/>
                </a:solidFill>
                <a:cs typeface="Calibri"/>
              </a:rPr>
              <a:t>from</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r>
              <a:rPr lang="de-DE" dirty="0">
                <a:solidFill>
                  <a:srgbClr val="404040"/>
                </a:solidFill>
                <a:cs typeface="Calibri"/>
              </a:rPr>
              <a:t> (</a:t>
            </a:r>
            <a:r>
              <a:rPr lang="de-DE" dirty="0" err="1">
                <a:solidFill>
                  <a:srgbClr val="404040"/>
                </a:solidFill>
                <a:cs typeface="Calibri"/>
              </a:rPr>
              <a:t>by</a:t>
            </a:r>
            <a:r>
              <a:rPr lang="de-DE" dirty="0">
                <a:solidFill>
                  <a:srgbClr val="404040"/>
                </a:solidFill>
                <a:cs typeface="Calibri"/>
              </a:rPr>
              <a:t> </a:t>
            </a:r>
            <a:r>
              <a:rPr lang="de-DE" dirty="0" err="1">
                <a:solidFill>
                  <a:srgbClr val="404040"/>
                </a:solidFill>
                <a:cs typeface="Calibri"/>
              </a:rPr>
              <a:t>default</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last </a:t>
            </a:r>
            <a:r>
              <a:rPr lang="de-DE" dirty="0" err="1">
                <a:solidFill>
                  <a:srgbClr val="404040"/>
                </a:solidFill>
                <a:cs typeface="Calibri"/>
              </a:rPr>
              <a:t>one</a:t>
            </a:r>
            <a:r>
              <a:rPr lang="de-DE" dirty="0">
                <a:solidFill>
                  <a:srgbClr val="404040"/>
                </a:solidFill>
                <a:cs typeface="Calibri"/>
              </a:rPr>
              <a:t>)</a:t>
            </a:r>
            <a:endParaRPr lang="de-DE" dirty="0" err="1">
              <a:solidFill>
                <a:schemeClr val="tx1"/>
              </a:solidFill>
              <a:cs typeface="Calibri"/>
            </a:endParaRP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31</a:t>
            </a:fld>
            <a:endParaRPr lang="en-GB"/>
          </a:p>
        </p:txBody>
      </p:sp>
      <p:sp>
        <p:nvSpPr>
          <p:cNvPr id="6" name="Textfeld 5">
            <a:extLst>
              <a:ext uri="{FF2B5EF4-FFF2-40B4-BE49-F238E27FC236}">
                <a16:creationId xmlns:a16="http://schemas.microsoft.com/office/drawing/2014/main" xmlns="" id="{71220873-D656-403A-8155-A3047C12B0FB}"/>
              </a:ext>
            </a:extLst>
          </p:cNvPr>
          <p:cNvSpPr txBox="1"/>
          <p:nvPr/>
        </p:nvSpPr>
        <p:spPr>
          <a:xfrm>
            <a:off x="1187567" y="2459965"/>
            <a:ext cx="9956694"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fruits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'apple'</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'pear'</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'banana</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last </a:t>
            </a:r>
            <a:r>
              <a:rPr lang="en-US" b="1" dirty="0">
                <a:solidFill>
                  <a:srgbClr val="000080"/>
                </a:solidFill>
                <a:latin typeface="Consolas"/>
              </a:rPr>
              <a:t>=</a:t>
            </a:r>
            <a:r>
              <a:rPr lang="en-US" dirty="0">
                <a:solidFill>
                  <a:srgbClr val="000000"/>
                </a:solidFill>
                <a:latin typeface="Consolas"/>
              </a:rPr>
              <a:t> </a:t>
            </a:r>
            <a:r>
              <a:rPr lang="en-US" dirty="0" err="1">
                <a:solidFill>
                  <a:srgbClr val="000000"/>
                </a:solidFill>
                <a:latin typeface="Consolas"/>
              </a:rPr>
              <a:t>fruits</a:t>
            </a:r>
            <a:r>
              <a:rPr lang="en-US" b="1" dirty="0" err="1">
                <a:solidFill>
                  <a:srgbClr val="000080"/>
                </a:solidFill>
                <a:latin typeface="Consolas"/>
              </a:rPr>
              <a:t>.</a:t>
            </a:r>
            <a:r>
              <a:rPr lang="en-US" dirty="0" err="1">
                <a:solidFill>
                  <a:srgbClr val="000000"/>
                </a:solidFill>
                <a:latin typeface="Consolas"/>
              </a:rPr>
              <a:t>pop</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first </a:t>
            </a:r>
            <a:r>
              <a:rPr lang="en-US" b="1" dirty="0">
                <a:solidFill>
                  <a:srgbClr val="000080"/>
                </a:solidFill>
                <a:latin typeface="Consolas"/>
              </a:rPr>
              <a:t>=</a:t>
            </a:r>
            <a:r>
              <a:rPr lang="en-US" dirty="0">
                <a:solidFill>
                  <a:srgbClr val="000000"/>
                </a:solidFill>
                <a:latin typeface="Consolas"/>
              </a:rPr>
              <a:t> </a:t>
            </a:r>
            <a:r>
              <a:rPr lang="en-US" dirty="0" err="1" smtClean="0">
                <a:solidFill>
                  <a:srgbClr val="000000"/>
                </a:solidFill>
                <a:latin typeface="Consolas"/>
              </a:rPr>
              <a:t>fruits</a:t>
            </a:r>
            <a:r>
              <a:rPr lang="en-US" b="1" dirty="0" err="1" smtClean="0">
                <a:solidFill>
                  <a:srgbClr val="000080"/>
                </a:solidFill>
                <a:latin typeface="Consolas"/>
              </a:rPr>
              <a:t>.</a:t>
            </a:r>
            <a:r>
              <a:rPr lang="en-US" dirty="0" err="1" smtClean="0">
                <a:solidFill>
                  <a:srgbClr val="000000"/>
                </a:solidFill>
                <a:latin typeface="Consolas"/>
              </a:rPr>
              <a:t>pop</a:t>
            </a:r>
            <a:r>
              <a:rPr lang="en-US" b="1" dirty="0" smtClean="0">
                <a:solidFill>
                  <a:srgbClr val="000080"/>
                </a:solidFill>
                <a:latin typeface="Consolas"/>
              </a:rPr>
              <a:t>(</a:t>
            </a:r>
            <a:r>
              <a:rPr lang="en-US" dirty="0" smtClean="0">
                <a:solidFill>
                  <a:srgbClr val="FF0000"/>
                </a:solidFill>
                <a:latin typeface="Consolas"/>
              </a:rPr>
              <a:t>0</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fruits</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last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first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
        <p:nvSpPr>
          <p:cNvPr id="8" name="Textfeld 7">
            <a:extLst>
              <a:ext uri="{FF2B5EF4-FFF2-40B4-BE49-F238E27FC236}">
                <a16:creationId xmlns:a16="http://schemas.microsoft.com/office/drawing/2014/main" xmlns="" id="{95B35778-63BE-498E-9F6E-18639971D5DB}"/>
              </a:ext>
            </a:extLst>
          </p:cNvPr>
          <p:cNvSpPr txBox="1"/>
          <p:nvPr/>
        </p:nvSpPr>
        <p:spPr>
          <a:xfrm>
            <a:off x="1187568" y="430027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p:txBody>
      </p:sp>
      <p:sp>
        <p:nvSpPr>
          <p:cNvPr id="10" name="Textfeld 9">
            <a:extLst>
              <a:ext uri="{FF2B5EF4-FFF2-40B4-BE49-F238E27FC236}">
                <a16:creationId xmlns:a16="http://schemas.microsoft.com/office/drawing/2014/main" xmlns="" id="{A12538C3-5C6C-4806-BD43-B83B3240E94A}"/>
              </a:ext>
            </a:extLst>
          </p:cNvPr>
          <p:cNvSpPr txBox="1"/>
          <p:nvPr/>
        </p:nvSpPr>
        <p:spPr>
          <a:xfrm>
            <a:off x="1187567" y="4789098"/>
            <a:ext cx="9956694"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pear</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banana</a:t>
            </a:r>
            <a:endParaRPr lang="de-DE" dirty="0">
              <a:latin typeface="Consolas"/>
            </a:endParaRPr>
          </a:p>
          <a:p>
            <a:r>
              <a:rPr lang="de-DE" dirty="0" err="1" smtClean="0">
                <a:latin typeface="Consolas"/>
              </a:rPr>
              <a:t>apple</a:t>
            </a:r>
            <a:r>
              <a:rPr lang="de-DE" dirty="0" smtClean="0">
                <a:latin typeface="Consolas"/>
              </a:rPr>
              <a:t> </a:t>
            </a:r>
            <a:endParaRPr lang="de-DE" dirty="0">
              <a:effectLst/>
            </a:endParaRPr>
          </a:p>
        </p:txBody>
      </p:sp>
    </p:spTree>
    <p:extLst>
      <p:ext uri="{BB962C8B-B14F-4D97-AF65-F5344CB8AC3E}">
        <p14:creationId xmlns:p14="http://schemas.microsoft.com/office/powerpoint/2010/main" val="3431474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a:cs typeface="Calibri Light"/>
              </a:rPr>
              <a:t>Lists: </a:t>
            </a:r>
            <a:r>
              <a:rPr lang="de-DE" dirty="0" err="1">
                <a:cs typeface="Calibri Light"/>
              </a:rPr>
              <a:t>Usage</a:t>
            </a:r>
            <a:endParaRPr lang="de-DE" dirty="0" err="1"/>
          </a:p>
        </p:txBody>
      </p:sp>
      <p:sp>
        <p:nvSpPr>
          <p:cNvPr id="3" name="Inhaltsplatzhalter 2">
            <a:extLst>
              <a:ext uri="{FF2B5EF4-FFF2-40B4-BE49-F238E27FC236}">
                <a16:creationId xmlns:a16="http://schemas.microsoft.com/office/drawing/2014/main" xmlns=""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are</a:t>
            </a:r>
            <a:r>
              <a:rPr lang="de-DE" dirty="0">
                <a:cs typeface="Calibri"/>
              </a:rPr>
              <a:t> </a:t>
            </a:r>
            <a:r>
              <a:rPr lang="de-DE" dirty="0" err="1">
                <a:cs typeface="Calibri"/>
              </a:rPr>
              <a:t>probably</a:t>
            </a:r>
            <a:r>
              <a:rPr lang="de-DE" dirty="0">
                <a:cs typeface="Calibri"/>
              </a:rPr>
              <a:t> </a:t>
            </a:r>
            <a:r>
              <a:rPr lang="de-DE" dirty="0" err="1">
                <a:cs typeface="Calibri"/>
              </a:rPr>
              <a:t>the</a:t>
            </a:r>
            <a:r>
              <a:rPr lang="de-DE" dirty="0">
                <a:cs typeface="Calibri"/>
              </a:rPr>
              <a:t> </a:t>
            </a:r>
            <a:r>
              <a:rPr lang="de-DE" b="1" dirty="0" err="1">
                <a:cs typeface="Calibri"/>
              </a:rPr>
              <a:t>most</a:t>
            </a:r>
            <a:r>
              <a:rPr lang="de-DE" b="1" dirty="0">
                <a:cs typeface="Calibri"/>
              </a:rPr>
              <a:t> </a:t>
            </a:r>
            <a:r>
              <a:rPr lang="de-DE" b="1" dirty="0" err="1">
                <a:cs typeface="Calibri"/>
              </a:rPr>
              <a:t>widely</a:t>
            </a:r>
            <a:r>
              <a:rPr lang="de-DE" b="1" dirty="0">
                <a:cs typeface="Calibri"/>
              </a:rPr>
              <a:t> </a:t>
            </a:r>
            <a:r>
              <a:rPr lang="de-DE" b="1" dirty="0" err="1">
                <a:cs typeface="Calibri"/>
              </a:rPr>
              <a:t>used</a:t>
            </a:r>
            <a:r>
              <a:rPr lang="de-DE" dirty="0">
                <a:cs typeface="Calibri"/>
              </a:rPr>
              <a:t> </a:t>
            </a:r>
            <a:r>
              <a:rPr lang="de-DE" dirty="0" err="1">
                <a:cs typeface="Calibri"/>
              </a:rPr>
              <a:t>collection</a:t>
            </a:r>
            <a:r>
              <a:rPr lang="de-DE" dirty="0">
                <a:cs typeface="Calibri"/>
              </a:rPr>
              <a:t> type</a:t>
            </a:r>
          </a:p>
          <a:p>
            <a:pPr marL="182245" indent="-182245"/>
            <a:r>
              <a:rPr lang="de-DE" dirty="0" err="1">
                <a:cs typeface="Calibri"/>
              </a:rPr>
              <a:t>Though</a:t>
            </a:r>
            <a:r>
              <a:rPr lang="de-DE" dirty="0">
                <a:cs typeface="Calibri"/>
              </a:rPr>
              <a:t> </a:t>
            </a:r>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save </a:t>
            </a:r>
            <a:r>
              <a:rPr lang="de-DE" dirty="0" err="1">
                <a:cs typeface="Calibri"/>
              </a:rPr>
              <a:t>data</a:t>
            </a:r>
            <a:r>
              <a:rPr lang="de-DE" dirty="0">
                <a:cs typeface="Calibri"/>
              </a:rPr>
              <a:t> </a:t>
            </a:r>
            <a:r>
              <a:rPr lang="de-DE" dirty="0" err="1">
                <a:cs typeface="Calibri"/>
              </a:rPr>
              <a:t>of</a:t>
            </a:r>
            <a:r>
              <a:rPr lang="de-DE" dirty="0">
                <a:cs typeface="Calibri"/>
              </a:rPr>
              <a:t> different </a:t>
            </a:r>
            <a:r>
              <a:rPr lang="de-DE" dirty="0" err="1">
                <a:cs typeface="Calibri"/>
              </a:rPr>
              <a:t>types</a:t>
            </a:r>
            <a:r>
              <a:rPr lang="de-DE" dirty="0">
                <a:cs typeface="Calibri"/>
              </a:rPr>
              <a:t> in </a:t>
            </a:r>
            <a:r>
              <a:rPr lang="de-DE" dirty="0" err="1">
                <a:cs typeface="Calibri"/>
              </a:rPr>
              <a:t>lists</a:t>
            </a:r>
            <a:r>
              <a:rPr lang="de-DE" dirty="0">
                <a:cs typeface="Calibri"/>
              </a:rPr>
              <a:t>, </a:t>
            </a:r>
            <a:r>
              <a:rPr lang="de-DE" dirty="0" err="1">
                <a:cs typeface="Calibri"/>
              </a:rPr>
              <a:t>we</a:t>
            </a:r>
            <a:r>
              <a:rPr lang="de-DE" dirty="0">
                <a:cs typeface="Calibri"/>
              </a:rPr>
              <a:t> </a:t>
            </a:r>
            <a:r>
              <a:rPr lang="de-DE" dirty="0" err="1">
                <a:cs typeface="Calibri"/>
              </a:rPr>
              <a:t>usually</a:t>
            </a:r>
            <a:r>
              <a:rPr lang="de-DE" dirty="0">
                <a:cs typeface="Calibri"/>
              </a:rPr>
              <a:t> </a:t>
            </a:r>
            <a:r>
              <a:rPr lang="de-DE" dirty="0" err="1">
                <a:cs typeface="Calibri"/>
              </a:rPr>
              <a:t>use</a:t>
            </a:r>
            <a:r>
              <a:rPr lang="de-DE" dirty="0">
                <a:cs typeface="Calibri"/>
              </a:rPr>
              <a:t> </a:t>
            </a:r>
            <a:r>
              <a:rPr lang="de-DE" dirty="0" err="1">
                <a:cs typeface="Calibri"/>
              </a:rPr>
              <a:t>them</a:t>
            </a:r>
            <a:r>
              <a:rPr lang="de-DE" dirty="0">
                <a:cs typeface="Calibri"/>
              </a:rPr>
              <a:t> </a:t>
            </a:r>
            <a:r>
              <a:rPr lang="de-DE" dirty="0" err="1">
                <a:cs typeface="Calibri"/>
              </a:rPr>
              <a:t>for</a:t>
            </a:r>
            <a:r>
              <a:rPr lang="de-DE" dirty="0">
                <a:cs typeface="Calibri"/>
              </a:rPr>
              <a:t> </a:t>
            </a:r>
            <a:r>
              <a:rPr lang="de-DE" b="1" dirty="0" err="1">
                <a:cs typeface="Calibri"/>
              </a:rPr>
              <a:t>homogeneous</a:t>
            </a:r>
            <a:r>
              <a:rPr lang="de-DE" b="1" dirty="0">
                <a:cs typeface="Calibri"/>
              </a:rPr>
              <a:t> </a:t>
            </a:r>
            <a:r>
              <a:rPr lang="de-DE" b="1" dirty="0" err="1" smtClean="0">
                <a:cs typeface="Calibri"/>
              </a:rPr>
              <a:t>data</a:t>
            </a:r>
            <a:endParaRPr lang="de-DE" b="1" dirty="0"/>
          </a:p>
          <a:p>
            <a:pPr marL="182245" indent="-182245"/>
            <a:r>
              <a:rPr lang="de-DE" dirty="0" err="1" smtClean="0"/>
              <a:t>Examples</a:t>
            </a:r>
            <a:r>
              <a:rPr lang="de-DE" dirty="0" smtClean="0"/>
              <a:t> </a:t>
            </a:r>
            <a:r>
              <a:rPr lang="de-DE" dirty="0" err="1" smtClean="0"/>
              <a:t>are</a:t>
            </a:r>
            <a:r>
              <a:rPr lang="de-DE" dirty="0" smtClean="0"/>
              <a:t> </a:t>
            </a:r>
            <a:r>
              <a:rPr lang="de-DE" dirty="0" err="1" smtClean="0"/>
              <a:t>therefore</a:t>
            </a:r>
            <a:r>
              <a:rPr lang="de-DE" dirty="0" smtClean="0"/>
              <a:t> diverse</a:t>
            </a:r>
          </a:p>
          <a:p>
            <a:pPr marL="383730" lvl="1" indent="-182245"/>
            <a:r>
              <a:rPr lang="de-DE" dirty="0" err="1" smtClean="0"/>
              <a:t>Names</a:t>
            </a:r>
            <a:r>
              <a:rPr lang="de-DE" dirty="0" smtClean="0"/>
              <a:t> </a:t>
            </a:r>
            <a:r>
              <a:rPr lang="de-DE" dirty="0" err="1" smtClean="0"/>
              <a:t>of</a:t>
            </a:r>
            <a:r>
              <a:rPr lang="de-DE" dirty="0" smtClean="0"/>
              <a:t> </a:t>
            </a:r>
            <a:r>
              <a:rPr lang="de-DE" dirty="0" err="1" smtClean="0"/>
              <a:t>people</a:t>
            </a:r>
            <a:r>
              <a:rPr lang="de-DE" dirty="0" smtClean="0"/>
              <a:t> in </a:t>
            </a:r>
            <a:r>
              <a:rPr lang="de-DE" dirty="0" err="1" smtClean="0"/>
              <a:t>this</a:t>
            </a:r>
            <a:r>
              <a:rPr lang="de-DE" dirty="0" smtClean="0"/>
              <a:t> </a:t>
            </a:r>
            <a:r>
              <a:rPr lang="de-DE" dirty="0" err="1" smtClean="0"/>
              <a:t>class</a:t>
            </a:r>
            <a:endParaRPr lang="de-DE" dirty="0" smtClean="0"/>
          </a:p>
          <a:p>
            <a:pPr marL="383730" lvl="1" indent="-182245"/>
            <a:r>
              <a:rPr lang="de-DE" dirty="0" smtClean="0"/>
              <a:t>Restaurant </a:t>
            </a:r>
            <a:r>
              <a:rPr lang="de-DE" dirty="0" err="1" smtClean="0"/>
              <a:t>menu</a:t>
            </a:r>
            <a:endParaRPr lang="de-DE" dirty="0" smtClean="0"/>
          </a:p>
          <a:p>
            <a:pPr marL="383730" lvl="1" indent="-182245"/>
            <a:r>
              <a:rPr lang="de-DE" dirty="0" smtClean="0"/>
              <a:t>Songs on an </a:t>
            </a:r>
            <a:r>
              <a:rPr lang="de-DE" dirty="0" err="1" smtClean="0"/>
              <a:t>album</a:t>
            </a:r>
            <a:endParaRPr lang="de-DE" dirty="0" smtClean="0"/>
          </a:p>
          <a:p>
            <a:pPr marL="383730" lvl="1" indent="-182245"/>
            <a:r>
              <a:rPr lang="de-DE" dirty="0" smtClean="0"/>
              <a:t>…</a:t>
            </a:r>
            <a:endParaRPr lang="de-DE" dirty="0"/>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32</a:t>
            </a:fld>
            <a:endParaRPr lang="en-GB"/>
          </a:p>
        </p:txBody>
      </p:sp>
    </p:spTree>
    <p:extLst>
      <p:ext uri="{BB962C8B-B14F-4D97-AF65-F5344CB8AC3E}">
        <p14:creationId xmlns:p14="http://schemas.microsoft.com/office/powerpoint/2010/main" val="102532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a:cs typeface="Calibri Light"/>
              </a:rPr>
              <a:t>Sets</a:t>
            </a:r>
            <a:endParaRPr lang="de-DE" dirty="0"/>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33</a:t>
            </a:fld>
            <a:endParaRPr lang="en-GB"/>
          </a:p>
        </p:txBody>
      </p:sp>
    </p:spTree>
    <p:extLst>
      <p:ext uri="{BB962C8B-B14F-4D97-AF65-F5344CB8AC3E}">
        <p14:creationId xmlns:p14="http://schemas.microsoft.com/office/powerpoint/2010/main" val="3460218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a:cs typeface="Calibri Light"/>
              </a:rPr>
              <a:t>Sets</a:t>
            </a:r>
            <a:endParaRPr lang="de-DE" dirty="0" err="1"/>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Sets </a:t>
            </a:r>
            <a:r>
              <a:rPr lang="de-DE" dirty="0" err="1">
                <a:cs typeface="Calibri"/>
              </a:rPr>
              <a:t>are</a:t>
            </a:r>
            <a:r>
              <a:rPr lang="de-DE" dirty="0">
                <a:cs typeface="Calibri"/>
              </a:rPr>
              <a:t> mutable, </a:t>
            </a:r>
            <a:r>
              <a:rPr lang="de-DE" dirty="0" err="1">
                <a:cs typeface="Calibri"/>
              </a:rPr>
              <a:t>unordered</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b="1" dirty="0" err="1">
                <a:cs typeface="Calibri"/>
              </a:rPr>
              <a:t>unique</a:t>
            </a:r>
            <a:r>
              <a:rPr lang="de-DE" b="1"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We</a:t>
            </a:r>
            <a:r>
              <a:rPr lang="de-DE" dirty="0">
                <a:cs typeface="Calibri"/>
              </a:rPr>
              <a:t> </a:t>
            </a:r>
            <a:r>
              <a:rPr lang="de-DE" b="1" dirty="0" err="1">
                <a:cs typeface="Calibri"/>
              </a:rPr>
              <a:t>cannot</a:t>
            </a:r>
            <a:r>
              <a:rPr lang="de-DE" b="1" dirty="0">
                <a:cs typeface="Calibri"/>
              </a:rPr>
              <a:t> </a:t>
            </a:r>
            <a:r>
              <a:rPr lang="de-DE" dirty="0" err="1">
                <a:cs typeface="Calibri"/>
              </a:rPr>
              <a:t>easily</a:t>
            </a:r>
            <a:r>
              <a:rPr lang="de-DE"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t>
            </a:r>
            <a:r>
              <a:rPr lang="de-DE" dirty="0" err="1">
                <a:cs typeface="Calibri"/>
              </a:rPr>
              <a:t>by</a:t>
            </a:r>
            <a:r>
              <a:rPr lang="de-DE" dirty="0">
                <a:cs typeface="Calibri"/>
              </a:rPr>
              <a:t> </a:t>
            </a:r>
            <a:r>
              <a:rPr lang="de-DE" dirty="0" err="1">
                <a:cs typeface="Calibri"/>
              </a:rPr>
              <a:t>indexing</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34</a:t>
            </a:fld>
            <a:endParaRPr lang="en-GB"/>
          </a:p>
        </p:txBody>
      </p:sp>
      <p:sp>
        <p:nvSpPr>
          <p:cNvPr id="6" name="Textfeld 5">
            <a:extLst>
              <a:ext uri="{FF2B5EF4-FFF2-40B4-BE49-F238E27FC236}">
                <a16:creationId xmlns:a16="http://schemas.microsoft.com/office/drawing/2014/main" xmlns="" id="{DF5E470A-8834-46C8-B61E-596CEE55F855}"/>
              </a:ext>
            </a:extLst>
          </p:cNvPr>
          <p:cNvSpPr txBox="1"/>
          <p:nvPr/>
        </p:nvSpPr>
        <p:spPr>
          <a:xfrm>
            <a:off x="1245077" y="2431211"/>
            <a:ext cx="9936067"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a16="http://schemas.microsoft.com/office/drawing/2014/main" xmlns="" id="{438C086B-C4AA-485B-9BA7-543357E44CA5}"/>
              </a:ext>
            </a:extLst>
          </p:cNvPr>
          <p:cNvSpPr txBox="1"/>
          <p:nvPr/>
        </p:nvSpPr>
        <p:spPr>
          <a:xfrm>
            <a:off x="1216320" y="4027097"/>
            <a:ext cx="996482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9" name="Textfeld 8">
            <a:extLst>
              <a:ext uri="{FF2B5EF4-FFF2-40B4-BE49-F238E27FC236}">
                <a16:creationId xmlns:a16="http://schemas.microsoft.com/office/drawing/2014/main" xmlns="" id="{F7BFB401-8E32-4C08-B264-73D249DE6863}"/>
              </a:ext>
            </a:extLst>
          </p:cNvPr>
          <p:cNvSpPr txBox="1"/>
          <p:nvPr/>
        </p:nvSpPr>
        <p:spPr>
          <a:xfrm>
            <a:off x="1245077" y="333698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71612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a:cs typeface="Calibri Light"/>
              </a:rPr>
              <a:t>Sets: </a:t>
            </a:r>
            <a:r>
              <a:rPr lang="de-DE" dirty="0" err="1">
                <a:cs typeface="Calibri Light"/>
              </a:rPr>
              <a:t>Extending</a:t>
            </a:r>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add</a:t>
            </a:r>
            <a:r>
              <a:rPr lang="de-DE" dirty="0">
                <a:cs typeface="Calibri"/>
              </a:rPr>
              <a:t> </a:t>
            </a:r>
            <a:r>
              <a:rPr lang="de-DE" dirty="0" err="1">
                <a:cs typeface="Calibri"/>
              </a:rPr>
              <a:t>another</a:t>
            </a:r>
            <a:r>
              <a:rPr lang="de-DE" dirty="0">
                <a:cs typeface="Calibri"/>
              </a:rPr>
              <a:t> item </a:t>
            </a:r>
            <a:r>
              <a:rPr lang="de-DE" dirty="0" err="1">
                <a:cs typeface="Calibri"/>
              </a:rPr>
              <a:t>to</a:t>
            </a:r>
            <a:r>
              <a:rPr lang="de-DE" dirty="0">
                <a:cs typeface="Calibri"/>
              </a:rPr>
              <a:t> a </a:t>
            </a:r>
            <a:r>
              <a:rPr lang="de-DE" dirty="0" err="1">
                <a:cs typeface="Calibri"/>
              </a:rPr>
              <a:t>set</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add</a:t>
            </a:r>
            <a:r>
              <a:rPr lang="de-DE" dirty="0">
                <a:latin typeface="Consolas"/>
                <a:cs typeface="Calibri"/>
              </a:rPr>
              <a:t>()</a:t>
            </a:r>
            <a:endParaRPr lang="de-DE" dirty="0">
              <a:cs typeface="Calibri"/>
            </a:endParaRP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35</a:t>
            </a:fld>
            <a:endParaRPr lang="en-GB"/>
          </a:p>
        </p:txBody>
      </p:sp>
      <p:sp>
        <p:nvSpPr>
          <p:cNvPr id="6" name="Textfeld 5">
            <a:extLst>
              <a:ext uri="{FF2B5EF4-FFF2-40B4-BE49-F238E27FC236}">
                <a16:creationId xmlns:a16="http://schemas.microsoft.com/office/drawing/2014/main" xmlns="" id="{DF5E470A-8834-46C8-B61E-596CEE55F855}"/>
              </a:ext>
            </a:extLst>
          </p:cNvPr>
          <p:cNvSpPr txBox="1"/>
          <p:nvPr/>
        </p:nvSpPr>
        <p:spPr>
          <a:xfrm>
            <a:off x="1245077" y="2416833"/>
            <a:ext cx="991291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b="1" dirty="0" err="1" smtClean="0">
                <a:solidFill>
                  <a:srgbClr val="000080"/>
                </a:solidFill>
                <a:latin typeface="Consolas"/>
              </a:rPr>
              <a:t>.</a:t>
            </a:r>
            <a:r>
              <a:rPr lang="de-DE" dirty="0" err="1" smtClean="0">
                <a:solidFill>
                  <a:srgbClr val="000000"/>
                </a:solidFill>
                <a:latin typeface="Consolas"/>
              </a:rPr>
              <a:t>add</a:t>
            </a:r>
            <a:r>
              <a:rPr lang="de-DE" b="1" dirty="0">
                <a:solidFill>
                  <a:srgbClr val="000080"/>
                </a:solidFill>
                <a:latin typeface="Consolas"/>
              </a:rPr>
              <a:t>(</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a16="http://schemas.microsoft.com/office/drawing/2014/main" xmlns="" id="{438C086B-C4AA-485B-9BA7-543357E44CA5}"/>
              </a:ext>
            </a:extLst>
          </p:cNvPr>
          <p:cNvSpPr txBox="1"/>
          <p:nvPr/>
        </p:nvSpPr>
        <p:spPr>
          <a:xfrm>
            <a:off x="1216319" y="4012719"/>
            <a:ext cx="994167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endParaRPr lang="de-DE" dirty="0">
              <a:effectLst/>
            </a:endParaRPr>
          </a:p>
        </p:txBody>
      </p:sp>
      <p:sp>
        <p:nvSpPr>
          <p:cNvPr id="9" name="Textfeld 8">
            <a:extLst>
              <a:ext uri="{FF2B5EF4-FFF2-40B4-BE49-F238E27FC236}">
                <a16:creationId xmlns:a16="http://schemas.microsoft.com/office/drawing/2014/main" xmlns="" id="{F7BFB401-8E32-4C08-B264-73D249DE6863}"/>
              </a:ext>
            </a:extLst>
          </p:cNvPr>
          <p:cNvSpPr txBox="1"/>
          <p:nvPr/>
        </p:nvSpPr>
        <p:spPr>
          <a:xfrm>
            <a:off x="1216322" y="348076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1708688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a:cs typeface="Calibri Light"/>
              </a:rPr>
              <a:t>Set Operators</a:t>
            </a:r>
            <a:endParaRPr lang="de-DE" dirty="0" err="1">
              <a:cs typeface="Calibri Light"/>
            </a:endParaRPr>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set</a:t>
            </a:r>
            <a:r>
              <a:rPr lang="de-DE" dirty="0">
                <a:cs typeface="Calibri"/>
              </a:rPr>
              <a:t> </a:t>
            </a:r>
            <a:r>
              <a:rPr lang="de-DE" dirty="0" err="1">
                <a:cs typeface="Calibri"/>
              </a:rPr>
              <a:t>operators</a:t>
            </a:r>
            <a:r>
              <a:rPr lang="de-DE" dirty="0">
                <a:cs typeface="Calibri"/>
              </a:rPr>
              <a:t> </a:t>
            </a:r>
            <a:r>
              <a:rPr lang="de-DE" dirty="0" err="1">
                <a:cs typeface="Calibri"/>
              </a:rPr>
              <a:t>to</a:t>
            </a:r>
            <a:r>
              <a:rPr lang="de-DE" dirty="0">
                <a:cs typeface="Calibri"/>
              </a:rPr>
              <a:t> </a:t>
            </a:r>
            <a:r>
              <a:rPr lang="de-DE" dirty="0" err="1">
                <a:cs typeface="Calibri"/>
              </a:rPr>
              <a:t>easily</a:t>
            </a:r>
            <a:r>
              <a:rPr lang="de-DE" dirty="0">
                <a:cs typeface="Calibri"/>
              </a:rPr>
              <a:t> </a:t>
            </a:r>
            <a:r>
              <a:rPr lang="de-DE" dirty="0" err="1">
                <a:cs typeface="Calibri"/>
              </a:rPr>
              <a:t>determine</a:t>
            </a:r>
            <a:r>
              <a:rPr lang="de-DE" dirty="0">
                <a:cs typeface="Calibri"/>
              </a:rPr>
              <a:t> </a:t>
            </a:r>
            <a:r>
              <a:rPr lang="de-DE" dirty="0" err="1">
                <a:cs typeface="Calibri"/>
              </a:rPr>
              <a:t>commonalities</a:t>
            </a:r>
            <a:r>
              <a:rPr lang="de-DE" dirty="0">
                <a:cs typeface="Calibri"/>
              </a:rPr>
              <a:t> </a:t>
            </a:r>
            <a:r>
              <a:rPr lang="de-DE" dirty="0" err="1">
                <a:cs typeface="Calibri"/>
              </a:rPr>
              <a:t>or</a:t>
            </a:r>
            <a:r>
              <a:rPr lang="de-DE" dirty="0">
                <a:cs typeface="Calibri"/>
              </a:rPr>
              <a:t> </a:t>
            </a:r>
            <a:r>
              <a:rPr lang="de-DE" dirty="0" err="1">
                <a:cs typeface="Calibri"/>
              </a:rPr>
              <a:t>differences</a:t>
            </a:r>
            <a:r>
              <a:rPr lang="de-DE" dirty="0">
                <a:cs typeface="Calibri"/>
              </a:rPr>
              <a:t> </a:t>
            </a:r>
            <a:r>
              <a:rPr lang="de-DE" dirty="0" err="1">
                <a:cs typeface="Calibri"/>
              </a:rPr>
              <a:t>between</a:t>
            </a:r>
            <a:r>
              <a:rPr lang="de-DE" dirty="0">
                <a:cs typeface="Calibri"/>
              </a:rPr>
              <a:t> </a:t>
            </a:r>
            <a:r>
              <a:rPr lang="de-DE" dirty="0" err="1">
                <a:cs typeface="Calibri"/>
              </a:rPr>
              <a:t>sets</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36</a:t>
            </a:fld>
            <a:endParaRPr lang="en-GB"/>
          </a:p>
        </p:txBody>
      </p:sp>
      <p:sp>
        <p:nvSpPr>
          <p:cNvPr id="3" name="Textfeld 2">
            <a:extLst>
              <a:ext uri="{FF2B5EF4-FFF2-40B4-BE49-F238E27FC236}">
                <a16:creationId xmlns:a16="http://schemas.microsoft.com/office/drawing/2014/main" xmlns="" id="{EED377DF-1505-4C76-A5EC-33E40D0DEEF3}"/>
              </a:ext>
            </a:extLst>
          </p:cNvPr>
          <p:cNvSpPr txBox="1"/>
          <p:nvPr/>
        </p:nvSpPr>
        <p:spPr>
          <a:xfrm>
            <a:off x="1216321" y="2661248"/>
            <a:ext cx="9976397"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000000"/>
                </a:solidFill>
                <a:latin typeface="Consolas"/>
              </a:rPr>
              <a:t>fruits1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avocado</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endParaRPr lang="de-DE" dirty="0" smtClean="0">
              <a:solidFill>
                <a:srgbClr val="000000"/>
              </a:solidFill>
              <a:latin typeface="Consolas"/>
            </a:endParaRPr>
          </a:p>
          <a:p>
            <a:endParaRPr lang="de-DE" dirty="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fruits1</a:t>
            </a:r>
            <a:r>
              <a:rPr lang="de-DE" b="1" dirty="0" smtClean="0">
                <a:solidFill>
                  <a:srgbClr val="000080"/>
                </a:solidFill>
                <a:latin typeface="Consolas"/>
              </a:rPr>
              <a:t>.</a:t>
            </a:r>
            <a:r>
              <a:rPr lang="de-DE" dirty="0" smtClean="0">
                <a:solidFill>
                  <a:srgbClr val="000000"/>
                </a:solidFill>
                <a:latin typeface="Consolas"/>
              </a:rPr>
              <a:t>intersection</a:t>
            </a:r>
            <a:r>
              <a:rPr lang="de-DE" b="1" dirty="0" smtClean="0">
                <a:solidFill>
                  <a:srgbClr val="000080"/>
                </a:solidFill>
                <a:latin typeface="Consolas"/>
              </a:rPr>
              <a:t>(</a:t>
            </a:r>
            <a:r>
              <a:rPr lang="de-DE" dirty="0" smtClean="0">
                <a:solidFill>
                  <a:srgbClr val="000000"/>
                </a:solidFill>
                <a:latin typeface="Consolas"/>
              </a:rPr>
              <a:t>fruits2</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 </a:t>
            </a:r>
            <a:r>
              <a:rPr lang="de-DE" dirty="0" err="1">
                <a:solidFill>
                  <a:srgbClr val="008000"/>
                </a:solidFill>
                <a:latin typeface="Consolas"/>
              </a:rPr>
              <a:t>or</a:t>
            </a:r>
            <a:r>
              <a:rPr lang="de-DE" dirty="0">
                <a:solidFill>
                  <a:srgbClr val="008000"/>
                </a:solidFill>
                <a:latin typeface="Consolas"/>
              </a:rPr>
              <a:t>: fruits1 &amp; </a:t>
            </a:r>
            <a:r>
              <a:rPr lang="de-DE" dirty="0" smtClean="0">
                <a:solidFill>
                  <a:srgbClr val="008000"/>
                </a:solidFill>
                <a:latin typeface="Consolas"/>
              </a:rPr>
              <a:t>fruits2</a:t>
            </a: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fruits1</a:t>
            </a:r>
            <a:r>
              <a:rPr lang="de-DE" b="1" dirty="0" smtClean="0">
                <a:solidFill>
                  <a:srgbClr val="000080"/>
                </a:solidFill>
                <a:latin typeface="Consolas"/>
              </a:rPr>
              <a:t>.</a:t>
            </a:r>
            <a:r>
              <a:rPr lang="de-DE" dirty="0" smtClean="0">
                <a:solidFill>
                  <a:srgbClr val="000000"/>
                </a:solidFill>
                <a:latin typeface="Consolas"/>
              </a:rPr>
              <a:t>union</a:t>
            </a:r>
            <a:r>
              <a:rPr lang="de-DE" b="1" dirty="0" smtClean="0">
                <a:solidFill>
                  <a:srgbClr val="000080"/>
                </a:solidFill>
                <a:latin typeface="Consolas"/>
              </a:rPr>
              <a:t>(</a:t>
            </a:r>
            <a:r>
              <a:rPr lang="de-DE" dirty="0" smtClean="0">
                <a:solidFill>
                  <a:srgbClr val="000000"/>
                </a:solidFill>
                <a:latin typeface="Consolas"/>
              </a:rPr>
              <a:t>fruits2</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 </a:t>
            </a:r>
            <a:r>
              <a:rPr lang="de-DE" dirty="0" err="1">
                <a:solidFill>
                  <a:srgbClr val="008000"/>
                </a:solidFill>
                <a:latin typeface="Consolas"/>
              </a:rPr>
              <a:t>or</a:t>
            </a:r>
            <a:r>
              <a:rPr lang="de-DE" dirty="0">
                <a:solidFill>
                  <a:srgbClr val="008000"/>
                </a:solidFill>
                <a:latin typeface="Consolas"/>
              </a:rPr>
              <a:t>: fruits1 | fruits2</a:t>
            </a:r>
            <a:r>
              <a:rPr lang="de-DE" dirty="0">
                <a:solidFill>
                  <a:srgbClr val="000000"/>
                </a:solidFill>
                <a:latin typeface="Consolas"/>
              </a:rPr>
              <a:t> </a:t>
            </a:r>
            <a:r>
              <a:rPr lang="de-DE" dirty="0" err="1">
                <a:solidFill>
                  <a:srgbClr val="0000FF"/>
                </a:solidFill>
                <a:latin typeface="Consolas"/>
              </a:rPr>
              <a:t>print</a:t>
            </a:r>
            <a:r>
              <a:rPr lang="de-DE" b="1" dirty="0">
                <a:solidFill>
                  <a:srgbClr val="000080"/>
                </a:solidFill>
                <a:latin typeface="Consolas"/>
              </a:rPr>
              <a:t>(</a:t>
            </a:r>
            <a:r>
              <a:rPr lang="de-DE" dirty="0">
                <a:solidFill>
                  <a:srgbClr val="000000"/>
                </a:solidFill>
                <a:latin typeface="Consolas"/>
              </a:rPr>
              <a:t>fruits1</a:t>
            </a:r>
            <a:r>
              <a:rPr lang="de-DE" b="1" dirty="0">
                <a:solidFill>
                  <a:srgbClr val="000080"/>
                </a:solidFill>
                <a:latin typeface="Consolas"/>
              </a:rPr>
              <a:t>.</a:t>
            </a:r>
            <a:r>
              <a:rPr lang="de-DE" dirty="0">
                <a:solidFill>
                  <a:srgbClr val="000000"/>
                </a:solidFill>
                <a:latin typeface="Consolas"/>
              </a:rPr>
              <a:t>difference</a:t>
            </a:r>
            <a:r>
              <a:rPr lang="de-DE" b="1" dirty="0">
                <a:solidFill>
                  <a:srgbClr val="000080"/>
                </a:solidFill>
                <a:latin typeface="Consolas"/>
              </a:rPr>
              <a:t>(</a:t>
            </a:r>
            <a:r>
              <a:rPr lang="de-DE" dirty="0">
                <a:solidFill>
                  <a:srgbClr val="000000"/>
                </a:solidFill>
                <a:latin typeface="Consolas"/>
              </a:rPr>
              <a:t>fruits2</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 </a:t>
            </a:r>
            <a:r>
              <a:rPr lang="de-DE" dirty="0" err="1">
                <a:solidFill>
                  <a:srgbClr val="008000"/>
                </a:solidFill>
                <a:latin typeface="Consolas"/>
              </a:rPr>
              <a:t>or</a:t>
            </a:r>
            <a:r>
              <a:rPr lang="de-DE" dirty="0">
                <a:solidFill>
                  <a:srgbClr val="008000"/>
                </a:solidFill>
                <a:latin typeface="Consolas"/>
              </a:rPr>
              <a:t>: fruits1 - fruits2</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a16="http://schemas.microsoft.com/office/drawing/2014/main" xmlns="" id="{BB329042-B412-4E99-A1C2-0FC81AED33FE}"/>
              </a:ext>
            </a:extLst>
          </p:cNvPr>
          <p:cNvSpPr txBox="1"/>
          <p:nvPr/>
        </p:nvSpPr>
        <p:spPr>
          <a:xfrm>
            <a:off x="1201942" y="5076644"/>
            <a:ext cx="9990776"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banana</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smtClean="0">
                <a:latin typeface="Consolas"/>
              </a:rPr>
              <a:t>'</a:t>
            </a:r>
            <a:r>
              <a:rPr lang="de-DE" b="1" dirty="0" smtClean="0">
                <a:latin typeface="Consolas"/>
              </a:rPr>
              <a:t>}</a:t>
            </a:r>
            <a:endParaRPr lang="de-DE" dirty="0" smtClean="0">
              <a:latin typeface="Consolas"/>
            </a:endParaRPr>
          </a:p>
          <a:p>
            <a:r>
              <a:rPr lang="de-DE" b="1" dirty="0" smtClean="0">
                <a:latin typeface="Consolas"/>
              </a:rPr>
              <a:t>{</a:t>
            </a:r>
            <a:r>
              <a:rPr lang="de-DE" dirty="0">
                <a:latin typeface="Consolas"/>
              </a:rPr>
              <a:t>'</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r>
              <a:rPr lang="de-DE" dirty="0" err="1">
                <a:latin typeface="Consolas"/>
              </a:rPr>
              <a:t>avocado</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smtClean="0">
                <a:latin typeface="Consolas"/>
              </a:rPr>
              <a:t>'</a:t>
            </a:r>
            <a:r>
              <a:rPr lang="de-DE" b="1" dirty="0" smtClean="0">
                <a:latin typeface="Consolas"/>
              </a:rPr>
              <a:t>}</a:t>
            </a:r>
            <a:endParaRPr lang="de-DE" dirty="0" smtClean="0">
              <a:latin typeface="Consolas"/>
            </a:endParaRPr>
          </a:p>
          <a:p>
            <a:r>
              <a:rPr lang="de-DE" b="1" dirty="0" smtClean="0">
                <a:latin typeface="Consolas"/>
              </a:rPr>
              <a:t>{</a:t>
            </a:r>
            <a:r>
              <a:rPr lang="de-DE" dirty="0">
                <a:latin typeface="Consolas"/>
              </a:rPr>
              <a:t>'</a:t>
            </a:r>
            <a:r>
              <a:rPr lang="de-DE" dirty="0" err="1">
                <a:latin typeface="Consolas"/>
              </a:rPr>
              <a:t>pear</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10" name="Textfeld 9">
            <a:extLst>
              <a:ext uri="{FF2B5EF4-FFF2-40B4-BE49-F238E27FC236}">
                <a16:creationId xmlns:a16="http://schemas.microsoft.com/office/drawing/2014/main" xmlns="" id="{F6D4F5DD-A0A2-4E33-B31E-13F2D2BB7627}"/>
              </a:ext>
            </a:extLst>
          </p:cNvPr>
          <p:cNvSpPr txBox="1"/>
          <p:nvPr/>
        </p:nvSpPr>
        <p:spPr>
          <a:xfrm>
            <a:off x="1101302" y="45303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Tree>
    <p:extLst>
      <p:ext uri="{BB962C8B-B14F-4D97-AF65-F5344CB8AC3E}">
        <p14:creationId xmlns:p14="http://schemas.microsoft.com/office/powerpoint/2010/main" val="401510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a:cs typeface="Calibri Light"/>
              </a:rPr>
              <a:t>Set Operators</a:t>
            </a:r>
            <a:endParaRPr lang="de-DE" dirty="0" err="1">
              <a:cs typeface="Calibri Light"/>
            </a:endParaRPr>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cs typeface="Calibri"/>
              </a:rPr>
              <a:t>them</a:t>
            </a:r>
            <a:r>
              <a:rPr lang="de-DE" dirty="0">
                <a:cs typeface="Calibri"/>
              </a:rPr>
              <a:t> </a:t>
            </a:r>
            <a:r>
              <a:rPr lang="de-DE" dirty="0" err="1">
                <a:cs typeface="Calibri"/>
              </a:rPr>
              <a:t>to</a:t>
            </a:r>
            <a:r>
              <a:rPr lang="de-DE" dirty="0">
                <a:cs typeface="Calibri"/>
              </a:rPr>
              <a:t> </a:t>
            </a:r>
            <a:r>
              <a:rPr lang="de-DE" dirty="0" err="1">
                <a:cs typeface="Calibri"/>
              </a:rPr>
              <a:t>determine</a:t>
            </a:r>
            <a:r>
              <a:rPr lang="de-DE" dirty="0">
                <a:cs typeface="Calibri"/>
              </a:rPr>
              <a:t> </a:t>
            </a:r>
            <a:r>
              <a:rPr lang="de-DE" dirty="0" err="1">
                <a:cs typeface="Calibri"/>
              </a:rPr>
              <a:t>whether</a:t>
            </a:r>
            <a:r>
              <a:rPr lang="de-DE" dirty="0">
                <a:cs typeface="Calibri"/>
              </a:rPr>
              <a:t> </a:t>
            </a:r>
            <a:r>
              <a:rPr lang="de-DE" dirty="0" err="1">
                <a:cs typeface="Calibri"/>
              </a:rPr>
              <a:t>one</a:t>
            </a:r>
            <a:r>
              <a:rPr lang="de-DE" dirty="0">
                <a:cs typeface="Calibri"/>
              </a:rPr>
              <a:t> </a:t>
            </a:r>
            <a:r>
              <a:rPr lang="de-DE" dirty="0" err="1">
                <a:cs typeface="Calibri"/>
              </a:rPr>
              <a:t>set</a:t>
            </a:r>
            <a:r>
              <a:rPr lang="de-DE" dirty="0">
                <a:cs typeface="Calibri"/>
              </a:rPr>
              <a:t> </a:t>
            </a:r>
            <a:r>
              <a:rPr lang="de-DE" dirty="0" err="1">
                <a:cs typeface="Calibri"/>
              </a:rPr>
              <a:t>is</a:t>
            </a:r>
            <a:r>
              <a:rPr lang="de-DE" dirty="0">
                <a:cs typeface="Calibri"/>
              </a:rPr>
              <a:t> a </a:t>
            </a:r>
            <a:r>
              <a:rPr lang="de-DE" dirty="0" err="1">
                <a:cs typeface="Calibri"/>
              </a:rPr>
              <a:t>superset</a:t>
            </a:r>
            <a:r>
              <a:rPr lang="de-DE" dirty="0">
                <a:cs typeface="Calibri"/>
              </a:rPr>
              <a:t>/</a:t>
            </a:r>
            <a:r>
              <a:rPr lang="de-DE" dirty="0" err="1">
                <a:cs typeface="Calibri"/>
              </a:rPr>
              <a:t>subset</a:t>
            </a:r>
            <a:r>
              <a:rPr lang="de-DE" dirty="0">
                <a:cs typeface="Calibri"/>
              </a:rPr>
              <a:t> </a:t>
            </a:r>
            <a:r>
              <a:rPr lang="de-DE" dirty="0" err="1">
                <a:cs typeface="Calibri"/>
              </a:rPr>
              <a:t>of</a:t>
            </a:r>
            <a:r>
              <a:rPr lang="de-DE" dirty="0">
                <a:cs typeface="Calibri"/>
              </a:rPr>
              <a:t> </a:t>
            </a:r>
            <a:r>
              <a:rPr lang="de-DE" dirty="0" err="1">
                <a:cs typeface="Calibri"/>
              </a:rPr>
              <a:t>another</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37</a:t>
            </a:fld>
            <a:endParaRPr lang="en-GB"/>
          </a:p>
        </p:txBody>
      </p:sp>
      <p:sp>
        <p:nvSpPr>
          <p:cNvPr id="3" name="Textfeld 2">
            <a:extLst>
              <a:ext uri="{FF2B5EF4-FFF2-40B4-BE49-F238E27FC236}">
                <a16:creationId xmlns:a16="http://schemas.microsoft.com/office/drawing/2014/main" xmlns="" id="{EED377DF-1505-4C76-A5EC-33E40D0DEEF3}"/>
              </a:ext>
            </a:extLst>
          </p:cNvPr>
          <p:cNvSpPr txBox="1"/>
          <p:nvPr/>
        </p:nvSpPr>
        <p:spPr>
          <a:xfrm>
            <a:off x="1158810" y="2661248"/>
            <a:ext cx="10010760"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000000"/>
                </a:solidFill>
                <a:latin typeface="Consolas"/>
              </a:rPr>
              <a:t>fruits1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apple</a:t>
            </a:r>
            <a:r>
              <a:rPr lang="de-DE" dirty="0" smtClean="0">
                <a:solidFill>
                  <a:srgbClr val="008000"/>
                </a:solidFill>
                <a:latin typeface="Consolas"/>
              </a:rPr>
              <a:t>'</a:t>
            </a:r>
            <a:r>
              <a:rPr lang="de-DE" b="1" dirty="0" smtClean="0">
                <a:solidFill>
                  <a:srgbClr val="000080"/>
                </a:solidFill>
                <a:latin typeface="Consolas"/>
              </a:rPr>
              <a:t>}</a:t>
            </a:r>
          </a:p>
          <a:p>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fruits1 </a:t>
            </a:r>
            <a:r>
              <a:rPr lang="de-DE" b="1" dirty="0">
                <a:solidFill>
                  <a:srgbClr val="000080"/>
                </a:solidFill>
                <a:latin typeface="Consolas"/>
              </a:rPr>
              <a:t>&lt;</a:t>
            </a:r>
            <a:r>
              <a:rPr lang="de-DE" dirty="0">
                <a:solidFill>
                  <a:srgbClr val="000000"/>
                </a:solidFill>
                <a:latin typeface="Consolas"/>
              </a:rPr>
              <a:t> </a:t>
            </a:r>
            <a:r>
              <a:rPr lang="de-DE" dirty="0" smtClean="0">
                <a:solidFill>
                  <a:srgbClr val="000000"/>
                </a:solidFill>
                <a:latin typeface="Consolas"/>
              </a:rPr>
              <a:t>fruits2</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fruits2 </a:t>
            </a:r>
            <a:r>
              <a:rPr lang="de-DE" b="1" dirty="0">
                <a:solidFill>
                  <a:srgbClr val="000080"/>
                </a:solidFill>
                <a:latin typeface="Consolas"/>
              </a:rPr>
              <a:t>&gt;=</a:t>
            </a:r>
            <a:r>
              <a:rPr lang="de-DE" dirty="0">
                <a:solidFill>
                  <a:srgbClr val="000000"/>
                </a:solidFill>
                <a:latin typeface="Consolas"/>
              </a:rPr>
              <a:t> </a:t>
            </a:r>
            <a:r>
              <a:rPr lang="de-DE" dirty="0" smtClean="0">
                <a:solidFill>
                  <a:srgbClr val="000000"/>
                </a:solidFill>
                <a:latin typeface="Consolas"/>
              </a:rPr>
              <a:t>fruits1</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fruits1 </a:t>
            </a:r>
            <a:r>
              <a:rPr lang="de-DE" b="1" dirty="0">
                <a:solidFill>
                  <a:srgbClr val="000080"/>
                </a:solidFill>
                <a:latin typeface="Consolas"/>
              </a:rPr>
              <a:t>==</a:t>
            </a:r>
            <a:r>
              <a:rPr lang="de-DE" dirty="0">
                <a:solidFill>
                  <a:srgbClr val="000000"/>
                </a:solidFill>
                <a:latin typeface="Consolas"/>
              </a:rPr>
              <a:t> fruits2</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a16="http://schemas.microsoft.com/office/drawing/2014/main" xmlns="" id="{BB329042-B412-4E99-A1C2-0FC81AED33FE}"/>
              </a:ext>
            </a:extLst>
          </p:cNvPr>
          <p:cNvSpPr txBox="1"/>
          <p:nvPr/>
        </p:nvSpPr>
        <p:spPr>
          <a:xfrm>
            <a:off x="1158807" y="5047887"/>
            <a:ext cx="10026706"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smtClean="0">
                <a:latin typeface="Consolas"/>
              </a:rPr>
              <a:t>True</a:t>
            </a:r>
          </a:p>
          <a:p>
            <a:r>
              <a:rPr lang="de-DE" dirty="0" smtClean="0">
                <a:latin typeface="Consolas"/>
              </a:rPr>
              <a:t>True</a:t>
            </a:r>
            <a:endParaRPr lang="de-DE" dirty="0">
              <a:latin typeface="Consolas"/>
            </a:endParaRPr>
          </a:p>
          <a:p>
            <a:r>
              <a:rPr lang="de-DE" dirty="0" err="1" smtClean="0">
                <a:latin typeface="Consolas"/>
              </a:rPr>
              <a:t>False</a:t>
            </a:r>
            <a:r>
              <a:rPr lang="de-DE" dirty="0" smtClean="0">
                <a:latin typeface="Consolas"/>
              </a:rPr>
              <a:t> </a:t>
            </a:r>
            <a:endParaRPr lang="de-DE" dirty="0">
              <a:effectLst/>
            </a:endParaRPr>
          </a:p>
        </p:txBody>
      </p:sp>
      <p:sp>
        <p:nvSpPr>
          <p:cNvPr id="10" name="Textfeld 9">
            <a:extLst>
              <a:ext uri="{FF2B5EF4-FFF2-40B4-BE49-F238E27FC236}">
                <a16:creationId xmlns:a16="http://schemas.microsoft.com/office/drawing/2014/main" xmlns="" id="{F6D4F5DD-A0A2-4E33-B31E-13F2D2BB7627}"/>
              </a:ext>
            </a:extLst>
          </p:cNvPr>
          <p:cNvSpPr txBox="1"/>
          <p:nvPr/>
        </p:nvSpPr>
        <p:spPr>
          <a:xfrm>
            <a:off x="1101302" y="45303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Tree>
    <p:extLst>
      <p:ext uri="{BB962C8B-B14F-4D97-AF65-F5344CB8AC3E}">
        <p14:creationId xmlns:p14="http://schemas.microsoft.com/office/powerpoint/2010/main" val="21961581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a:cs typeface="Calibri Light"/>
              </a:rPr>
              <a:t>Sets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38</a:t>
            </a:fld>
            <a:endParaRPr lang="en-GB"/>
          </a:p>
        </p:txBody>
      </p:sp>
      <p:sp>
        <p:nvSpPr>
          <p:cNvPr id="7" name="Inhaltsplatzhalter 6">
            <a:extLst>
              <a:ext uri="{FF2B5EF4-FFF2-40B4-BE49-F238E27FC236}">
                <a16:creationId xmlns:a16="http://schemas.microsoft.com/office/drawing/2014/main" xmlns="" id="{1665D288-3A4F-4195-98DF-D35CA5444AA9}"/>
              </a:ext>
            </a:extLst>
          </p:cNvPr>
          <p:cNvSpPr>
            <a:spLocks noGrp="1"/>
          </p:cNvSpPr>
          <p:nvPr>
            <p:ph idx="1"/>
          </p:nvPr>
        </p:nvSpPr>
        <p:spPr/>
        <p:txBody>
          <a:bodyPr vert="horz" lIns="0" tIns="45720" rIns="0" bIns="45720" rtlCol="0" anchor="t">
            <a:normAutofit lnSpcReduction="10000"/>
          </a:bodyPr>
          <a:lstStyle/>
          <a:p>
            <a:pPr marL="182245" indent="-182245"/>
            <a:r>
              <a:rPr lang="de-DE" dirty="0">
                <a:cs typeface="Calibri"/>
              </a:rPr>
              <a:t>Even </a:t>
            </a:r>
            <a:r>
              <a:rPr lang="de-DE" dirty="0" err="1">
                <a:cs typeface="Calibri"/>
              </a:rPr>
              <a:t>though</a:t>
            </a:r>
            <a:r>
              <a:rPr lang="de-DE" dirty="0">
                <a:cs typeface="Calibri"/>
              </a:rPr>
              <a:t> </a:t>
            </a:r>
            <a:r>
              <a:rPr lang="de-DE" dirty="0" err="1">
                <a:cs typeface="Calibri"/>
              </a:rPr>
              <a:t>sets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quite</a:t>
            </a:r>
            <a:r>
              <a:rPr lang="de-DE" dirty="0">
                <a:cs typeface="Calibri"/>
              </a:rPr>
              <a:t> </a:t>
            </a:r>
            <a:r>
              <a:rPr lang="de-DE" dirty="0" err="1">
                <a:cs typeface="Calibri"/>
              </a:rPr>
              <a:t>useful</a:t>
            </a:r>
            <a:r>
              <a:rPr lang="de-DE" dirty="0">
                <a:cs typeface="Calibri"/>
              </a:rPr>
              <a:t>, </a:t>
            </a:r>
            <a:r>
              <a:rPr lang="de-DE" dirty="0" err="1">
                <a:cs typeface="Calibri"/>
              </a:rPr>
              <a:t>they</a:t>
            </a:r>
            <a:r>
              <a:rPr lang="de-DE" dirty="0">
                <a:cs typeface="Calibri"/>
              </a:rPr>
              <a:t> </a:t>
            </a:r>
            <a:r>
              <a:rPr lang="de-DE" dirty="0" err="1">
                <a:cs typeface="Calibri"/>
              </a:rPr>
              <a:t>are</a:t>
            </a:r>
            <a:r>
              <a:rPr lang="de-DE" dirty="0">
                <a:cs typeface="Calibri"/>
              </a:rPr>
              <a:t> not </a:t>
            </a:r>
            <a:r>
              <a:rPr lang="de-DE" dirty="0" err="1">
                <a:cs typeface="Calibri"/>
              </a:rPr>
              <a:t>used</a:t>
            </a:r>
            <a:r>
              <a:rPr lang="de-DE" dirty="0">
                <a:cs typeface="Calibri"/>
              </a:rPr>
              <a:t> </a:t>
            </a:r>
            <a:r>
              <a:rPr lang="de-DE" dirty="0" err="1">
                <a:cs typeface="Calibri"/>
              </a:rPr>
              <a:t>as</a:t>
            </a:r>
            <a:r>
              <a:rPr lang="de-DE" dirty="0">
                <a:cs typeface="Calibri"/>
              </a:rPr>
              <a:t> </a:t>
            </a:r>
            <a:r>
              <a:rPr lang="de-DE" dirty="0" err="1">
                <a:cs typeface="Calibri"/>
              </a:rPr>
              <a:t>often</a:t>
            </a:r>
            <a:endParaRPr lang="de-DE" dirty="0" err="1"/>
          </a:p>
          <a:p>
            <a:pPr marL="182245" indent="-182245"/>
            <a:r>
              <a:rPr lang="de-DE" dirty="0">
                <a:cs typeface="Calibri"/>
              </a:rPr>
              <a:t>As </a:t>
            </a:r>
            <a:r>
              <a:rPr lang="de-DE" dirty="0" err="1">
                <a:cs typeface="Calibri"/>
              </a:rPr>
              <a:t>their</a:t>
            </a:r>
            <a:r>
              <a:rPr lang="de-DE" dirty="0">
                <a:cs typeface="Calibri"/>
              </a:rPr>
              <a:t> </a:t>
            </a:r>
            <a:r>
              <a:rPr lang="de-DE" dirty="0" err="1">
                <a:cs typeface="Calibri"/>
              </a:rPr>
              <a:t>items</a:t>
            </a:r>
            <a:r>
              <a:rPr lang="de-DE" dirty="0">
                <a:cs typeface="Calibri"/>
              </a:rPr>
              <a:t> </a:t>
            </a:r>
            <a:r>
              <a:rPr lang="de-DE" dirty="0" err="1">
                <a:cs typeface="Calibri"/>
              </a:rPr>
              <a:t>are</a:t>
            </a:r>
            <a:r>
              <a:rPr lang="de-DE" dirty="0">
                <a:cs typeface="Calibri"/>
              </a:rPr>
              <a:t> </a:t>
            </a:r>
            <a:r>
              <a:rPr lang="de-DE" dirty="0" err="1">
                <a:cs typeface="Calibri"/>
              </a:rPr>
              <a:t>unique</a:t>
            </a:r>
            <a:r>
              <a:rPr lang="de-DE" dirty="0">
                <a:cs typeface="Calibri"/>
              </a:rPr>
              <a:t>, </a:t>
            </a:r>
            <a:r>
              <a:rPr lang="de-DE" dirty="0" err="1">
                <a:cs typeface="Calibri"/>
              </a:rPr>
              <a:t>they</a:t>
            </a:r>
            <a:r>
              <a:rPr lang="de-DE" dirty="0">
                <a:cs typeface="Calibri"/>
              </a:rPr>
              <a:t> </a:t>
            </a:r>
            <a:r>
              <a:rPr lang="de-DE" dirty="0" err="1">
                <a:cs typeface="Calibri"/>
              </a:rPr>
              <a:t>prove</a:t>
            </a:r>
            <a:r>
              <a:rPr lang="de-DE" dirty="0">
                <a:cs typeface="Calibri"/>
              </a:rPr>
              <a:t> </a:t>
            </a:r>
            <a:r>
              <a:rPr lang="de-DE" dirty="0" err="1">
                <a:cs typeface="Calibri"/>
              </a:rPr>
              <a:t>especially</a:t>
            </a:r>
            <a:r>
              <a:rPr lang="de-DE" dirty="0">
                <a:cs typeface="Calibri"/>
              </a:rPr>
              <a:t> </a:t>
            </a:r>
            <a:r>
              <a:rPr lang="de-DE" dirty="0" err="1">
                <a:cs typeface="Calibri"/>
              </a:rPr>
              <a:t>handy</a:t>
            </a:r>
            <a:r>
              <a:rPr lang="de-DE" dirty="0">
                <a:cs typeface="Calibri"/>
              </a:rPr>
              <a:t> in </a:t>
            </a:r>
            <a:r>
              <a:rPr lang="de-DE" dirty="0" err="1">
                <a:cs typeface="Calibri"/>
              </a:rPr>
              <a:t>situations</a:t>
            </a:r>
            <a:r>
              <a:rPr lang="de-DE" dirty="0">
                <a:cs typeface="Calibri"/>
              </a:rPr>
              <a:t> </a:t>
            </a:r>
            <a:r>
              <a:rPr lang="de-DE" dirty="0" err="1">
                <a:cs typeface="Calibri"/>
              </a:rPr>
              <a:t>where</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this</a:t>
            </a:r>
            <a:r>
              <a:rPr lang="de-DE" dirty="0">
                <a:cs typeface="Calibri"/>
              </a:rPr>
              <a:t> feature</a:t>
            </a:r>
          </a:p>
          <a:p>
            <a:pPr marL="383540" lvl="1"/>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make</a:t>
            </a:r>
            <a:r>
              <a:rPr lang="de-DE" dirty="0">
                <a:cs typeface="Calibri"/>
              </a:rPr>
              <a:t> a </a:t>
            </a:r>
            <a:r>
              <a:rPr lang="de-DE" dirty="0" err="1">
                <a:cs typeface="Calibri"/>
              </a:rPr>
              <a:t>list</a:t>
            </a:r>
            <a:r>
              <a:rPr lang="de-DE" dirty="0">
                <a:cs typeface="Calibri"/>
              </a:rPr>
              <a:t> </a:t>
            </a:r>
            <a:r>
              <a:rPr lang="de-DE" dirty="0" err="1">
                <a:cs typeface="Calibri"/>
              </a:rPr>
              <a:t>unique</a:t>
            </a:r>
            <a:r>
              <a:rPr lang="de-DE" dirty="0">
                <a:cs typeface="Calibri"/>
              </a:rPr>
              <a:t> </a:t>
            </a:r>
            <a:r>
              <a:rPr lang="de-DE" dirty="0" err="1">
                <a:cs typeface="Calibri"/>
              </a:rPr>
              <a:t>by</a:t>
            </a:r>
            <a:r>
              <a:rPr lang="de-DE" dirty="0">
                <a:cs typeface="Calibri"/>
              </a:rPr>
              <a:t> </a:t>
            </a:r>
            <a:r>
              <a:rPr lang="de-DE" dirty="0" err="1">
                <a:cs typeface="Calibri"/>
              </a:rPr>
              <a:t>converting</a:t>
            </a:r>
            <a:r>
              <a:rPr lang="de-DE" dirty="0">
                <a:cs typeface="Calibri"/>
              </a:rPr>
              <a:t> </a:t>
            </a:r>
            <a:r>
              <a:rPr lang="de-DE" dirty="0" err="1">
                <a:cs typeface="Calibri"/>
              </a:rPr>
              <a:t>it</a:t>
            </a:r>
            <a:r>
              <a:rPr lang="de-DE" dirty="0">
                <a:cs typeface="Calibri"/>
              </a:rPr>
              <a:t> </a:t>
            </a:r>
            <a:r>
              <a:rPr lang="de-DE" dirty="0" err="1">
                <a:cs typeface="Calibri"/>
              </a:rPr>
              <a:t>to</a:t>
            </a:r>
            <a:r>
              <a:rPr lang="de-DE" dirty="0">
                <a:cs typeface="Calibri"/>
              </a:rPr>
              <a:t> a </a:t>
            </a:r>
            <a:r>
              <a:rPr lang="de-DE" dirty="0" err="1">
                <a:cs typeface="Calibri"/>
              </a:rPr>
              <a:t>set</a:t>
            </a:r>
            <a:r>
              <a:rPr lang="de-DE" dirty="0">
                <a:cs typeface="Calibri"/>
              </a:rPr>
              <a:t> (</a:t>
            </a:r>
            <a:r>
              <a:rPr lang="de-DE" dirty="0" err="1">
                <a:cs typeface="Calibri"/>
              </a:rPr>
              <a:t>see</a:t>
            </a:r>
            <a:r>
              <a:rPr lang="de-DE" dirty="0">
                <a:cs typeface="Calibri"/>
              </a:rPr>
              <a:t> </a:t>
            </a:r>
            <a:r>
              <a:rPr lang="de-DE" dirty="0" err="1">
                <a:cs typeface="Calibri"/>
              </a:rPr>
              <a:t>conversion</a:t>
            </a:r>
            <a:r>
              <a:rPr lang="de-DE" dirty="0">
                <a:cs typeface="Calibri"/>
              </a:rPr>
              <a:t> </a:t>
            </a:r>
            <a:r>
              <a:rPr lang="de-DE" dirty="0" err="1">
                <a:cs typeface="Calibri"/>
              </a:rPr>
              <a:t>slide</a:t>
            </a:r>
            <a:r>
              <a:rPr lang="de-DE" dirty="0">
                <a:cs typeface="Calibri"/>
              </a:rPr>
              <a:t> </a:t>
            </a:r>
            <a:r>
              <a:rPr lang="de-DE" dirty="0" err="1">
                <a:cs typeface="Calibri"/>
              </a:rPr>
              <a:t>later</a:t>
            </a:r>
            <a:r>
              <a:rPr lang="de-DE" dirty="0">
                <a:cs typeface="Calibri"/>
              </a:rPr>
              <a:t> in </a:t>
            </a:r>
            <a:r>
              <a:rPr lang="de-DE" dirty="0" err="1">
                <a:cs typeface="Calibri"/>
              </a:rPr>
              <a:t>this</a:t>
            </a:r>
            <a:r>
              <a:rPr lang="de-DE" dirty="0">
                <a:cs typeface="Calibri"/>
              </a:rPr>
              <a:t> </a:t>
            </a:r>
            <a:r>
              <a:rPr lang="de-DE" dirty="0" err="1">
                <a:cs typeface="Calibri"/>
              </a:rPr>
              <a:t>lecture</a:t>
            </a:r>
            <a:r>
              <a:rPr lang="de-DE" dirty="0">
                <a:cs typeface="Calibri"/>
              </a:rPr>
              <a:t>)</a:t>
            </a:r>
          </a:p>
          <a:p>
            <a:pPr marL="182245" indent="-182245"/>
            <a:endParaRPr lang="de-DE" dirty="0">
              <a:cs typeface="Calibri"/>
            </a:endParaRPr>
          </a:p>
          <a:p>
            <a:pPr marL="182245" indent="-182245"/>
            <a:r>
              <a:rPr lang="de-DE" dirty="0">
                <a:cs typeface="Calibri"/>
              </a:rPr>
              <a:t>Take </a:t>
            </a:r>
            <a:r>
              <a:rPr lang="de-DE" dirty="0" err="1">
                <a:cs typeface="Calibri"/>
              </a:rPr>
              <a:t>this</a:t>
            </a:r>
            <a:r>
              <a:rPr lang="de-DE" dirty="0">
                <a:solidFill>
                  <a:srgbClr val="404040"/>
                </a:solidFill>
                <a:cs typeface="Calibri"/>
              </a:rPr>
              <a:t> (</a:t>
            </a:r>
            <a:r>
              <a:rPr lang="de-DE" dirty="0" err="1">
                <a:solidFill>
                  <a:srgbClr val="404040"/>
                </a:solidFill>
                <a:cs typeface="Calibri"/>
              </a:rPr>
              <a:t>rather</a:t>
            </a:r>
            <a:r>
              <a:rPr lang="de-DE" dirty="0">
                <a:solidFill>
                  <a:srgbClr val="404040"/>
                </a:solidFill>
                <a:cs typeface="Calibri"/>
              </a:rPr>
              <a:t> </a:t>
            </a:r>
            <a:r>
              <a:rPr lang="de-DE" dirty="0" err="1">
                <a:solidFill>
                  <a:srgbClr val="404040"/>
                </a:solidFill>
                <a:cs typeface="Calibri"/>
              </a:rPr>
              <a:t>random</a:t>
            </a:r>
            <a:r>
              <a:rPr lang="de-DE" dirty="0">
                <a:solidFill>
                  <a:srgbClr val="404040"/>
                </a:solidFill>
                <a:cs typeface="Calibri"/>
              </a:rPr>
              <a:t>) </a:t>
            </a:r>
            <a:r>
              <a:rPr lang="de-DE" dirty="0" err="1">
                <a:solidFill>
                  <a:srgbClr val="404040"/>
                </a:solidFill>
                <a:cs typeface="Calibri"/>
              </a:rPr>
              <a:t>example</a:t>
            </a:r>
            <a:r>
              <a:rPr lang="de-DE" dirty="0">
                <a:solidFill>
                  <a:srgbClr val="404040"/>
                </a:solidFill>
                <a:cs typeface="Calibri"/>
              </a:rPr>
              <a:t>:</a:t>
            </a:r>
            <a:endParaRPr lang="de-DE" dirty="0" err="1">
              <a:solidFill>
                <a:srgbClr val="000000"/>
              </a:solidFill>
              <a:cs typeface="Calibri"/>
            </a:endParaRPr>
          </a:p>
          <a:p>
            <a:pPr marL="383540" lvl="1"/>
            <a:r>
              <a:rPr lang="de-DE" dirty="0">
                <a:cs typeface="Calibri"/>
              </a:rPr>
              <a:t>I </a:t>
            </a:r>
            <a:r>
              <a:rPr lang="de-DE" dirty="0" err="1">
                <a:cs typeface="Calibri"/>
              </a:rPr>
              <a:t>need</a:t>
            </a:r>
            <a:r>
              <a:rPr lang="de-DE" dirty="0">
                <a:cs typeface="Calibri"/>
              </a:rPr>
              <a:t> a </a:t>
            </a:r>
            <a:r>
              <a:rPr lang="de-DE" dirty="0" err="1">
                <a:cs typeface="Calibri"/>
              </a:rPr>
              <a:t>list</a:t>
            </a:r>
            <a:r>
              <a:rPr lang="de-DE" dirty="0">
                <a:cs typeface="Calibri"/>
              </a:rPr>
              <a:t> </a:t>
            </a:r>
            <a:r>
              <a:rPr lang="de-DE" dirty="0" err="1">
                <a:cs typeface="Calibri"/>
              </a:rPr>
              <a:t>of</a:t>
            </a:r>
            <a:r>
              <a:rPr lang="de-DE" dirty="0">
                <a:cs typeface="Calibri"/>
              </a:rPr>
              <a:t> all </a:t>
            </a:r>
            <a:r>
              <a:rPr lang="de-DE" dirty="0" err="1">
                <a:cs typeface="Calibri"/>
              </a:rPr>
              <a:t>people</a:t>
            </a:r>
            <a:r>
              <a:rPr lang="de-DE" dirty="0">
                <a:cs typeface="Calibri"/>
              </a:rPr>
              <a:t> </a:t>
            </a:r>
            <a:r>
              <a:rPr lang="de-DE" dirty="0" err="1">
                <a:cs typeface="Calibri"/>
              </a:rPr>
              <a:t>who</a:t>
            </a:r>
            <a:r>
              <a:rPr lang="de-DE" dirty="0">
                <a:cs typeface="Calibri"/>
              </a:rPr>
              <a:t> </a:t>
            </a:r>
            <a:r>
              <a:rPr lang="de-DE" dirty="0" err="1">
                <a:cs typeface="Calibri"/>
              </a:rPr>
              <a:t>ever</a:t>
            </a:r>
            <a:r>
              <a:rPr lang="de-DE" dirty="0">
                <a:solidFill>
                  <a:srgbClr val="404040"/>
                </a:solidFill>
                <a:cs typeface="Calibri"/>
              </a:rPr>
              <a:t> </a:t>
            </a:r>
            <a:r>
              <a:rPr lang="de-DE" dirty="0" err="1">
                <a:solidFill>
                  <a:srgbClr val="404040"/>
                </a:solidFill>
                <a:cs typeface="Calibri"/>
              </a:rPr>
              <a:t>won</a:t>
            </a:r>
            <a:r>
              <a:rPr lang="de-DE" dirty="0">
                <a:solidFill>
                  <a:srgbClr val="404040"/>
                </a:solidFill>
                <a:cs typeface="Calibri"/>
              </a:rPr>
              <a:t> an Oscar</a:t>
            </a:r>
            <a:endParaRPr lang="de-DE" i="1" dirty="0">
              <a:solidFill>
                <a:schemeClr val="tx1"/>
              </a:solidFill>
              <a:cs typeface="Calibri"/>
            </a:endParaRPr>
          </a:p>
          <a:p>
            <a:pPr marL="383540" lvl="1"/>
            <a:r>
              <a:rPr lang="de-DE" dirty="0">
                <a:cs typeface="Calibri"/>
              </a:rPr>
              <a:t>So I </a:t>
            </a:r>
            <a:r>
              <a:rPr lang="de-DE" dirty="0" err="1">
                <a:cs typeface="Calibri"/>
              </a:rPr>
              <a:t>use</a:t>
            </a:r>
            <a:r>
              <a:rPr lang="de-DE" dirty="0">
                <a:cs typeface="Calibri"/>
              </a:rPr>
              <a:t> </a:t>
            </a:r>
            <a:r>
              <a:rPr lang="de-DE" dirty="0" err="1">
                <a:cs typeface="Calibri"/>
              </a:rPr>
              <a:t>sets</a:t>
            </a:r>
            <a:r>
              <a:rPr lang="de-DE" dirty="0">
                <a:cs typeface="Calibri"/>
              </a:rPr>
              <a:t> and </a:t>
            </a:r>
            <a:r>
              <a:rPr lang="de-DE" dirty="0" err="1">
                <a:cs typeface="Calibri"/>
              </a:rPr>
              <a:t>import</a:t>
            </a:r>
            <a:r>
              <a:rPr lang="de-DE" dirty="0">
                <a:cs typeface="Calibri"/>
              </a:rPr>
              <a:t> all </a:t>
            </a:r>
            <a:r>
              <a:rPr lang="de-DE" dirty="0" err="1">
                <a:cs typeface="Calibri"/>
              </a:rPr>
              <a:t>winners</a:t>
            </a:r>
            <a:r>
              <a:rPr lang="de-DE" dirty="0">
                <a:cs typeface="Calibri"/>
              </a:rPr>
              <a:t> </a:t>
            </a:r>
            <a:r>
              <a:rPr lang="de-DE" dirty="0" err="1">
                <a:cs typeface="Calibri"/>
              </a:rPr>
              <a:t>from</a:t>
            </a:r>
            <a:r>
              <a:rPr lang="de-DE" dirty="0">
                <a:cs typeface="Calibri"/>
              </a:rPr>
              <a:t> </a:t>
            </a:r>
            <a:r>
              <a:rPr lang="de-DE" dirty="0" err="1">
                <a:cs typeface="Calibri"/>
              </a:rPr>
              <a:t>each</a:t>
            </a:r>
            <a:r>
              <a:rPr lang="de-DE" dirty="0">
                <a:cs typeface="Calibri"/>
              </a:rPr>
              <a:t> </a:t>
            </a:r>
            <a:r>
              <a:rPr lang="de-DE" dirty="0" err="1">
                <a:cs typeface="Calibri"/>
              </a:rPr>
              <a:t>year</a:t>
            </a:r>
            <a:r>
              <a:rPr lang="de-DE" dirty="0">
                <a:cs typeface="Calibri"/>
              </a:rPr>
              <a:t> and </a:t>
            </a:r>
            <a:r>
              <a:rPr lang="de-DE" dirty="0" err="1">
                <a:cs typeface="Calibri"/>
              </a:rPr>
              <a:t>merge</a:t>
            </a:r>
            <a:r>
              <a:rPr lang="de-DE" dirty="0">
                <a:cs typeface="Calibri"/>
              </a:rPr>
              <a:t> </a:t>
            </a:r>
            <a:r>
              <a:rPr lang="de-DE" dirty="0" err="1">
                <a:cs typeface="Calibri"/>
              </a:rPr>
              <a:t>them</a:t>
            </a:r>
            <a:r>
              <a:rPr lang="de-DE" dirty="0">
                <a:cs typeface="Calibri"/>
              </a:rPr>
              <a:t> </a:t>
            </a:r>
            <a:r>
              <a:rPr lang="de-DE" dirty="0" err="1">
                <a:cs typeface="Calibri"/>
              </a:rPr>
              <a:t>together</a:t>
            </a:r>
            <a:r>
              <a:rPr lang="de-DE" dirty="0">
                <a:cs typeface="Calibri"/>
              </a:rPr>
              <a:t> </a:t>
            </a:r>
            <a:r>
              <a:rPr lang="de-DE" dirty="0" err="1">
                <a:cs typeface="Calibri"/>
              </a:rPr>
              <a:t>into</a:t>
            </a:r>
            <a:r>
              <a:rPr lang="de-DE" dirty="0">
                <a:cs typeface="Calibri"/>
              </a:rPr>
              <a:t> </a:t>
            </a:r>
            <a:r>
              <a:rPr lang="de-DE" dirty="0" err="1">
                <a:cs typeface="Calibri"/>
              </a:rPr>
              <a:t>one</a:t>
            </a:r>
            <a:r>
              <a:rPr lang="de-DE" dirty="0">
                <a:cs typeface="Calibri"/>
              </a:rPr>
              <a:t> </a:t>
            </a:r>
            <a:r>
              <a:rPr lang="de-DE" dirty="0" err="1">
                <a:cs typeface="Calibri"/>
              </a:rPr>
              <a:t>big</a:t>
            </a:r>
            <a:r>
              <a:rPr lang="de-DE" dirty="0">
                <a:cs typeface="Calibri"/>
              </a:rPr>
              <a:t> </a:t>
            </a:r>
            <a:r>
              <a:rPr lang="de-DE" dirty="0" err="1" smtClean="0">
                <a:cs typeface="Calibri"/>
              </a:rPr>
              <a:t>sequence</a:t>
            </a:r>
            <a:endParaRPr lang="de-DE" dirty="0">
              <a:cs typeface="Calibri"/>
            </a:endParaRPr>
          </a:p>
          <a:p>
            <a:pPr marL="383540" lvl="1"/>
            <a:r>
              <a:rPr lang="de-DE" dirty="0">
                <a:cs typeface="Calibri"/>
              </a:rPr>
              <a:t>I </a:t>
            </a:r>
            <a:r>
              <a:rPr lang="de-DE" dirty="0" err="1">
                <a:cs typeface="Calibri"/>
              </a:rPr>
              <a:t>only</a:t>
            </a:r>
            <a:r>
              <a:rPr lang="de-DE" dirty="0">
                <a:cs typeface="Calibri"/>
              </a:rPr>
              <a:t> </a:t>
            </a:r>
            <a:r>
              <a:rPr lang="de-DE" dirty="0" err="1">
                <a:cs typeface="Calibri"/>
              </a:rPr>
              <a:t>need</a:t>
            </a:r>
            <a:r>
              <a:rPr lang="de-DE" dirty="0">
                <a:cs typeface="Calibri"/>
              </a:rPr>
              <a:t> </a:t>
            </a:r>
            <a:r>
              <a:rPr lang="de-DE" dirty="0" err="1">
                <a:cs typeface="Calibri"/>
              </a:rPr>
              <a:t>each</a:t>
            </a:r>
            <a:r>
              <a:rPr lang="de-DE" dirty="0">
                <a:cs typeface="Calibri"/>
              </a:rPr>
              <a:t> </a:t>
            </a:r>
            <a:r>
              <a:rPr lang="de-DE" dirty="0" err="1">
                <a:cs typeface="Calibri"/>
              </a:rPr>
              <a:t>name</a:t>
            </a:r>
            <a:r>
              <a:rPr lang="de-DE" dirty="0">
                <a:cs typeface="Calibri"/>
              </a:rPr>
              <a:t> </a:t>
            </a:r>
            <a:r>
              <a:rPr lang="de-DE" dirty="0" err="1">
                <a:cs typeface="Calibri"/>
              </a:rPr>
              <a:t>once</a:t>
            </a:r>
            <a:r>
              <a:rPr lang="de-DE" dirty="0">
                <a:cs typeface="Calibri"/>
              </a:rPr>
              <a:t>, so </a:t>
            </a:r>
            <a:r>
              <a:rPr lang="de-DE" dirty="0" err="1">
                <a:cs typeface="Calibri"/>
              </a:rPr>
              <a:t>duplicates</a:t>
            </a:r>
            <a:r>
              <a:rPr lang="de-DE" dirty="0">
                <a:cs typeface="Calibri"/>
              </a:rPr>
              <a:t> will </a:t>
            </a:r>
            <a:r>
              <a:rPr lang="de-DE" dirty="0" err="1">
                <a:cs typeface="Calibri"/>
              </a:rPr>
              <a:t>be</a:t>
            </a:r>
            <a:r>
              <a:rPr lang="de-DE" dirty="0">
                <a:cs typeface="Calibri"/>
              </a:rPr>
              <a:t> </a:t>
            </a:r>
            <a:r>
              <a:rPr lang="de-DE" dirty="0" err="1">
                <a:cs typeface="Calibri"/>
              </a:rPr>
              <a:t>sorted</a:t>
            </a:r>
            <a:r>
              <a:rPr lang="de-DE" dirty="0">
                <a:cs typeface="Calibri"/>
              </a:rPr>
              <a:t> out </a:t>
            </a:r>
            <a:r>
              <a:rPr lang="de-DE" dirty="0" err="1">
                <a:cs typeface="Calibri"/>
              </a:rPr>
              <a:t>automatically</a:t>
            </a:r>
          </a:p>
          <a:p>
            <a:pPr marL="182245" indent="-182245"/>
            <a:endParaRPr lang="de-DE" dirty="0">
              <a:cs typeface="Calibri"/>
            </a:endParaRPr>
          </a:p>
          <a:p>
            <a:pPr marL="182245" indent="-182245"/>
            <a:endParaRPr lang="de-DE" dirty="0">
              <a:cs typeface="Calibri"/>
            </a:endParaRPr>
          </a:p>
        </p:txBody>
      </p:sp>
    </p:spTree>
    <p:extLst>
      <p:ext uri="{BB962C8B-B14F-4D97-AF65-F5344CB8AC3E}">
        <p14:creationId xmlns:p14="http://schemas.microsoft.com/office/powerpoint/2010/main" val="101727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err="1">
                <a:cs typeface="Calibri Light"/>
              </a:rPr>
              <a:t>Dictionaries</a:t>
            </a:r>
            <a:endParaRPr lang="de-DE" dirty="0" err="1"/>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39</a:t>
            </a:fld>
            <a:endParaRPr lang="en-GB"/>
          </a:p>
        </p:txBody>
      </p:sp>
    </p:spTree>
    <p:extLst>
      <p:ext uri="{BB962C8B-B14F-4D97-AF65-F5344CB8AC3E}">
        <p14:creationId xmlns:p14="http://schemas.microsoft.com/office/powerpoint/2010/main" val="1586457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17190DD-30EB-4706-A45A-965ED5A44E6B}"/>
              </a:ext>
            </a:extLst>
          </p:cNvPr>
          <p:cNvSpPr>
            <a:spLocks noGrp="1"/>
          </p:cNvSpPr>
          <p:nvPr>
            <p:ph type="title"/>
          </p:nvPr>
        </p:nvSpPr>
        <p:spPr/>
        <p:txBody>
          <a:bodyPr/>
          <a:lstStyle/>
          <a:p>
            <a:r>
              <a:rPr lang="en-GB" dirty="0"/>
              <a:t>Common </a:t>
            </a:r>
            <a:r>
              <a:rPr lang="en-GB" dirty="0" smtClean="0"/>
              <a:t>Mistakes – Boolean Operators</a:t>
            </a:r>
            <a:endParaRPr lang="en-GB" dirty="0"/>
          </a:p>
        </p:txBody>
      </p:sp>
      <p:sp>
        <p:nvSpPr>
          <p:cNvPr id="5" name="Content Placeholder 4">
            <a:extLst>
              <a:ext uri="{FF2B5EF4-FFF2-40B4-BE49-F238E27FC236}">
                <a16:creationId xmlns:a16="http://schemas.microsoft.com/office/drawing/2014/main" xmlns="" id="{A87B98F0-1C8A-474A-83D8-6E622BBBC5E5}"/>
              </a:ext>
            </a:extLst>
          </p:cNvPr>
          <p:cNvSpPr>
            <a:spLocks noGrp="1"/>
          </p:cNvSpPr>
          <p:nvPr>
            <p:ph idx="1"/>
          </p:nvPr>
        </p:nvSpPr>
        <p:spPr/>
        <p:txBody>
          <a:bodyPr vert="horz" lIns="0" tIns="45720" rIns="0" bIns="45720" rtlCol="0" anchor="t">
            <a:normAutofit/>
          </a:bodyPr>
          <a:lstStyle/>
          <a:p>
            <a:pPr marL="383540" lvl="1" indent="-182245"/>
            <a:endParaRPr lang="en-GB" sz="2800" dirty="0" smtClean="0">
              <a:solidFill>
                <a:srgbClr val="3F3F3F"/>
              </a:solidFill>
              <a:cs typeface="Calibri"/>
            </a:endParaRPr>
          </a:p>
          <a:p>
            <a:pPr marL="383540" lvl="1" indent="-182245"/>
            <a:endParaRPr lang="en-GB" sz="2800" dirty="0">
              <a:solidFill>
                <a:srgbClr val="3F3F3F"/>
              </a:solidFill>
              <a:cs typeface="Calibri"/>
            </a:endParaRPr>
          </a:p>
          <a:p>
            <a:pPr marL="201295" lvl="1" indent="0">
              <a:buNone/>
            </a:pPr>
            <a:endParaRPr lang="en-GB" sz="2800" dirty="0">
              <a:solidFill>
                <a:srgbClr val="3F3F3F"/>
              </a:solidFill>
              <a:cs typeface="Calibri"/>
            </a:endParaRPr>
          </a:p>
          <a:p>
            <a:pPr marL="383540" lvl="1" indent="-182245"/>
            <a:r>
              <a:rPr lang="en-GB" sz="2800" dirty="0" smtClean="0">
                <a:solidFill>
                  <a:srgbClr val="3F3F3F"/>
                </a:solidFill>
                <a:cs typeface="Calibri"/>
              </a:rPr>
              <a:t>None. Boolean Operator task was solved almost without mistakes. Good job! </a:t>
            </a:r>
            <a:r>
              <a:rPr lang="en-GB" sz="2800" dirty="0" smtClean="0">
                <a:solidFill>
                  <a:srgbClr val="3F3F3F"/>
                </a:solidFill>
                <a:cs typeface="Calibri"/>
                <a:sym typeface="Wingdings" pitchFamily="2" charset="2"/>
              </a:rPr>
              <a:t></a:t>
            </a:r>
            <a:endParaRPr lang="en-GB" sz="2800" dirty="0">
              <a:solidFill>
                <a:srgbClr val="3F3F3F"/>
              </a:solidFill>
              <a:cs typeface="Calibri"/>
            </a:endParaRPr>
          </a:p>
        </p:txBody>
      </p:sp>
      <p:sp>
        <p:nvSpPr>
          <p:cNvPr id="3" name="Slide Number Placeholder 2">
            <a:extLst>
              <a:ext uri="{FF2B5EF4-FFF2-40B4-BE49-F238E27FC236}">
                <a16:creationId xmlns:a16="http://schemas.microsoft.com/office/drawing/2014/main" xmlns="" id="{8D79A3A0-5D8B-4922-A354-F49EEE6C909B}"/>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1214841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Dictionaries</a:t>
            </a:r>
            <a:r>
              <a:rPr lang="de-DE" dirty="0">
                <a:cs typeface="Calibri"/>
              </a:rPr>
              <a:t> </a:t>
            </a:r>
            <a:r>
              <a:rPr lang="de-DE" dirty="0" err="1">
                <a:cs typeface="Calibri"/>
              </a:rPr>
              <a:t>are</a:t>
            </a:r>
            <a:r>
              <a:rPr lang="de-DE" dirty="0">
                <a:cs typeface="Calibri"/>
              </a:rPr>
              <a:t> mutable </a:t>
            </a:r>
            <a:r>
              <a:rPr lang="de-DE" b="1" dirty="0" err="1">
                <a:cs typeface="Calibri"/>
              </a:rPr>
              <a:t>mappings</a:t>
            </a:r>
            <a:r>
              <a:rPr lang="de-DE" b="1" dirty="0">
                <a:cs typeface="Calibri"/>
              </a:rPr>
              <a:t> </a:t>
            </a:r>
            <a:r>
              <a:rPr lang="de-DE" b="1" dirty="0" err="1">
                <a:cs typeface="Calibri"/>
              </a:rPr>
              <a:t>from</a:t>
            </a:r>
            <a:r>
              <a:rPr lang="de-DE" b="1" dirty="0">
                <a:cs typeface="Calibri"/>
              </a:rPr>
              <a:t> </a:t>
            </a:r>
            <a:r>
              <a:rPr lang="de-DE" b="1" dirty="0" err="1">
                <a:cs typeface="Calibri"/>
              </a:rPr>
              <a:t>keys</a:t>
            </a:r>
            <a:r>
              <a:rPr lang="de-DE" b="1" dirty="0">
                <a:cs typeface="Calibri"/>
              </a:rPr>
              <a:t> </a:t>
            </a:r>
            <a:r>
              <a:rPr lang="de-DE" b="1" dirty="0" err="1">
                <a:cs typeface="Calibri"/>
              </a:rPr>
              <a:t>to</a:t>
            </a:r>
            <a:r>
              <a:rPr lang="de-DE" b="1" dirty="0">
                <a:cs typeface="Calibri"/>
              </a:rPr>
              <a:t> </a:t>
            </a:r>
            <a:r>
              <a:rPr lang="de-DE" b="1" dirty="0" err="1">
                <a:cs typeface="Calibri"/>
              </a:rPr>
              <a:t>values</a:t>
            </a:r>
          </a:p>
          <a:p>
            <a:pPr marL="383540" lvl="1"/>
            <a:r>
              <a:rPr lang="de-DE" dirty="0">
                <a:solidFill>
                  <a:srgbClr val="404040"/>
                </a:solidFill>
                <a:latin typeface="Calibri"/>
                <a:cs typeface="Calibri"/>
              </a:rPr>
              <a:t>A </a:t>
            </a:r>
            <a:r>
              <a:rPr lang="de-DE" dirty="0" err="1">
                <a:solidFill>
                  <a:srgbClr val="404040"/>
                </a:solidFill>
                <a:latin typeface="Calibri"/>
                <a:cs typeface="Calibri"/>
              </a:rPr>
              <a:t>mapping</a:t>
            </a:r>
            <a:r>
              <a:rPr lang="de-DE" dirty="0">
                <a:solidFill>
                  <a:srgbClr val="404040"/>
                </a:solidFill>
                <a:latin typeface="Calibri"/>
                <a:cs typeface="Calibri"/>
              </a:rPr>
              <a:t> </a:t>
            </a:r>
            <a:r>
              <a:rPr lang="de-DE" dirty="0" err="1">
                <a:solidFill>
                  <a:srgbClr val="404040"/>
                </a:solidFill>
                <a:latin typeface="Calibri"/>
                <a:cs typeface="Calibri"/>
              </a:rPr>
              <a:t>is</a:t>
            </a:r>
            <a:r>
              <a:rPr lang="de-DE" dirty="0">
                <a:solidFill>
                  <a:srgbClr val="404040"/>
                </a:solidFill>
                <a:latin typeface="Calibri"/>
                <a:cs typeface="Calibri"/>
              </a:rPr>
              <a:t> </a:t>
            </a:r>
            <a:r>
              <a:rPr lang="de-DE" dirty="0" err="1">
                <a:solidFill>
                  <a:srgbClr val="404040"/>
                </a:solidFill>
                <a:latin typeface="Calibri"/>
                <a:cs typeface="Calibri"/>
              </a:rPr>
              <a:t>written</a:t>
            </a:r>
            <a:r>
              <a:rPr lang="de-DE" dirty="0">
                <a:solidFill>
                  <a:srgbClr val="404040"/>
                </a:solidFill>
                <a:latin typeface="Calibri"/>
                <a:cs typeface="Calibri"/>
              </a:rPr>
              <a:t> </a:t>
            </a:r>
            <a:r>
              <a:rPr lang="de-DE" dirty="0" err="1">
                <a:solidFill>
                  <a:srgbClr val="404040"/>
                </a:solidFill>
                <a:latin typeface="Calibri"/>
                <a:cs typeface="Calibri"/>
              </a:rPr>
              <a:t>as</a:t>
            </a:r>
            <a:r>
              <a:rPr lang="de-DE" dirty="0">
                <a:solidFill>
                  <a:srgbClr val="404040"/>
                </a:solidFill>
                <a:latin typeface="Calibri"/>
                <a:cs typeface="Calibri"/>
              </a:rPr>
              <a:t> </a:t>
            </a:r>
            <a:r>
              <a:rPr lang="de-DE" dirty="0" err="1">
                <a:solidFill>
                  <a:srgbClr val="404040"/>
                </a:solidFill>
                <a:latin typeface="Consolas"/>
                <a:cs typeface="Calibri"/>
              </a:rPr>
              <a:t>key</a:t>
            </a:r>
            <a:r>
              <a:rPr lang="de-DE" dirty="0">
                <a:solidFill>
                  <a:srgbClr val="404040"/>
                </a:solidFill>
                <a:latin typeface="Consolas"/>
                <a:cs typeface="Calibri"/>
              </a:rPr>
              <a:t> : </a:t>
            </a:r>
            <a:r>
              <a:rPr lang="de-DE" dirty="0" err="1">
                <a:solidFill>
                  <a:srgbClr val="404040"/>
                </a:solidFill>
                <a:latin typeface="Consolas"/>
                <a:cs typeface="Calibri"/>
              </a:rPr>
              <a:t>value</a:t>
            </a:r>
            <a:endParaRPr lang="de-DE" dirty="0" err="1">
              <a:solidFill>
                <a:srgbClr val="404040"/>
              </a:solidFill>
              <a:cs typeface="Calibri"/>
            </a:endParaRPr>
          </a:p>
          <a:p>
            <a:pPr marL="182245" indent="-182245"/>
            <a:endParaRPr lang="de-DE" dirty="0">
              <a:cs typeface="Calibri"/>
            </a:endParaRPr>
          </a:p>
          <a:p>
            <a:pPr marL="182245" indent="-182245"/>
            <a:r>
              <a:rPr lang="de-DE" dirty="0" err="1">
                <a:cs typeface="Calibri"/>
              </a:rPr>
              <a:t>We</a:t>
            </a:r>
            <a:r>
              <a:rPr lang="de-DE" dirty="0">
                <a:cs typeface="Calibri"/>
              </a:rPr>
              <a:t> </a:t>
            </a:r>
            <a:r>
              <a:rPr lang="de-DE" b="1" dirty="0" err="1">
                <a:cs typeface="Calibri"/>
              </a:rPr>
              <a:t>cannot</a:t>
            </a:r>
            <a:r>
              <a:rPr lang="de-DE" b="1"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t>
            </a:r>
            <a:r>
              <a:rPr lang="de-DE" dirty="0" err="1">
                <a:cs typeface="Calibri"/>
              </a:rPr>
              <a:t>by</a:t>
            </a:r>
            <a:r>
              <a:rPr lang="de-DE" dirty="0">
                <a:cs typeface="Calibri"/>
              </a:rPr>
              <a:t> </a:t>
            </a:r>
            <a:r>
              <a:rPr lang="de-DE" dirty="0" err="1">
                <a:cs typeface="Calibri"/>
              </a:rPr>
              <a:t>indexing</a:t>
            </a:r>
            <a:r>
              <a:rPr lang="de-DE" dirty="0">
                <a:cs typeface="Calibri"/>
              </a:rPr>
              <a:t> </a:t>
            </a:r>
            <a:r>
              <a:rPr lang="de-DE" dirty="0" err="1">
                <a:cs typeface="Calibri"/>
              </a:rPr>
              <a:t>with</a:t>
            </a:r>
            <a:r>
              <a:rPr lang="de-DE" dirty="0">
                <a:cs typeface="Calibri"/>
              </a:rPr>
              <a:t> a </a:t>
            </a:r>
            <a:r>
              <a:rPr lang="de-DE" dirty="0" err="1">
                <a:cs typeface="Calibri"/>
              </a:rPr>
              <a:t>number</a:t>
            </a:r>
            <a:r>
              <a:rPr lang="de-DE" dirty="0">
                <a:cs typeface="Calibri"/>
              </a:rPr>
              <a:t>, but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the</a:t>
            </a:r>
            <a:r>
              <a:rPr lang="de-DE" dirty="0">
                <a:cs typeface="Calibri"/>
              </a:rPr>
              <a:t> </a:t>
            </a:r>
            <a:r>
              <a:rPr lang="de-DE" b="1" dirty="0" err="1">
                <a:cs typeface="Calibri"/>
              </a:rPr>
              <a:t>key</a:t>
            </a:r>
            <a:r>
              <a:rPr lang="de-DE" b="1" dirty="0">
                <a:cs typeface="Calibri"/>
              </a:rPr>
              <a:t> </a:t>
            </a:r>
            <a:r>
              <a:rPr lang="de-DE" dirty="0" err="1">
                <a:cs typeface="Calibri"/>
              </a:rPr>
              <a:t>instead</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40</a:t>
            </a:fld>
            <a:endParaRPr lang="en-GB"/>
          </a:p>
        </p:txBody>
      </p:sp>
      <p:sp>
        <p:nvSpPr>
          <p:cNvPr id="6" name="Textfeld 5">
            <a:extLst>
              <a:ext uri="{FF2B5EF4-FFF2-40B4-BE49-F238E27FC236}">
                <a16:creationId xmlns:a16="http://schemas.microsoft.com/office/drawing/2014/main" xmlns="" id="{DF5E470A-8834-46C8-B61E-596CEE55F855}"/>
              </a:ext>
            </a:extLst>
          </p:cNvPr>
          <p:cNvSpPr txBox="1"/>
          <p:nvPr/>
        </p:nvSpPr>
        <p:spPr>
          <a:xfrm>
            <a:off x="1230699" y="2761890"/>
            <a:ext cx="992729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a16="http://schemas.microsoft.com/office/drawing/2014/main" xmlns="" id="{438C086B-C4AA-485B-9BA7-543357E44CA5}"/>
              </a:ext>
            </a:extLst>
          </p:cNvPr>
          <p:cNvSpPr txBox="1"/>
          <p:nvPr/>
        </p:nvSpPr>
        <p:spPr>
          <a:xfrm>
            <a:off x="1230698" y="4185249"/>
            <a:ext cx="992729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FF"/>
                </a:solidFill>
                <a:latin typeface="Consolas"/>
              </a:rPr>
              <a:t>print</a:t>
            </a:r>
            <a:r>
              <a:rPr lang="en-US" b="1" dirty="0">
                <a:solidFill>
                  <a:srgbClr val="000080"/>
                </a:solidFill>
                <a:latin typeface="Consolas"/>
              </a:rPr>
              <a:t>(</a:t>
            </a:r>
            <a:r>
              <a:rPr lang="en-US" dirty="0">
                <a:solidFill>
                  <a:srgbClr val="000000"/>
                </a:solidFill>
                <a:latin typeface="Consolas"/>
              </a:rPr>
              <a:t>foods</a:t>
            </a:r>
            <a:r>
              <a:rPr lang="en-US" b="1" dirty="0">
                <a:solidFill>
                  <a:srgbClr val="000080"/>
                </a:solidFill>
                <a:latin typeface="Consolas"/>
              </a:rPr>
              <a:t>[</a:t>
            </a:r>
            <a:r>
              <a:rPr lang="en-US" dirty="0">
                <a:solidFill>
                  <a:srgbClr val="008000"/>
                </a:solidFill>
                <a:latin typeface="Consolas"/>
              </a:rPr>
              <a:t>'fruit'</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 or: print(</a:t>
            </a:r>
            <a:r>
              <a:rPr lang="en-US" dirty="0" err="1">
                <a:solidFill>
                  <a:srgbClr val="008000"/>
                </a:solidFill>
                <a:latin typeface="Consolas"/>
              </a:rPr>
              <a:t>foods.get</a:t>
            </a:r>
            <a:r>
              <a:rPr lang="en-US" dirty="0">
                <a:solidFill>
                  <a:srgbClr val="008000"/>
                </a:solidFill>
                <a:latin typeface="Consolas"/>
              </a:rPr>
              <a:t>('fruit'))</a:t>
            </a:r>
            <a:r>
              <a:rPr lang="en-US" dirty="0">
                <a:solidFill>
                  <a:srgbClr val="000000"/>
                </a:solidFill>
                <a:latin typeface="Consolas"/>
              </a:rPr>
              <a:t> </a:t>
            </a:r>
            <a:endParaRPr lang="en-US" dirty="0">
              <a:effectLst/>
            </a:endParaRPr>
          </a:p>
        </p:txBody>
      </p:sp>
      <p:sp>
        <p:nvSpPr>
          <p:cNvPr id="9" name="Textfeld 8">
            <a:extLst>
              <a:ext uri="{FF2B5EF4-FFF2-40B4-BE49-F238E27FC236}">
                <a16:creationId xmlns:a16="http://schemas.microsoft.com/office/drawing/2014/main" xmlns="" id="{F7BFB401-8E32-4C08-B264-73D249DE6863}"/>
              </a:ext>
            </a:extLst>
          </p:cNvPr>
          <p:cNvSpPr txBox="1"/>
          <p:nvPr/>
        </p:nvSpPr>
        <p:spPr>
          <a:xfrm>
            <a:off x="1158813" y="455906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
        <p:nvSpPr>
          <p:cNvPr id="10" name="Textfeld 9">
            <a:extLst>
              <a:ext uri="{FF2B5EF4-FFF2-40B4-BE49-F238E27FC236}">
                <a16:creationId xmlns:a16="http://schemas.microsoft.com/office/drawing/2014/main" xmlns="" id="{78DD1077-1955-4D2C-9413-88A062A06F9E}"/>
              </a:ext>
            </a:extLst>
          </p:cNvPr>
          <p:cNvSpPr txBox="1"/>
          <p:nvPr/>
        </p:nvSpPr>
        <p:spPr>
          <a:xfrm>
            <a:off x="1230697" y="5004757"/>
            <a:ext cx="992729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p>
        </p:txBody>
      </p:sp>
    </p:spTree>
    <p:extLst>
      <p:ext uri="{BB962C8B-B14F-4D97-AF65-F5344CB8AC3E}">
        <p14:creationId xmlns:p14="http://schemas.microsoft.com/office/powerpoint/2010/main" val="37620394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Keys, Values and Items</a:t>
            </a:r>
            <a:endParaRPr lang="de-DE" dirty="0" err="1"/>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access</a:t>
            </a:r>
            <a:r>
              <a:rPr lang="de-DE" dirty="0">
                <a:cs typeface="Calibri"/>
              </a:rPr>
              <a:t> </a:t>
            </a:r>
            <a:r>
              <a:rPr lang="de-DE" dirty="0" err="1">
                <a:cs typeface="Calibri"/>
              </a:rPr>
              <a:t>keys</a:t>
            </a:r>
            <a:r>
              <a:rPr lang="de-DE" dirty="0">
                <a:cs typeface="Calibri"/>
              </a:rPr>
              <a:t>, </a:t>
            </a:r>
            <a:r>
              <a:rPr lang="de-DE" dirty="0" err="1">
                <a:cs typeface="Calibri"/>
              </a:rPr>
              <a:t>values</a:t>
            </a:r>
            <a:r>
              <a:rPr lang="de-DE" dirty="0">
                <a:cs typeface="Calibri"/>
              </a:rPr>
              <a:t> and </a:t>
            </a:r>
            <a:r>
              <a:rPr lang="de-DE" dirty="0" err="1">
                <a:cs typeface="Calibri"/>
              </a:rPr>
              <a:t>items</a:t>
            </a:r>
            <a:r>
              <a:rPr lang="de-DE" dirty="0">
                <a:cs typeface="Calibri"/>
              </a:rPr>
              <a:t> </a:t>
            </a:r>
            <a:r>
              <a:rPr lang="de-DE" dirty="0" err="1">
                <a:cs typeface="Calibri"/>
              </a:rPr>
              <a:t>separately</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a:t>
            </a:r>
            <a:r>
              <a:rPr lang="de-DE" dirty="0" err="1">
                <a:cs typeface="Calibri"/>
              </a:rPr>
              <a:t>method</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41</a:t>
            </a:fld>
            <a:endParaRPr lang="en-GB"/>
          </a:p>
        </p:txBody>
      </p:sp>
      <p:sp>
        <p:nvSpPr>
          <p:cNvPr id="8" name="Textfeld 7">
            <a:extLst>
              <a:ext uri="{FF2B5EF4-FFF2-40B4-BE49-F238E27FC236}">
                <a16:creationId xmlns:a16="http://schemas.microsoft.com/office/drawing/2014/main" xmlns="" id="{438C086B-C4AA-485B-9BA7-543357E44CA5}"/>
              </a:ext>
            </a:extLst>
          </p:cNvPr>
          <p:cNvSpPr txBox="1"/>
          <p:nvPr/>
        </p:nvSpPr>
        <p:spPr>
          <a:xfrm>
            <a:off x="1187567" y="2761892"/>
            <a:ext cx="9970428"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smtClean="0">
                <a:solidFill>
                  <a:srgbClr val="000080"/>
                </a:solidFill>
                <a:latin typeface="Consolas"/>
              </a:rPr>
              <a:t>= {</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err="1" smtClean="0">
                <a:solidFill>
                  <a:srgbClr val="000080"/>
                </a:solidFill>
                <a:latin typeface="Consolas"/>
              </a:rPr>
              <a:t>.</a:t>
            </a:r>
            <a:r>
              <a:rPr lang="de-DE" dirty="0" err="1" smtClean="0">
                <a:solidFill>
                  <a:srgbClr val="000000"/>
                </a:solidFill>
                <a:latin typeface="Consolas"/>
              </a:rPr>
              <a:t>keys</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err="1" smtClean="0">
                <a:solidFill>
                  <a:srgbClr val="000080"/>
                </a:solidFill>
                <a:latin typeface="Consolas"/>
              </a:rPr>
              <a:t>.</a:t>
            </a:r>
            <a:r>
              <a:rPr lang="de-DE" dirty="0" err="1" smtClean="0">
                <a:solidFill>
                  <a:srgbClr val="000000"/>
                </a:solidFill>
                <a:latin typeface="Consolas"/>
              </a:rPr>
              <a:t>values</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err="1" smtClean="0">
                <a:solidFill>
                  <a:srgbClr val="000080"/>
                </a:solidFill>
                <a:latin typeface="Consolas"/>
              </a:rPr>
              <a:t>.</a:t>
            </a:r>
            <a:r>
              <a:rPr lang="de-DE" dirty="0" err="1" smtClean="0">
                <a:solidFill>
                  <a:srgbClr val="000000"/>
                </a:solidFill>
                <a:latin typeface="Consolas"/>
              </a:rPr>
              <a:t>items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a16="http://schemas.microsoft.com/office/drawing/2014/main" xmlns="" id="{F7BFB401-8E32-4C08-B264-73D249DE6863}"/>
              </a:ext>
            </a:extLst>
          </p:cNvPr>
          <p:cNvSpPr txBox="1"/>
          <p:nvPr/>
        </p:nvSpPr>
        <p:spPr>
          <a:xfrm>
            <a:off x="1101303" y="415649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a16="http://schemas.microsoft.com/office/drawing/2014/main" xmlns="" id="{78DD1077-1955-4D2C-9413-88A062A06F9E}"/>
              </a:ext>
            </a:extLst>
          </p:cNvPr>
          <p:cNvSpPr txBox="1"/>
          <p:nvPr/>
        </p:nvSpPr>
        <p:spPr>
          <a:xfrm>
            <a:off x="1187566" y="4717213"/>
            <a:ext cx="997042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dict_keys</a:t>
            </a:r>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vegetable</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dict_values</a:t>
            </a:r>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cucumber</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dict_items</a:t>
            </a:r>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b="1" dirty="0">
                <a:latin typeface="Consolas"/>
              </a:rPr>
              <a:t>(</a:t>
            </a:r>
            <a:r>
              <a:rPr lang="de-DE" dirty="0">
                <a:latin typeface="Consolas"/>
              </a:rPr>
              <a:t>'</a:t>
            </a:r>
            <a:r>
              <a:rPr lang="de-DE" dirty="0" err="1">
                <a:latin typeface="Consolas"/>
              </a:rPr>
              <a:t>vegetable</a:t>
            </a:r>
            <a:r>
              <a:rPr lang="de-DE" dirty="0">
                <a:latin typeface="Consolas"/>
              </a:rPr>
              <a:t>'</a:t>
            </a:r>
            <a:r>
              <a:rPr lang="de-DE" b="1" dirty="0">
                <a:latin typeface="Consolas"/>
              </a:rPr>
              <a:t>,</a:t>
            </a:r>
            <a:r>
              <a:rPr lang="de-DE" dirty="0">
                <a:latin typeface="Consolas"/>
              </a:rPr>
              <a:t> '</a:t>
            </a:r>
            <a:r>
              <a:rPr lang="de-DE" dirty="0" err="1">
                <a:latin typeface="Consolas"/>
              </a:rPr>
              <a:t>cucumber</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2620888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Keys</a:t>
            </a:r>
            <a:endParaRPr lang="de-DE" dirty="0" err="1"/>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Keys in </a:t>
            </a:r>
            <a:r>
              <a:rPr lang="de-DE" dirty="0" err="1">
                <a:cs typeface="Calibri"/>
              </a:rPr>
              <a:t>dictionaries</a:t>
            </a:r>
            <a:r>
              <a:rPr lang="de-DE" dirty="0">
                <a:cs typeface="Calibri"/>
              </a:rPr>
              <a:t> do not </a:t>
            </a:r>
            <a:r>
              <a:rPr lang="de-DE" dirty="0" err="1">
                <a:cs typeface="Calibri"/>
              </a:rPr>
              <a:t>have</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strings</a:t>
            </a:r>
            <a:endParaRPr lang="de-DE" dirty="0" err="1"/>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in </a:t>
            </a:r>
            <a:r>
              <a:rPr lang="de-DE" dirty="0" err="1">
                <a:cs typeface="Calibri"/>
              </a:rPr>
              <a:t>many</a:t>
            </a:r>
            <a:r>
              <a:rPr lang="de-DE" dirty="0">
                <a:cs typeface="Calibri"/>
              </a:rPr>
              <a:t> </a:t>
            </a:r>
            <a:r>
              <a:rPr lang="de-DE" dirty="0" err="1">
                <a:cs typeface="Calibri"/>
              </a:rPr>
              <a:t>cases</a:t>
            </a:r>
            <a:r>
              <a:rPr lang="de-DE" dirty="0">
                <a:cs typeface="Calibri"/>
              </a:rPr>
              <a:t>, </a:t>
            </a:r>
            <a:r>
              <a:rPr lang="de-DE" dirty="0" err="1">
                <a:cs typeface="Calibri"/>
              </a:rPr>
              <a:t>it</a:t>
            </a:r>
            <a:r>
              <a:rPr lang="de-DE" dirty="0">
                <a:cs typeface="Calibri"/>
              </a:rPr>
              <a:t> </a:t>
            </a:r>
            <a:r>
              <a:rPr lang="de-DE" dirty="0" err="1">
                <a:cs typeface="Calibri"/>
              </a:rPr>
              <a:t>makes</a:t>
            </a:r>
            <a:r>
              <a:rPr lang="de-DE" dirty="0">
                <a:cs typeface="Calibri"/>
              </a:rPr>
              <a:t> sense </a:t>
            </a:r>
            <a:r>
              <a:rPr lang="de-DE" dirty="0" err="1">
                <a:cs typeface="Calibri"/>
              </a:rPr>
              <a:t>to</a:t>
            </a:r>
            <a:r>
              <a:rPr lang="de-DE" dirty="0">
                <a:cs typeface="Calibri"/>
              </a:rPr>
              <a:t> </a:t>
            </a:r>
            <a:r>
              <a:rPr lang="de-DE" dirty="0" err="1">
                <a:cs typeface="Calibri"/>
              </a:rPr>
              <a:t>use</a:t>
            </a:r>
            <a:r>
              <a:rPr lang="de-DE" dirty="0">
                <a:cs typeface="Calibri"/>
              </a:rPr>
              <a:t> </a:t>
            </a:r>
            <a:r>
              <a:rPr lang="de-DE" dirty="0" err="1">
                <a:cs typeface="Calibri"/>
              </a:rPr>
              <a:t>integers</a:t>
            </a:r>
          </a:p>
          <a:p>
            <a:pPr marL="182245" indent="-182245"/>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can</a:t>
            </a:r>
            <a:r>
              <a:rPr lang="de-DE" dirty="0">
                <a:solidFill>
                  <a:srgbClr val="404040"/>
                </a:solidFill>
                <a:cs typeface="Calibri"/>
              </a:rPr>
              <a:t> also </a:t>
            </a:r>
            <a:r>
              <a:rPr lang="de-DE" dirty="0" err="1">
                <a:solidFill>
                  <a:srgbClr val="404040"/>
                </a:solidFill>
                <a:cs typeface="Calibri"/>
              </a:rPr>
              <a:t>use</a:t>
            </a:r>
            <a:r>
              <a:rPr lang="de-DE" dirty="0">
                <a:solidFill>
                  <a:srgbClr val="404040"/>
                </a:solidFill>
                <a:cs typeface="Calibri"/>
              </a:rPr>
              <a:t> </a:t>
            </a:r>
            <a:r>
              <a:rPr lang="de-DE" dirty="0" err="1">
                <a:solidFill>
                  <a:srgbClr val="404040"/>
                </a:solidFill>
                <a:cs typeface="Calibri"/>
              </a:rPr>
              <a:t>keys</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mixed</a:t>
            </a:r>
            <a:r>
              <a:rPr lang="de-DE" dirty="0">
                <a:solidFill>
                  <a:srgbClr val="404040"/>
                </a:solidFill>
                <a:cs typeface="Calibri"/>
              </a:rPr>
              <a:t> </a:t>
            </a:r>
            <a:r>
              <a:rPr lang="de-DE" dirty="0" err="1">
                <a:solidFill>
                  <a:srgbClr val="404040"/>
                </a:solidFill>
                <a:cs typeface="Calibri"/>
              </a:rPr>
              <a:t>data</a:t>
            </a:r>
            <a:r>
              <a:rPr lang="de-DE" dirty="0">
                <a:solidFill>
                  <a:srgbClr val="404040"/>
                </a:solidFill>
                <a:cs typeface="Calibri"/>
              </a:rPr>
              <a:t> </a:t>
            </a:r>
            <a:r>
              <a:rPr lang="de-DE" dirty="0" err="1">
                <a:solidFill>
                  <a:srgbClr val="404040"/>
                </a:solidFill>
                <a:cs typeface="Calibri"/>
              </a:rPr>
              <a:t>types</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42</a:t>
            </a:fld>
            <a:endParaRPr lang="en-GB"/>
          </a:p>
        </p:txBody>
      </p:sp>
    </p:spTree>
    <p:extLst>
      <p:ext uri="{BB962C8B-B14F-4D97-AF65-F5344CB8AC3E}">
        <p14:creationId xmlns:p14="http://schemas.microsoft.com/office/powerpoint/2010/main" val="33928577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Changing</a:t>
            </a:r>
            <a:r>
              <a:rPr lang="de-DE" dirty="0">
                <a:cs typeface="Calibri Light"/>
              </a:rPr>
              <a:t> Elements</a:t>
            </a:r>
            <a:endParaRPr lang="de-DE" dirty="0" err="1"/>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Since</a:t>
            </a:r>
            <a:r>
              <a:rPr lang="de-DE" dirty="0">
                <a:cs typeface="Calibri"/>
              </a:rPr>
              <a:t> </a:t>
            </a:r>
            <a:r>
              <a:rPr lang="de-DE" dirty="0" err="1">
                <a:cs typeface="Calibri"/>
              </a:rPr>
              <a:t>dictionaries</a:t>
            </a:r>
            <a:r>
              <a:rPr lang="de-DE" dirty="0">
                <a:cs typeface="Calibri"/>
              </a:rPr>
              <a:t> </a:t>
            </a:r>
            <a:r>
              <a:rPr lang="de-DE" dirty="0" err="1">
                <a:cs typeface="Calibri"/>
              </a:rPr>
              <a:t>are</a:t>
            </a:r>
            <a:r>
              <a:rPr lang="de-DE" dirty="0">
                <a:cs typeface="Calibri"/>
              </a:rPr>
              <a:t> mutable, </a:t>
            </a:r>
            <a:r>
              <a:rPr lang="de-DE" dirty="0" err="1">
                <a:cs typeface="Calibri"/>
              </a:rPr>
              <a:t>elements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changed</a:t>
            </a:r>
            <a:r>
              <a:rPr lang="de-DE" dirty="0">
                <a:cs typeface="Calibri"/>
              </a:rPr>
              <a:t> </a:t>
            </a:r>
            <a:r>
              <a:rPr lang="de-DE" dirty="0" err="1">
                <a:cs typeface="Calibri"/>
              </a:rPr>
              <a:t>quite</a:t>
            </a:r>
            <a:r>
              <a:rPr lang="de-DE" dirty="0">
                <a:cs typeface="Calibri"/>
              </a:rPr>
              <a:t> </a:t>
            </a:r>
            <a:r>
              <a:rPr lang="de-DE" dirty="0" err="1">
                <a:cs typeface="Calibri"/>
              </a:rPr>
              <a:t>easily</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43</a:t>
            </a:fld>
            <a:endParaRPr lang="en-GB"/>
          </a:p>
        </p:txBody>
      </p:sp>
      <p:sp>
        <p:nvSpPr>
          <p:cNvPr id="8" name="Textfeld 7">
            <a:extLst>
              <a:ext uri="{FF2B5EF4-FFF2-40B4-BE49-F238E27FC236}">
                <a16:creationId xmlns:a16="http://schemas.microsoft.com/office/drawing/2014/main" xmlns="" id="{438C086B-C4AA-485B-9BA7-543357E44CA5}"/>
              </a:ext>
            </a:extLst>
          </p:cNvPr>
          <p:cNvSpPr txBox="1"/>
          <p:nvPr/>
        </p:nvSpPr>
        <p:spPr>
          <a:xfrm>
            <a:off x="1101302" y="2776269"/>
            <a:ext cx="10045117"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foods</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a16="http://schemas.microsoft.com/office/drawing/2014/main" xmlns="" id="{F7BFB401-8E32-4C08-B264-73D249DE6863}"/>
              </a:ext>
            </a:extLst>
          </p:cNvPr>
          <p:cNvSpPr txBox="1"/>
          <p:nvPr/>
        </p:nvSpPr>
        <p:spPr>
          <a:xfrm>
            <a:off x="1101303" y="381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a16="http://schemas.microsoft.com/office/drawing/2014/main" xmlns="" id="{78DD1077-1955-4D2C-9413-88A062A06F9E}"/>
              </a:ext>
            </a:extLst>
          </p:cNvPr>
          <p:cNvSpPr txBox="1"/>
          <p:nvPr/>
        </p:nvSpPr>
        <p:spPr>
          <a:xfrm>
            <a:off x="1101301" y="4300269"/>
            <a:ext cx="10045117"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vegetable</a:t>
            </a:r>
            <a:r>
              <a:rPr lang="de-DE" dirty="0">
                <a:latin typeface="Consolas"/>
              </a:rPr>
              <a:t>'</a:t>
            </a:r>
            <a:r>
              <a:rPr lang="de-DE" b="1" dirty="0">
                <a:latin typeface="Consolas"/>
              </a:rPr>
              <a:t>:</a:t>
            </a:r>
            <a:r>
              <a:rPr lang="de-DE" dirty="0">
                <a:latin typeface="Consolas"/>
              </a:rPr>
              <a:t> '</a:t>
            </a:r>
            <a:r>
              <a:rPr lang="de-DE" dirty="0" err="1">
                <a:latin typeface="Consolas"/>
              </a:rPr>
              <a:t>cucumber</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2030756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Adding</a:t>
            </a:r>
            <a:r>
              <a:rPr lang="de-DE" dirty="0">
                <a:cs typeface="Calibri Light"/>
              </a:rPr>
              <a:t> Elements</a:t>
            </a:r>
            <a:endParaRPr lang="de-DE" dirty="0" err="1"/>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Add an </a:t>
            </a:r>
            <a:r>
              <a:rPr lang="de-DE" dirty="0" err="1">
                <a:cs typeface="Calibri"/>
              </a:rPr>
              <a:t>element</a:t>
            </a:r>
            <a:r>
              <a:rPr lang="de-DE" dirty="0">
                <a:cs typeface="Calibri"/>
              </a:rPr>
              <a:t> </a:t>
            </a:r>
            <a:r>
              <a:rPr lang="de-DE" dirty="0" err="1">
                <a:cs typeface="Calibri"/>
              </a:rPr>
              <a:t>to</a:t>
            </a:r>
            <a:r>
              <a:rPr lang="de-DE" dirty="0">
                <a:cs typeface="Calibri"/>
              </a:rPr>
              <a:t> a </a:t>
            </a:r>
            <a:r>
              <a:rPr lang="de-DE" dirty="0" err="1">
                <a:cs typeface="Calibri"/>
              </a:rPr>
              <a:t>dictionary</a:t>
            </a:r>
            <a:r>
              <a:rPr lang="de-DE" dirty="0">
                <a:cs typeface="Calibri"/>
              </a:rPr>
              <a:t> </a:t>
            </a:r>
            <a:r>
              <a:rPr lang="de-DE" dirty="0" err="1">
                <a:cs typeface="Calibri"/>
              </a:rPr>
              <a:t>by</a:t>
            </a:r>
            <a:r>
              <a:rPr lang="de-DE" dirty="0">
                <a:cs typeface="Calibri"/>
              </a:rPr>
              <a:t> </a:t>
            </a:r>
            <a:r>
              <a:rPr lang="de-DE" dirty="0" err="1">
                <a:cs typeface="Calibri"/>
              </a:rPr>
              <a:t>stating</a:t>
            </a:r>
            <a:r>
              <a:rPr lang="de-DE" dirty="0">
                <a:cs typeface="Calibri"/>
              </a:rPr>
              <a:t> </a:t>
            </a:r>
            <a:r>
              <a:rPr lang="de-DE" dirty="0" err="1">
                <a:cs typeface="Calibri"/>
              </a:rPr>
              <a:t>the</a:t>
            </a:r>
            <a:r>
              <a:rPr lang="de-DE" dirty="0">
                <a:cs typeface="Calibri"/>
              </a:rPr>
              <a:t> </a:t>
            </a:r>
            <a:r>
              <a:rPr lang="de-DE" dirty="0" err="1">
                <a:cs typeface="Calibri"/>
              </a:rPr>
              <a:t>new</a:t>
            </a:r>
            <a:r>
              <a:rPr lang="de-DE" dirty="0">
                <a:cs typeface="Calibri"/>
              </a:rPr>
              <a:t> </a:t>
            </a:r>
            <a:r>
              <a:rPr lang="de-DE" dirty="0" err="1">
                <a:cs typeface="Calibri"/>
              </a:rPr>
              <a:t>key</a:t>
            </a:r>
            <a:r>
              <a:rPr lang="de-DE" dirty="0">
                <a:cs typeface="Calibri"/>
              </a:rPr>
              <a:t> and </a:t>
            </a:r>
            <a:r>
              <a:rPr lang="de-DE" dirty="0" err="1">
                <a:cs typeface="Calibri"/>
              </a:rPr>
              <a:t>value</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44</a:t>
            </a:fld>
            <a:endParaRPr lang="en-GB"/>
          </a:p>
        </p:txBody>
      </p:sp>
      <p:sp>
        <p:nvSpPr>
          <p:cNvPr id="8" name="Textfeld 7">
            <a:extLst>
              <a:ext uri="{FF2B5EF4-FFF2-40B4-BE49-F238E27FC236}">
                <a16:creationId xmlns:a16="http://schemas.microsoft.com/office/drawing/2014/main" xmlns="" id="{438C086B-C4AA-485B-9BA7-543357E44CA5}"/>
              </a:ext>
            </a:extLst>
          </p:cNvPr>
          <p:cNvSpPr txBox="1"/>
          <p:nvPr/>
        </p:nvSpPr>
        <p:spPr>
          <a:xfrm>
            <a:off x="1101303" y="2776269"/>
            <a:ext cx="10033544"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foods</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legume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lentils</a:t>
            </a:r>
            <a:r>
              <a:rPr lang="de-DE" dirty="0">
                <a:solidFill>
                  <a:srgbClr val="00800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a16="http://schemas.microsoft.com/office/drawing/2014/main" xmlns="" id="{F7BFB401-8E32-4C08-B264-73D249DE6863}"/>
              </a:ext>
            </a:extLst>
          </p:cNvPr>
          <p:cNvSpPr txBox="1"/>
          <p:nvPr/>
        </p:nvSpPr>
        <p:spPr>
          <a:xfrm>
            <a:off x="1101303" y="381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0" name="Textfeld 9">
            <a:extLst>
              <a:ext uri="{FF2B5EF4-FFF2-40B4-BE49-F238E27FC236}">
                <a16:creationId xmlns:a16="http://schemas.microsoft.com/office/drawing/2014/main" xmlns="" id="{78DD1077-1955-4D2C-9413-88A062A06F9E}"/>
              </a:ext>
            </a:extLst>
          </p:cNvPr>
          <p:cNvSpPr txBox="1"/>
          <p:nvPr/>
        </p:nvSpPr>
        <p:spPr>
          <a:xfrm>
            <a:off x="1101302" y="4300269"/>
            <a:ext cx="1003354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vegetable</a:t>
            </a:r>
            <a:r>
              <a:rPr lang="de-DE" dirty="0">
                <a:latin typeface="Consolas"/>
              </a:rPr>
              <a:t>'</a:t>
            </a:r>
            <a:r>
              <a:rPr lang="de-DE" b="1" dirty="0">
                <a:latin typeface="Consolas"/>
              </a:rPr>
              <a:t>:</a:t>
            </a:r>
            <a:r>
              <a:rPr lang="de-DE" dirty="0">
                <a:latin typeface="Consolas"/>
              </a:rPr>
              <a:t> '</a:t>
            </a:r>
            <a:r>
              <a:rPr lang="de-DE" dirty="0" err="1">
                <a:latin typeface="Consolas"/>
              </a:rPr>
              <a:t>cucumber</a:t>
            </a:r>
            <a:r>
              <a:rPr lang="de-DE" dirty="0">
                <a:latin typeface="Consolas"/>
              </a:rPr>
              <a:t>'</a:t>
            </a:r>
            <a:r>
              <a:rPr lang="de-DE" b="1" dirty="0">
                <a:latin typeface="Consolas"/>
              </a:rPr>
              <a:t>,</a:t>
            </a:r>
            <a:r>
              <a:rPr lang="de-DE" dirty="0">
                <a:latin typeface="Consolas"/>
              </a:rPr>
              <a:t> '</a:t>
            </a:r>
            <a:r>
              <a:rPr lang="de-DE" dirty="0" err="1">
                <a:latin typeface="Consolas"/>
              </a:rPr>
              <a:t>legume</a:t>
            </a:r>
            <a:r>
              <a:rPr lang="de-DE" dirty="0">
                <a:latin typeface="Consolas"/>
              </a:rPr>
              <a:t>'</a:t>
            </a:r>
            <a:r>
              <a:rPr lang="de-DE" b="1" dirty="0">
                <a:latin typeface="Consolas"/>
              </a:rPr>
              <a:t>:</a:t>
            </a:r>
            <a:r>
              <a:rPr lang="de-DE" dirty="0">
                <a:latin typeface="Consolas"/>
              </a:rPr>
              <a:t> '</a:t>
            </a:r>
            <a:r>
              <a:rPr lang="de-DE" dirty="0" err="1">
                <a:latin typeface="Consolas"/>
              </a:rPr>
              <a:t>lentils</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12973964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Deleting</a:t>
            </a:r>
            <a:r>
              <a:rPr lang="de-DE" dirty="0">
                <a:cs typeface="Calibri Light"/>
              </a:rPr>
              <a:t> Elements</a:t>
            </a:r>
            <a:endParaRPr lang="de-DE" dirty="0" err="1"/>
          </a:p>
        </p:txBody>
      </p:sp>
      <p:sp>
        <p:nvSpPr>
          <p:cNvPr id="5" name="Inhaltsplatzhalter 4">
            <a:extLst>
              <a:ext uri="{FF2B5EF4-FFF2-40B4-BE49-F238E27FC236}">
                <a16:creationId xmlns:a16="http://schemas.microsoft.com/office/drawing/2014/main" xmlns=""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Deleting</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easily</a:t>
            </a:r>
            <a:r>
              <a:rPr lang="de-DE" dirty="0">
                <a:cs typeface="Calibri"/>
              </a:rPr>
              <a:t> </a:t>
            </a:r>
            <a:r>
              <a:rPr lang="de-DE" dirty="0" err="1">
                <a:cs typeface="Calibri"/>
              </a:rPr>
              <a:t>done</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pop</a:t>
            </a:r>
            <a:r>
              <a:rPr lang="de-DE" dirty="0">
                <a:latin typeface="Consolas"/>
                <a:cs typeface="Calibri"/>
              </a:rPr>
              <a:t>()</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7EC6BA7E-D905-41BA-89C6-506A875CB2CA}"/>
              </a:ext>
            </a:extLst>
          </p:cNvPr>
          <p:cNvSpPr>
            <a:spLocks noGrp="1"/>
          </p:cNvSpPr>
          <p:nvPr>
            <p:ph type="sldNum" sz="quarter" idx="12"/>
          </p:nvPr>
        </p:nvSpPr>
        <p:spPr/>
        <p:txBody>
          <a:bodyPr/>
          <a:lstStyle/>
          <a:p>
            <a:fld id="{89C4E583-6443-4199-AF95-A2ECCC288D48}" type="slidenum">
              <a:rPr lang="en-GB" smtClean="0"/>
              <a:t>45</a:t>
            </a:fld>
            <a:endParaRPr lang="en-GB"/>
          </a:p>
        </p:txBody>
      </p:sp>
      <p:sp>
        <p:nvSpPr>
          <p:cNvPr id="8" name="Textfeld 7">
            <a:extLst>
              <a:ext uri="{FF2B5EF4-FFF2-40B4-BE49-F238E27FC236}">
                <a16:creationId xmlns:a16="http://schemas.microsoft.com/office/drawing/2014/main" xmlns="" id="{438C086B-C4AA-485B-9BA7-543357E44CA5}"/>
              </a:ext>
            </a:extLst>
          </p:cNvPr>
          <p:cNvSpPr txBox="1"/>
          <p:nvPr/>
        </p:nvSpPr>
        <p:spPr>
          <a:xfrm>
            <a:off x="1101303" y="2776269"/>
            <a:ext cx="1005669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foods</a:t>
            </a:r>
            <a:r>
              <a:rPr lang="de-DE" b="1" dirty="0" err="1" smtClean="0">
                <a:solidFill>
                  <a:srgbClr val="000080"/>
                </a:solidFill>
                <a:latin typeface="Consolas"/>
              </a:rPr>
              <a:t>.</a:t>
            </a:r>
            <a:r>
              <a:rPr lang="de-DE" dirty="0" err="1" smtClean="0">
                <a:solidFill>
                  <a:srgbClr val="000000"/>
                </a:solidFill>
                <a:latin typeface="Consolas"/>
              </a:rPr>
              <a:t>pop</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a16="http://schemas.microsoft.com/office/drawing/2014/main" xmlns="" id="{F7BFB401-8E32-4C08-B264-73D249DE6863}"/>
              </a:ext>
            </a:extLst>
          </p:cNvPr>
          <p:cNvSpPr txBox="1"/>
          <p:nvPr/>
        </p:nvSpPr>
        <p:spPr>
          <a:xfrm>
            <a:off x="1101303" y="381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0" name="Textfeld 9">
            <a:extLst>
              <a:ext uri="{FF2B5EF4-FFF2-40B4-BE49-F238E27FC236}">
                <a16:creationId xmlns:a16="http://schemas.microsoft.com/office/drawing/2014/main" xmlns="" id="{78DD1077-1955-4D2C-9413-88A062A06F9E}"/>
              </a:ext>
            </a:extLst>
          </p:cNvPr>
          <p:cNvSpPr txBox="1"/>
          <p:nvPr/>
        </p:nvSpPr>
        <p:spPr>
          <a:xfrm>
            <a:off x="1101301" y="4300269"/>
            <a:ext cx="10056693"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1841746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C50DE61-5856-435A-8D49-39A8C71EBAE5}"/>
              </a:ext>
            </a:extLst>
          </p:cNvPr>
          <p:cNvSpPr>
            <a:spLocks noGrp="1"/>
          </p:cNvSpPr>
          <p:nvPr>
            <p:ph type="title"/>
          </p:nvPr>
        </p:nvSpPr>
        <p:spPr/>
        <p:txBody>
          <a:bodyPr/>
          <a:lstStyle/>
          <a:p>
            <a:r>
              <a:rPr lang="de-DE" dirty="0" err="1">
                <a:cs typeface="Calibri Light"/>
              </a:rPr>
              <a:t>Dictionaries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a16="http://schemas.microsoft.com/office/drawing/2014/main" xmlns="" id="{AF31283A-9E16-4D9C-8D77-1B42613C2EA6}"/>
              </a:ext>
            </a:extLst>
          </p:cNvPr>
          <p:cNvSpPr>
            <a:spLocks noGrp="1"/>
          </p:cNvSpPr>
          <p:nvPr>
            <p:ph type="sldNum" sz="quarter" idx="12"/>
          </p:nvPr>
        </p:nvSpPr>
        <p:spPr/>
        <p:txBody>
          <a:bodyPr/>
          <a:lstStyle/>
          <a:p>
            <a:fld id="{89C4E583-6443-4199-AF95-A2ECCC288D48}" type="slidenum">
              <a:rPr lang="en-GB" smtClean="0"/>
              <a:t>46</a:t>
            </a:fld>
            <a:endParaRPr lang="en-GB"/>
          </a:p>
        </p:txBody>
      </p:sp>
      <p:sp>
        <p:nvSpPr>
          <p:cNvPr id="7" name="Inhaltsplatzhalter 6">
            <a:extLst>
              <a:ext uri="{FF2B5EF4-FFF2-40B4-BE49-F238E27FC236}">
                <a16:creationId xmlns:a16="http://schemas.microsoft.com/office/drawing/2014/main" xmlns=""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Dictionaries</a:t>
            </a:r>
            <a:r>
              <a:rPr lang="de-DE" dirty="0">
                <a:cs typeface="Calibri"/>
              </a:rPr>
              <a:t> </a:t>
            </a:r>
            <a:r>
              <a:rPr lang="de-DE" dirty="0" err="1">
                <a:cs typeface="Calibri"/>
              </a:rPr>
              <a:t>are</a:t>
            </a:r>
            <a:r>
              <a:rPr lang="de-DE" dirty="0">
                <a:cs typeface="Calibri"/>
              </a:rPr>
              <a:t> </a:t>
            </a:r>
            <a:r>
              <a:rPr lang="de-DE" dirty="0" err="1">
                <a:cs typeface="Calibri"/>
              </a:rPr>
              <a:t>useful</a:t>
            </a:r>
            <a:r>
              <a:rPr lang="de-DE" dirty="0">
                <a:cs typeface="Calibri"/>
              </a:rPr>
              <a:t> </a:t>
            </a:r>
            <a:r>
              <a:rPr lang="de-DE" dirty="0" err="1">
                <a:cs typeface="Calibri"/>
              </a:rPr>
              <a:t>if</a:t>
            </a:r>
            <a:r>
              <a:rPr lang="de-DE" dirty="0">
                <a:cs typeface="Calibri"/>
              </a:rPr>
              <a:t> </a:t>
            </a:r>
            <a:r>
              <a:rPr lang="de-DE" dirty="0" err="1">
                <a:cs typeface="Calibri"/>
              </a:rPr>
              <a:t>we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describe</a:t>
            </a:r>
            <a:r>
              <a:rPr lang="de-DE" dirty="0">
                <a:cs typeface="Calibri"/>
              </a:rPr>
              <a:t> </a:t>
            </a:r>
            <a:r>
              <a:rPr lang="de-DE" b="1" dirty="0" err="1">
                <a:cs typeface="Calibri"/>
              </a:rPr>
              <a:t>several</a:t>
            </a:r>
            <a:r>
              <a:rPr lang="de-DE" b="1" dirty="0">
                <a:cs typeface="Calibri"/>
              </a:rPr>
              <a:t> </a:t>
            </a:r>
            <a:r>
              <a:rPr lang="de-DE" b="1" dirty="0" err="1">
                <a:cs typeface="Calibri"/>
              </a:rPr>
              <a:t>aspects</a:t>
            </a:r>
            <a:r>
              <a:rPr lang="de-DE" b="1" dirty="0">
                <a:cs typeface="Calibri"/>
              </a:rPr>
              <a:t>/</a:t>
            </a:r>
            <a:r>
              <a:rPr lang="de-DE" b="1" dirty="0" err="1">
                <a:cs typeface="Calibri"/>
              </a:rPr>
              <a:t>attributes</a:t>
            </a:r>
            <a:r>
              <a:rPr lang="de-DE" dirty="0">
                <a:cs typeface="Calibri"/>
              </a:rPr>
              <a:t> </a:t>
            </a:r>
            <a:r>
              <a:rPr lang="de-DE" dirty="0" err="1">
                <a:cs typeface="Calibri"/>
              </a:rPr>
              <a:t>of</a:t>
            </a:r>
            <a:r>
              <a:rPr lang="de-DE" dirty="0">
                <a:cs typeface="Calibri"/>
              </a:rPr>
              <a:t> </a:t>
            </a:r>
            <a:r>
              <a:rPr lang="de-DE" dirty="0" err="1">
                <a:cs typeface="Calibri"/>
              </a:rPr>
              <a:t>data</a:t>
            </a:r>
            <a:r>
              <a:rPr lang="de-DE" dirty="0">
                <a:cs typeface="Calibri"/>
              </a:rPr>
              <a:t> in a </a:t>
            </a:r>
            <a:r>
              <a:rPr lang="de-DE" b="1" dirty="0" err="1">
                <a:cs typeface="Calibri"/>
              </a:rPr>
              <a:t>structured</a:t>
            </a:r>
            <a:r>
              <a:rPr lang="de-DE" b="1" dirty="0">
                <a:cs typeface="Calibri"/>
              </a:rPr>
              <a:t> and </a:t>
            </a:r>
            <a:r>
              <a:rPr lang="de-DE" b="1" dirty="0" err="1">
                <a:cs typeface="Calibri"/>
              </a:rPr>
              <a:t>meaningful</a:t>
            </a:r>
            <a:r>
              <a:rPr lang="de-DE" b="1" dirty="0">
                <a:cs typeface="Calibri"/>
              </a:rPr>
              <a:t> </a:t>
            </a:r>
            <a:r>
              <a:rPr lang="de-DE" b="1" dirty="0" err="1">
                <a:cs typeface="Calibri"/>
              </a:rPr>
              <a:t>way</a:t>
            </a:r>
          </a:p>
          <a:p>
            <a:pPr marL="383540" lvl="1"/>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store</a:t>
            </a:r>
            <a:r>
              <a:rPr lang="de-DE" dirty="0">
                <a:cs typeface="Calibri"/>
              </a:rPr>
              <a:t> </a:t>
            </a:r>
            <a:r>
              <a:rPr lang="de-DE" dirty="0" err="1">
                <a:cs typeface="Calibri"/>
              </a:rPr>
              <a:t>data</a:t>
            </a:r>
            <a:r>
              <a:rPr lang="de-DE" dirty="0">
                <a:cs typeface="Calibri"/>
              </a:rPr>
              <a:t> </a:t>
            </a:r>
            <a:r>
              <a:rPr lang="de-DE" dirty="0" err="1">
                <a:cs typeface="Calibri"/>
              </a:rPr>
              <a:t>about</a:t>
            </a:r>
            <a:r>
              <a:rPr lang="de-DE" dirty="0">
                <a:cs typeface="Calibri"/>
              </a:rPr>
              <a:t> </a:t>
            </a:r>
            <a:r>
              <a:rPr lang="de-DE" dirty="0" err="1">
                <a:cs typeface="Calibri"/>
              </a:rPr>
              <a:t>books</a:t>
            </a:r>
            <a:r>
              <a:rPr lang="de-DE" dirty="0">
                <a:cs typeface="Calibri"/>
              </a:rPr>
              <a:t> in </a:t>
            </a:r>
            <a:r>
              <a:rPr lang="de-DE" dirty="0" err="1">
                <a:cs typeface="Calibri"/>
              </a:rPr>
              <a:t>dictionaries</a:t>
            </a:r>
            <a:r>
              <a:rPr lang="de-DE" dirty="0">
                <a:cs typeface="Calibri"/>
              </a:rPr>
              <a:t> (title, </a:t>
            </a:r>
            <a:r>
              <a:rPr lang="de-DE" dirty="0" err="1">
                <a:cs typeface="Calibri"/>
              </a:rPr>
              <a:t>author</a:t>
            </a:r>
            <a:r>
              <a:rPr lang="de-DE" dirty="0">
                <a:cs typeface="Calibri"/>
              </a:rPr>
              <a:t>, </a:t>
            </a:r>
            <a:r>
              <a:rPr lang="de-DE" dirty="0" err="1">
                <a:cs typeface="Calibri"/>
              </a:rPr>
              <a:t>year</a:t>
            </a:r>
            <a:r>
              <a:rPr lang="de-DE" dirty="0">
                <a:cs typeface="Calibri"/>
              </a:rPr>
              <a:t>, …)</a:t>
            </a:r>
          </a:p>
          <a:p>
            <a:pPr marL="383540" lvl="1"/>
            <a:endParaRPr lang="de-DE" dirty="0">
              <a:cs typeface="Calibri"/>
            </a:endParaRPr>
          </a:p>
          <a:p>
            <a:pPr marL="182245" indent="-182245"/>
            <a:r>
              <a:rPr lang="de-DE" dirty="0" err="1">
                <a:cs typeface="Calibri"/>
              </a:rPr>
              <a:t>Another</a:t>
            </a:r>
            <a:r>
              <a:rPr lang="de-DE" dirty="0">
                <a:cs typeface="Calibri"/>
              </a:rPr>
              <a:t> </a:t>
            </a:r>
            <a:r>
              <a:rPr lang="de-DE" dirty="0" err="1">
                <a:cs typeface="Calibri"/>
              </a:rPr>
              <a:t>application</a:t>
            </a:r>
            <a:r>
              <a:rPr lang="de-DE" dirty="0">
                <a:cs typeface="Calibri"/>
              </a:rPr>
              <a:t> </a:t>
            </a:r>
            <a:r>
              <a:rPr lang="de-DE" dirty="0" err="1">
                <a:cs typeface="Calibri"/>
              </a:rPr>
              <a:t>is</a:t>
            </a:r>
            <a:r>
              <a:rPr lang="de-DE" dirty="0">
                <a:cs typeface="Calibri"/>
              </a:rPr>
              <a:t> </a:t>
            </a:r>
            <a:r>
              <a:rPr lang="de-DE" dirty="0" err="1">
                <a:cs typeface="Calibri"/>
              </a:rPr>
              <a:t>the</a:t>
            </a:r>
            <a:r>
              <a:rPr lang="de-DE" dirty="0">
                <a:cs typeface="Calibri"/>
              </a:rPr>
              <a:t> </a:t>
            </a:r>
            <a:r>
              <a:rPr lang="de-DE" b="1" dirty="0" err="1">
                <a:cs typeface="Calibri"/>
              </a:rPr>
              <a:t>creation</a:t>
            </a:r>
            <a:r>
              <a:rPr lang="de-DE" b="1" dirty="0">
                <a:cs typeface="Calibri"/>
              </a:rPr>
              <a:t> </a:t>
            </a:r>
            <a:r>
              <a:rPr lang="de-DE" b="1" dirty="0" err="1">
                <a:cs typeface="Calibri"/>
              </a:rPr>
              <a:t>of</a:t>
            </a:r>
            <a:r>
              <a:rPr lang="de-DE" b="1" dirty="0">
                <a:cs typeface="Calibri"/>
              </a:rPr>
              <a:t> </a:t>
            </a:r>
            <a:r>
              <a:rPr lang="de-DE" b="1" dirty="0" err="1">
                <a:cs typeface="Calibri"/>
              </a:rPr>
              <a:t>mappings</a:t>
            </a:r>
          </a:p>
          <a:p>
            <a:pPr marL="383540" lvl="1"/>
            <a:r>
              <a:rPr lang="de-DE" dirty="0">
                <a:cs typeface="Calibri"/>
              </a:rPr>
              <a:t>Think a </a:t>
            </a:r>
            <a:r>
              <a:rPr lang="de-DE" dirty="0" err="1">
                <a:cs typeface="Calibri"/>
              </a:rPr>
              <a:t>color</a:t>
            </a:r>
            <a:r>
              <a:rPr lang="de-DE" dirty="0">
                <a:cs typeface="Calibri"/>
              </a:rPr>
              <a:t> </a:t>
            </a:r>
            <a:r>
              <a:rPr lang="de-DE" dirty="0" err="1">
                <a:cs typeface="Calibri"/>
              </a:rPr>
              <a:t>scheme</a:t>
            </a:r>
            <a:r>
              <a:rPr lang="de-DE" dirty="0">
                <a:cs typeface="Calibri"/>
              </a:rPr>
              <a:t>: </a:t>
            </a:r>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create</a:t>
            </a:r>
            <a:r>
              <a:rPr lang="de-DE" dirty="0">
                <a:cs typeface="Calibri"/>
              </a:rPr>
              <a:t> a </a:t>
            </a:r>
            <a:r>
              <a:rPr lang="de-DE" dirty="0" err="1">
                <a:cs typeface="Calibri"/>
              </a:rPr>
              <a:t>dictionary</a:t>
            </a:r>
            <a:r>
              <a:rPr lang="de-DE" dirty="0">
                <a:cs typeface="Calibri"/>
              </a:rPr>
              <a:t> </a:t>
            </a:r>
            <a:r>
              <a:rPr lang="de-DE" dirty="0" err="1">
                <a:cs typeface="Calibri"/>
              </a:rPr>
              <a:t>that</a:t>
            </a:r>
            <a:r>
              <a:rPr lang="de-DE" dirty="0">
                <a:cs typeface="Calibri"/>
              </a:rPr>
              <a:t> </a:t>
            </a:r>
            <a:r>
              <a:rPr lang="de-DE" dirty="0" err="1">
                <a:cs typeface="Calibri"/>
              </a:rPr>
              <a:t>contains</a:t>
            </a:r>
            <a:r>
              <a:rPr lang="de-DE" dirty="0">
                <a:cs typeface="Calibri"/>
              </a:rPr>
              <a:t> </a:t>
            </a:r>
            <a:r>
              <a:rPr lang="de-DE" dirty="0" err="1">
                <a:cs typeface="Calibri"/>
              </a:rPr>
              <a:t>the</a:t>
            </a:r>
            <a:r>
              <a:rPr lang="de-DE" dirty="0">
                <a:cs typeface="Calibri"/>
              </a:rPr>
              <a:t> </a:t>
            </a:r>
            <a:r>
              <a:rPr lang="de-DE" dirty="0" err="1">
                <a:cs typeface="Calibri"/>
              </a:rPr>
              <a:t>keys</a:t>
            </a:r>
            <a:r>
              <a:rPr lang="de-DE" dirty="0">
                <a:cs typeface="Calibri"/>
              </a:rPr>
              <a:t> </a:t>
            </a:r>
            <a:r>
              <a:rPr lang="de-DE" dirty="0" err="1">
                <a:cs typeface="Calibri"/>
              </a:rPr>
              <a:t>of</a:t>
            </a:r>
            <a:r>
              <a:rPr lang="de-DE" dirty="0">
                <a:cs typeface="Calibri"/>
              </a:rPr>
              <a:t> '</a:t>
            </a:r>
            <a:r>
              <a:rPr lang="de-DE" dirty="0" err="1">
                <a:cs typeface="Calibri"/>
              </a:rPr>
              <a:t>red</a:t>
            </a:r>
            <a:r>
              <a:rPr lang="de-DE" dirty="0">
                <a:cs typeface="Calibri"/>
              </a:rPr>
              <a:t>', '</a:t>
            </a:r>
            <a:r>
              <a:rPr lang="de-DE" dirty="0" err="1">
                <a:cs typeface="Calibri"/>
              </a:rPr>
              <a:t>blue</a:t>
            </a:r>
            <a:r>
              <a:rPr lang="de-DE" dirty="0">
                <a:cs typeface="Calibri"/>
              </a:rPr>
              <a:t>', '</a:t>
            </a:r>
            <a:r>
              <a:rPr lang="de-DE" dirty="0" err="1">
                <a:cs typeface="Calibri"/>
              </a:rPr>
              <a:t>gray</a:t>
            </a:r>
            <a:r>
              <a:rPr lang="de-DE" dirty="0">
                <a:cs typeface="Calibri"/>
              </a:rPr>
              <a:t>' etc. </a:t>
            </a:r>
            <a:r>
              <a:rPr lang="de-DE" dirty="0" err="1">
                <a:cs typeface="Calibri"/>
              </a:rPr>
              <a:t>with</a:t>
            </a:r>
            <a:r>
              <a:rPr lang="de-DE" dirty="0">
                <a:cs typeface="Calibri"/>
              </a:rPr>
              <a:t> </a:t>
            </a:r>
            <a:r>
              <a:rPr lang="de-DE" dirty="0" err="1">
                <a:cs typeface="Calibri"/>
              </a:rPr>
              <a:t>their</a:t>
            </a:r>
            <a:r>
              <a:rPr lang="de-DE" dirty="0">
                <a:cs typeface="Calibri"/>
              </a:rPr>
              <a:t> </a:t>
            </a:r>
            <a:r>
              <a:rPr lang="de-DE" dirty="0" err="1">
                <a:cs typeface="Calibri"/>
              </a:rPr>
              <a:t>values</a:t>
            </a:r>
            <a:r>
              <a:rPr lang="de-DE" dirty="0">
                <a:cs typeface="Calibri"/>
              </a:rPr>
              <a:t> </a:t>
            </a:r>
            <a:r>
              <a:rPr lang="de-DE" dirty="0" err="1">
                <a:cs typeface="Calibri"/>
              </a:rPr>
              <a:t>being</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RGB </a:t>
            </a:r>
            <a:r>
              <a:rPr lang="de-DE" dirty="0" err="1">
                <a:cs typeface="Calibri"/>
              </a:rPr>
              <a:t>values</a:t>
            </a:r>
            <a:r>
              <a:rPr lang="de-DE" dirty="0">
                <a:cs typeface="Calibri"/>
              </a:rPr>
              <a:t> (e.g. in </a:t>
            </a:r>
            <a:r>
              <a:rPr lang="de-DE" dirty="0" err="1">
                <a:cs typeface="Calibri"/>
              </a:rPr>
              <a:t>form</a:t>
            </a:r>
            <a:r>
              <a:rPr lang="de-DE" dirty="0">
                <a:cs typeface="Calibri"/>
              </a:rPr>
              <a:t> </a:t>
            </a:r>
            <a:r>
              <a:rPr lang="de-DE" dirty="0" err="1">
                <a:cs typeface="Calibri"/>
              </a:rPr>
              <a:t>of</a:t>
            </a:r>
            <a:r>
              <a:rPr lang="de-DE" dirty="0">
                <a:cs typeface="Calibri"/>
              </a:rPr>
              <a:t> a </a:t>
            </a:r>
            <a:r>
              <a:rPr lang="de-DE" dirty="0" err="1">
                <a:cs typeface="Calibri"/>
              </a:rPr>
              <a:t>tuple</a:t>
            </a:r>
            <a:r>
              <a:rPr lang="de-DE" dirty="0">
                <a:cs typeface="Calibri"/>
              </a:rPr>
              <a:t>)</a:t>
            </a:r>
          </a:p>
          <a:p>
            <a:pPr marL="182245" indent="-182245"/>
            <a:endParaRPr lang="de-DE" dirty="0">
              <a:cs typeface="Calibri"/>
            </a:endParaRPr>
          </a:p>
        </p:txBody>
      </p:sp>
    </p:spTree>
    <p:extLst>
      <p:ext uri="{BB962C8B-B14F-4D97-AF65-F5344CB8AC3E}">
        <p14:creationId xmlns:p14="http://schemas.microsoft.com/office/powerpoint/2010/main" val="409368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72BDD5-21D8-4E71-ABE2-9B8A7F6DD818}"/>
              </a:ext>
            </a:extLst>
          </p:cNvPr>
          <p:cNvSpPr>
            <a:spLocks noGrp="1"/>
          </p:cNvSpPr>
          <p:nvPr>
            <p:ph type="title"/>
          </p:nvPr>
        </p:nvSpPr>
        <p:spPr>
          <a:xfrm>
            <a:off x="1108822" y="1259378"/>
            <a:ext cx="10205008" cy="3084021"/>
          </a:xfrm>
        </p:spPr>
        <p:txBody>
          <a:bodyPr/>
          <a:lstStyle/>
          <a:p>
            <a:r>
              <a:rPr lang="de-DE" dirty="0">
                <a:cs typeface="Calibri Light"/>
              </a:rPr>
              <a:t>Handling Collections 101</a:t>
            </a:r>
            <a:endParaRPr lang="de-DE" dirty="0"/>
          </a:p>
        </p:txBody>
      </p:sp>
      <p:sp>
        <p:nvSpPr>
          <p:cNvPr id="4" name="Foliennummernplatzhalter 3">
            <a:extLst>
              <a:ext uri="{FF2B5EF4-FFF2-40B4-BE49-F238E27FC236}">
                <a16:creationId xmlns:a16="http://schemas.microsoft.com/office/drawing/2014/main" xmlns="" id="{EC8E4258-04DC-4885-B0EE-D6A0437487C0}"/>
              </a:ext>
            </a:extLst>
          </p:cNvPr>
          <p:cNvSpPr>
            <a:spLocks noGrp="1"/>
          </p:cNvSpPr>
          <p:nvPr>
            <p:ph type="sldNum" sz="quarter" idx="12"/>
          </p:nvPr>
        </p:nvSpPr>
        <p:spPr/>
        <p:txBody>
          <a:bodyPr/>
          <a:lstStyle/>
          <a:p>
            <a:fld id="{89C4E583-6443-4199-AF95-A2ECCC288D48}" type="slidenum">
              <a:rPr lang="en-GB" smtClean="0"/>
              <a:t>47</a:t>
            </a:fld>
            <a:endParaRPr lang="en-GB"/>
          </a:p>
        </p:txBody>
      </p:sp>
    </p:spTree>
    <p:extLst>
      <p:ext uri="{BB962C8B-B14F-4D97-AF65-F5344CB8AC3E}">
        <p14:creationId xmlns:p14="http://schemas.microsoft.com/office/powerpoint/2010/main" val="1607309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Lists, </a:t>
            </a:r>
            <a:r>
              <a:rPr lang="de-DE" dirty="0" err="1">
                <a:cs typeface="Calibri Light"/>
              </a:rPr>
              <a:t>Tuples</a:t>
            </a:r>
            <a:r>
              <a:rPr lang="de-DE" dirty="0">
                <a:cs typeface="Calibri Light"/>
              </a:rPr>
              <a:t> and Sets</a:t>
            </a:r>
            <a:endParaRPr lang="de-DE" dirty="0" err="1"/>
          </a:p>
        </p:txBody>
      </p:sp>
      <p:sp>
        <p:nvSpPr>
          <p:cNvPr id="5" name="Inhaltsplatzhalter 4">
            <a:extLst>
              <a:ext uri="{FF2B5EF4-FFF2-40B4-BE49-F238E27FC236}">
                <a16:creationId xmlns:a16="http://schemas.microsoft.com/office/drawing/2014/main" xmlns=""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iterate</a:t>
            </a:r>
            <a:r>
              <a:rPr lang="de-DE" dirty="0">
                <a:cs typeface="Calibri"/>
              </a:rPr>
              <a:t> </a:t>
            </a:r>
            <a:r>
              <a:rPr lang="de-DE" dirty="0" err="1">
                <a:cs typeface="Calibri"/>
              </a:rPr>
              <a:t>through</a:t>
            </a:r>
            <a:r>
              <a:rPr lang="de-DE" dirty="0">
                <a:cs typeface="Calibri"/>
              </a:rPr>
              <a:t> all </a:t>
            </a:r>
            <a:r>
              <a:rPr lang="de-DE" dirty="0" err="1">
                <a:cs typeface="Calibri"/>
              </a:rPr>
              <a:t>elements</a:t>
            </a:r>
            <a:r>
              <a:rPr lang="de-DE" dirty="0">
                <a:cs typeface="Calibri"/>
              </a:rPr>
              <a:t> in </a:t>
            </a:r>
            <a:r>
              <a:rPr lang="de-DE" dirty="0" err="1">
                <a:cs typeface="Calibri"/>
              </a:rPr>
              <a:t>one</a:t>
            </a:r>
            <a:r>
              <a:rPr lang="de-DE" dirty="0">
                <a:cs typeface="Calibri"/>
              </a:rPr>
              <a:t> </a:t>
            </a:r>
            <a:r>
              <a:rPr lang="de-DE" dirty="0" err="1">
                <a:cs typeface="Calibri"/>
              </a:rPr>
              <a:t>of</a:t>
            </a:r>
            <a:r>
              <a:rPr lang="de-DE" dirty="0">
                <a:cs typeface="Calibri"/>
              </a:rPr>
              <a:t> </a:t>
            </a:r>
            <a:r>
              <a:rPr lang="de-DE" dirty="0" err="1">
                <a:cs typeface="Calibri"/>
              </a:rPr>
              <a:t>these</a:t>
            </a:r>
            <a:r>
              <a:rPr lang="de-DE" dirty="0">
                <a:cs typeface="Calibri"/>
              </a:rPr>
              <a:t> </a:t>
            </a:r>
            <a:r>
              <a:rPr lang="de-DE" dirty="0" err="1">
                <a:cs typeface="Calibri"/>
              </a:rPr>
              <a:t>sequential</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quite</a:t>
            </a:r>
            <a:r>
              <a:rPr lang="de-DE" dirty="0">
                <a:cs typeface="Calibri"/>
              </a:rPr>
              <a:t> </a:t>
            </a:r>
            <a:r>
              <a:rPr lang="de-DE" dirty="0" err="1">
                <a:cs typeface="Calibri"/>
              </a:rPr>
              <a:t>easily</a:t>
            </a:r>
          </a:p>
        </p:txBody>
      </p:sp>
      <p:sp>
        <p:nvSpPr>
          <p:cNvPr id="4" name="Foliennummernplatzhalter 3">
            <a:extLst>
              <a:ext uri="{FF2B5EF4-FFF2-40B4-BE49-F238E27FC236}">
                <a16:creationId xmlns:a16="http://schemas.microsoft.com/office/drawing/2014/main" xmlns="" id="{EC8E4258-04DC-4885-B0EE-D6A0437487C0}"/>
              </a:ext>
            </a:extLst>
          </p:cNvPr>
          <p:cNvSpPr>
            <a:spLocks noGrp="1"/>
          </p:cNvSpPr>
          <p:nvPr>
            <p:ph type="sldNum" sz="quarter" idx="12"/>
          </p:nvPr>
        </p:nvSpPr>
        <p:spPr/>
        <p:txBody>
          <a:bodyPr/>
          <a:lstStyle/>
          <a:p>
            <a:fld id="{89C4E583-6443-4199-AF95-A2ECCC288D48}" type="slidenum">
              <a:rPr lang="en-GB" smtClean="0"/>
              <a:t>48</a:t>
            </a:fld>
            <a:endParaRPr lang="en-GB"/>
          </a:p>
        </p:txBody>
      </p:sp>
      <p:sp>
        <p:nvSpPr>
          <p:cNvPr id="7" name="Textfeld 6">
            <a:extLst>
              <a:ext uri="{FF2B5EF4-FFF2-40B4-BE49-F238E27FC236}">
                <a16:creationId xmlns:a16="http://schemas.microsoft.com/office/drawing/2014/main" xmlns="" id="{6CA1E622-36BF-4B92-80CF-1B44354BC3A3}"/>
              </a:ext>
            </a:extLst>
          </p:cNvPr>
          <p:cNvSpPr txBox="1"/>
          <p:nvPr/>
        </p:nvSpPr>
        <p:spPr>
          <a:xfrm>
            <a:off x="1086923" y="2776269"/>
            <a:ext cx="10128945"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fruits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'apple'</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'pear'</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'banana'</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'orange</a:t>
            </a:r>
            <a:r>
              <a:rPr lang="en-US" dirty="0" smtClean="0">
                <a:solidFill>
                  <a:srgbClr val="008000"/>
                </a:solidFill>
                <a:latin typeface="Consolas"/>
              </a:rPr>
              <a:t>'</a:t>
            </a:r>
            <a:r>
              <a:rPr lang="en-US" b="1" dirty="0" smtClean="0">
                <a:solidFill>
                  <a:srgbClr val="000080"/>
                </a:solidFill>
                <a:latin typeface="Consolas"/>
              </a:rPr>
              <a:t>]</a:t>
            </a:r>
          </a:p>
          <a:p>
            <a:endParaRPr lang="en-US" dirty="0" smtClean="0">
              <a:solidFill>
                <a:srgbClr val="000000"/>
              </a:solidFill>
              <a:latin typeface="Consolas"/>
            </a:endParaRPr>
          </a:p>
          <a:p>
            <a:r>
              <a:rPr lang="en-US" dirty="0" smtClean="0">
                <a:solidFill>
                  <a:srgbClr val="0000FF"/>
                </a:solidFill>
                <a:latin typeface="Consolas"/>
              </a:rPr>
              <a:t>for</a:t>
            </a:r>
            <a:r>
              <a:rPr lang="en-US" dirty="0" smtClean="0">
                <a:solidFill>
                  <a:srgbClr val="000000"/>
                </a:solidFill>
                <a:latin typeface="Consolas"/>
              </a:rPr>
              <a:t> </a:t>
            </a:r>
            <a:r>
              <a:rPr lang="en-US" dirty="0">
                <a:solidFill>
                  <a:srgbClr val="000000"/>
                </a:solidFill>
                <a:latin typeface="Consolas"/>
              </a:rPr>
              <a:t>fruit </a:t>
            </a:r>
            <a:r>
              <a:rPr lang="en-US" dirty="0">
                <a:solidFill>
                  <a:srgbClr val="0000FF"/>
                </a:solidFill>
                <a:latin typeface="Consolas"/>
              </a:rPr>
              <a:t>in</a:t>
            </a:r>
            <a:r>
              <a:rPr lang="en-US" dirty="0">
                <a:solidFill>
                  <a:srgbClr val="000000"/>
                </a:solidFill>
                <a:latin typeface="Consolas"/>
              </a:rPr>
              <a:t> </a:t>
            </a:r>
            <a:r>
              <a:rPr lang="en-US" dirty="0" smtClean="0">
                <a:solidFill>
                  <a:srgbClr val="000000"/>
                </a:solidFill>
                <a:latin typeface="Consolas"/>
              </a:rPr>
              <a:t>fruits</a:t>
            </a:r>
            <a:r>
              <a:rPr lang="en-US" b="1" dirty="0" smtClean="0">
                <a:solidFill>
                  <a:srgbClr val="000080"/>
                </a:solidFill>
                <a:latin typeface="Consolas"/>
              </a:rPr>
              <a:t>:</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fruit</a:t>
            </a:r>
            <a:r>
              <a:rPr lang="en-US" b="1" dirty="0">
                <a:solidFill>
                  <a:srgbClr val="000080"/>
                </a:solidFill>
                <a:latin typeface="Consolas"/>
              </a:rPr>
              <a:t>,</a:t>
            </a:r>
            <a:r>
              <a:rPr lang="en-US" dirty="0">
                <a:solidFill>
                  <a:srgbClr val="000000"/>
                </a:solidFill>
                <a:latin typeface="Consolas"/>
              </a:rPr>
              <a:t> end</a:t>
            </a:r>
            <a:r>
              <a:rPr lang="en-US" b="1" dirty="0">
                <a:solidFill>
                  <a:srgbClr val="000080"/>
                </a:solidFill>
                <a:latin typeface="Consolas"/>
              </a:rPr>
              <a:t>=</a:t>
            </a:r>
            <a:r>
              <a:rPr lang="en-US" dirty="0">
                <a:solidFill>
                  <a:srgbClr val="008000"/>
                </a:solidFill>
                <a:latin typeface="Consolas"/>
              </a:rPr>
              <a:t>' '</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
        <p:nvSpPr>
          <p:cNvPr id="9" name="Textfeld 8">
            <a:extLst>
              <a:ext uri="{FF2B5EF4-FFF2-40B4-BE49-F238E27FC236}">
                <a16:creationId xmlns:a16="http://schemas.microsoft.com/office/drawing/2014/main" xmlns="" id="{2D8EB43A-7242-43A6-97E0-87ADE3B1D144}"/>
              </a:ext>
            </a:extLst>
          </p:cNvPr>
          <p:cNvSpPr txBox="1"/>
          <p:nvPr/>
        </p:nvSpPr>
        <p:spPr>
          <a:xfrm>
            <a:off x="1086925" y="405585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1" name="Textfeld 10">
            <a:extLst>
              <a:ext uri="{FF2B5EF4-FFF2-40B4-BE49-F238E27FC236}">
                <a16:creationId xmlns:a16="http://schemas.microsoft.com/office/drawing/2014/main" xmlns="" id="{56BDB226-858E-43A4-A408-0A318745D79A}"/>
              </a:ext>
            </a:extLst>
          </p:cNvPr>
          <p:cNvSpPr txBox="1"/>
          <p:nvPr/>
        </p:nvSpPr>
        <p:spPr>
          <a:xfrm>
            <a:off x="1086924" y="4544683"/>
            <a:ext cx="1012894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 </a:t>
            </a:r>
            <a:endParaRPr lang="de-DE" dirty="0"/>
          </a:p>
        </p:txBody>
      </p:sp>
    </p:spTree>
    <p:extLst>
      <p:ext uri="{BB962C8B-B14F-4D97-AF65-F5344CB8AC3E}">
        <p14:creationId xmlns:p14="http://schemas.microsoft.com/office/powerpoint/2010/main" val="15823062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Lists, </a:t>
            </a:r>
            <a:r>
              <a:rPr lang="de-DE" dirty="0" err="1">
                <a:cs typeface="Calibri Light"/>
              </a:rPr>
              <a:t>Tuples</a:t>
            </a:r>
            <a:r>
              <a:rPr lang="de-DE" dirty="0">
                <a:cs typeface="Calibri Light"/>
              </a:rPr>
              <a:t> and Sets</a:t>
            </a:r>
            <a:endParaRPr lang="de-DE" dirty="0" err="1"/>
          </a:p>
        </p:txBody>
      </p:sp>
      <p:sp>
        <p:nvSpPr>
          <p:cNvPr id="5" name="Inhaltsplatzhalter 4">
            <a:extLst>
              <a:ext uri="{FF2B5EF4-FFF2-40B4-BE49-F238E27FC236}">
                <a16:creationId xmlns:a16="http://schemas.microsoft.com/office/drawing/2014/main" xmlns=""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also </a:t>
            </a:r>
            <a:r>
              <a:rPr lang="de-DE" dirty="0" err="1">
                <a:cs typeface="Calibri"/>
              </a:rPr>
              <a:t>iterate</a:t>
            </a:r>
            <a:r>
              <a:rPr lang="de-DE" dirty="0">
                <a:cs typeface="Calibri"/>
              </a:rPr>
              <a:t> </a:t>
            </a:r>
            <a:r>
              <a:rPr lang="de-DE" dirty="0" err="1">
                <a:cs typeface="Calibri"/>
              </a:rPr>
              <a:t>with</a:t>
            </a:r>
            <a:r>
              <a:rPr lang="de-DE" dirty="0">
                <a:cs typeface="Calibri"/>
              </a:rPr>
              <a:t> an </a:t>
            </a:r>
            <a:r>
              <a:rPr lang="de-DE" dirty="0" err="1">
                <a:cs typeface="Calibri"/>
              </a:rPr>
              <a:t>index</a:t>
            </a:r>
          </a:p>
        </p:txBody>
      </p:sp>
      <p:sp>
        <p:nvSpPr>
          <p:cNvPr id="4" name="Foliennummernplatzhalter 3">
            <a:extLst>
              <a:ext uri="{FF2B5EF4-FFF2-40B4-BE49-F238E27FC236}">
                <a16:creationId xmlns:a16="http://schemas.microsoft.com/office/drawing/2014/main" xmlns="" id="{EC8E4258-04DC-4885-B0EE-D6A0437487C0}"/>
              </a:ext>
            </a:extLst>
          </p:cNvPr>
          <p:cNvSpPr>
            <a:spLocks noGrp="1"/>
          </p:cNvSpPr>
          <p:nvPr>
            <p:ph type="sldNum" sz="quarter" idx="12"/>
          </p:nvPr>
        </p:nvSpPr>
        <p:spPr/>
        <p:txBody>
          <a:bodyPr/>
          <a:lstStyle/>
          <a:p>
            <a:fld id="{89C4E583-6443-4199-AF95-A2ECCC288D48}" type="slidenum">
              <a:rPr lang="en-GB" smtClean="0"/>
              <a:t>49</a:t>
            </a:fld>
            <a:endParaRPr lang="en-GB"/>
          </a:p>
        </p:txBody>
      </p:sp>
      <p:sp>
        <p:nvSpPr>
          <p:cNvPr id="7" name="Textfeld 6">
            <a:extLst>
              <a:ext uri="{FF2B5EF4-FFF2-40B4-BE49-F238E27FC236}">
                <a16:creationId xmlns:a16="http://schemas.microsoft.com/office/drawing/2014/main" xmlns="" id="{6CA1E622-36BF-4B92-80CF-1B44354BC3A3}"/>
              </a:ext>
            </a:extLst>
          </p:cNvPr>
          <p:cNvSpPr txBox="1"/>
          <p:nvPr/>
        </p:nvSpPr>
        <p:spPr>
          <a:xfrm>
            <a:off x="1086924" y="2776269"/>
            <a:ext cx="10117370"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endParaRPr lang="de-DE" dirty="0">
              <a:solidFill>
                <a:srgbClr val="000000"/>
              </a:solidFill>
              <a:latin typeface="Consolas"/>
            </a:endParaRPr>
          </a:p>
          <a:p>
            <a:r>
              <a:rPr lang="de-DE" dirty="0" err="1" smtClean="0">
                <a:solidFill>
                  <a:srgbClr val="0000FF"/>
                </a:solidFill>
                <a:latin typeface="Consolas"/>
              </a:rPr>
              <a:t>for</a:t>
            </a:r>
            <a:r>
              <a:rPr lang="de-DE" dirty="0" smtClean="0">
                <a:solidFill>
                  <a:srgbClr val="000000"/>
                </a:solidFill>
                <a:latin typeface="Consolas"/>
              </a:rPr>
              <a:t> </a:t>
            </a:r>
            <a:r>
              <a:rPr lang="de-DE" dirty="0" err="1">
                <a:solidFill>
                  <a:srgbClr val="000000"/>
                </a:solidFill>
                <a:latin typeface="Consolas"/>
              </a:rPr>
              <a:t>i</a:t>
            </a:r>
            <a:r>
              <a:rPr lang="de-DE" b="1" dirty="0" err="1">
                <a:solidFill>
                  <a:srgbClr val="000080"/>
                </a:solidFill>
                <a:latin typeface="Consolas"/>
              </a:rPr>
              <a:t>,</a:t>
            </a:r>
            <a:r>
              <a:rPr lang="de-DE" dirty="0" err="1">
                <a:solidFill>
                  <a:srgbClr val="000000"/>
                </a:solidFill>
                <a:latin typeface="Consolas"/>
              </a:rPr>
              <a:t>fruit</a:t>
            </a:r>
            <a:r>
              <a:rPr lang="de-DE" dirty="0">
                <a:solidFill>
                  <a:srgbClr val="000000"/>
                </a:solidFill>
                <a:latin typeface="Consolas"/>
              </a:rPr>
              <a:t> </a:t>
            </a:r>
            <a:r>
              <a:rPr lang="de-DE" dirty="0">
                <a:solidFill>
                  <a:srgbClr val="0000FF"/>
                </a:solidFill>
                <a:latin typeface="Consolas"/>
              </a:rPr>
              <a:t>in</a:t>
            </a:r>
            <a:r>
              <a:rPr lang="de-DE" dirty="0">
                <a:solidFill>
                  <a:srgbClr val="000000"/>
                </a:solidFill>
                <a:latin typeface="Consolas"/>
              </a:rPr>
              <a:t> </a:t>
            </a:r>
            <a:r>
              <a:rPr lang="de-DE" dirty="0" err="1">
                <a:solidFill>
                  <a:srgbClr val="000000"/>
                </a:solidFill>
                <a:latin typeface="Consolas"/>
              </a:rPr>
              <a:t>enumerate</a:t>
            </a:r>
            <a:r>
              <a:rPr lang="de-DE" b="1" dirty="0">
                <a:solidFill>
                  <a:srgbClr val="000080"/>
                </a:solidFill>
                <a:latin typeface="Consolas"/>
              </a:rPr>
              <a:t>(</a:t>
            </a:r>
            <a:r>
              <a:rPr lang="de-DE" dirty="0" err="1">
                <a:solidFill>
                  <a:srgbClr val="000000"/>
                </a:solidFill>
                <a:latin typeface="Consolas"/>
              </a:rPr>
              <a:t>fruits</a:t>
            </a:r>
            <a:r>
              <a:rPr lang="de-DE" b="1" dirty="0" smtClean="0">
                <a:solidFill>
                  <a:srgbClr val="000080"/>
                </a:solidFill>
                <a:latin typeface="Consolas"/>
              </a:rPr>
              <a:t>):</a:t>
            </a:r>
            <a:endParaRPr lang="de-DE" dirty="0" smtClean="0">
              <a:solidFill>
                <a:srgbClr val="000000"/>
              </a:solidFill>
              <a:latin typeface="Consolas"/>
            </a:endParaRPr>
          </a:p>
          <a:p>
            <a:r>
              <a:rPr lang="de-DE" dirty="0">
                <a:solidFill>
                  <a:srgbClr val="000000"/>
                </a:solidFill>
                <a:latin typeface="Consolas"/>
              </a:rPr>
              <a:t>	</a:t>
            </a:r>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i</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fruit</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sep</a:t>
            </a:r>
            <a:r>
              <a:rPr lang="de-DE" b="1" dirty="0">
                <a:solidFill>
                  <a:srgbClr val="000080"/>
                </a:solidFill>
                <a:latin typeface="Consolas"/>
              </a:rPr>
              <a:t>=</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end</a:t>
            </a:r>
            <a:r>
              <a:rPr lang="de-DE" b="1" dirty="0">
                <a:solidFill>
                  <a:srgbClr val="000080"/>
                </a:solidFill>
                <a:latin typeface="Consolas"/>
              </a:rPr>
              <a:t>=</a:t>
            </a:r>
            <a:r>
              <a:rPr lang="de-DE" dirty="0">
                <a:solidFill>
                  <a:srgbClr val="008000"/>
                </a:solidFill>
                <a:latin typeface="Consolas"/>
              </a:rPr>
              <a:t>' '</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a16="http://schemas.microsoft.com/office/drawing/2014/main" xmlns="" id="{2D8EB43A-7242-43A6-97E0-87ADE3B1D144}"/>
              </a:ext>
            </a:extLst>
          </p:cNvPr>
          <p:cNvSpPr txBox="1"/>
          <p:nvPr/>
        </p:nvSpPr>
        <p:spPr>
          <a:xfrm>
            <a:off x="1086925" y="405585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1" name="Textfeld 10">
            <a:extLst>
              <a:ext uri="{FF2B5EF4-FFF2-40B4-BE49-F238E27FC236}">
                <a16:creationId xmlns:a16="http://schemas.microsoft.com/office/drawing/2014/main" xmlns="" id="{56BDB226-858E-43A4-A408-0A318745D79A}"/>
              </a:ext>
            </a:extLst>
          </p:cNvPr>
          <p:cNvSpPr txBox="1"/>
          <p:nvPr/>
        </p:nvSpPr>
        <p:spPr>
          <a:xfrm>
            <a:off x="1086925" y="4544683"/>
            <a:ext cx="1011737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0</a:t>
            </a:r>
            <a:r>
              <a:rPr lang="de-DE" b="1" dirty="0">
                <a:latin typeface="Consolas"/>
              </a:rPr>
              <a:t>:</a:t>
            </a:r>
            <a:r>
              <a:rPr lang="de-DE" dirty="0">
                <a:latin typeface="Consolas"/>
              </a:rPr>
              <a:t>apple 1</a:t>
            </a:r>
            <a:r>
              <a:rPr lang="de-DE" b="1" dirty="0">
                <a:latin typeface="Consolas"/>
              </a:rPr>
              <a:t>:</a:t>
            </a:r>
            <a:r>
              <a:rPr lang="de-DE" dirty="0">
                <a:latin typeface="Consolas"/>
              </a:rPr>
              <a:t>pear 2</a:t>
            </a:r>
            <a:r>
              <a:rPr lang="de-DE" b="1" dirty="0">
                <a:latin typeface="Consolas"/>
              </a:rPr>
              <a:t>:</a:t>
            </a:r>
            <a:r>
              <a:rPr lang="de-DE" dirty="0">
                <a:latin typeface="Consolas"/>
              </a:rPr>
              <a:t>banana 3</a:t>
            </a:r>
            <a:r>
              <a:rPr lang="de-DE" b="1" dirty="0">
                <a:latin typeface="Consolas"/>
              </a:rPr>
              <a:t>:</a:t>
            </a:r>
            <a:r>
              <a:rPr lang="de-DE" dirty="0">
                <a:latin typeface="Consolas"/>
              </a:rPr>
              <a:t>orange </a:t>
            </a:r>
            <a:endParaRPr lang="de-DE" dirty="0">
              <a:effectLst/>
            </a:endParaRPr>
          </a:p>
        </p:txBody>
      </p:sp>
    </p:spTree>
    <p:extLst>
      <p:ext uri="{BB962C8B-B14F-4D97-AF65-F5344CB8AC3E}">
        <p14:creationId xmlns:p14="http://schemas.microsoft.com/office/powerpoint/2010/main" val="3844320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17190DD-30EB-4706-A45A-965ED5A44E6B}"/>
              </a:ext>
            </a:extLst>
          </p:cNvPr>
          <p:cNvSpPr>
            <a:spLocks noGrp="1"/>
          </p:cNvSpPr>
          <p:nvPr>
            <p:ph type="title"/>
          </p:nvPr>
        </p:nvSpPr>
        <p:spPr/>
        <p:txBody>
          <a:bodyPr/>
          <a:lstStyle/>
          <a:p>
            <a:r>
              <a:rPr lang="en-GB" dirty="0"/>
              <a:t>Common </a:t>
            </a:r>
            <a:r>
              <a:rPr lang="en-GB" dirty="0" smtClean="0"/>
              <a:t>Mistakes – Prof Strikes Again</a:t>
            </a:r>
            <a:endParaRPr lang="en-GB" dirty="0"/>
          </a:p>
        </p:txBody>
      </p:sp>
      <p:sp>
        <p:nvSpPr>
          <p:cNvPr id="5" name="Content Placeholder 4">
            <a:extLst>
              <a:ext uri="{FF2B5EF4-FFF2-40B4-BE49-F238E27FC236}">
                <a16:creationId xmlns:a16="http://schemas.microsoft.com/office/drawing/2014/main" xmlns="" id="{A87B98F0-1C8A-474A-83D8-6E622BBBC5E5}"/>
              </a:ext>
            </a:extLst>
          </p:cNvPr>
          <p:cNvSpPr>
            <a:spLocks noGrp="1"/>
          </p:cNvSpPr>
          <p:nvPr>
            <p:ph idx="1"/>
          </p:nvPr>
        </p:nvSpPr>
        <p:spPr/>
        <p:txBody>
          <a:bodyPr vert="horz" lIns="0" tIns="45720" rIns="0" bIns="45720" rtlCol="0" anchor="t">
            <a:normAutofit/>
          </a:bodyPr>
          <a:lstStyle/>
          <a:p>
            <a:pPr marL="182055" indent="-182245"/>
            <a:r>
              <a:rPr lang="en-GB" dirty="0" smtClean="0">
                <a:solidFill>
                  <a:srgbClr val="3F3F3F"/>
                </a:solidFill>
                <a:cs typeface="Calibri"/>
              </a:rPr>
              <a:t>We asked for your function to </a:t>
            </a:r>
            <a:r>
              <a:rPr lang="en-GB" i="1" dirty="0" smtClean="0">
                <a:solidFill>
                  <a:srgbClr val="3F3F3F"/>
                </a:solidFill>
                <a:cs typeface="Calibri"/>
              </a:rPr>
              <a:t>return </a:t>
            </a:r>
            <a:r>
              <a:rPr lang="en-GB" dirty="0" smtClean="0">
                <a:solidFill>
                  <a:srgbClr val="3F3F3F"/>
                </a:solidFill>
                <a:cs typeface="Calibri"/>
              </a:rPr>
              <a:t>whether a student passed or not</a:t>
            </a:r>
          </a:p>
          <a:p>
            <a:pPr marL="182055" indent="-182245"/>
            <a:r>
              <a:rPr lang="en-GB" dirty="0" smtClean="0">
                <a:solidFill>
                  <a:srgbClr val="3F3F3F"/>
                </a:solidFill>
                <a:cs typeface="Calibri"/>
              </a:rPr>
              <a:t>Many people actually let the function </a:t>
            </a:r>
            <a:r>
              <a:rPr lang="en-GB" i="1" dirty="0" smtClean="0">
                <a:solidFill>
                  <a:srgbClr val="3F3F3F"/>
                </a:solidFill>
                <a:cs typeface="Calibri"/>
              </a:rPr>
              <a:t>print</a:t>
            </a:r>
            <a:r>
              <a:rPr lang="en-GB" dirty="0">
                <a:solidFill>
                  <a:srgbClr val="3F3F3F"/>
                </a:solidFill>
                <a:cs typeface="Calibri"/>
              </a:rPr>
              <a:t> </a:t>
            </a:r>
            <a:r>
              <a:rPr lang="en-GB" dirty="0" smtClean="0">
                <a:solidFill>
                  <a:srgbClr val="3F3F3F"/>
                </a:solidFill>
                <a:cs typeface="Calibri"/>
              </a:rPr>
              <a:t>whether a student passed or not</a:t>
            </a:r>
          </a:p>
          <a:p>
            <a:pPr marL="182055" indent="-182245"/>
            <a:r>
              <a:rPr lang="en-GB" dirty="0" smtClean="0">
                <a:solidFill>
                  <a:srgbClr val="3F3F3F"/>
                </a:solidFill>
                <a:cs typeface="Calibri"/>
              </a:rPr>
              <a:t>So </a:t>
            </a:r>
            <a:r>
              <a:rPr lang="en-GB" b="1" dirty="0" smtClean="0">
                <a:solidFill>
                  <a:srgbClr val="3F3F3F"/>
                </a:solidFill>
                <a:latin typeface="Consolas" pitchFamily="49" charset="0"/>
                <a:cs typeface="Consolas" pitchFamily="49" charset="0"/>
              </a:rPr>
              <a:t>print </a:t>
            </a:r>
            <a:r>
              <a:rPr lang="en-GB" b="1" dirty="0" smtClean="0">
                <a:solidFill>
                  <a:srgbClr val="3F3F3F"/>
                </a:solidFill>
                <a:cs typeface="Consolas" pitchFamily="49" charset="0"/>
              </a:rPr>
              <a:t>does not equal to </a:t>
            </a:r>
            <a:r>
              <a:rPr lang="en-GB" b="1" dirty="0" smtClean="0">
                <a:solidFill>
                  <a:srgbClr val="3F3F3F"/>
                </a:solidFill>
                <a:latin typeface="Consolas" pitchFamily="49" charset="0"/>
                <a:cs typeface="Consolas" pitchFamily="49" charset="0"/>
              </a:rPr>
              <a:t>return</a:t>
            </a:r>
          </a:p>
          <a:p>
            <a:pPr marL="383540" lvl="1" indent="-182245"/>
            <a:r>
              <a:rPr lang="en-GB" sz="1800" dirty="0" smtClean="0">
                <a:solidFill>
                  <a:srgbClr val="3F3F3F"/>
                </a:solidFill>
                <a:cs typeface="Consolas" pitchFamily="49" charset="0"/>
              </a:rPr>
              <a:t>Try to mind the wording in these kinds of tasks</a:t>
            </a:r>
          </a:p>
          <a:p>
            <a:pPr marL="383540" lvl="1" indent="-182245"/>
            <a:r>
              <a:rPr lang="en-GB" sz="1800" dirty="0" smtClean="0">
                <a:solidFill>
                  <a:srgbClr val="3F3F3F"/>
                </a:solidFill>
                <a:cs typeface="Consolas" pitchFamily="49" charset="0"/>
              </a:rPr>
              <a:t>Usually, it is better for functions to return values so the user can work with them further</a:t>
            </a:r>
          </a:p>
          <a:p>
            <a:pPr marL="383540" lvl="1" indent="-182245"/>
            <a:endParaRPr lang="en-GB" sz="1800" dirty="0">
              <a:solidFill>
                <a:srgbClr val="3F3F3F"/>
              </a:solidFill>
              <a:cs typeface="Consolas" pitchFamily="49" charset="0"/>
            </a:endParaRPr>
          </a:p>
          <a:p>
            <a:pPr marL="182055" indent="-182245"/>
            <a:r>
              <a:rPr lang="en-GB" sz="2200" dirty="0" smtClean="0">
                <a:solidFill>
                  <a:srgbClr val="3F3F3F"/>
                </a:solidFill>
                <a:cs typeface="Consolas" pitchFamily="49" charset="0"/>
              </a:rPr>
              <a:t>Another short remark: Since “passed” and “failed” are binary values, it is recommended to return them as a </a:t>
            </a:r>
            <a:r>
              <a:rPr lang="en-GB" sz="2200" dirty="0" err="1" smtClean="0">
                <a:solidFill>
                  <a:srgbClr val="3F3F3F"/>
                </a:solidFill>
                <a:cs typeface="Consolas" pitchFamily="49" charset="0"/>
              </a:rPr>
              <a:t>boolean</a:t>
            </a:r>
            <a:endParaRPr lang="en-GB" sz="2200" dirty="0">
              <a:solidFill>
                <a:srgbClr val="3F3F3F"/>
              </a:solidFill>
              <a:cs typeface="Calibri"/>
            </a:endParaRPr>
          </a:p>
        </p:txBody>
      </p:sp>
      <p:sp>
        <p:nvSpPr>
          <p:cNvPr id="3" name="Slide Number Placeholder 2">
            <a:extLst>
              <a:ext uri="{FF2B5EF4-FFF2-40B4-BE49-F238E27FC236}">
                <a16:creationId xmlns:a16="http://schemas.microsoft.com/office/drawing/2014/main" xmlns="" id="{8D79A3A0-5D8B-4922-A354-F49EEE6C909B}"/>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22442058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a:t>
            </a:r>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xmlns=""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try</a:t>
            </a:r>
            <a:r>
              <a:rPr lang="de-DE" dirty="0">
                <a:cs typeface="Calibri"/>
              </a:rPr>
              <a:t> </a:t>
            </a:r>
            <a:r>
              <a:rPr lang="de-DE" dirty="0" err="1">
                <a:cs typeface="Calibri"/>
              </a:rPr>
              <a:t>to</a:t>
            </a:r>
            <a:r>
              <a:rPr lang="de-DE" dirty="0">
                <a:cs typeface="Calibri"/>
              </a:rPr>
              <a:t> </a:t>
            </a:r>
            <a:r>
              <a:rPr lang="de-DE" dirty="0" err="1">
                <a:cs typeface="Calibri"/>
              </a:rPr>
              <a:t>iterate</a:t>
            </a:r>
            <a:r>
              <a:rPr lang="de-DE" dirty="0">
                <a:cs typeface="Calibri"/>
              </a:rPr>
              <a:t> </a:t>
            </a:r>
            <a:r>
              <a:rPr lang="de-DE" dirty="0" err="1">
                <a:cs typeface="Calibri"/>
              </a:rPr>
              <a:t>over</a:t>
            </a:r>
            <a:r>
              <a:rPr lang="de-DE" dirty="0">
                <a:cs typeface="Calibri"/>
              </a:rPr>
              <a:t> a </a:t>
            </a:r>
            <a:r>
              <a:rPr lang="de-DE" dirty="0" err="1">
                <a:cs typeface="Calibri"/>
              </a:rPr>
              <a:t>dictionary</a:t>
            </a:r>
            <a:r>
              <a:rPr lang="de-DE" dirty="0">
                <a:cs typeface="Calibri"/>
              </a:rPr>
              <a:t> </a:t>
            </a:r>
            <a:r>
              <a:rPr lang="de-DE" dirty="0" err="1">
                <a:cs typeface="Calibri"/>
              </a:rPr>
              <a:t>the</a:t>
            </a:r>
            <a:r>
              <a:rPr lang="de-DE" dirty="0">
                <a:cs typeface="Calibri"/>
              </a:rPr>
              <a:t> </a:t>
            </a:r>
            <a:r>
              <a:rPr lang="de-DE" dirty="0" err="1">
                <a:cs typeface="Calibri"/>
              </a:rPr>
              <a:t>way</a:t>
            </a:r>
            <a:r>
              <a:rPr lang="de-DE" dirty="0">
                <a:cs typeface="Calibri"/>
              </a:rPr>
              <a:t> </a:t>
            </a:r>
            <a:r>
              <a:rPr lang="de-DE" dirty="0" err="1">
                <a:cs typeface="Calibri"/>
              </a:rPr>
              <a:t>we</a:t>
            </a:r>
            <a:r>
              <a:rPr lang="de-DE" dirty="0">
                <a:cs typeface="Calibri"/>
              </a:rPr>
              <a:t> just </a:t>
            </a:r>
            <a:r>
              <a:rPr lang="de-DE" dirty="0" err="1">
                <a:cs typeface="Calibri"/>
              </a:rPr>
              <a:t>showed</a:t>
            </a:r>
            <a:r>
              <a:rPr lang="de-DE" dirty="0">
                <a:cs typeface="Calibri"/>
              </a:rPr>
              <a:t> </a:t>
            </a:r>
            <a:r>
              <a:rPr lang="de-DE" dirty="0" err="1">
                <a:cs typeface="Calibri"/>
              </a:rPr>
              <a:t>you</a:t>
            </a:r>
            <a:r>
              <a:rPr lang="de-DE" dirty="0">
                <a:cs typeface="Calibri"/>
              </a:rPr>
              <a:t>, </a:t>
            </a:r>
            <a:r>
              <a:rPr lang="de-DE" dirty="0" err="1">
                <a:cs typeface="Calibri"/>
              </a:rPr>
              <a:t>you</a:t>
            </a:r>
            <a:r>
              <a:rPr lang="de-DE" dirty="0">
                <a:cs typeface="Calibri"/>
              </a:rPr>
              <a:t> will </a:t>
            </a:r>
            <a:r>
              <a:rPr lang="de-DE" dirty="0" err="1">
                <a:cs typeface="Calibri"/>
              </a:rPr>
              <a:t>only</a:t>
            </a:r>
            <a:r>
              <a:rPr lang="de-DE" dirty="0">
                <a:cs typeface="Calibri"/>
              </a:rPr>
              <a:t> </a:t>
            </a:r>
            <a:r>
              <a:rPr lang="de-DE" dirty="0" err="1">
                <a:cs typeface="Calibri"/>
              </a:rPr>
              <a:t>be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the</a:t>
            </a:r>
            <a:r>
              <a:rPr lang="de-DE" dirty="0">
                <a:cs typeface="Calibri"/>
              </a:rPr>
              <a:t> </a:t>
            </a:r>
            <a:r>
              <a:rPr lang="de-DE" dirty="0" err="1">
                <a:cs typeface="Calibri"/>
              </a:rPr>
              <a:t>keys</a:t>
            </a:r>
          </a:p>
        </p:txBody>
      </p:sp>
      <p:sp>
        <p:nvSpPr>
          <p:cNvPr id="4" name="Foliennummernplatzhalter 3">
            <a:extLst>
              <a:ext uri="{FF2B5EF4-FFF2-40B4-BE49-F238E27FC236}">
                <a16:creationId xmlns:a16="http://schemas.microsoft.com/office/drawing/2014/main" xmlns="" id="{EC8E4258-04DC-4885-B0EE-D6A0437487C0}"/>
              </a:ext>
            </a:extLst>
          </p:cNvPr>
          <p:cNvSpPr>
            <a:spLocks noGrp="1"/>
          </p:cNvSpPr>
          <p:nvPr>
            <p:ph type="sldNum" sz="quarter" idx="12"/>
          </p:nvPr>
        </p:nvSpPr>
        <p:spPr/>
        <p:txBody>
          <a:bodyPr/>
          <a:lstStyle/>
          <a:p>
            <a:fld id="{89C4E583-6443-4199-AF95-A2ECCC288D48}" type="slidenum">
              <a:rPr lang="en-GB" smtClean="0"/>
              <a:t>50</a:t>
            </a:fld>
            <a:endParaRPr lang="en-GB"/>
          </a:p>
        </p:txBody>
      </p:sp>
      <p:sp>
        <p:nvSpPr>
          <p:cNvPr id="9" name="Textfeld 8">
            <a:extLst>
              <a:ext uri="{FF2B5EF4-FFF2-40B4-BE49-F238E27FC236}">
                <a16:creationId xmlns:a16="http://schemas.microsoft.com/office/drawing/2014/main" xmlns="" id="{2D8EB43A-7242-43A6-97E0-87ADE3B1D144}"/>
              </a:ext>
            </a:extLst>
          </p:cNvPr>
          <p:cNvSpPr txBox="1"/>
          <p:nvPr/>
        </p:nvSpPr>
        <p:spPr>
          <a:xfrm>
            <a:off x="1086925" y="40558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
        <p:nvSpPr>
          <p:cNvPr id="11" name="Textfeld 10">
            <a:extLst>
              <a:ext uri="{FF2B5EF4-FFF2-40B4-BE49-F238E27FC236}">
                <a16:creationId xmlns:a16="http://schemas.microsoft.com/office/drawing/2014/main" xmlns="" id="{56BDB226-858E-43A4-A408-0A318745D79A}"/>
              </a:ext>
            </a:extLst>
          </p:cNvPr>
          <p:cNvSpPr txBox="1"/>
          <p:nvPr/>
        </p:nvSpPr>
        <p:spPr>
          <a:xfrm>
            <a:off x="1086925" y="4432597"/>
            <a:ext cx="1009421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a:t>
            </a:r>
            <a:r>
              <a:rPr lang="de-DE" dirty="0">
                <a:latin typeface="Consolas"/>
              </a:rPr>
              <a:t> </a:t>
            </a:r>
            <a:r>
              <a:rPr lang="de-DE" dirty="0" err="1">
                <a:latin typeface="Consolas"/>
              </a:rPr>
              <a:t>vegetable</a:t>
            </a:r>
            <a:endParaRPr lang="de-DE" dirty="0" err="1"/>
          </a:p>
        </p:txBody>
      </p:sp>
      <p:sp>
        <p:nvSpPr>
          <p:cNvPr id="3" name="Textfeld 2">
            <a:extLst>
              <a:ext uri="{FF2B5EF4-FFF2-40B4-BE49-F238E27FC236}">
                <a16:creationId xmlns:a16="http://schemas.microsoft.com/office/drawing/2014/main" xmlns="" id="{62A610AB-C42E-45D1-B2BD-CE62B62AB8E3}"/>
              </a:ext>
            </a:extLst>
          </p:cNvPr>
          <p:cNvSpPr txBox="1"/>
          <p:nvPr/>
        </p:nvSpPr>
        <p:spPr>
          <a:xfrm>
            <a:off x="1086925" y="2855529"/>
            <a:ext cx="10079841"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foods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t>
            </a:r>
            <a:r>
              <a:rPr lang="en-US" dirty="0" err="1">
                <a:solidFill>
                  <a:srgbClr val="008000"/>
                </a:solidFill>
                <a:latin typeface="Consolas"/>
              </a:rPr>
              <a:t>fruit'</a:t>
            </a:r>
            <a:r>
              <a:rPr lang="en-US" b="1" dirty="0" err="1">
                <a:solidFill>
                  <a:srgbClr val="000080"/>
                </a:solidFill>
                <a:latin typeface="Consolas"/>
              </a:rPr>
              <a:t>:</a:t>
            </a:r>
            <a:r>
              <a:rPr lang="en-US" dirty="0" err="1">
                <a:solidFill>
                  <a:srgbClr val="008000"/>
                </a:solidFill>
                <a:latin typeface="Consolas"/>
              </a:rPr>
              <a:t>'apple'</a:t>
            </a:r>
            <a:r>
              <a:rPr lang="en-US" b="1" dirty="0" err="1">
                <a:solidFill>
                  <a:srgbClr val="000080"/>
                </a:solidFill>
                <a:latin typeface="Consolas"/>
              </a:rPr>
              <a:t>,</a:t>
            </a:r>
            <a:r>
              <a:rPr lang="en-US" dirty="0" err="1">
                <a:solidFill>
                  <a:srgbClr val="008000"/>
                </a:solidFill>
                <a:latin typeface="Consolas"/>
              </a:rPr>
              <a:t>'vegetable'</a:t>
            </a:r>
            <a:r>
              <a:rPr lang="en-US" b="1" dirty="0" err="1">
                <a:solidFill>
                  <a:srgbClr val="000080"/>
                </a:solidFill>
                <a:latin typeface="Consolas"/>
              </a:rPr>
              <a:t>:</a:t>
            </a:r>
            <a:r>
              <a:rPr lang="en-US" dirty="0" err="1">
                <a:solidFill>
                  <a:srgbClr val="008000"/>
                </a:solidFill>
                <a:latin typeface="Consolas"/>
              </a:rPr>
              <a:t>'cucumber</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endParaRPr lang="en-US" dirty="0">
              <a:solidFill>
                <a:srgbClr val="000000"/>
              </a:solidFill>
              <a:latin typeface="Consolas"/>
            </a:endParaRPr>
          </a:p>
          <a:p>
            <a:r>
              <a:rPr lang="en-US" dirty="0" smtClean="0">
                <a:solidFill>
                  <a:srgbClr val="0000FF"/>
                </a:solidFill>
                <a:latin typeface="Consolas"/>
              </a:rPr>
              <a:t>for</a:t>
            </a:r>
            <a:r>
              <a:rPr lang="en-US" dirty="0" smtClean="0">
                <a:solidFill>
                  <a:srgbClr val="000000"/>
                </a:solidFill>
                <a:latin typeface="Consolas"/>
              </a:rPr>
              <a:t> </a:t>
            </a:r>
            <a:r>
              <a:rPr lang="en-US" dirty="0">
                <a:solidFill>
                  <a:srgbClr val="000000"/>
                </a:solidFill>
                <a:latin typeface="Consolas"/>
              </a:rPr>
              <a:t>food </a:t>
            </a:r>
            <a:r>
              <a:rPr lang="en-US" dirty="0">
                <a:solidFill>
                  <a:srgbClr val="0000FF"/>
                </a:solidFill>
                <a:latin typeface="Consolas"/>
              </a:rPr>
              <a:t>in</a:t>
            </a:r>
            <a:r>
              <a:rPr lang="en-US" dirty="0">
                <a:solidFill>
                  <a:srgbClr val="000000"/>
                </a:solidFill>
                <a:latin typeface="Consolas"/>
              </a:rPr>
              <a:t> foods</a:t>
            </a:r>
            <a:r>
              <a:rPr lang="en-US" b="1" dirty="0" smtClean="0">
                <a:solidFill>
                  <a:srgbClr val="000080"/>
                </a:solidFill>
                <a:latin typeface="Consolas"/>
              </a:rPr>
              <a:t>:</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food</a:t>
            </a:r>
            <a:r>
              <a:rPr lang="en-US" b="1" dirty="0">
                <a:solidFill>
                  <a:srgbClr val="000080"/>
                </a:solidFill>
                <a:latin typeface="Consolas"/>
              </a:rPr>
              <a:t>,</a:t>
            </a:r>
            <a:r>
              <a:rPr lang="en-US" dirty="0">
                <a:solidFill>
                  <a:srgbClr val="000000"/>
                </a:solidFill>
                <a:latin typeface="Consolas"/>
              </a:rPr>
              <a:t> end</a:t>
            </a:r>
            <a:r>
              <a:rPr lang="en-US" b="1" dirty="0">
                <a:solidFill>
                  <a:srgbClr val="000080"/>
                </a:solidFill>
                <a:latin typeface="Consolas"/>
              </a:rPr>
              <a:t>=</a:t>
            </a:r>
            <a:r>
              <a:rPr lang="en-US" dirty="0">
                <a:solidFill>
                  <a:srgbClr val="008000"/>
                </a:solidFill>
                <a:latin typeface="Consolas"/>
              </a:rPr>
              <a:t>' '</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8051205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a:t>
            </a:r>
            <a:r>
              <a:rPr lang="de-DE" dirty="0" err="1">
                <a:cs typeface="Calibri Light"/>
              </a:rPr>
              <a:t>Dictionaries</a:t>
            </a:r>
            <a:endParaRPr lang="de-DE" dirty="0" err="1"/>
          </a:p>
        </p:txBody>
      </p:sp>
      <p:sp>
        <p:nvSpPr>
          <p:cNvPr id="5" name="Inhaltsplatzhalter 4">
            <a:extLst>
              <a:ext uri="{FF2B5EF4-FFF2-40B4-BE49-F238E27FC236}">
                <a16:creationId xmlns:a16="http://schemas.microsoft.com/office/drawing/2014/main" xmlns=""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To</a:t>
            </a:r>
            <a:r>
              <a:rPr lang="de-DE" dirty="0">
                <a:cs typeface="Calibri"/>
              </a:rPr>
              <a:t> </a:t>
            </a:r>
            <a:r>
              <a:rPr lang="de-DE" dirty="0" err="1">
                <a:cs typeface="Calibri"/>
              </a:rPr>
              <a:t>prevent</a:t>
            </a:r>
            <a:r>
              <a:rPr lang="de-DE" dirty="0">
                <a:cs typeface="Calibri"/>
              </a:rPr>
              <a:t> </a:t>
            </a:r>
            <a:r>
              <a:rPr lang="de-DE" dirty="0" err="1">
                <a:cs typeface="Calibri"/>
              </a:rPr>
              <a:t>this</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extract</a:t>
            </a:r>
            <a:r>
              <a:rPr lang="de-DE" dirty="0">
                <a:cs typeface="Calibri"/>
              </a:rPr>
              <a:t> </a:t>
            </a:r>
            <a:r>
              <a:rPr lang="de-DE" dirty="0" err="1">
                <a:cs typeface="Calibri"/>
              </a:rPr>
              <a:t>keys</a:t>
            </a:r>
            <a:r>
              <a:rPr lang="de-DE" dirty="0">
                <a:cs typeface="Calibri"/>
              </a:rPr>
              <a:t> and </a:t>
            </a:r>
            <a:r>
              <a:rPr lang="de-DE" dirty="0" err="1">
                <a:cs typeface="Calibri"/>
              </a:rPr>
              <a:t>values</a:t>
            </a:r>
            <a:r>
              <a:rPr lang="de-DE" dirty="0">
                <a:cs typeface="Calibri"/>
              </a:rPr>
              <a:t> </a:t>
            </a:r>
            <a:r>
              <a:rPr lang="de-DE" dirty="0" err="1">
                <a:cs typeface="Calibri"/>
              </a:rPr>
              <a:t>separately</a:t>
            </a:r>
          </a:p>
        </p:txBody>
      </p:sp>
      <p:sp>
        <p:nvSpPr>
          <p:cNvPr id="4" name="Foliennummernplatzhalter 3">
            <a:extLst>
              <a:ext uri="{FF2B5EF4-FFF2-40B4-BE49-F238E27FC236}">
                <a16:creationId xmlns:a16="http://schemas.microsoft.com/office/drawing/2014/main" xmlns="" id="{EC8E4258-04DC-4885-B0EE-D6A0437487C0}"/>
              </a:ext>
            </a:extLst>
          </p:cNvPr>
          <p:cNvSpPr>
            <a:spLocks noGrp="1"/>
          </p:cNvSpPr>
          <p:nvPr>
            <p:ph type="sldNum" sz="quarter" idx="12"/>
          </p:nvPr>
        </p:nvSpPr>
        <p:spPr/>
        <p:txBody>
          <a:bodyPr/>
          <a:lstStyle/>
          <a:p>
            <a:fld id="{89C4E583-6443-4199-AF95-A2ECCC288D48}" type="slidenum">
              <a:rPr lang="en-GB" smtClean="0"/>
              <a:t>51</a:t>
            </a:fld>
            <a:endParaRPr lang="en-GB"/>
          </a:p>
        </p:txBody>
      </p:sp>
      <p:sp>
        <p:nvSpPr>
          <p:cNvPr id="9" name="Textfeld 8">
            <a:extLst>
              <a:ext uri="{FF2B5EF4-FFF2-40B4-BE49-F238E27FC236}">
                <a16:creationId xmlns:a16="http://schemas.microsoft.com/office/drawing/2014/main" xmlns="" id="{2D8EB43A-7242-43A6-97E0-87ADE3B1D144}"/>
              </a:ext>
            </a:extLst>
          </p:cNvPr>
          <p:cNvSpPr txBox="1"/>
          <p:nvPr/>
        </p:nvSpPr>
        <p:spPr>
          <a:xfrm>
            <a:off x="1086925" y="405585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endParaRPr lang="de-DE">
              <a:cs typeface="Calibri"/>
            </a:endParaRPr>
          </a:p>
          <a:p>
            <a:endParaRPr lang="de-DE" dirty="0">
              <a:cs typeface="Calibri"/>
            </a:endParaRPr>
          </a:p>
        </p:txBody>
      </p:sp>
      <p:sp>
        <p:nvSpPr>
          <p:cNvPr id="11" name="Textfeld 10">
            <a:extLst>
              <a:ext uri="{FF2B5EF4-FFF2-40B4-BE49-F238E27FC236}">
                <a16:creationId xmlns:a16="http://schemas.microsoft.com/office/drawing/2014/main" xmlns="" id="{56BDB226-858E-43A4-A408-0A318745D79A}"/>
              </a:ext>
            </a:extLst>
          </p:cNvPr>
          <p:cNvSpPr txBox="1"/>
          <p:nvPr/>
        </p:nvSpPr>
        <p:spPr>
          <a:xfrm>
            <a:off x="1086925" y="4421154"/>
            <a:ext cx="1008264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r>
              <a:rPr lang="de-DE" dirty="0">
                <a:latin typeface="Consolas"/>
              </a:rPr>
              <a:t> </a:t>
            </a:r>
            <a:r>
              <a:rPr lang="de-DE" dirty="0" err="1">
                <a:latin typeface="Consolas"/>
              </a:rPr>
              <a:t>cucumber</a:t>
            </a:r>
            <a:endParaRPr lang="de-DE" dirty="0" err="1"/>
          </a:p>
        </p:txBody>
      </p:sp>
      <p:sp>
        <p:nvSpPr>
          <p:cNvPr id="3" name="Textfeld 2">
            <a:extLst>
              <a:ext uri="{FF2B5EF4-FFF2-40B4-BE49-F238E27FC236}">
                <a16:creationId xmlns:a16="http://schemas.microsoft.com/office/drawing/2014/main" xmlns="" id="{62A610AB-C42E-45D1-B2BD-CE62B62AB8E3}"/>
              </a:ext>
            </a:extLst>
          </p:cNvPr>
          <p:cNvSpPr txBox="1"/>
          <p:nvPr/>
        </p:nvSpPr>
        <p:spPr>
          <a:xfrm>
            <a:off x="1086924" y="2853075"/>
            <a:ext cx="10082645"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p>
          <a:p>
            <a:endParaRPr lang="de-DE" dirty="0" smtClean="0">
              <a:solidFill>
                <a:srgbClr val="000000"/>
              </a:solidFill>
              <a:latin typeface="Consolas"/>
            </a:endParaRPr>
          </a:p>
          <a:p>
            <a:r>
              <a:rPr lang="de-DE" dirty="0" err="1" smtClean="0">
                <a:solidFill>
                  <a:srgbClr val="0000FF"/>
                </a:solidFill>
                <a:latin typeface="Consolas"/>
              </a:rPr>
              <a:t>for</a:t>
            </a:r>
            <a:r>
              <a:rPr lang="de-DE" dirty="0">
                <a:solidFill>
                  <a:srgbClr val="000000"/>
                </a:solidFill>
                <a:latin typeface="Consolas"/>
              </a:rPr>
              <a:t> </a:t>
            </a:r>
            <a:r>
              <a:rPr lang="de-DE" dirty="0" err="1">
                <a:solidFill>
                  <a:srgbClr val="000000"/>
                </a:solidFill>
                <a:latin typeface="Consolas"/>
              </a:rPr>
              <a:t>keys</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values</a:t>
            </a:r>
            <a:r>
              <a:rPr lang="de-DE" dirty="0">
                <a:solidFill>
                  <a:srgbClr val="000000"/>
                </a:solidFill>
                <a:latin typeface="Consolas"/>
              </a:rPr>
              <a:t> </a:t>
            </a:r>
            <a:r>
              <a:rPr lang="de-DE" dirty="0">
                <a:solidFill>
                  <a:srgbClr val="0000FF"/>
                </a:solidFill>
                <a:latin typeface="Consolas"/>
              </a:rPr>
              <a:t>in</a:t>
            </a:r>
            <a:r>
              <a:rPr lang="de-DE" dirty="0">
                <a:solidFill>
                  <a:srgbClr val="000000"/>
                </a:solidFill>
                <a:latin typeface="Consolas"/>
              </a:rPr>
              <a:t> </a:t>
            </a:r>
            <a:r>
              <a:rPr lang="de-DE" dirty="0" err="1">
                <a:solidFill>
                  <a:srgbClr val="000000"/>
                </a:solidFill>
                <a:latin typeface="Consolas"/>
              </a:rPr>
              <a:t>foods</a:t>
            </a:r>
            <a:r>
              <a:rPr lang="de-DE" b="1" dirty="0" err="1">
                <a:solidFill>
                  <a:srgbClr val="000080"/>
                </a:solidFill>
                <a:latin typeface="Consolas"/>
              </a:rPr>
              <a:t>.</a:t>
            </a:r>
            <a:r>
              <a:rPr lang="de-DE" dirty="0" err="1">
                <a:solidFill>
                  <a:srgbClr val="000000"/>
                </a:solidFill>
                <a:latin typeface="Consolas"/>
              </a:rPr>
              <a:t>items</a:t>
            </a:r>
            <a:r>
              <a:rPr lang="de-DE" b="1" dirty="0" smtClean="0">
                <a:solidFill>
                  <a:srgbClr val="000080"/>
                </a:solidFill>
                <a:latin typeface="Consolas"/>
              </a:rPr>
              <a:t>():</a:t>
            </a:r>
            <a:endParaRPr lang="de-DE" dirty="0" smtClean="0">
              <a:solidFill>
                <a:srgbClr val="000000"/>
              </a:solidFill>
              <a:latin typeface="Consolas"/>
            </a:endParaRPr>
          </a:p>
          <a:p>
            <a:r>
              <a:rPr lang="de-DE" dirty="0">
                <a:solidFill>
                  <a:srgbClr val="000000"/>
                </a:solidFill>
                <a:latin typeface="Consolas"/>
              </a:rPr>
              <a:t>	</a:t>
            </a:r>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values</a:t>
            </a:r>
            <a:r>
              <a:rPr lang="de-DE" b="1" dirty="0">
                <a:solidFill>
                  <a:srgbClr val="000080"/>
                </a:solidFill>
                <a:latin typeface="Consolas"/>
              </a:rPr>
              <a:t>,</a:t>
            </a:r>
            <a:r>
              <a:rPr lang="de-DE" dirty="0">
                <a:solidFill>
                  <a:srgbClr val="000000"/>
                </a:solidFill>
                <a:latin typeface="Consolas"/>
              </a:rPr>
              <a:t> end</a:t>
            </a:r>
            <a:r>
              <a:rPr lang="de-DE" b="1" dirty="0">
                <a:solidFill>
                  <a:srgbClr val="000080"/>
                </a:solidFill>
                <a:latin typeface="Consolas"/>
              </a:rPr>
              <a:t>=</a:t>
            </a:r>
            <a:r>
              <a:rPr lang="de-DE" dirty="0">
                <a:solidFill>
                  <a:srgbClr val="008000"/>
                </a:solidFill>
                <a:latin typeface="Consolas"/>
              </a:rPr>
              <a:t>' '</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12581631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5D26328-9A97-4301-961E-EE20B78D4EE4}"/>
              </a:ext>
            </a:extLst>
          </p:cNvPr>
          <p:cNvSpPr>
            <a:spLocks noGrp="1"/>
          </p:cNvSpPr>
          <p:nvPr>
            <p:ph type="title"/>
          </p:nvPr>
        </p:nvSpPr>
        <p:spPr/>
        <p:txBody>
          <a:bodyPr/>
          <a:lstStyle/>
          <a:p>
            <a:r>
              <a:rPr lang="de-DE" dirty="0" err="1">
                <a:cs typeface="Calibri Light"/>
              </a:rPr>
              <a:t>Comprehensions</a:t>
            </a:r>
            <a:endParaRPr lang="de-DE" dirty="0" err="1"/>
          </a:p>
        </p:txBody>
      </p:sp>
      <p:sp>
        <p:nvSpPr>
          <p:cNvPr id="3" name="Inhaltsplatzhalter 2">
            <a:extLst>
              <a:ext uri="{FF2B5EF4-FFF2-40B4-BE49-F238E27FC236}">
                <a16:creationId xmlns:a16="http://schemas.microsoft.com/office/drawing/2014/main" xmlns="" id="{142B5EE2-CA69-40B1-9093-0DD117610200}"/>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Comprehensions</a:t>
            </a:r>
            <a:r>
              <a:rPr lang="de-DE" dirty="0">
                <a:cs typeface="Calibri"/>
              </a:rPr>
              <a:t> </a:t>
            </a:r>
            <a:r>
              <a:rPr lang="de-DE" dirty="0" err="1">
                <a:cs typeface="Calibri"/>
              </a:rPr>
              <a:t>are</a:t>
            </a:r>
            <a:r>
              <a:rPr lang="de-DE" dirty="0">
                <a:cs typeface="Calibri"/>
              </a:rPr>
              <a:t> a different </a:t>
            </a:r>
            <a:r>
              <a:rPr lang="de-DE" dirty="0" err="1">
                <a:cs typeface="Calibri"/>
              </a:rPr>
              <a:t>way</a:t>
            </a:r>
            <a:r>
              <a:rPr lang="de-DE" dirty="0">
                <a:cs typeface="Calibri"/>
              </a:rPr>
              <a:t> </a:t>
            </a:r>
            <a:r>
              <a:rPr lang="de-DE" dirty="0" err="1">
                <a:cs typeface="Calibri"/>
              </a:rPr>
              <a:t>to</a:t>
            </a:r>
            <a:r>
              <a:rPr lang="de-DE" dirty="0">
                <a:cs typeface="Calibri"/>
              </a:rPr>
              <a:t> </a:t>
            </a:r>
            <a:r>
              <a:rPr lang="de-DE" dirty="0" err="1">
                <a:cs typeface="Calibri"/>
              </a:rPr>
              <a:t>describe</a:t>
            </a:r>
            <a:r>
              <a:rPr lang="de-DE" dirty="0">
                <a:cs typeface="Calibri"/>
              </a:rPr>
              <a:t> and </a:t>
            </a:r>
            <a:r>
              <a:rPr lang="de-DE" dirty="0" err="1">
                <a:cs typeface="Calibri"/>
              </a:rPr>
              <a:t>create</a:t>
            </a:r>
            <a:r>
              <a:rPr lang="de-DE" dirty="0">
                <a:cs typeface="Calibri"/>
              </a:rPr>
              <a:t> </a:t>
            </a:r>
            <a:r>
              <a:rPr lang="de-DE" dirty="0" err="1">
                <a:cs typeface="Calibri"/>
              </a:rPr>
              <a:t>collections</a:t>
            </a:r>
          </a:p>
          <a:p>
            <a:pPr marL="182245" indent="-182245"/>
            <a:r>
              <a:rPr lang="de-DE" dirty="0" err="1">
                <a:cs typeface="Calibri"/>
              </a:rPr>
              <a:t>They</a:t>
            </a:r>
            <a:r>
              <a:rPr lang="de-DE" dirty="0">
                <a:cs typeface="Calibri"/>
              </a:rPr>
              <a:t> </a:t>
            </a:r>
            <a:r>
              <a:rPr lang="de-DE" dirty="0" err="1">
                <a:cs typeface="Calibri"/>
              </a:rPr>
              <a:t>are</a:t>
            </a:r>
            <a:r>
              <a:rPr lang="de-DE" dirty="0">
                <a:cs typeface="Calibri"/>
              </a:rPr>
              <a:t> </a:t>
            </a:r>
            <a:r>
              <a:rPr lang="de-DE" dirty="0" err="1">
                <a:cs typeface="Calibri"/>
              </a:rPr>
              <a:t>useful</a:t>
            </a:r>
            <a:r>
              <a:rPr lang="de-DE" dirty="0">
                <a:cs typeface="Calibri"/>
              </a:rPr>
              <a:t> </a:t>
            </a:r>
            <a:r>
              <a:rPr lang="de-DE" dirty="0" err="1">
                <a:cs typeface="Calibri"/>
              </a:rPr>
              <a:t>for</a:t>
            </a:r>
            <a:r>
              <a:rPr lang="de-DE" dirty="0">
                <a:cs typeface="Calibri"/>
              </a:rPr>
              <a:t> </a:t>
            </a:r>
            <a:r>
              <a:rPr lang="de-DE" dirty="0" err="1">
                <a:cs typeface="Calibri"/>
              </a:rPr>
              <a:t>quickly</a:t>
            </a:r>
            <a:r>
              <a:rPr lang="de-DE" dirty="0">
                <a:cs typeface="Calibri"/>
              </a:rPr>
              <a:t> </a:t>
            </a:r>
            <a:r>
              <a:rPr lang="de-DE" dirty="0" err="1">
                <a:cs typeface="Calibri"/>
              </a:rPr>
              <a:t>modifying</a:t>
            </a:r>
            <a:r>
              <a:rPr lang="de-DE" dirty="0">
                <a:cs typeface="Calibri"/>
              </a:rPr>
              <a:t> all </a:t>
            </a:r>
            <a:r>
              <a:rPr lang="de-DE" dirty="0" err="1">
                <a:cs typeface="Calibri"/>
              </a:rPr>
              <a:t>values</a:t>
            </a:r>
            <a:r>
              <a:rPr lang="de-DE" dirty="0">
                <a:cs typeface="Calibri"/>
              </a:rPr>
              <a:t> in a </a:t>
            </a:r>
            <a:r>
              <a:rPr lang="de-DE" dirty="0" err="1" smtClean="0">
                <a:cs typeface="Calibri"/>
              </a:rPr>
              <a:t>collection</a:t>
            </a:r>
            <a:endParaRPr lang="de-DE" dirty="0">
              <a:cs typeface="Calibri"/>
            </a:endParaRPr>
          </a:p>
          <a:p>
            <a:pPr marL="383730" lvl="1" indent="-182245"/>
            <a:r>
              <a:rPr lang="de-DE" dirty="0" err="1" smtClean="0">
                <a:cs typeface="Calibri"/>
              </a:rPr>
              <a:t>or</a:t>
            </a:r>
            <a:r>
              <a:rPr lang="de-DE" dirty="0" smtClean="0">
                <a:cs typeface="Calibri"/>
              </a:rPr>
              <a:t> </a:t>
            </a:r>
            <a:r>
              <a:rPr lang="de-DE" dirty="0" err="1" smtClean="0">
                <a:cs typeface="Calibri"/>
              </a:rPr>
              <a:t>filtering</a:t>
            </a:r>
            <a:r>
              <a:rPr lang="de-DE" dirty="0" smtClean="0">
                <a:cs typeface="Calibri"/>
              </a:rPr>
              <a:t> </a:t>
            </a:r>
            <a:r>
              <a:rPr lang="de-DE" dirty="0" err="1" smtClean="0">
                <a:cs typeface="Calibri"/>
              </a:rPr>
              <a:t>collections</a:t>
            </a:r>
            <a:endParaRPr lang="de-DE" dirty="0">
              <a:cs typeface="Calibri"/>
            </a:endParaRPr>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if</a:t>
            </a:r>
            <a:r>
              <a:rPr lang="de-DE" dirty="0">
                <a:cs typeface="Calibri"/>
              </a:rPr>
              <a:t> </a:t>
            </a:r>
            <a:r>
              <a:rPr lang="de-DE" dirty="0" err="1">
                <a:cs typeface="Calibri"/>
              </a:rPr>
              <a:t>we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double all </a:t>
            </a:r>
            <a:r>
              <a:rPr lang="de-DE" dirty="0" err="1">
                <a:cs typeface="Calibri"/>
              </a:rPr>
              <a:t>the</a:t>
            </a:r>
            <a:r>
              <a:rPr lang="de-DE" dirty="0">
                <a:cs typeface="Calibri"/>
              </a:rPr>
              <a:t> </a:t>
            </a:r>
            <a:r>
              <a:rPr lang="de-DE" dirty="0" err="1">
                <a:cs typeface="Calibri"/>
              </a:rPr>
              <a:t>values</a:t>
            </a:r>
            <a:r>
              <a:rPr lang="de-DE" dirty="0">
                <a:cs typeface="Calibri"/>
              </a:rPr>
              <a:t> in a </a:t>
            </a:r>
            <a:r>
              <a:rPr lang="de-DE" dirty="0" err="1">
                <a:cs typeface="Calibri"/>
              </a:rPr>
              <a:t>list</a:t>
            </a:r>
          </a:p>
          <a:p>
            <a:pPr marL="383540" lvl="1"/>
            <a:r>
              <a:rPr lang="de-DE" dirty="0" smtClean="0">
                <a:cs typeface="Calibri"/>
              </a:rPr>
              <a:t>As will </a:t>
            </a:r>
            <a:r>
              <a:rPr lang="de-DE" dirty="0" err="1" smtClean="0">
                <a:cs typeface="Calibri"/>
              </a:rPr>
              <a:t>be</a:t>
            </a:r>
            <a:r>
              <a:rPr lang="de-DE" dirty="0" smtClean="0">
                <a:cs typeface="Calibri"/>
              </a:rPr>
              <a:t> </a:t>
            </a:r>
            <a:r>
              <a:rPr lang="de-DE" dirty="0" err="1" smtClean="0">
                <a:cs typeface="Calibri"/>
              </a:rPr>
              <a:t>seen</a:t>
            </a:r>
            <a:r>
              <a:rPr lang="de-DE" dirty="0" smtClean="0">
                <a:cs typeface="Calibri"/>
              </a:rPr>
              <a:t> </a:t>
            </a:r>
            <a:r>
              <a:rPr lang="de-DE" dirty="0" err="1" smtClean="0">
                <a:cs typeface="Calibri"/>
              </a:rPr>
              <a:t>later</a:t>
            </a:r>
            <a:r>
              <a:rPr lang="de-DE" dirty="0" smtClean="0">
                <a:cs typeface="Calibri"/>
              </a:rPr>
              <a:t>, </a:t>
            </a:r>
            <a:r>
              <a:rPr lang="de-DE" dirty="0" smtClean="0">
                <a:latin typeface="Consolas" pitchFamily="49" charset="0"/>
                <a:cs typeface="Consolas" pitchFamily="49" charset="0"/>
              </a:rPr>
              <a:t>2 * </a:t>
            </a:r>
            <a:r>
              <a:rPr lang="de-DE" dirty="0" err="1" smtClean="0">
                <a:latin typeface="Consolas" pitchFamily="49" charset="0"/>
                <a:cs typeface="Consolas" pitchFamily="49" charset="0"/>
              </a:rPr>
              <a:t>list</a:t>
            </a:r>
            <a:r>
              <a:rPr lang="de-DE" dirty="0" smtClean="0">
                <a:cs typeface="Calibri"/>
              </a:rPr>
              <a:t> will do </a:t>
            </a:r>
            <a:r>
              <a:rPr lang="de-DE" dirty="0" err="1" smtClean="0">
                <a:cs typeface="Calibri"/>
              </a:rPr>
              <a:t>something</a:t>
            </a:r>
            <a:r>
              <a:rPr lang="de-DE" dirty="0" smtClean="0">
                <a:cs typeface="Calibri"/>
              </a:rPr>
              <a:t> different </a:t>
            </a:r>
            <a:r>
              <a:rPr lang="de-DE" dirty="0" err="1" smtClean="0">
                <a:cs typeface="Calibri"/>
              </a:rPr>
              <a:t>from</a:t>
            </a:r>
            <a:r>
              <a:rPr lang="de-DE" dirty="0" smtClean="0">
                <a:cs typeface="Calibri"/>
              </a:rPr>
              <a:t> </a:t>
            </a:r>
            <a:r>
              <a:rPr lang="de-DE" dirty="0" err="1" smtClean="0">
                <a:cs typeface="Calibri"/>
              </a:rPr>
              <a:t>that</a:t>
            </a:r>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862F8C61-2DF2-4A2C-B0F2-143A916790D6}"/>
              </a:ext>
            </a:extLst>
          </p:cNvPr>
          <p:cNvSpPr>
            <a:spLocks noGrp="1"/>
          </p:cNvSpPr>
          <p:nvPr>
            <p:ph type="sldNum" sz="quarter" idx="12"/>
          </p:nvPr>
        </p:nvSpPr>
        <p:spPr/>
        <p:txBody>
          <a:bodyPr/>
          <a:lstStyle/>
          <a:p>
            <a:fld id="{89C4E583-6443-4199-AF95-A2ECCC288D48}" type="slidenum">
              <a:rPr lang="en-GB" smtClean="0"/>
              <a:t>52</a:t>
            </a:fld>
            <a:endParaRPr lang="en-GB"/>
          </a:p>
        </p:txBody>
      </p:sp>
      <p:sp>
        <p:nvSpPr>
          <p:cNvPr id="6" name="Textfeld 5">
            <a:extLst>
              <a:ext uri="{FF2B5EF4-FFF2-40B4-BE49-F238E27FC236}">
                <a16:creationId xmlns:a16="http://schemas.microsoft.com/office/drawing/2014/main" xmlns="" id="{D56592DA-E12F-47A5-83B8-6C93C225C8CA}"/>
              </a:ext>
            </a:extLst>
          </p:cNvPr>
          <p:cNvSpPr txBox="1"/>
          <p:nvPr/>
        </p:nvSpPr>
        <p:spPr>
          <a:xfrm>
            <a:off x="1101302" y="4080124"/>
            <a:ext cx="1006826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a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smtClean="0">
                <a:solidFill>
                  <a:srgbClr val="FF0000"/>
                </a:solidFill>
                <a:latin typeface="Consolas"/>
              </a:rPr>
              <a:t>1</a:t>
            </a:r>
            <a:r>
              <a:rPr lang="en-US" b="1" dirty="0" smtClean="0">
                <a:solidFill>
                  <a:srgbClr val="000080"/>
                </a:solidFill>
                <a:latin typeface="Consolas"/>
              </a:rPr>
              <a:t>,</a:t>
            </a:r>
            <a:r>
              <a:rPr lang="en-US" dirty="0" smtClean="0">
                <a:solidFill>
                  <a:srgbClr val="FF0000"/>
                </a:solidFill>
                <a:latin typeface="Consolas"/>
              </a:rPr>
              <a:t>3</a:t>
            </a:r>
            <a:r>
              <a:rPr lang="en-US" b="1" dirty="0" smtClean="0">
                <a:solidFill>
                  <a:srgbClr val="000080"/>
                </a:solidFill>
                <a:latin typeface="Consolas"/>
              </a:rPr>
              <a:t>,</a:t>
            </a:r>
            <a:r>
              <a:rPr lang="en-US" dirty="0" smtClean="0">
                <a:solidFill>
                  <a:srgbClr val="FF0000"/>
                </a:solidFill>
                <a:latin typeface="Consolas"/>
              </a:rPr>
              <a:t>5</a:t>
            </a:r>
            <a:r>
              <a:rPr lang="en-US" b="1" dirty="0" smtClean="0">
                <a:solidFill>
                  <a:srgbClr val="000080"/>
                </a:solidFill>
                <a:latin typeface="Consolas"/>
              </a:rPr>
              <a:t>,</a:t>
            </a:r>
            <a:r>
              <a:rPr lang="en-US" dirty="0" smtClean="0">
                <a:solidFill>
                  <a:srgbClr val="FF0000"/>
                </a:solidFill>
                <a:latin typeface="Consolas"/>
              </a:rPr>
              <a:t>7</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b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x</a:t>
            </a:r>
            <a:r>
              <a:rPr lang="en-US" b="1" dirty="0">
                <a:solidFill>
                  <a:srgbClr val="000080"/>
                </a:solidFill>
                <a:latin typeface="Consolas"/>
              </a:rPr>
              <a:t>*</a:t>
            </a:r>
            <a:r>
              <a:rPr lang="en-US" dirty="0">
                <a:solidFill>
                  <a:srgbClr val="FF0000"/>
                </a:solidFill>
                <a:latin typeface="Consolas"/>
              </a:rPr>
              <a:t>2</a:t>
            </a:r>
            <a:r>
              <a:rPr lang="en-US" dirty="0">
                <a:solidFill>
                  <a:srgbClr val="000000"/>
                </a:solidFill>
                <a:latin typeface="Consolas"/>
              </a:rPr>
              <a:t> </a:t>
            </a:r>
            <a:r>
              <a:rPr lang="en-US" dirty="0">
                <a:solidFill>
                  <a:srgbClr val="0000FF"/>
                </a:solidFill>
                <a:latin typeface="Consolas"/>
              </a:rPr>
              <a:t>for</a:t>
            </a:r>
            <a:r>
              <a:rPr lang="en-US" dirty="0">
                <a:solidFill>
                  <a:srgbClr val="000000"/>
                </a:solidFill>
                <a:latin typeface="Consolas"/>
              </a:rPr>
              <a:t> x </a:t>
            </a:r>
            <a:r>
              <a:rPr lang="en-US" dirty="0">
                <a:solidFill>
                  <a:srgbClr val="0000FF"/>
                </a:solidFill>
                <a:latin typeface="Consolas"/>
              </a:rPr>
              <a:t>in</a:t>
            </a:r>
            <a:r>
              <a:rPr lang="en-US" dirty="0">
                <a:solidFill>
                  <a:srgbClr val="000000"/>
                </a:solidFill>
                <a:latin typeface="Consolas"/>
              </a:rPr>
              <a:t> </a:t>
            </a:r>
            <a:r>
              <a:rPr lang="en-US" dirty="0" smtClean="0">
                <a:solidFill>
                  <a:srgbClr val="000000"/>
                </a:solidFill>
                <a:latin typeface="Consolas"/>
              </a:rPr>
              <a:t>a</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b</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
        <p:nvSpPr>
          <p:cNvPr id="8" name="Textfeld 7">
            <a:extLst>
              <a:ext uri="{FF2B5EF4-FFF2-40B4-BE49-F238E27FC236}">
                <a16:creationId xmlns:a16="http://schemas.microsoft.com/office/drawing/2014/main" xmlns="" id="{BDB1B0B8-9CB2-4993-B0F3-AFC634B4CD26}"/>
              </a:ext>
            </a:extLst>
          </p:cNvPr>
          <p:cNvSpPr txBox="1"/>
          <p:nvPr/>
        </p:nvSpPr>
        <p:spPr>
          <a:xfrm>
            <a:off x="1086924" y="508654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endParaRPr lang="de-DE" dirty="0">
              <a:cs typeface="Calibri"/>
            </a:endParaRPr>
          </a:p>
        </p:txBody>
      </p:sp>
      <p:sp>
        <p:nvSpPr>
          <p:cNvPr id="10" name="Textfeld 9">
            <a:extLst>
              <a:ext uri="{FF2B5EF4-FFF2-40B4-BE49-F238E27FC236}">
                <a16:creationId xmlns:a16="http://schemas.microsoft.com/office/drawing/2014/main" xmlns="" id="{FAE16AA5-E245-445A-BFFE-E0498CA8112A}"/>
              </a:ext>
            </a:extLst>
          </p:cNvPr>
          <p:cNvSpPr txBox="1"/>
          <p:nvPr/>
        </p:nvSpPr>
        <p:spPr>
          <a:xfrm>
            <a:off x="1086923" y="5517864"/>
            <a:ext cx="1008545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2</a:t>
            </a:r>
            <a:r>
              <a:rPr lang="de-DE" b="1" dirty="0">
                <a:latin typeface="Consolas"/>
              </a:rPr>
              <a:t>,</a:t>
            </a:r>
            <a:r>
              <a:rPr lang="de-DE" dirty="0">
                <a:latin typeface="Consolas"/>
              </a:rPr>
              <a:t>6</a:t>
            </a:r>
            <a:r>
              <a:rPr lang="de-DE" b="1" dirty="0">
                <a:latin typeface="Consolas"/>
              </a:rPr>
              <a:t>,</a:t>
            </a:r>
            <a:r>
              <a:rPr lang="de-DE" dirty="0">
                <a:latin typeface="Consolas"/>
              </a:rPr>
              <a:t>10</a:t>
            </a:r>
            <a:r>
              <a:rPr lang="de-DE" b="1" dirty="0">
                <a:latin typeface="Consolas"/>
              </a:rPr>
              <a:t>,</a:t>
            </a:r>
            <a:r>
              <a:rPr lang="de-DE" dirty="0">
                <a:latin typeface="Consolas"/>
              </a:rPr>
              <a:t>14</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35071699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5D26328-9A97-4301-961E-EE20B78D4EE4}"/>
              </a:ext>
            </a:extLst>
          </p:cNvPr>
          <p:cNvSpPr>
            <a:spLocks noGrp="1"/>
          </p:cNvSpPr>
          <p:nvPr>
            <p:ph type="title"/>
          </p:nvPr>
        </p:nvSpPr>
        <p:spPr/>
        <p:txBody>
          <a:bodyPr/>
          <a:lstStyle/>
          <a:p>
            <a:r>
              <a:rPr lang="de-DE" dirty="0" err="1">
                <a:cs typeface="Calibri Light"/>
              </a:rPr>
              <a:t>Comprehensions</a:t>
            </a:r>
            <a:endParaRPr lang="de-DE" dirty="0" err="1"/>
          </a:p>
        </p:txBody>
      </p:sp>
      <p:sp>
        <p:nvSpPr>
          <p:cNvPr id="3" name="Inhaltsplatzhalter 2">
            <a:extLst>
              <a:ext uri="{FF2B5EF4-FFF2-40B4-BE49-F238E27FC236}">
                <a16:creationId xmlns:a16="http://schemas.microsoft.com/office/drawing/2014/main" xmlns="" id="{142B5EE2-CA69-40B1-9093-0DD117610200}"/>
              </a:ext>
            </a:extLst>
          </p:cNvPr>
          <p:cNvSpPr>
            <a:spLocks noGrp="1"/>
          </p:cNvSpPr>
          <p:nvPr>
            <p:ph idx="1"/>
          </p:nvPr>
        </p:nvSpPr>
        <p:spPr/>
        <p:txBody>
          <a:bodyPr vert="horz" lIns="0" tIns="45720" rIns="0" bIns="45720" rtlCol="0" anchor="t">
            <a:normAutofit/>
          </a:bodyPr>
          <a:lstStyle/>
          <a:p>
            <a:pPr marL="182245" indent="-182245"/>
            <a:r>
              <a:rPr lang="de-DE" dirty="0">
                <a:solidFill>
                  <a:srgbClr val="404040"/>
                </a:solidFill>
                <a:cs typeface="Calibri"/>
              </a:rPr>
              <a:t>This </a:t>
            </a:r>
            <a:r>
              <a:rPr lang="de-DE" dirty="0" err="1">
                <a:solidFill>
                  <a:srgbClr val="404040"/>
                </a:solidFill>
                <a:cs typeface="Calibri"/>
              </a:rPr>
              <a:t>can</a:t>
            </a:r>
            <a:r>
              <a:rPr lang="de-DE" dirty="0">
                <a:solidFill>
                  <a:srgbClr val="404040"/>
                </a:solidFill>
                <a:cs typeface="Calibri"/>
              </a:rPr>
              <a:t> also </a:t>
            </a:r>
            <a:r>
              <a:rPr lang="de-DE" dirty="0" err="1">
                <a:solidFill>
                  <a:srgbClr val="404040"/>
                </a:solidFill>
                <a:cs typeface="Calibri"/>
              </a:rPr>
              <a:t>be</a:t>
            </a:r>
            <a:r>
              <a:rPr lang="de-DE" dirty="0">
                <a:solidFill>
                  <a:srgbClr val="404040"/>
                </a:solidFill>
                <a:cs typeface="Calibri"/>
              </a:rPr>
              <a:t> </a:t>
            </a:r>
            <a:r>
              <a:rPr lang="de-DE" dirty="0" err="1">
                <a:solidFill>
                  <a:srgbClr val="404040"/>
                </a:solidFill>
                <a:cs typeface="Calibri"/>
              </a:rPr>
              <a:t>done</a:t>
            </a:r>
            <a:r>
              <a:rPr lang="de-DE" dirty="0">
                <a:solidFill>
                  <a:srgbClr val="404040"/>
                </a:solidFill>
                <a:cs typeface="Calibri"/>
              </a:rPr>
              <a:t> </a:t>
            </a:r>
            <a:r>
              <a:rPr lang="de-DE" dirty="0" err="1">
                <a:solidFill>
                  <a:srgbClr val="404040"/>
                </a:solidFill>
                <a:cs typeface="Calibri"/>
              </a:rPr>
              <a:t>for</a:t>
            </a:r>
            <a:r>
              <a:rPr lang="de-DE" dirty="0">
                <a:solidFill>
                  <a:srgbClr val="404040"/>
                </a:solidFill>
                <a:cs typeface="Calibri"/>
              </a:rPr>
              <a:t> </a:t>
            </a:r>
            <a:r>
              <a:rPr lang="de-DE" dirty="0" err="1">
                <a:solidFill>
                  <a:srgbClr val="404040"/>
                </a:solidFill>
                <a:cs typeface="Calibri"/>
              </a:rPr>
              <a:t>dictionaries</a:t>
            </a:r>
          </a:p>
          <a:p>
            <a:pPr marL="383540" lvl="1"/>
            <a:r>
              <a:rPr lang="de-DE" dirty="0">
                <a:cs typeface="Calibri"/>
              </a:rPr>
              <a:t>(and </a:t>
            </a:r>
            <a:r>
              <a:rPr lang="de-DE" dirty="0" err="1">
                <a:cs typeface="Calibri"/>
              </a:rPr>
              <a:t>for</a:t>
            </a:r>
            <a:r>
              <a:rPr lang="de-DE" dirty="0">
                <a:cs typeface="Calibri"/>
              </a:rPr>
              <a:t> </a:t>
            </a:r>
            <a:r>
              <a:rPr lang="de-DE" dirty="0" err="1">
                <a:cs typeface="Calibri"/>
              </a:rPr>
              <a:t>sets</a:t>
            </a:r>
            <a:r>
              <a:rPr lang="de-DE" dirty="0">
                <a:cs typeface="Calibri"/>
              </a:rPr>
              <a:t> but </a:t>
            </a:r>
            <a:r>
              <a:rPr lang="de-DE" dirty="0" err="1">
                <a:cs typeface="Calibri"/>
              </a:rPr>
              <a:t>you'll</a:t>
            </a:r>
            <a:r>
              <a:rPr lang="de-DE" dirty="0">
                <a:cs typeface="Calibri"/>
              </a:rPr>
              <a:t> </a:t>
            </a:r>
            <a:r>
              <a:rPr lang="de-DE" dirty="0" err="1">
                <a:cs typeface="Calibri"/>
              </a:rPr>
              <a:t>probably</a:t>
            </a:r>
            <a:r>
              <a:rPr lang="de-DE" dirty="0">
                <a:cs typeface="Calibri"/>
              </a:rPr>
              <a:t> </a:t>
            </a:r>
            <a:r>
              <a:rPr lang="de-DE" dirty="0" err="1">
                <a:cs typeface="Calibri"/>
              </a:rPr>
              <a:t>never</a:t>
            </a:r>
            <a:r>
              <a:rPr lang="de-DE" dirty="0">
                <a:cs typeface="Calibri"/>
              </a:rPr>
              <a:t> </a:t>
            </a:r>
            <a:r>
              <a:rPr lang="de-DE" dirty="0" err="1">
                <a:cs typeface="Calibri"/>
              </a:rPr>
              <a:t>need</a:t>
            </a:r>
            <a:r>
              <a:rPr lang="de-DE" dirty="0">
                <a:cs typeface="Calibri"/>
              </a:rPr>
              <a:t> </a:t>
            </a:r>
            <a:r>
              <a:rPr lang="de-DE" dirty="0" err="1">
                <a:cs typeface="Calibri"/>
              </a:rPr>
              <a:t>this</a:t>
            </a:r>
            <a:r>
              <a:rPr lang="de-DE" dirty="0">
                <a:cs typeface="Calibri"/>
              </a:rPr>
              <a:t>)</a:t>
            </a: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xmlns="" id="{862F8C61-2DF2-4A2C-B0F2-143A916790D6}"/>
              </a:ext>
            </a:extLst>
          </p:cNvPr>
          <p:cNvSpPr>
            <a:spLocks noGrp="1"/>
          </p:cNvSpPr>
          <p:nvPr>
            <p:ph type="sldNum" sz="quarter" idx="12"/>
          </p:nvPr>
        </p:nvSpPr>
        <p:spPr/>
        <p:txBody>
          <a:bodyPr/>
          <a:lstStyle/>
          <a:p>
            <a:fld id="{89C4E583-6443-4199-AF95-A2ECCC288D48}" type="slidenum">
              <a:rPr lang="en-GB" smtClean="0"/>
              <a:t>53</a:t>
            </a:fld>
            <a:endParaRPr lang="en-GB"/>
          </a:p>
        </p:txBody>
      </p:sp>
      <p:sp>
        <p:nvSpPr>
          <p:cNvPr id="6" name="Textfeld 5">
            <a:extLst>
              <a:ext uri="{FF2B5EF4-FFF2-40B4-BE49-F238E27FC236}">
                <a16:creationId xmlns:a16="http://schemas.microsoft.com/office/drawing/2014/main" xmlns="" id="{D56592DA-E12F-47A5-83B8-6C93C225C8CA}"/>
              </a:ext>
            </a:extLst>
          </p:cNvPr>
          <p:cNvSpPr txBox="1"/>
          <p:nvPr/>
        </p:nvSpPr>
        <p:spPr>
          <a:xfrm>
            <a:off x="1097221" y="2617022"/>
            <a:ext cx="10068268"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ids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smtClean="0">
                <a:solidFill>
                  <a:srgbClr val="FF0000"/>
                </a:solidFill>
                <a:latin typeface="Consolas"/>
              </a:rPr>
              <a:t>1</a:t>
            </a:r>
            <a:r>
              <a:rPr lang="en-US" b="1" dirty="0" smtClean="0">
                <a:solidFill>
                  <a:srgbClr val="000080"/>
                </a:solidFill>
                <a:latin typeface="Consolas"/>
              </a:rPr>
              <a:t>,</a:t>
            </a:r>
            <a:r>
              <a:rPr lang="en-US" dirty="0" smtClean="0">
                <a:solidFill>
                  <a:srgbClr val="FF0000"/>
                </a:solidFill>
                <a:latin typeface="Consolas"/>
              </a:rPr>
              <a:t>2</a:t>
            </a:r>
            <a:r>
              <a:rPr lang="en-US" b="1" dirty="0" smtClean="0">
                <a:solidFill>
                  <a:srgbClr val="000080"/>
                </a:solidFill>
                <a:latin typeface="Consolas"/>
              </a:rPr>
              <a:t>,</a:t>
            </a:r>
            <a:r>
              <a:rPr lang="en-US" dirty="0" smtClean="0">
                <a:solidFill>
                  <a:srgbClr val="FF0000"/>
                </a:solidFill>
                <a:latin typeface="Consolas"/>
              </a:rPr>
              <a:t>5</a:t>
            </a:r>
            <a:r>
              <a:rPr lang="en-US" b="1" dirty="0" smtClean="0">
                <a:solidFill>
                  <a:srgbClr val="000080"/>
                </a:solidFill>
                <a:latin typeface="Consolas"/>
              </a:rPr>
              <a:t>,</a:t>
            </a:r>
            <a:r>
              <a:rPr lang="en-US" dirty="0" smtClean="0">
                <a:solidFill>
                  <a:srgbClr val="FF0000"/>
                </a:solidFill>
                <a:latin typeface="Consolas"/>
              </a:rPr>
              <a:t>6</a:t>
            </a:r>
            <a:r>
              <a:rPr lang="en-US" b="1" dirty="0" smtClean="0">
                <a:solidFill>
                  <a:srgbClr val="000080"/>
                </a:solidFill>
                <a:latin typeface="Consolas"/>
              </a:rPr>
              <a:t>,</a:t>
            </a:r>
            <a:r>
              <a:rPr lang="en-US" dirty="0" smtClean="0">
                <a:solidFill>
                  <a:srgbClr val="FF0000"/>
                </a:solidFill>
                <a:latin typeface="Consolas"/>
              </a:rPr>
              <a:t>8</a:t>
            </a:r>
            <a:r>
              <a:rPr lang="en-US" b="1" dirty="0" smtClean="0">
                <a:solidFill>
                  <a:srgbClr val="000080"/>
                </a:solidFill>
                <a:latin typeface="Consolas"/>
              </a:rPr>
              <a:t>,</a:t>
            </a:r>
            <a:r>
              <a:rPr lang="en-US" dirty="0" smtClean="0">
                <a:solidFill>
                  <a:srgbClr val="FF0000"/>
                </a:solidFill>
                <a:latin typeface="Consolas"/>
              </a:rPr>
              <a:t>11</a:t>
            </a:r>
            <a:r>
              <a:rPr lang="en-US" b="1" dirty="0" smtClean="0">
                <a:solidFill>
                  <a:srgbClr val="000080"/>
                </a:solidFill>
                <a:latin typeface="Consolas"/>
              </a:rPr>
              <a:t>]</a:t>
            </a:r>
          </a:p>
          <a:p>
            <a:endParaRPr lang="en-US" dirty="0" smtClean="0">
              <a:solidFill>
                <a:srgbClr val="000000"/>
              </a:solidFill>
              <a:latin typeface="Consolas"/>
            </a:endParaRPr>
          </a:p>
          <a:p>
            <a:r>
              <a:rPr lang="en-US" dirty="0" smtClean="0">
                <a:solidFill>
                  <a:srgbClr val="000000"/>
                </a:solidFill>
                <a:latin typeface="Consolas"/>
              </a:rPr>
              <a:t>scores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3.1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6.5</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1.3</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4.2</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8.1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10.9</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4.1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5.2</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6.0</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5.9</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3.2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8.0</a:t>
            </a:r>
            <a:r>
              <a:rPr lang="en-US" b="1" dirty="0" smtClean="0">
                <a:solidFill>
                  <a:srgbClr val="000080"/>
                </a:solidFill>
                <a:latin typeface="Consolas"/>
              </a:rPr>
              <a:t>)]</a:t>
            </a:r>
          </a:p>
          <a:p>
            <a:endParaRPr lang="en-US" dirty="0" smtClean="0">
              <a:solidFill>
                <a:srgbClr val="000000"/>
              </a:solidFill>
              <a:latin typeface="Consolas"/>
            </a:endParaRPr>
          </a:p>
          <a:p>
            <a:r>
              <a:rPr lang="de-DE" dirty="0" err="1">
                <a:solidFill>
                  <a:srgbClr val="000000"/>
                </a:solidFill>
                <a:latin typeface="Consolas"/>
              </a:rPr>
              <a:t>results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err="1">
                <a:solidFill>
                  <a:srgbClr val="000000"/>
                </a:solidFill>
                <a:latin typeface="Consolas"/>
              </a:rPr>
              <a:t>ids</a:t>
            </a:r>
            <a:r>
              <a:rPr lang="de-DE" b="1" dirty="0">
                <a:solidFill>
                  <a:srgbClr val="000080"/>
                </a:solidFill>
                <a:latin typeface="Consolas"/>
              </a:rPr>
              <a:t>[</a:t>
            </a:r>
            <a:r>
              <a:rPr lang="de-DE" dirty="0">
                <a:solidFill>
                  <a:srgbClr val="000000"/>
                </a:solidFill>
                <a:latin typeface="Consolas"/>
              </a:rPr>
              <a:t>i</a:t>
            </a:r>
            <a:r>
              <a:rPr lang="de-DE" b="1" dirty="0">
                <a:solidFill>
                  <a:srgbClr val="000080"/>
                </a:solidFill>
                <a:latin typeface="Consolas"/>
              </a:rPr>
              <a:t>]:</a:t>
            </a:r>
            <a:r>
              <a:rPr lang="de-DE" dirty="0" err="1">
                <a:solidFill>
                  <a:srgbClr val="000000"/>
                </a:solidFill>
                <a:latin typeface="Consolas"/>
              </a:rPr>
              <a:t>scores</a:t>
            </a:r>
            <a:r>
              <a:rPr lang="de-DE" b="1" dirty="0">
                <a:solidFill>
                  <a:srgbClr val="000080"/>
                </a:solidFill>
                <a:latin typeface="Consolas"/>
              </a:rPr>
              <a:t>[</a:t>
            </a:r>
            <a:r>
              <a:rPr lang="de-DE" dirty="0">
                <a:solidFill>
                  <a:srgbClr val="000000"/>
                </a:solidFill>
                <a:latin typeface="Consolas"/>
              </a:rPr>
              <a:t>i</a:t>
            </a:r>
            <a:r>
              <a:rPr lang="de-DE" b="1" dirty="0">
                <a:solidFill>
                  <a:srgbClr val="000080"/>
                </a:solidFill>
                <a:latin typeface="Consolas"/>
              </a:rPr>
              <a:t>]</a:t>
            </a:r>
            <a:r>
              <a:rPr lang="de-DE" dirty="0">
                <a:solidFill>
                  <a:srgbClr val="000000"/>
                </a:solidFill>
                <a:latin typeface="Consolas"/>
              </a:rPr>
              <a:t> </a:t>
            </a:r>
            <a:r>
              <a:rPr lang="de-DE" dirty="0" err="1">
                <a:solidFill>
                  <a:srgbClr val="0000FF"/>
                </a:solidFill>
                <a:latin typeface="Consolas"/>
              </a:rPr>
              <a:t>for</a:t>
            </a:r>
            <a:r>
              <a:rPr lang="de-DE" dirty="0">
                <a:solidFill>
                  <a:srgbClr val="000000"/>
                </a:solidFill>
                <a:latin typeface="Consolas"/>
              </a:rPr>
              <a:t> i </a:t>
            </a:r>
            <a:r>
              <a:rPr lang="de-DE" dirty="0">
                <a:solidFill>
                  <a:srgbClr val="0000FF"/>
                </a:solidFill>
                <a:latin typeface="Consolas"/>
              </a:rPr>
              <a:t>in</a:t>
            </a:r>
            <a:r>
              <a:rPr lang="de-DE" dirty="0">
                <a:solidFill>
                  <a:srgbClr val="000000"/>
                </a:solidFill>
                <a:latin typeface="Consolas"/>
              </a:rPr>
              <a:t> </a:t>
            </a:r>
            <a:r>
              <a:rPr lang="de-DE" dirty="0" err="1">
                <a:solidFill>
                  <a:srgbClr val="000000"/>
                </a:solidFill>
                <a:latin typeface="Consolas"/>
              </a:rPr>
              <a:t>range</a:t>
            </a:r>
            <a:r>
              <a:rPr lang="de-DE" b="1" dirty="0">
                <a:solidFill>
                  <a:srgbClr val="000080"/>
                </a:solidFill>
                <a:latin typeface="Consolas"/>
              </a:rPr>
              <a:t>(</a:t>
            </a:r>
            <a:r>
              <a:rPr lang="de-DE" dirty="0" err="1">
                <a:solidFill>
                  <a:srgbClr val="000000"/>
                </a:solidFill>
                <a:latin typeface="Consolas"/>
              </a:rPr>
              <a:t>len</a:t>
            </a:r>
            <a:r>
              <a:rPr lang="de-DE" b="1" dirty="0">
                <a:solidFill>
                  <a:srgbClr val="000080"/>
                </a:solidFill>
                <a:latin typeface="Consolas"/>
              </a:rPr>
              <a:t>(</a:t>
            </a:r>
            <a:r>
              <a:rPr lang="de-DE" dirty="0" err="1">
                <a:solidFill>
                  <a:srgbClr val="000000"/>
                </a:solidFill>
                <a:latin typeface="Consolas"/>
              </a:rPr>
              <a:t>ids</a:t>
            </a:r>
            <a:r>
              <a:rPr lang="de-DE" b="1" dirty="0">
                <a:solidFill>
                  <a:srgbClr val="000080"/>
                </a:solidFill>
                <a:latin typeface="Consolas"/>
              </a:rPr>
              <a:t>))}</a:t>
            </a:r>
            <a:endParaRPr lang="de-DE" dirty="0"/>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results</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
        <p:nvSpPr>
          <p:cNvPr id="8" name="Textfeld 7">
            <a:extLst>
              <a:ext uri="{FF2B5EF4-FFF2-40B4-BE49-F238E27FC236}">
                <a16:creationId xmlns:a16="http://schemas.microsoft.com/office/drawing/2014/main" xmlns="" id="{BDB1B0B8-9CB2-4993-B0F3-AFC634B4CD26}"/>
              </a:ext>
            </a:extLst>
          </p:cNvPr>
          <p:cNvSpPr txBox="1"/>
          <p:nvPr/>
        </p:nvSpPr>
        <p:spPr>
          <a:xfrm>
            <a:off x="1093140" y="468212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endParaRPr lang="de-DE" dirty="0">
              <a:cs typeface="Calibri"/>
            </a:endParaRPr>
          </a:p>
        </p:txBody>
      </p:sp>
      <p:sp>
        <p:nvSpPr>
          <p:cNvPr id="10" name="Textfeld 9">
            <a:extLst>
              <a:ext uri="{FF2B5EF4-FFF2-40B4-BE49-F238E27FC236}">
                <a16:creationId xmlns:a16="http://schemas.microsoft.com/office/drawing/2014/main" xmlns="" id="{FAE16AA5-E245-445A-BFFE-E0498CA8112A}"/>
              </a:ext>
            </a:extLst>
          </p:cNvPr>
          <p:cNvSpPr txBox="1"/>
          <p:nvPr/>
        </p:nvSpPr>
        <p:spPr>
          <a:xfrm>
            <a:off x="1093140" y="5082548"/>
            <a:ext cx="10072349"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pitchFamily="49" charset="0"/>
                <a:cs typeface="Consolas" pitchFamily="49" charset="0"/>
              </a:rPr>
              <a:t>{</a:t>
            </a:r>
            <a:r>
              <a:rPr lang="de-DE" dirty="0">
                <a:latin typeface="Consolas" pitchFamily="49" charset="0"/>
                <a:cs typeface="Consolas" pitchFamily="49" charset="0"/>
              </a:rPr>
              <a:t>1</a:t>
            </a:r>
            <a:r>
              <a:rPr lang="de-DE" b="1" dirty="0">
                <a:latin typeface="Consolas" pitchFamily="49" charset="0"/>
                <a:cs typeface="Consolas" pitchFamily="49" charset="0"/>
              </a:rPr>
              <a:t>:</a:t>
            </a:r>
            <a:r>
              <a:rPr lang="de-DE" dirty="0">
                <a:latin typeface="Consolas" pitchFamily="49" charset="0"/>
                <a:cs typeface="Consolas" pitchFamily="49" charset="0"/>
              </a:rPr>
              <a:t> </a:t>
            </a:r>
            <a:r>
              <a:rPr lang="de-DE" b="1" dirty="0">
                <a:latin typeface="Consolas" pitchFamily="49" charset="0"/>
                <a:cs typeface="Consolas" pitchFamily="49" charset="0"/>
              </a:rPr>
              <a:t>(</a:t>
            </a:r>
            <a:r>
              <a:rPr lang="de-DE" dirty="0">
                <a:latin typeface="Consolas" pitchFamily="49" charset="0"/>
                <a:cs typeface="Consolas" pitchFamily="49" charset="0"/>
              </a:rPr>
              <a:t>3.1</a:t>
            </a:r>
            <a:r>
              <a:rPr lang="de-DE" b="1" dirty="0">
                <a:latin typeface="Consolas" pitchFamily="49" charset="0"/>
                <a:cs typeface="Consolas" pitchFamily="49" charset="0"/>
              </a:rPr>
              <a:t>,</a:t>
            </a:r>
            <a:r>
              <a:rPr lang="de-DE" dirty="0">
                <a:latin typeface="Consolas" pitchFamily="49" charset="0"/>
                <a:cs typeface="Consolas" pitchFamily="49" charset="0"/>
              </a:rPr>
              <a:t> 6.5</a:t>
            </a:r>
            <a:r>
              <a:rPr lang="de-DE" b="1" dirty="0">
                <a:latin typeface="Consolas" pitchFamily="49" charset="0"/>
                <a:cs typeface="Consolas" pitchFamily="49" charset="0"/>
              </a:rPr>
              <a:t>),</a:t>
            </a:r>
            <a:r>
              <a:rPr lang="de-DE" dirty="0">
                <a:latin typeface="Consolas" pitchFamily="49" charset="0"/>
                <a:cs typeface="Consolas" pitchFamily="49" charset="0"/>
              </a:rPr>
              <a:t> 2</a:t>
            </a:r>
            <a:r>
              <a:rPr lang="de-DE" b="1" dirty="0">
                <a:latin typeface="Consolas" pitchFamily="49" charset="0"/>
                <a:cs typeface="Consolas" pitchFamily="49" charset="0"/>
              </a:rPr>
              <a:t>:</a:t>
            </a:r>
            <a:r>
              <a:rPr lang="de-DE" dirty="0">
                <a:latin typeface="Consolas" pitchFamily="49" charset="0"/>
                <a:cs typeface="Consolas" pitchFamily="49" charset="0"/>
              </a:rPr>
              <a:t> </a:t>
            </a:r>
            <a:r>
              <a:rPr lang="de-DE" b="1" dirty="0">
                <a:latin typeface="Consolas" pitchFamily="49" charset="0"/>
                <a:cs typeface="Consolas" pitchFamily="49" charset="0"/>
              </a:rPr>
              <a:t>(</a:t>
            </a:r>
            <a:r>
              <a:rPr lang="de-DE" dirty="0">
                <a:latin typeface="Consolas" pitchFamily="49" charset="0"/>
                <a:cs typeface="Consolas" pitchFamily="49" charset="0"/>
              </a:rPr>
              <a:t>1.3</a:t>
            </a:r>
            <a:r>
              <a:rPr lang="de-DE" b="1" dirty="0">
                <a:latin typeface="Consolas" pitchFamily="49" charset="0"/>
                <a:cs typeface="Consolas" pitchFamily="49" charset="0"/>
              </a:rPr>
              <a:t>,</a:t>
            </a:r>
            <a:r>
              <a:rPr lang="de-DE" dirty="0">
                <a:latin typeface="Consolas" pitchFamily="49" charset="0"/>
                <a:cs typeface="Consolas" pitchFamily="49" charset="0"/>
              </a:rPr>
              <a:t> 4.2</a:t>
            </a:r>
            <a:r>
              <a:rPr lang="de-DE" b="1" dirty="0">
                <a:latin typeface="Consolas" pitchFamily="49" charset="0"/>
                <a:cs typeface="Consolas" pitchFamily="49" charset="0"/>
              </a:rPr>
              <a:t>),</a:t>
            </a:r>
            <a:r>
              <a:rPr lang="de-DE" dirty="0">
                <a:latin typeface="Consolas" pitchFamily="49" charset="0"/>
                <a:cs typeface="Consolas" pitchFamily="49" charset="0"/>
              </a:rPr>
              <a:t> 5</a:t>
            </a:r>
            <a:r>
              <a:rPr lang="de-DE" b="1" dirty="0">
                <a:latin typeface="Consolas" pitchFamily="49" charset="0"/>
                <a:cs typeface="Consolas" pitchFamily="49" charset="0"/>
              </a:rPr>
              <a:t>:</a:t>
            </a:r>
            <a:r>
              <a:rPr lang="de-DE" dirty="0">
                <a:latin typeface="Consolas" pitchFamily="49" charset="0"/>
                <a:cs typeface="Consolas" pitchFamily="49" charset="0"/>
              </a:rPr>
              <a:t> </a:t>
            </a:r>
            <a:r>
              <a:rPr lang="de-DE" b="1" dirty="0">
                <a:latin typeface="Consolas" pitchFamily="49" charset="0"/>
                <a:cs typeface="Consolas" pitchFamily="49" charset="0"/>
              </a:rPr>
              <a:t>(</a:t>
            </a:r>
            <a:r>
              <a:rPr lang="de-DE" dirty="0">
                <a:latin typeface="Consolas" pitchFamily="49" charset="0"/>
                <a:cs typeface="Consolas" pitchFamily="49" charset="0"/>
              </a:rPr>
              <a:t>8.1</a:t>
            </a:r>
            <a:r>
              <a:rPr lang="de-DE" b="1" dirty="0">
                <a:latin typeface="Consolas" pitchFamily="49" charset="0"/>
                <a:cs typeface="Consolas" pitchFamily="49" charset="0"/>
              </a:rPr>
              <a:t>,</a:t>
            </a:r>
            <a:r>
              <a:rPr lang="de-DE" dirty="0">
                <a:latin typeface="Consolas" pitchFamily="49" charset="0"/>
                <a:cs typeface="Consolas" pitchFamily="49" charset="0"/>
              </a:rPr>
              <a:t> 10.9</a:t>
            </a:r>
            <a:r>
              <a:rPr lang="de-DE" b="1" dirty="0">
                <a:latin typeface="Consolas" pitchFamily="49" charset="0"/>
                <a:cs typeface="Consolas" pitchFamily="49" charset="0"/>
              </a:rPr>
              <a:t>),</a:t>
            </a:r>
            <a:r>
              <a:rPr lang="de-DE" dirty="0">
                <a:latin typeface="Consolas" pitchFamily="49" charset="0"/>
                <a:cs typeface="Consolas" pitchFamily="49" charset="0"/>
              </a:rPr>
              <a:t> 6</a:t>
            </a:r>
            <a:r>
              <a:rPr lang="de-DE" b="1" dirty="0">
                <a:latin typeface="Consolas" pitchFamily="49" charset="0"/>
                <a:cs typeface="Consolas" pitchFamily="49" charset="0"/>
              </a:rPr>
              <a:t>:</a:t>
            </a:r>
            <a:r>
              <a:rPr lang="de-DE" dirty="0">
                <a:latin typeface="Consolas" pitchFamily="49" charset="0"/>
                <a:cs typeface="Consolas" pitchFamily="49" charset="0"/>
              </a:rPr>
              <a:t> </a:t>
            </a:r>
            <a:r>
              <a:rPr lang="de-DE" b="1" dirty="0">
                <a:latin typeface="Consolas" pitchFamily="49" charset="0"/>
                <a:cs typeface="Consolas" pitchFamily="49" charset="0"/>
              </a:rPr>
              <a:t>(</a:t>
            </a:r>
            <a:r>
              <a:rPr lang="de-DE" dirty="0">
                <a:latin typeface="Consolas" pitchFamily="49" charset="0"/>
                <a:cs typeface="Consolas" pitchFamily="49" charset="0"/>
              </a:rPr>
              <a:t>4.1</a:t>
            </a:r>
            <a:r>
              <a:rPr lang="de-DE" b="1" dirty="0">
                <a:latin typeface="Consolas" pitchFamily="49" charset="0"/>
                <a:cs typeface="Consolas" pitchFamily="49" charset="0"/>
              </a:rPr>
              <a:t>,</a:t>
            </a:r>
            <a:r>
              <a:rPr lang="de-DE" dirty="0">
                <a:latin typeface="Consolas" pitchFamily="49" charset="0"/>
                <a:cs typeface="Consolas" pitchFamily="49" charset="0"/>
              </a:rPr>
              <a:t> 5.2</a:t>
            </a:r>
            <a:r>
              <a:rPr lang="de-DE" b="1" dirty="0">
                <a:latin typeface="Consolas" pitchFamily="49" charset="0"/>
                <a:cs typeface="Consolas" pitchFamily="49" charset="0"/>
              </a:rPr>
              <a:t>),</a:t>
            </a:r>
            <a:r>
              <a:rPr lang="de-DE" dirty="0">
                <a:latin typeface="Consolas" pitchFamily="49" charset="0"/>
                <a:cs typeface="Consolas" pitchFamily="49" charset="0"/>
              </a:rPr>
              <a:t> 8</a:t>
            </a:r>
            <a:r>
              <a:rPr lang="de-DE" b="1" dirty="0">
                <a:latin typeface="Consolas" pitchFamily="49" charset="0"/>
                <a:cs typeface="Consolas" pitchFamily="49" charset="0"/>
              </a:rPr>
              <a:t>:</a:t>
            </a:r>
            <a:r>
              <a:rPr lang="de-DE" dirty="0">
                <a:latin typeface="Consolas" pitchFamily="49" charset="0"/>
                <a:cs typeface="Consolas" pitchFamily="49" charset="0"/>
              </a:rPr>
              <a:t> </a:t>
            </a:r>
            <a:r>
              <a:rPr lang="de-DE" b="1" dirty="0">
                <a:latin typeface="Consolas" pitchFamily="49" charset="0"/>
                <a:cs typeface="Consolas" pitchFamily="49" charset="0"/>
              </a:rPr>
              <a:t>(</a:t>
            </a:r>
            <a:r>
              <a:rPr lang="de-DE" dirty="0">
                <a:latin typeface="Consolas" pitchFamily="49" charset="0"/>
                <a:cs typeface="Consolas" pitchFamily="49" charset="0"/>
              </a:rPr>
              <a:t>6.0</a:t>
            </a:r>
            <a:r>
              <a:rPr lang="de-DE" b="1" dirty="0">
                <a:latin typeface="Consolas" pitchFamily="49" charset="0"/>
                <a:cs typeface="Consolas" pitchFamily="49" charset="0"/>
              </a:rPr>
              <a:t>,</a:t>
            </a:r>
            <a:r>
              <a:rPr lang="de-DE" dirty="0">
                <a:latin typeface="Consolas" pitchFamily="49" charset="0"/>
                <a:cs typeface="Consolas" pitchFamily="49" charset="0"/>
              </a:rPr>
              <a:t> 5.9</a:t>
            </a:r>
            <a:r>
              <a:rPr lang="de-DE" b="1" dirty="0">
                <a:latin typeface="Consolas" pitchFamily="49" charset="0"/>
                <a:cs typeface="Consolas" pitchFamily="49" charset="0"/>
              </a:rPr>
              <a:t>),</a:t>
            </a:r>
            <a:r>
              <a:rPr lang="de-DE" dirty="0">
                <a:latin typeface="Consolas" pitchFamily="49" charset="0"/>
                <a:cs typeface="Consolas" pitchFamily="49" charset="0"/>
              </a:rPr>
              <a:t> 11</a:t>
            </a:r>
            <a:r>
              <a:rPr lang="de-DE" b="1" dirty="0">
                <a:latin typeface="Consolas" pitchFamily="49" charset="0"/>
                <a:cs typeface="Consolas" pitchFamily="49" charset="0"/>
              </a:rPr>
              <a:t>:</a:t>
            </a:r>
            <a:r>
              <a:rPr lang="de-DE" dirty="0">
                <a:latin typeface="Consolas" pitchFamily="49" charset="0"/>
                <a:cs typeface="Consolas" pitchFamily="49" charset="0"/>
              </a:rPr>
              <a:t> </a:t>
            </a:r>
            <a:r>
              <a:rPr lang="de-DE" b="1" dirty="0">
                <a:latin typeface="Consolas" pitchFamily="49" charset="0"/>
                <a:cs typeface="Consolas" pitchFamily="49" charset="0"/>
              </a:rPr>
              <a:t>(</a:t>
            </a:r>
            <a:r>
              <a:rPr lang="de-DE" dirty="0">
                <a:latin typeface="Consolas" pitchFamily="49" charset="0"/>
                <a:cs typeface="Consolas" pitchFamily="49" charset="0"/>
              </a:rPr>
              <a:t>3.2</a:t>
            </a:r>
            <a:r>
              <a:rPr lang="de-DE" b="1" dirty="0">
                <a:latin typeface="Consolas" pitchFamily="49" charset="0"/>
                <a:cs typeface="Consolas" pitchFamily="49" charset="0"/>
              </a:rPr>
              <a:t>,</a:t>
            </a:r>
            <a:r>
              <a:rPr lang="de-DE" dirty="0">
                <a:latin typeface="Consolas" pitchFamily="49" charset="0"/>
                <a:cs typeface="Consolas" pitchFamily="49" charset="0"/>
              </a:rPr>
              <a:t> 8.0</a:t>
            </a:r>
            <a:r>
              <a:rPr lang="de-DE" b="1" dirty="0">
                <a:latin typeface="Consolas" pitchFamily="49" charset="0"/>
                <a:cs typeface="Consolas" pitchFamily="49" charset="0"/>
              </a:rPr>
              <a:t>)}</a:t>
            </a:r>
            <a:endParaRPr lang="de-DE" dirty="0">
              <a:effectLst/>
              <a:latin typeface="Consolas" pitchFamily="49" charset="0"/>
              <a:cs typeface="Consolas" pitchFamily="49" charset="0"/>
            </a:endParaRPr>
          </a:p>
        </p:txBody>
      </p:sp>
      <p:sp>
        <p:nvSpPr>
          <p:cNvPr id="5" name="Textfeld 4"/>
          <p:cNvSpPr txBox="1"/>
          <p:nvPr/>
        </p:nvSpPr>
        <p:spPr>
          <a:xfrm>
            <a:off x="1097221" y="5926238"/>
            <a:ext cx="10068268" cy="338554"/>
          </a:xfrm>
          <a:prstGeom prst="rect">
            <a:avLst/>
          </a:prstGeom>
          <a:noFill/>
        </p:spPr>
        <p:txBody>
          <a:bodyPr wrap="square" rtlCol="0">
            <a:spAutoFit/>
          </a:bodyPr>
          <a:lstStyle/>
          <a:p>
            <a:r>
              <a:rPr lang="en-US" sz="1600" i="1" dirty="0" smtClean="0"/>
              <a:t>Note</a:t>
            </a:r>
            <a:r>
              <a:rPr lang="en-US" sz="1600" dirty="0" smtClean="0"/>
              <a:t>: </a:t>
            </a:r>
            <a:r>
              <a:rPr lang="en-US" sz="1600" dirty="0" err="1" smtClean="0">
                <a:latin typeface="Consolas" pitchFamily="49" charset="0"/>
                <a:cs typeface="Consolas" pitchFamily="49" charset="0"/>
              </a:rPr>
              <a:t>len</a:t>
            </a:r>
            <a:r>
              <a:rPr lang="en-US" sz="1600" dirty="0" smtClean="0">
                <a:latin typeface="Consolas" pitchFamily="49" charset="0"/>
                <a:cs typeface="Consolas" pitchFamily="49" charset="0"/>
              </a:rPr>
              <a:t>()</a:t>
            </a:r>
            <a:r>
              <a:rPr lang="en-US" sz="1600" dirty="0" smtClean="0"/>
              <a:t> refers to the length of the list </a:t>
            </a:r>
            <a:r>
              <a:rPr lang="en-US" sz="1600" dirty="0" smtClean="0">
                <a:latin typeface="Consolas" pitchFamily="49" charset="0"/>
                <a:cs typeface="Consolas" pitchFamily="49" charset="0"/>
              </a:rPr>
              <a:t>ids</a:t>
            </a:r>
            <a:r>
              <a:rPr lang="en-US" sz="1600" dirty="0" smtClean="0"/>
              <a:t> and will be introduced on slide 59</a:t>
            </a:r>
            <a:endParaRPr lang="en-US" sz="1600" dirty="0"/>
          </a:p>
        </p:txBody>
      </p:sp>
    </p:spTree>
    <p:extLst>
      <p:ext uri="{BB962C8B-B14F-4D97-AF65-F5344CB8AC3E}">
        <p14:creationId xmlns:p14="http://schemas.microsoft.com/office/powerpoint/2010/main" val="14935090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72BDD5-21D8-4E71-ABE2-9B8A7F6DD818}"/>
              </a:ext>
            </a:extLst>
          </p:cNvPr>
          <p:cNvSpPr>
            <a:spLocks noGrp="1"/>
          </p:cNvSpPr>
          <p:nvPr>
            <p:ph type="title"/>
          </p:nvPr>
        </p:nvSpPr>
        <p:spPr/>
        <p:txBody>
          <a:bodyPr/>
          <a:lstStyle/>
          <a:p>
            <a:r>
              <a:rPr lang="de-DE" dirty="0" err="1">
                <a:cs typeface="Calibri Light"/>
              </a:rPr>
              <a:t>Slicing</a:t>
            </a:r>
            <a:endParaRPr lang="de-DE" dirty="0" err="1"/>
          </a:p>
        </p:txBody>
      </p:sp>
      <p:sp>
        <p:nvSpPr>
          <p:cNvPr id="5" name="Inhaltsplatzhalter 4">
            <a:extLst>
              <a:ext uri="{FF2B5EF4-FFF2-40B4-BE49-F238E27FC236}">
                <a16:creationId xmlns:a16="http://schemas.microsoft.com/office/drawing/2014/main" xmlns=""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tuples</a:t>
            </a:r>
            <a:r>
              <a:rPr lang="de-DE" dirty="0">
                <a:cs typeface="Calibri"/>
              </a:rPr>
              <a:t> (and also </a:t>
            </a:r>
            <a:r>
              <a:rPr lang="de-DE" dirty="0" err="1">
                <a:cs typeface="Calibri"/>
              </a:rPr>
              <a:t>strings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i="1" dirty="0" err="1">
                <a:cs typeface="Calibri"/>
              </a:rPr>
              <a:t>sliced</a:t>
            </a:r>
          </a:p>
          <a:p>
            <a:pPr marL="383540" lvl="1"/>
            <a:r>
              <a:rPr lang="de-DE" dirty="0" err="1">
                <a:cs typeface="Calibri"/>
              </a:rPr>
              <a:t>Using</a:t>
            </a:r>
            <a:r>
              <a:rPr lang="de-DE" dirty="0">
                <a:cs typeface="Calibri"/>
              </a:rPr>
              <a:t> </a:t>
            </a:r>
            <a:r>
              <a:rPr lang="de-DE" dirty="0" err="1">
                <a:cs typeface="Calibri"/>
              </a:rPr>
              <a:t>slicing</a:t>
            </a:r>
            <a:r>
              <a:rPr lang="de-DE" dirty="0">
                <a:cs typeface="Calibri"/>
              </a:rPr>
              <a:t>, </a:t>
            </a:r>
            <a:r>
              <a:rPr lang="de-DE" dirty="0" err="1">
                <a:cs typeface="Calibri"/>
              </a:rPr>
              <a:t>you</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only</a:t>
            </a:r>
            <a:r>
              <a:rPr lang="de-DE" dirty="0">
                <a:cs typeface="Calibri"/>
              </a:rPr>
              <a:t> </a:t>
            </a:r>
            <a:r>
              <a:rPr lang="de-DE" dirty="0" err="1">
                <a:cs typeface="Calibri"/>
              </a:rPr>
              <a:t>certain</a:t>
            </a:r>
            <a:r>
              <a:rPr lang="de-DE" dirty="0">
                <a:cs typeface="Calibri"/>
              </a:rPr>
              <a:t> </a:t>
            </a:r>
            <a:r>
              <a:rPr lang="de-DE" dirty="0" err="1">
                <a:cs typeface="Calibri"/>
              </a:rPr>
              <a:t>parts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data</a:t>
            </a:r>
          </a:p>
        </p:txBody>
      </p:sp>
      <p:sp>
        <p:nvSpPr>
          <p:cNvPr id="4" name="Foliennummernplatzhalter 3">
            <a:extLst>
              <a:ext uri="{FF2B5EF4-FFF2-40B4-BE49-F238E27FC236}">
                <a16:creationId xmlns:a16="http://schemas.microsoft.com/office/drawing/2014/main" xmlns="" id="{EC8E4258-04DC-4885-B0EE-D6A0437487C0}"/>
              </a:ext>
            </a:extLst>
          </p:cNvPr>
          <p:cNvSpPr>
            <a:spLocks noGrp="1"/>
          </p:cNvSpPr>
          <p:nvPr>
            <p:ph type="sldNum" sz="quarter" idx="12"/>
          </p:nvPr>
        </p:nvSpPr>
        <p:spPr/>
        <p:txBody>
          <a:bodyPr/>
          <a:lstStyle/>
          <a:p>
            <a:fld id="{89C4E583-6443-4199-AF95-A2ECCC288D48}" type="slidenum">
              <a:rPr lang="en-GB" smtClean="0"/>
              <a:t>54</a:t>
            </a:fld>
            <a:endParaRPr lang="en-GB"/>
          </a:p>
        </p:txBody>
      </p:sp>
      <p:sp>
        <p:nvSpPr>
          <p:cNvPr id="9" name="Textfeld 8">
            <a:extLst>
              <a:ext uri="{FF2B5EF4-FFF2-40B4-BE49-F238E27FC236}">
                <a16:creationId xmlns:a16="http://schemas.microsoft.com/office/drawing/2014/main" xmlns="" id="{2D8EB43A-7242-43A6-97E0-87ADE3B1D144}"/>
              </a:ext>
            </a:extLst>
          </p:cNvPr>
          <p:cNvSpPr txBox="1"/>
          <p:nvPr/>
        </p:nvSpPr>
        <p:spPr>
          <a:xfrm>
            <a:off x="1015038" y="402710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1" name="Textfeld 10">
            <a:extLst>
              <a:ext uri="{FF2B5EF4-FFF2-40B4-BE49-F238E27FC236}">
                <a16:creationId xmlns:a16="http://schemas.microsoft.com/office/drawing/2014/main" xmlns="" id="{56BDB226-858E-43A4-A408-0A318745D79A}"/>
              </a:ext>
            </a:extLst>
          </p:cNvPr>
          <p:cNvSpPr txBox="1"/>
          <p:nvPr/>
        </p:nvSpPr>
        <p:spPr>
          <a:xfrm>
            <a:off x="1101301" y="4544681"/>
            <a:ext cx="998724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3" name="Textfeld 2">
            <a:extLst>
              <a:ext uri="{FF2B5EF4-FFF2-40B4-BE49-F238E27FC236}">
                <a16:creationId xmlns:a16="http://schemas.microsoft.com/office/drawing/2014/main" xmlns="" id="{62A610AB-C42E-45D1-B2BD-CE62B62AB8E3}"/>
              </a:ext>
            </a:extLst>
          </p:cNvPr>
          <p:cNvSpPr txBox="1"/>
          <p:nvPr/>
        </p:nvSpPr>
        <p:spPr>
          <a:xfrm>
            <a:off x="1058170" y="3265095"/>
            <a:ext cx="10030375"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smtClean="0">
                <a:solidFill>
                  <a:srgbClr val="000080"/>
                </a:solidFill>
                <a:latin typeface="Consolas"/>
              </a:rPr>
              <a:t>[</a:t>
            </a:r>
            <a:r>
              <a:rPr lang="de-DE" dirty="0" smtClean="0">
                <a:solidFill>
                  <a:srgbClr val="FF0000"/>
                </a:solidFill>
                <a:latin typeface="Consolas"/>
              </a:rPr>
              <a:t>0</a:t>
            </a:r>
            <a:r>
              <a:rPr lang="de-DE" b="1" dirty="0" smtClean="0">
                <a:solidFill>
                  <a:srgbClr val="000080"/>
                </a:solidFill>
                <a:latin typeface="Consolas"/>
              </a:rPr>
              <a:t>:</a:t>
            </a:r>
            <a:r>
              <a:rPr lang="de-DE" dirty="0" smtClean="0">
                <a:solidFill>
                  <a:srgbClr val="FF0000"/>
                </a:solidFill>
                <a:latin typeface="Consolas"/>
              </a:rPr>
              <a:t>2</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25696628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72BDD5-21D8-4E71-ABE2-9B8A7F6DD818}"/>
              </a:ext>
            </a:extLst>
          </p:cNvPr>
          <p:cNvSpPr>
            <a:spLocks noGrp="1"/>
          </p:cNvSpPr>
          <p:nvPr>
            <p:ph type="title"/>
          </p:nvPr>
        </p:nvSpPr>
        <p:spPr/>
        <p:txBody>
          <a:bodyPr/>
          <a:lstStyle/>
          <a:p>
            <a:r>
              <a:rPr lang="de-DE" dirty="0" err="1">
                <a:cs typeface="Calibri Light"/>
              </a:rPr>
              <a:t>Slicing</a:t>
            </a:r>
            <a:endParaRPr lang="de-DE" dirty="0" err="1"/>
          </a:p>
        </p:txBody>
      </p:sp>
      <p:sp>
        <p:nvSpPr>
          <p:cNvPr id="5" name="Inhaltsplatzhalter 4">
            <a:extLst>
              <a:ext uri="{FF2B5EF4-FFF2-40B4-BE49-F238E27FC236}">
                <a16:creationId xmlns:a16="http://schemas.microsoft.com/office/drawing/2014/main" xmlns="" id="{1D9A743E-E325-486A-ACA1-32C3B7C5307C}"/>
              </a:ext>
            </a:extLst>
          </p:cNvPr>
          <p:cNvSpPr>
            <a:spLocks noGrp="1"/>
          </p:cNvSpPr>
          <p:nvPr>
            <p:ph idx="1"/>
          </p:nvPr>
        </p:nvSpPr>
        <p:spPr/>
        <p:txBody>
          <a:bodyPr vert="horz" lIns="0" tIns="45720" rIns="0" bIns="45720" rtlCol="0" anchor="t">
            <a:normAutofit lnSpcReduction="10000"/>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cs typeface="Calibri"/>
              </a:rPr>
              <a:t>slicing</a:t>
            </a:r>
            <a:r>
              <a:rPr lang="de-DE" dirty="0">
                <a:cs typeface="Calibri"/>
              </a:rPr>
              <a:t> and </a:t>
            </a:r>
            <a:r>
              <a:rPr lang="de-DE" dirty="0" err="1">
                <a:cs typeface="Calibri"/>
              </a:rPr>
              <a:t>access</a:t>
            </a:r>
            <a:r>
              <a:rPr lang="de-DE" dirty="0">
                <a:cs typeface="Calibri"/>
              </a:rPr>
              <a:t> </a:t>
            </a:r>
            <a:r>
              <a:rPr lang="de-DE" dirty="0" err="1">
                <a:cs typeface="Calibri"/>
              </a:rPr>
              <a:t>only</a:t>
            </a:r>
            <a:r>
              <a:rPr lang="de-DE" dirty="0">
                <a:cs typeface="Calibri"/>
              </a:rPr>
              <a:t> </a:t>
            </a:r>
            <a:r>
              <a:rPr lang="de-DE" dirty="0" err="1">
                <a:cs typeface="Calibri"/>
              </a:rPr>
              <a:t>every</a:t>
            </a:r>
            <a:r>
              <a:rPr lang="de-DE" dirty="0">
                <a:cs typeface="Calibri"/>
              </a:rPr>
              <a:t> n-</a:t>
            </a:r>
            <a:r>
              <a:rPr lang="de-DE" dirty="0" err="1">
                <a:cs typeface="Calibri"/>
              </a:rPr>
              <a:t>th</a:t>
            </a:r>
            <a:r>
              <a:rPr lang="de-DE" dirty="0">
                <a:cs typeface="Calibri"/>
              </a:rPr>
              <a:t> </a:t>
            </a:r>
            <a:r>
              <a:rPr lang="de-DE" dirty="0" err="1">
                <a:cs typeface="Calibri"/>
              </a:rPr>
              <a:t>element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Therefore</a:t>
            </a:r>
            <a:r>
              <a:rPr lang="de-DE" dirty="0">
                <a:cs typeface="Calibri"/>
              </a:rPr>
              <a:t>, </a:t>
            </a:r>
            <a:r>
              <a:rPr lang="de-DE" dirty="0" err="1">
                <a:cs typeface="Calibri"/>
              </a:rPr>
              <a:t>this</a:t>
            </a:r>
            <a:r>
              <a:rPr lang="de-DE" dirty="0">
                <a:cs typeface="Calibri"/>
              </a:rPr>
              <a:t> </a:t>
            </a:r>
            <a:r>
              <a:rPr lang="de-DE" dirty="0" err="1">
                <a:cs typeface="Calibri"/>
              </a:rPr>
              <a:t>operator</a:t>
            </a:r>
            <a:r>
              <a:rPr lang="de-DE" dirty="0">
                <a:cs typeface="Calibri"/>
              </a:rPr>
              <a:t> </a:t>
            </a:r>
            <a:r>
              <a:rPr lang="de-DE" dirty="0" err="1">
                <a:cs typeface="Calibri"/>
              </a:rPr>
              <a:t>works</a:t>
            </a:r>
            <a:r>
              <a:rPr lang="de-DE" dirty="0">
                <a:cs typeface="Calibri"/>
              </a:rPr>
              <a:t> in </a:t>
            </a:r>
            <a:r>
              <a:rPr lang="de-DE" dirty="0" err="1">
                <a:cs typeface="Calibri"/>
              </a:rPr>
              <a:t>the</a:t>
            </a:r>
            <a:r>
              <a:rPr lang="de-DE" dirty="0">
                <a:cs typeface="Calibri"/>
              </a:rPr>
              <a:t> </a:t>
            </a:r>
            <a:r>
              <a:rPr lang="de-DE" dirty="0" err="1">
                <a:cs typeface="Calibri"/>
              </a:rPr>
              <a:t>fashion</a:t>
            </a:r>
            <a:r>
              <a:rPr lang="de-DE" dirty="0">
                <a:cs typeface="Calibri"/>
              </a:rPr>
              <a:t> </a:t>
            </a:r>
            <a:r>
              <a:rPr lang="de-DE" dirty="0" err="1">
                <a:cs typeface="Calibri"/>
              </a:rPr>
              <a:t>of</a:t>
            </a:r>
            <a:r>
              <a:rPr lang="de-DE" dirty="0">
                <a:cs typeface="Calibri"/>
              </a:rPr>
              <a:t> </a:t>
            </a:r>
            <a:r>
              <a:rPr lang="de-DE" dirty="0" err="1">
                <a:latin typeface="Consolas"/>
                <a:cs typeface="Calibri"/>
              </a:rPr>
              <a:t>object</a:t>
            </a:r>
            <a:r>
              <a:rPr lang="de-DE" dirty="0">
                <a:latin typeface="Consolas"/>
                <a:cs typeface="Calibri"/>
              </a:rPr>
              <a:t>[</a:t>
            </a:r>
            <a:r>
              <a:rPr lang="de-DE" dirty="0" err="1">
                <a:latin typeface="Consolas"/>
                <a:cs typeface="Calibri"/>
              </a:rPr>
              <a:t>start:end:step</a:t>
            </a:r>
            <a:r>
              <a:rPr lang="de-DE" dirty="0">
                <a:latin typeface="Consolas"/>
                <a:cs typeface="Calibri"/>
              </a:rPr>
              <a:t>]</a:t>
            </a:r>
          </a:p>
          <a:p>
            <a:pPr marL="383540" lvl="1"/>
            <a:r>
              <a:rPr lang="de-DE" dirty="0" err="1">
                <a:latin typeface="Calibri"/>
                <a:cs typeface="Calibri"/>
              </a:rPr>
              <a:t>with</a:t>
            </a:r>
            <a:r>
              <a:rPr lang="de-DE" dirty="0">
                <a:latin typeface="Calibri"/>
                <a:cs typeface="Calibri"/>
              </a:rPr>
              <a:t> </a:t>
            </a:r>
            <a:r>
              <a:rPr lang="de-DE" dirty="0" err="1">
                <a:latin typeface="Calibri"/>
                <a:cs typeface="Calibri"/>
              </a:rPr>
              <a:t>the</a:t>
            </a:r>
            <a:r>
              <a:rPr lang="de-DE" dirty="0">
                <a:latin typeface="Calibri"/>
                <a:cs typeface="Calibri"/>
              </a:rPr>
              <a:t> end </a:t>
            </a:r>
            <a:r>
              <a:rPr lang="de-DE" b="1" dirty="0">
                <a:latin typeface="Calibri"/>
                <a:cs typeface="Calibri"/>
              </a:rPr>
              <a:t>not </a:t>
            </a:r>
            <a:r>
              <a:rPr lang="de-DE" dirty="0" err="1">
                <a:latin typeface="Calibri"/>
                <a:cs typeface="Calibri"/>
              </a:rPr>
              <a:t>being</a:t>
            </a:r>
            <a:r>
              <a:rPr lang="de-DE" dirty="0">
                <a:latin typeface="Calibri"/>
                <a:cs typeface="Calibri"/>
              </a:rPr>
              <a:t> </a:t>
            </a:r>
            <a:r>
              <a:rPr lang="de-DE" dirty="0" err="1">
                <a:latin typeface="Calibri"/>
                <a:cs typeface="Calibri"/>
              </a:rPr>
              <a:t>included</a:t>
            </a:r>
          </a:p>
          <a:p>
            <a:pPr marL="383540" lvl="1"/>
            <a:r>
              <a:rPr lang="de-DE" dirty="0">
                <a:latin typeface="Calibri"/>
                <a:cs typeface="Calibri"/>
              </a:rPr>
              <a:t>These </a:t>
            </a:r>
            <a:r>
              <a:rPr lang="de-DE" dirty="0" err="1">
                <a:latin typeface="Calibri"/>
                <a:cs typeface="Calibri"/>
              </a:rPr>
              <a:t>values</a:t>
            </a:r>
            <a:r>
              <a:rPr lang="de-DE" dirty="0">
                <a:latin typeface="Calibri"/>
                <a:cs typeface="Calibri"/>
              </a:rPr>
              <a:t> </a:t>
            </a:r>
            <a:r>
              <a:rPr lang="de-DE" dirty="0" err="1">
                <a:latin typeface="Calibri"/>
                <a:cs typeface="Calibri"/>
              </a:rPr>
              <a:t>default</a:t>
            </a:r>
            <a:r>
              <a:rPr lang="de-DE" dirty="0">
                <a:latin typeface="Calibri"/>
                <a:cs typeface="Calibri"/>
              </a:rPr>
              <a:t> </a:t>
            </a:r>
            <a:r>
              <a:rPr lang="de-DE" dirty="0" err="1">
                <a:latin typeface="Calibri"/>
                <a:cs typeface="Calibri"/>
              </a:rPr>
              <a:t>to</a:t>
            </a:r>
            <a:r>
              <a:rPr lang="de-DE" dirty="0">
                <a:latin typeface="Calibri"/>
                <a:cs typeface="Calibri"/>
              </a:rPr>
              <a:t> </a:t>
            </a:r>
            <a:r>
              <a:rPr lang="de-DE" dirty="0" smtClean="0">
                <a:latin typeface="Calibri"/>
                <a:cs typeface="Calibri"/>
              </a:rPr>
              <a:t>[0:length:1</a:t>
            </a:r>
            <a:r>
              <a:rPr lang="de-DE" dirty="0">
                <a:latin typeface="Calibri"/>
                <a:cs typeface="Calibri"/>
              </a:rPr>
              <a:t>]</a:t>
            </a:r>
          </a:p>
        </p:txBody>
      </p:sp>
      <p:sp>
        <p:nvSpPr>
          <p:cNvPr id="4" name="Foliennummernplatzhalter 3">
            <a:extLst>
              <a:ext uri="{FF2B5EF4-FFF2-40B4-BE49-F238E27FC236}">
                <a16:creationId xmlns:a16="http://schemas.microsoft.com/office/drawing/2014/main" xmlns="" id="{EC8E4258-04DC-4885-B0EE-D6A0437487C0}"/>
              </a:ext>
            </a:extLst>
          </p:cNvPr>
          <p:cNvSpPr>
            <a:spLocks noGrp="1"/>
          </p:cNvSpPr>
          <p:nvPr>
            <p:ph type="sldNum" sz="quarter" idx="12"/>
          </p:nvPr>
        </p:nvSpPr>
        <p:spPr/>
        <p:txBody>
          <a:bodyPr/>
          <a:lstStyle/>
          <a:p>
            <a:fld id="{89C4E583-6443-4199-AF95-A2ECCC288D48}" type="slidenum">
              <a:rPr lang="en-GB" smtClean="0"/>
              <a:t>55</a:t>
            </a:fld>
            <a:endParaRPr lang="en-GB"/>
          </a:p>
        </p:txBody>
      </p:sp>
      <p:sp>
        <p:nvSpPr>
          <p:cNvPr id="9" name="Textfeld 8">
            <a:extLst>
              <a:ext uri="{FF2B5EF4-FFF2-40B4-BE49-F238E27FC236}">
                <a16:creationId xmlns:a16="http://schemas.microsoft.com/office/drawing/2014/main" xmlns="" id="{2D8EB43A-7242-43A6-97E0-87ADE3B1D144}"/>
              </a:ext>
            </a:extLst>
          </p:cNvPr>
          <p:cNvSpPr txBox="1"/>
          <p:nvPr/>
        </p:nvSpPr>
        <p:spPr>
          <a:xfrm>
            <a:off x="1101302" y="338012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1" name="Textfeld 10">
            <a:extLst>
              <a:ext uri="{FF2B5EF4-FFF2-40B4-BE49-F238E27FC236}">
                <a16:creationId xmlns:a16="http://schemas.microsoft.com/office/drawing/2014/main" xmlns="" id="{56BDB226-858E-43A4-A408-0A318745D79A}"/>
              </a:ext>
            </a:extLst>
          </p:cNvPr>
          <p:cNvSpPr txBox="1"/>
          <p:nvPr/>
        </p:nvSpPr>
        <p:spPr>
          <a:xfrm>
            <a:off x="1101301" y="3955210"/>
            <a:ext cx="10079841"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3" name="Textfeld 2">
            <a:extLst>
              <a:ext uri="{FF2B5EF4-FFF2-40B4-BE49-F238E27FC236}">
                <a16:creationId xmlns:a16="http://schemas.microsoft.com/office/drawing/2014/main" xmlns="" id="{62A610AB-C42E-45D1-B2BD-CE62B62AB8E3}"/>
              </a:ext>
            </a:extLst>
          </p:cNvPr>
          <p:cNvSpPr txBox="1"/>
          <p:nvPr/>
        </p:nvSpPr>
        <p:spPr>
          <a:xfrm>
            <a:off x="1101302" y="2531849"/>
            <a:ext cx="10079841"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FF0000"/>
                </a:solidFill>
                <a:latin typeface="Consolas"/>
              </a:rPr>
              <a:t>2</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2408715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6C6E970-EAB0-4B4A-A5B6-B35EDA0C35C6}"/>
              </a:ext>
            </a:extLst>
          </p:cNvPr>
          <p:cNvSpPr>
            <a:spLocks noGrp="1"/>
          </p:cNvSpPr>
          <p:nvPr>
            <p:ph type="title"/>
          </p:nvPr>
        </p:nvSpPr>
        <p:spPr/>
        <p:txBody>
          <a:bodyPr/>
          <a:lstStyle/>
          <a:p>
            <a:r>
              <a:rPr lang="de-DE" dirty="0" err="1">
                <a:cs typeface="Calibri Light"/>
              </a:rPr>
              <a:t>Conversion</a:t>
            </a:r>
            <a:r>
              <a:rPr lang="de-DE" dirty="0">
                <a:cs typeface="Calibri Light"/>
              </a:rPr>
              <a:t> </a:t>
            </a:r>
            <a:r>
              <a:rPr lang="de-DE" dirty="0" err="1">
                <a:cs typeface="Calibri Light"/>
              </a:rPr>
              <a:t>between</a:t>
            </a:r>
            <a:r>
              <a:rPr lang="de-DE" dirty="0">
                <a:cs typeface="Calibri Light"/>
              </a:rPr>
              <a:t> Collections</a:t>
            </a:r>
            <a:endParaRPr lang="de-DE" dirty="0" err="1"/>
          </a:p>
        </p:txBody>
      </p:sp>
      <p:sp>
        <p:nvSpPr>
          <p:cNvPr id="5" name="Inhaltsplatzhalter 4">
            <a:extLst>
              <a:ext uri="{FF2B5EF4-FFF2-40B4-BE49-F238E27FC236}">
                <a16:creationId xmlns:a16="http://schemas.microsoft.com/office/drawing/2014/main" xmlns="" id="{901F3C57-5EE1-4EFD-95B5-73C971B3F44E}"/>
              </a:ext>
            </a:extLst>
          </p:cNvPr>
          <p:cNvSpPr>
            <a:spLocks noGrp="1"/>
          </p:cNvSpPr>
          <p:nvPr>
            <p:ph idx="1"/>
          </p:nvPr>
        </p:nvSpPr>
        <p:spPr>
          <a:xfrm>
            <a:off x="1097280" y="1845734"/>
            <a:ext cx="10058400" cy="2499360"/>
          </a:xfrm>
        </p:spPr>
        <p:txBody>
          <a:bodyPr vert="horz" lIns="0" tIns="45720" rIns="0" bIns="45720" rtlCol="0" anchor="t">
            <a:noAutofit/>
          </a:bodyPr>
          <a:lstStyle/>
          <a:p>
            <a:pPr marL="182245" indent="-182245"/>
            <a:r>
              <a:rPr lang="de-DE" sz="2000" dirty="0" err="1">
                <a:cs typeface="Calibri"/>
              </a:rPr>
              <a:t>Each</a:t>
            </a:r>
            <a:r>
              <a:rPr lang="de-DE" sz="2000" dirty="0">
                <a:cs typeface="Calibri"/>
              </a:rPr>
              <a:t> </a:t>
            </a:r>
            <a:r>
              <a:rPr lang="de-DE" sz="2000" dirty="0" err="1">
                <a:cs typeface="Calibri"/>
              </a:rPr>
              <a:t>collection</a:t>
            </a:r>
            <a:r>
              <a:rPr lang="de-DE" sz="2000" dirty="0">
                <a:cs typeface="Calibri"/>
              </a:rPr>
              <a:t> type </a:t>
            </a:r>
            <a:r>
              <a:rPr lang="de-DE" sz="2000" dirty="0" err="1">
                <a:cs typeface="Calibri"/>
              </a:rPr>
              <a:t>has</a:t>
            </a:r>
            <a:r>
              <a:rPr lang="de-DE" sz="2000" dirty="0">
                <a:cs typeface="Calibri"/>
              </a:rPr>
              <a:t> a </a:t>
            </a:r>
            <a:r>
              <a:rPr lang="de-DE" sz="2000" i="1" dirty="0" err="1">
                <a:cs typeface="Calibri"/>
              </a:rPr>
              <a:t>constructor</a:t>
            </a:r>
            <a:r>
              <a:rPr lang="de-DE" sz="2000" i="1" dirty="0">
                <a:cs typeface="Calibri"/>
              </a:rPr>
              <a:t> </a:t>
            </a:r>
            <a:r>
              <a:rPr lang="de-DE" sz="2000" dirty="0" err="1">
                <a:cs typeface="Calibri"/>
              </a:rPr>
              <a:t>that</a:t>
            </a:r>
            <a:r>
              <a:rPr lang="de-DE" sz="2000" dirty="0">
                <a:cs typeface="Calibri"/>
              </a:rPr>
              <a:t> </a:t>
            </a:r>
            <a:r>
              <a:rPr lang="de-DE" sz="2000" dirty="0" err="1">
                <a:cs typeface="Calibri"/>
              </a:rPr>
              <a:t>can</a:t>
            </a:r>
            <a:r>
              <a:rPr lang="de-DE" sz="2000" dirty="0">
                <a:cs typeface="Calibri"/>
              </a:rPr>
              <a:t> </a:t>
            </a:r>
            <a:r>
              <a:rPr lang="de-DE" sz="2000" dirty="0" err="1">
                <a:cs typeface="Calibri"/>
              </a:rPr>
              <a:t>either</a:t>
            </a:r>
            <a:r>
              <a:rPr lang="de-DE" sz="2000" b="1" dirty="0">
                <a:cs typeface="Calibri"/>
              </a:rPr>
              <a:t> </a:t>
            </a:r>
            <a:r>
              <a:rPr lang="de-DE" sz="2000" dirty="0" err="1">
                <a:cs typeface="Calibri"/>
              </a:rPr>
              <a:t>create</a:t>
            </a:r>
            <a:r>
              <a:rPr lang="de-DE" sz="2000" dirty="0">
                <a:cs typeface="Calibri"/>
              </a:rPr>
              <a:t> an </a:t>
            </a:r>
            <a:r>
              <a:rPr lang="de-DE" sz="2000" dirty="0" err="1">
                <a:cs typeface="Calibri"/>
              </a:rPr>
              <a:t>empty</a:t>
            </a:r>
            <a:r>
              <a:rPr lang="de-DE" sz="2000" dirty="0">
                <a:cs typeface="Calibri"/>
              </a:rPr>
              <a:t> </a:t>
            </a:r>
            <a:r>
              <a:rPr lang="de-DE" sz="2000" dirty="0" err="1">
                <a:cs typeface="Calibri"/>
              </a:rPr>
              <a:t>object</a:t>
            </a:r>
            <a:r>
              <a:rPr lang="de-DE" sz="2000" dirty="0">
                <a:cs typeface="Calibri"/>
              </a:rPr>
              <a:t> </a:t>
            </a:r>
            <a:r>
              <a:rPr lang="de-DE" sz="2000" dirty="0" err="1">
                <a:cs typeface="Calibri"/>
              </a:rPr>
              <a:t>of</a:t>
            </a:r>
            <a:r>
              <a:rPr lang="de-DE" sz="2000" dirty="0">
                <a:cs typeface="Calibri"/>
              </a:rPr>
              <a:t> </a:t>
            </a:r>
            <a:r>
              <a:rPr lang="de-DE" sz="2000" dirty="0" err="1">
                <a:cs typeface="Calibri"/>
              </a:rPr>
              <a:t>this</a:t>
            </a:r>
            <a:r>
              <a:rPr lang="de-DE" sz="2000" dirty="0">
                <a:cs typeface="Calibri"/>
              </a:rPr>
              <a:t> type </a:t>
            </a:r>
            <a:r>
              <a:rPr lang="de-DE" sz="2000" dirty="0" err="1">
                <a:cs typeface="Calibri"/>
              </a:rPr>
              <a:t>or</a:t>
            </a:r>
            <a:r>
              <a:rPr lang="de-DE" sz="2000" dirty="0">
                <a:cs typeface="Calibri"/>
              </a:rPr>
              <a:t> </a:t>
            </a:r>
            <a:r>
              <a:rPr lang="de-DE" sz="2000" dirty="0" err="1">
                <a:cs typeface="Calibri"/>
              </a:rPr>
              <a:t>take</a:t>
            </a:r>
            <a:r>
              <a:rPr lang="de-DE" sz="2000" dirty="0">
                <a:cs typeface="Calibri"/>
              </a:rPr>
              <a:t> an </a:t>
            </a:r>
            <a:r>
              <a:rPr lang="de-DE" sz="2000" dirty="0" err="1">
                <a:cs typeface="Calibri"/>
              </a:rPr>
              <a:t>object</a:t>
            </a:r>
            <a:r>
              <a:rPr lang="de-DE" sz="2000" dirty="0">
                <a:cs typeface="Calibri"/>
              </a:rPr>
              <a:t> </a:t>
            </a:r>
            <a:r>
              <a:rPr lang="de-DE" sz="2000" dirty="0" err="1">
                <a:cs typeface="Calibri"/>
              </a:rPr>
              <a:t>of</a:t>
            </a:r>
            <a:r>
              <a:rPr lang="de-DE" sz="2000" dirty="0">
                <a:cs typeface="Calibri"/>
              </a:rPr>
              <a:t> a </a:t>
            </a:r>
            <a:r>
              <a:rPr lang="de-DE" sz="2000" dirty="0" err="1">
                <a:cs typeface="Calibri"/>
              </a:rPr>
              <a:t>certain</a:t>
            </a:r>
            <a:r>
              <a:rPr lang="de-DE" sz="2000" dirty="0">
                <a:cs typeface="Calibri"/>
              </a:rPr>
              <a:t> type and </a:t>
            </a:r>
            <a:r>
              <a:rPr lang="de-DE" sz="2000" dirty="0" err="1">
                <a:cs typeface="Calibri"/>
              </a:rPr>
              <a:t>convert</a:t>
            </a:r>
            <a:r>
              <a:rPr lang="de-DE" sz="2000" dirty="0">
                <a:cs typeface="Calibri"/>
              </a:rPr>
              <a:t> </a:t>
            </a:r>
            <a:r>
              <a:rPr lang="de-DE" sz="2000" dirty="0" err="1">
                <a:cs typeface="Calibri"/>
              </a:rPr>
              <a:t>it</a:t>
            </a:r>
            <a:r>
              <a:rPr lang="de-DE" sz="2000" dirty="0">
                <a:cs typeface="Calibri"/>
              </a:rPr>
              <a:t> </a:t>
            </a:r>
            <a:r>
              <a:rPr lang="de-DE" sz="2000" dirty="0" err="1">
                <a:cs typeface="Calibri"/>
              </a:rPr>
              <a:t>into</a:t>
            </a:r>
            <a:r>
              <a:rPr lang="de-DE" sz="2000" dirty="0">
                <a:cs typeface="Calibri"/>
              </a:rPr>
              <a:t> a </a:t>
            </a:r>
            <a:r>
              <a:rPr lang="de-DE" sz="2000" dirty="0" err="1">
                <a:cs typeface="Calibri"/>
              </a:rPr>
              <a:t>new</a:t>
            </a:r>
            <a:r>
              <a:rPr lang="de-DE" sz="2000" dirty="0">
                <a:cs typeface="Calibri"/>
              </a:rPr>
              <a:t> </a:t>
            </a:r>
            <a:r>
              <a:rPr lang="de-DE" sz="2000" dirty="0" err="1">
                <a:cs typeface="Calibri"/>
              </a:rPr>
              <a:t>one</a:t>
            </a:r>
            <a:endParaRPr lang="de-DE" sz="2000" dirty="0">
              <a:cs typeface="Calibri"/>
            </a:endParaRPr>
          </a:p>
          <a:p>
            <a:pPr marL="383540" lvl="1"/>
            <a:r>
              <a:rPr lang="de-DE" dirty="0">
                <a:cs typeface="Calibri"/>
              </a:rPr>
              <a:t>So </a:t>
            </a:r>
            <a:r>
              <a:rPr lang="de-DE" dirty="0" err="1">
                <a:latin typeface="Consolas"/>
                <a:cs typeface="Calibri"/>
              </a:rPr>
              <a:t>tuple</a:t>
            </a:r>
            <a:r>
              <a:rPr lang="de-DE" dirty="0">
                <a:latin typeface="Consolas"/>
                <a:cs typeface="Calibri"/>
              </a:rPr>
              <a:t>()</a:t>
            </a:r>
            <a:r>
              <a:rPr lang="de-DE" dirty="0">
                <a:cs typeface="Calibri"/>
              </a:rPr>
              <a:t>, </a:t>
            </a:r>
            <a:r>
              <a:rPr lang="de-DE" dirty="0" err="1">
                <a:latin typeface="Consolas"/>
                <a:cs typeface="Calibri"/>
              </a:rPr>
              <a:t>list</a:t>
            </a:r>
            <a:r>
              <a:rPr lang="de-DE" dirty="0">
                <a:latin typeface="Consolas"/>
                <a:cs typeface="Calibri"/>
              </a:rPr>
              <a:t>()</a:t>
            </a:r>
            <a:r>
              <a:rPr lang="de-DE" dirty="0">
                <a:cs typeface="Calibri"/>
              </a:rPr>
              <a:t>, </a:t>
            </a:r>
            <a:r>
              <a:rPr lang="de-DE" dirty="0" err="1">
                <a:latin typeface="Consolas"/>
                <a:cs typeface="Calibri"/>
              </a:rPr>
              <a:t>set</a:t>
            </a:r>
            <a:r>
              <a:rPr lang="de-DE" dirty="0">
                <a:latin typeface="Consolas"/>
                <a:cs typeface="Calibri"/>
              </a:rPr>
              <a:t>()</a:t>
            </a:r>
            <a:r>
              <a:rPr lang="de-DE" dirty="0">
                <a:cs typeface="Calibri"/>
              </a:rPr>
              <a:t> and </a:t>
            </a:r>
            <a:r>
              <a:rPr lang="de-DE" dirty="0" err="1">
                <a:latin typeface="Consolas"/>
                <a:cs typeface="Calibri"/>
              </a:rPr>
              <a:t>dict</a:t>
            </a:r>
            <a:r>
              <a:rPr lang="de-DE" dirty="0">
                <a:latin typeface="Consolas"/>
                <a:cs typeface="Calibri"/>
              </a:rPr>
              <a:t>()</a:t>
            </a:r>
            <a:r>
              <a:rPr lang="de-DE" dirty="0">
                <a:cs typeface="Calibri"/>
              </a:rPr>
              <a:t> </a:t>
            </a:r>
            <a:r>
              <a:rPr lang="de-DE" dirty="0" err="1">
                <a:cs typeface="Calibri"/>
              </a:rPr>
              <a:t>create</a:t>
            </a:r>
            <a:r>
              <a:rPr lang="de-DE" dirty="0">
                <a:cs typeface="Calibri"/>
              </a:rPr>
              <a:t> </a:t>
            </a:r>
            <a:r>
              <a:rPr lang="de-DE" dirty="0" err="1">
                <a:cs typeface="Calibri"/>
              </a:rPr>
              <a:t>empty</a:t>
            </a:r>
            <a:r>
              <a:rPr lang="de-DE" dirty="0">
                <a:cs typeface="Calibri"/>
              </a:rPr>
              <a:t> </a:t>
            </a:r>
            <a:r>
              <a:rPr lang="de-DE" dirty="0" err="1">
                <a:cs typeface="Calibri"/>
              </a:rPr>
              <a:t>instances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a:t>
            </a:r>
            <a:r>
              <a:rPr lang="de-DE" dirty="0" err="1">
                <a:cs typeface="Calibri"/>
              </a:rPr>
              <a:t>types</a:t>
            </a:r>
            <a:endParaRPr lang="de-DE">
              <a:solidFill>
                <a:srgbClr val="000000"/>
              </a:solidFill>
              <a:cs typeface="Calibri"/>
            </a:endParaRPr>
          </a:p>
          <a:p>
            <a:pPr marL="182245" indent="-182245"/>
            <a:r>
              <a:rPr lang="de-DE" sz="2000" dirty="0">
                <a:cs typeface="Calibri"/>
              </a:rPr>
              <a:t> </a:t>
            </a:r>
            <a:r>
              <a:rPr lang="de-DE" sz="2000" dirty="0" err="1">
                <a:cs typeface="Calibri"/>
              </a:rPr>
              <a:t>Using</a:t>
            </a:r>
            <a:r>
              <a:rPr lang="de-DE" sz="2000" dirty="0">
                <a:cs typeface="Calibri"/>
              </a:rPr>
              <a:t> </a:t>
            </a:r>
            <a:r>
              <a:rPr lang="de-DE" sz="2000" dirty="0" err="1">
                <a:cs typeface="Calibri"/>
              </a:rPr>
              <a:t>this</a:t>
            </a:r>
            <a:r>
              <a:rPr lang="de-DE" sz="2000" dirty="0">
                <a:cs typeface="Calibri"/>
              </a:rPr>
              <a:t>, </a:t>
            </a:r>
            <a:r>
              <a:rPr lang="de-DE" sz="2000" dirty="0" err="1">
                <a:cs typeface="Calibri"/>
              </a:rPr>
              <a:t>you</a:t>
            </a:r>
            <a:r>
              <a:rPr lang="de-DE" sz="2000" dirty="0">
                <a:cs typeface="Calibri"/>
              </a:rPr>
              <a:t> </a:t>
            </a:r>
            <a:r>
              <a:rPr lang="de-DE" sz="2000" dirty="0" err="1">
                <a:cs typeface="Calibri"/>
              </a:rPr>
              <a:t>can</a:t>
            </a:r>
            <a:r>
              <a:rPr lang="de-DE" sz="2000" dirty="0">
                <a:cs typeface="Calibri"/>
              </a:rPr>
              <a:t> </a:t>
            </a:r>
            <a:r>
              <a:rPr lang="de-DE" sz="2000" dirty="0" err="1">
                <a:cs typeface="Calibri"/>
              </a:rPr>
              <a:t>convert</a:t>
            </a:r>
            <a:r>
              <a:rPr lang="de-DE" sz="2000" dirty="0">
                <a:cs typeface="Calibri"/>
              </a:rPr>
              <a:t> </a:t>
            </a:r>
            <a:r>
              <a:rPr lang="de-DE" sz="2000" dirty="0" err="1">
                <a:cs typeface="Calibri"/>
              </a:rPr>
              <a:t>between</a:t>
            </a:r>
            <a:r>
              <a:rPr lang="de-DE" sz="2000" dirty="0">
                <a:cs typeface="Calibri"/>
              </a:rPr>
              <a:t> </a:t>
            </a:r>
            <a:r>
              <a:rPr lang="de-DE" sz="2000" dirty="0" err="1">
                <a:cs typeface="Calibri"/>
              </a:rPr>
              <a:t>list</a:t>
            </a:r>
            <a:r>
              <a:rPr lang="de-DE" sz="2000" dirty="0">
                <a:cs typeface="Calibri"/>
              </a:rPr>
              <a:t>, </a:t>
            </a:r>
            <a:r>
              <a:rPr lang="de-DE" sz="2000" dirty="0" err="1">
                <a:cs typeface="Calibri"/>
              </a:rPr>
              <a:t>tuple</a:t>
            </a:r>
            <a:r>
              <a:rPr lang="de-DE" sz="2000" dirty="0">
                <a:solidFill>
                  <a:srgbClr val="404040"/>
                </a:solidFill>
                <a:cs typeface="Calibri"/>
              </a:rPr>
              <a:t> and </a:t>
            </a:r>
            <a:r>
              <a:rPr lang="de-DE" sz="2000" dirty="0" err="1">
                <a:solidFill>
                  <a:srgbClr val="404040"/>
                </a:solidFill>
                <a:cs typeface="Calibri"/>
              </a:rPr>
              <a:t>set</a:t>
            </a:r>
            <a:r>
              <a:rPr lang="de-DE" sz="2000" dirty="0">
                <a:solidFill>
                  <a:srgbClr val="404040"/>
                </a:solidFill>
                <a:cs typeface="Calibri"/>
              </a:rPr>
              <a:t> </a:t>
            </a:r>
            <a:r>
              <a:rPr lang="de-DE" sz="2000" dirty="0" err="1">
                <a:solidFill>
                  <a:srgbClr val="404040"/>
                </a:solidFill>
                <a:cs typeface="Calibri"/>
              </a:rPr>
              <a:t>quite</a:t>
            </a:r>
            <a:r>
              <a:rPr lang="de-DE" sz="2000" dirty="0">
                <a:solidFill>
                  <a:srgbClr val="404040"/>
                </a:solidFill>
                <a:cs typeface="Calibri"/>
              </a:rPr>
              <a:t> </a:t>
            </a:r>
            <a:r>
              <a:rPr lang="de-DE" sz="2000" dirty="0" err="1">
                <a:solidFill>
                  <a:srgbClr val="404040"/>
                </a:solidFill>
                <a:cs typeface="Calibri"/>
              </a:rPr>
              <a:t>easily</a:t>
            </a:r>
            <a:endParaRPr lang="de-DE" sz="2000">
              <a:solidFill>
                <a:schemeClr val="tx1"/>
              </a:solidFill>
              <a:cs typeface="Calibri"/>
            </a:endParaRPr>
          </a:p>
          <a:p>
            <a:pPr marL="182245" indent="-182245"/>
            <a:r>
              <a:rPr lang="de-DE" sz="2000" dirty="0">
                <a:cs typeface="Calibri"/>
              </a:rPr>
              <a:t>This </a:t>
            </a:r>
            <a:r>
              <a:rPr lang="de-DE" sz="2000" dirty="0" err="1">
                <a:cs typeface="Calibri"/>
              </a:rPr>
              <a:t>is</a:t>
            </a:r>
            <a:r>
              <a:rPr lang="de-DE" sz="2000" dirty="0">
                <a:cs typeface="Calibri"/>
              </a:rPr>
              <a:t> </a:t>
            </a:r>
            <a:r>
              <a:rPr lang="de-DE" sz="2000" dirty="0" err="1">
                <a:cs typeface="Calibri"/>
              </a:rPr>
              <a:t>for</a:t>
            </a:r>
            <a:r>
              <a:rPr lang="de-DE" sz="2000" dirty="0">
                <a:cs typeface="Calibri"/>
              </a:rPr>
              <a:t> </a:t>
            </a:r>
            <a:r>
              <a:rPr lang="de-DE" sz="2000" dirty="0" err="1">
                <a:cs typeface="Calibri"/>
              </a:rPr>
              <a:t>example</a:t>
            </a:r>
            <a:r>
              <a:rPr lang="de-DE" sz="2000" dirty="0">
                <a:cs typeface="Calibri"/>
              </a:rPr>
              <a:t> </a:t>
            </a:r>
            <a:r>
              <a:rPr lang="de-DE" sz="2000" dirty="0" err="1">
                <a:cs typeface="Calibri"/>
              </a:rPr>
              <a:t>useful</a:t>
            </a:r>
            <a:r>
              <a:rPr lang="de-DE" sz="2000" dirty="0">
                <a:cs typeface="Calibri"/>
              </a:rPr>
              <a:t> </a:t>
            </a:r>
            <a:r>
              <a:rPr lang="de-DE" sz="2000" dirty="0" err="1">
                <a:cs typeface="Calibri"/>
              </a:rPr>
              <a:t>for</a:t>
            </a:r>
            <a:r>
              <a:rPr lang="de-DE" sz="2000" dirty="0">
                <a:cs typeface="Calibri"/>
              </a:rPr>
              <a:t> </a:t>
            </a:r>
            <a:r>
              <a:rPr lang="de-DE" sz="2000" dirty="0" err="1">
                <a:cs typeface="Calibri"/>
              </a:rPr>
              <a:t>deleting</a:t>
            </a:r>
            <a:r>
              <a:rPr lang="de-DE" sz="2000" dirty="0">
                <a:cs typeface="Calibri"/>
              </a:rPr>
              <a:t> </a:t>
            </a:r>
            <a:r>
              <a:rPr lang="de-DE" sz="2000" dirty="0" err="1">
                <a:cs typeface="Calibri"/>
              </a:rPr>
              <a:t>from</a:t>
            </a:r>
            <a:r>
              <a:rPr lang="de-DE" sz="2000" dirty="0">
                <a:cs typeface="Calibri"/>
              </a:rPr>
              <a:t> a </a:t>
            </a:r>
            <a:r>
              <a:rPr lang="de-DE" sz="2000" dirty="0" err="1">
                <a:cs typeface="Calibri"/>
              </a:rPr>
              <a:t>set</a:t>
            </a:r>
            <a:endParaRPr lang="de-DE" sz="2000" dirty="0">
              <a:cs typeface="Calibri"/>
            </a:endParaRPr>
          </a:p>
          <a:p>
            <a:pPr marL="383540" lvl="1"/>
            <a:r>
              <a:rPr lang="de-DE" dirty="0" err="1">
                <a:cs typeface="Calibri"/>
              </a:rPr>
              <a:t>Convert</a:t>
            </a:r>
            <a:r>
              <a:rPr lang="de-DE" dirty="0">
                <a:cs typeface="Calibri"/>
              </a:rPr>
              <a:t> </a:t>
            </a:r>
            <a:r>
              <a:rPr lang="de-DE" dirty="0" err="1">
                <a:cs typeface="Calibri"/>
              </a:rPr>
              <a:t>to</a:t>
            </a:r>
            <a:r>
              <a:rPr lang="de-DE" dirty="0">
                <a:cs typeface="Calibri"/>
              </a:rPr>
              <a:t> a </a:t>
            </a:r>
            <a:r>
              <a:rPr lang="de-DE" dirty="0" err="1">
                <a:cs typeface="Calibri"/>
              </a:rPr>
              <a:t>list</a:t>
            </a:r>
            <a:r>
              <a:rPr lang="de-DE" dirty="0">
                <a:cs typeface="Calibri"/>
              </a:rPr>
              <a:t>, </a:t>
            </a:r>
            <a:r>
              <a:rPr lang="de-DE" dirty="0" err="1">
                <a:cs typeface="Calibri"/>
              </a:rPr>
              <a:t>delete</a:t>
            </a:r>
            <a:r>
              <a:rPr lang="de-DE" dirty="0">
                <a:cs typeface="Calibri"/>
              </a:rPr>
              <a:t> </a:t>
            </a:r>
            <a:r>
              <a:rPr lang="de-DE" dirty="0" err="1">
                <a:cs typeface="Calibri"/>
              </a:rPr>
              <a:t>the</a:t>
            </a:r>
            <a:r>
              <a:rPr lang="de-DE" dirty="0">
                <a:cs typeface="Calibri"/>
              </a:rPr>
              <a:t> </a:t>
            </a:r>
            <a:r>
              <a:rPr lang="de-DE" dirty="0" err="1">
                <a:cs typeface="Calibri"/>
              </a:rPr>
              <a:t>entry</a:t>
            </a:r>
            <a:r>
              <a:rPr lang="de-DE" dirty="0">
                <a:cs typeface="Calibri"/>
              </a:rPr>
              <a:t>, </a:t>
            </a:r>
            <a:r>
              <a:rPr lang="de-DE" dirty="0" err="1">
                <a:cs typeface="Calibri"/>
              </a:rPr>
              <a:t>convert</a:t>
            </a:r>
            <a:r>
              <a:rPr lang="de-DE" dirty="0">
                <a:cs typeface="Calibri"/>
              </a:rPr>
              <a:t> back</a:t>
            </a:r>
          </a:p>
          <a:p>
            <a:pPr marL="0" indent="0">
              <a:buNone/>
            </a:pPr>
            <a:endParaRPr lang="de-DE" sz="2000" dirty="0">
              <a:cs typeface="Calibri"/>
            </a:endParaRPr>
          </a:p>
        </p:txBody>
      </p:sp>
      <p:sp>
        <p:nvSpPr>
          <p:cNvPr id="3" name="Foliennummernplatzhalter 2">
            <a:extLst>
              <a:ext uri="{FF2B5EF4-FFF2-40B4-BE49-F238E27FC236}">
                <a16:creationId xmlns:a16="http://schemas.microsoft.com/office/drawing/2014/main" xmlns="" id="{7F9EF2C3-F488-4C87-A9FE-0899304F98D4}"/>
              </a:ext>
            </a:extLst>
          </p:cNvPr>
          <p:cNvSpPr>
            <a:spLocks noGrp="1"/>
          </p:cNvSpPr>
          <p:nvPr>
            <p:ph type="sldNum" sz="quarter" idx="12"/>
          </p:nvPr>
        </p:nvSpPr>
        <p:spPr/>
        <p:txBody>
          <a:bodyPr/>
          <a:lstStyle/>
          <a:p>
            <a:fld id="{89C4E583-6443-4199-AF95-A2ECCC288D48}" type="slidenum">
              <a:rPr lang="en-GB" smtClean="0"/>
              <a:t>56</a:t>
            </a:fld>
            <a:endParaRPr lang="en-GB"/>
          </a:p>
        </p:txBody>
      </p:sp>
      <p:sp>
        <p:nvSpPr>
          <p:cNvPr id="4" name="Textfeld 3">
            <a:extLst>
              <a:ext uri="{FF2B5EF4-FFF2-40B4-BE49-F238E27FC236}">
                <a16:creationId xmlns:a16="http://schemas.microsoft.com/office/drawing/2014/main" xmlns="" id="{C7D7F340-2A65-4F51-A8DF-B4064BE2B546}"/>
              </a:ext>
            </a:extLst>
          </p:cNvPr>
          <p:cNvSpPr txBox="1"/>
          <p:nvPr/>
        </p:nvSpPr>
        <p:spPr>
          <a:xfrm>
            <a:off x="1273830" y="4386527"/>
            <a:ext cx="9907314" cy="1477328"/>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fruits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'apple'</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'pear'</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'banana'</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'orange</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endParaRPr lang="en-US" dirty="0" smtClean="0">
              <a:solidFill>
                <a:srgbClr val="000000"/>
              </a:solidFill>
              <a:latin typeface="Consolas"/>
            </a:endParaRPr>
          </a:p>
          <a:p>
            <a:r>
              <a:rPr lang="en-US" dirty="0" err="1" smtClean="0">
                <a:solidFill>
                  <a:srgbClr val="000000"/>
                </a:solidFill>
                <a:latin typeface="Consolas"/>
              </a:rPr>
              <a:t>fruits_tuple</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smtClean="0">
                <a:solidFill>
                  <a:srgbClr val="000000"/>
                </a:solidFill>
                <a:latin typeface="Consolas"/>
              </a:rPr>
              <a:t>tuple</a:t>
            </a:r>
            <a:r>
              <a:rPr lang="en-US" b="1" dirty="0" smtClean="0">
                <a:solidFill>
                  <a:srgbClr val="000080"/>
                </a:solidFill>
                <a:latin typeface="Consolas"/>
              </a:rPr>
              <a:t>(</a:t>
            </a:r>
            <a:r>
              <a:rPr lang="en-US" dirty="0" smtClean="0">
                <a:solidFill>
                  <a:srgbClr val="000000"/>
                </a:solidFill>
                <a:latin typeface="Consolas"/>
              </a:rPr>
              <a:t>fruits</a:t>
            </a:r>
            <a:r>
              <a:rPr lang="en-US" b="1" dirty="0" smtClean="0">
                <a:solidFill>
                  <a:srgbClr val="000080"/>
                </a:solidFill>
                <a:latin typeface="Consolas"/>
              </a:rPr>
              <a:t>)</a:t>
            </a:r>
            <a:endParaRPr lang="en-US" dirty="0" smtClean="0">
              <a:solidFill>
                <a:srgbClr val="000000"/>
              </a:solidFill>
              <a:latin typeface="Consolas"/>
            </a:endParaRPr>
          </a:p>
          <a:p>
            <a:r>
              <a:rPr lang="en-US" dirty="0" err="1" smtClean="0">
                <a:solidFill>
                  <a:srgbClr val="000000"/>
                </a:solidFill>
                <a:latin typeface="Consolas"/>
              </a:rPr>
              <a:t>fruits_set</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smtClean="0">
                <a:solidFill>
                  <a:srgbClr val="000000"/>
                </a:solidFill>
                <a:latin typeface="Consolas"/>
              </a:rPr>
              <a:t>set</a:t>
            </a:r>
            <a:r>
              <a:rPr lang="en-US" b="1" dirty="0" smtClean="0">
                <a:solidFill>
                  <a:srgbClr val="000080"/>
                </a:solidFill>
                <a:latin typeface="Consolas"/>
              </a:rPr>
              <a:t>(</a:t>
            </a:r>
            <a:r>
              <a:rPr lang="en-US" dirty="0" smtClean="0">
                <a:solidFill>
                  <a:srgbClr val="000000"/>
                </a:solidFill>
                <a:latin typeface="Consolas"/>
              </a:rPr>
              <a:t>fruits</a:t>
            </a:r>
            <a:r>
              <a:rPr lang="en-US" b="1" dirty="0" smtClean="0">
                <a:solidFill>
                  <a:srgbClr val="000080"/>
                </a:solidFill>
                <a:latin typeface="Consolas"/>
              </a:rPr>
              <a:t>)</a:t>
            </a:r>
            <a:endParaRPr lang="en-US" dirty="0" smtClean="0">
              <a:solidFill>
                <a:srgbClr val="000000"/>
              </a:solidFill>
              <a:latin typeface="Consolas"/>
            </a:endParaRPr>
          </a:p>
          <a:p>
            <a:r>
              <a:rPr lang="en-US" dirty="0" err="1" smtClean="0">
                <a:solidFill>
                  <a:srgbClr val="000000"/>
                </a:solidFill>
                <a:latin typeface="Consolas"/>
              </a:rPr>
              <a:t>fruits_list_again</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list</a:t>
            </a:r>
            <a:r>
              <a:rPr lang="en-US" b="1" dirty="0">
                <a:solidFill>
                  <a:srgbClr val="000080"/>
                </a:solidFill>
                <a:latin typeface="Consolas"/>
              </a:rPr>
              <a:t>(</a:t>
            </a:r>
            <a:r>
              <a:rPr lang="en-US" dirty="0" err="1">
                <a:solidFill>
                  <a:srgbClr val="000000"/>
                </a:solidFill>
                <a:latin typeface="Consolas"/>
              </a:rPr>
              <a:t>fruits_set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7231818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1F364A5-258D-4724-BF15-4E62E038E8FF}"/>
              </a:ext>
            </a:extLst>
          </p:cNvPr>
          <p:cNvSpPr>
            <a:spLocks noGrp="1"/>
          </p:cNvSpPr>
          <p:nvPr>
            <p:ph type="title"/>
          </p:nvPr>
        </p:nvSpPr>
        <p:spPr/>
        <p:txBody>
          <a:bodyPr/>
          <a:lstStyle/>
          <a:p>
            <a:r>
              <a:rPr lang="de-DE" dirty="0">
                <a:cs typeface="Calibri Light"/>
              </a:rPr>
              <a:t>Collection </a:t>
            </a:r>
            <a:r>
              <a:rPr lang="de-DE" dirty="0" err="1">
                <a:cs typeface="Calibri Light"/>
              </a:rPr>
              <a:t>Functions</a:t>
            </a:r>
            <a:endParaRPr lang="de-DE" dirty="0" err="1"/>
          </a:p>
        </p:txBody>
      </p:sp>
      <p:sp>
        <p:nvSpPr>
          <p:cNvPr id="4" name="Foliennummernplatzhalter 3">
            <a:extLst>
              <a:ext uri="{FF2B5EF4-FFF2-40B4-BE49-F238E27FC236}">
                <a16:creationId xmlns:a16="http://schemas.microsoft.com/office/drawing/2014/main" xmlns="" id="{AE5DF2E5-C9F5-495A-A421-30088FE99976}"/>
              </a:ext>
            </a:extLst>
          </p:cNvPr>
          <p:cNvSpPr>
            <a:spLocks noGrp="1"/>
          </p:cNvSpPr>
          <p:nvPr>
            <p:ph type="sldNum" sz="quarter" idx="12"/>
          </p:nvPr>
        </p:nvSpPr>
        <p:spPr/>
        <p:txBody>
          <a:bodyPr/>
          <a:lstStyle/>
          <a:p>
            <a:fld id="{89C4E583-6443-4199-AF95-A2ECCC288D48}" type="slidenum">
              <a:rPr lang="en-GB" smtClean="0"/>
              <a:t>57</a:t>
            </a:fld>
            <a:endParaRPr lang="en-GB"/>
          </a:p>
        </p:txBody>
      </p:sp>
    </p:spTree>
    <p:extLst>
      <p:ext uri="{BB962C8B-B14F-4D97-AF65-F5344CB8AC3E}">
        <p14:creationId xmlns:p14="http://schemas.microsoft.com/office/powerpoint/2010/main" val="24330693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1F364A5-258D-4724-BF15-4E62E038E8FF}"/>
              </a:ext>
            </a:extLst>
          </p:cNvPr>
          <p:cNvSpPr>
            <a:spLocks noGrp="1"/>
          </p:cNvSpPr>
          <p:nvPr>
            <p:ph type="title"/>
          </p:nvPr>
        </p:nvSpPr>
        <p:spPr/>
        <p:txBody>
          <a:bodyPr/>
          <a:lstStyle/>
          <a:p>
            <a:r>
              <a:rPr lang="de-DE" dirty="0">
                <a:cs typeface="Calibri Light"/>
              </a:rPr>
              <a:t>Collection </a:t>
            </a:r>
            <a:r>
              <a:rPr lang="de-DE" dirty="0" err="1">
                <a:cs typeface="Calibri Light"/>
              </a:rPr>
              <a:t>Functions</a:t>
            </a:r>
            <a:endParaRPr lang="de-DE" dirty="0" err="1"/>
          </a:p>
        </p:txBody>
      </p:sp>
      <p:sp>
        <p:nvSpPr>
          <p:cNvPr id="5" name="Inhaltsplatzhalter 4">
            <a:extLst>
              <a:ext uri="{FF2B5EF4-FFF2-40B4-BE49-F238E27FC236}">
                <a16:creationId xmlns:a16="http://schemas.microsoft.com/office/drawing/2014/main" xmlns="" id="{8BBB3B9B-6D6C-49A9-8E71-78F446E21FD3}"/>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will </a:t>
            </a:r>
            <a:r>
              <a:rPr lang="de-DE" dirty="0" err="1">
                <a:cs typeface="Calibri"/>
              </a:rPr>
              <a:t>introduce</a:t>
            </a:r>
            <a:r>
              <a:rPr lang="de-DE" dirty="0">
                <a:cs typeface="Calibri"/>
              </a:rPr>
              <a:t> </a:t>
            </a:r>
            <a:r>
              <a:rPr lang="de-DE" dirty="0" err="1">
                <a:cs typeface="Calibri"/>
              </a:rPr>
              <a:t>some</a:t>
            </a:r>
            <a:r>
              <a:rPr lang="de-DE" dirty="0">
                <a:cs typeface="Calibri"/>
              </a:rPr>
              <a:t> </a:t>
            </a:r>
            <a:r>
              <a:rPr lang="de-DE" dirty="0" err="1">
                <a:cs typeface="Calibri"/>
              </a:rPr>
              <a:t>functions</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on all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shown</a:t>
            </a:r>
            <a:r>
              <a:rPr lang="de-DE" dirty="0">
                <a:cs typeface="Calibri"/>
              </a:rPr>
              <a:t> in </a:t>
            </a:r>
            <a:r>
              <a:rPr lang="de-DE" dirty="0" err="1">
                <a:cs typeface="Calibri"/>
              </a:rPr>
              <a:t>this</a:t>
            </a:r>
            <a:r>
              <a:rPr lang="de-DE" dirty="0">
                <a:cs typeface="Calibri"/>
              </a:rPr>
              <a:t> </a:t>
            </a:r>
            <a:r>
              <a:rPr lang="de-DE" dirty="0" err="1">
                <a:cs typeface="Calibri"/>
              </a:rPr>
              <a:t>lecture</a:t>
            </a:r>
          </a:p>
          <a:p>
            <a:pPr marL="182245" indent="-182245"/>
            <a:r>
              <a:rPr lang="de-DE" dirty="0" err="1">
                <a:cs typeface="Calibri"/>
              </a:rPr>
              <a:t>For</a:t>
            </a:r>
            <a:r>
              <a:rPr lang="de-DE" dirty="0">
                <a:cs typeface="Calibri"/>
              </a:rPr>
              <a:t> </a:t>
            </a:r>
            <a:r>
              <a:rPr lang="de-DE" dirty="0" err="1">
                <a:cs typeface="Calibri"/>
              </a:rPr>
              <a:t>dictionaries</a:t>
            </a:r>
            <a:r>
              <a:rPr lang="de-DE" dirty="0">
                <a:cs typeface="Calibri"/>
              </a:rPr>
              <a:t>, </a:t>
            </a:r>
            <a:r>
              <a:rPr lang="de-DE" dirty="0" err="1">
                <a:cs typeface="Calibri"/>
              </a:rPr>
              <a:t>these</a:t>
            </a:r>
            <a:r>
              <a:rPr lang="de-DE" dirty="0">
                <a:cs typeface="Calibri"/>
              </a:rPr>
              <a:t> will </a:t>
            </a:r>
            <a:r>
              <a:rPr lang="de-DE" dirty="0" err="1">
                <a:cs typeface="Calibri"/>
              </a:rPr>
              <a:t>apply</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keys</a:t>
            </a:r>
            <a:r>
              <a:rPr lang="de-DE" dirty="0">
                <a:cs typeface="Calibri"/>
              </a:rPr>
              <a:t> (</a:t>
            </a:r>
            <a:r>
              <a:rPr lang="de-DE" dirty="0" err="1">
                <a:cs typeface="Calibri"/>
              </a:rPr>
              <a:t>unless</a:t>
            </a:r>
            <a:r>
              <a:rPr lang="de-DE" dirty="0">
                <a:cs typeface="Calibri"/>
              </a:rPr>
              <a:t> </a:t>
            </a:r>
            <a:r>
              <a:rPr lang="de-DE" dirty="0" err="1">
                <a:cs typeface="Calibri"/>
              </a:rPr>
              <a:t>stated</a:t>
            </a:r>
            <a:r>
              <a:rPr lang="de-DE" dirty="0">
                <a:cs typeface="Calibri"/>
              </a:rPr>
              <a:t> </a:t>
            </a:r>
            <a:r>
              <a:rPr lang="de-DE" dirty="0" err="1">
                <a:cs typeface="Calibri"/>
              </a:rPr>
              <a:t>otherwise</a:t>
            </a:r>
            <a:r>
              <a:rPr lang="de-DE" dirty="0">
                <a:cs typeface="Calibri"/>
              </a:rPr>
              <a:t> </a:t>
            </a:r>
            <a:r>
              <a:rPr lang="de-DE" dirty="0" err="1">
                <a:cs typeface="Calibri"/>
              </a:rPr>
              <a:t>by</a:t>
            </a:r>
            <a:r>
              <a:rPr lang="de-DE" dirty="0">
                <a:cs typeface="Calibri"/>
              </a:rPr>
              <a:t> </a:t>
            </a:r>
            <a:r>
              <a:rPr lang="de-DE" dirty="0" err="1">
                <a:cs typeface="Calibri"/>
              </a:rPr>
              <a:t>the</a:t>
            </a:r>
            <a:r>
              <a:rPr lang="de-DE" dirty="0">
                <a:cs typeface="Calibri"/>
              </a:rPr>
              <a:t> </a:t>
            </a:r>
            <a:r>
              <a:rPr lang="de-DE" dirty="0" err="1">
                <a:cs typeface="Calibri"/>
              </a:rPr>
              <a:t>user</a:t>
            </a:r>
            <a:r>
              <a:rPr lang="de-DE" dirty="0">
                <a:cs typeface="Calibri"/>
              </a:rPr>
              <a:t>)</a:t>
            </a:r>
          </a:p>
        </p:txBody>
      </p:sp>
      <p:sp>
        <p:nvSpPr>
          <p:cNvPr id="4" name="Foliennummernplatzhalter 3">
            <a:extLst>
              <a:ext uri="{FF2B5EF4-FFF2-40B4-BE49-F238E27FC236}">
                <a16:creationId xmlns:a16="http://schemas.microsoft.com/office/drawing/2014/main" xmlns="" id="{AE5DF2E5-C9F5-495A-A421-30088FE99976}"/>
              </a:ext>
            </a:extLst>
          </p:cNvPr>
          <p:cNvSpPr>
            <a:spLocks noGrp="1"/>
          </p:cNvSpPr>
          <p:nvPr>
            <p:ph type="sldNum" sz="quarter" idx="12"/>
          </p:nvPr>
        </p:nvSpPr>
        <p:spPr/>
        <p:txBody>
          <a:bodyPr/>
          <a:lstStyle/>
          <a:p>
            <a:fld id="{89C4E583-6443-4199-AF95-A2ECCC288D48}" type="slidenum">
              <a:rPr lang="en-GB" smtClean="0"/>
              <a:t>58</a:t>
            </a:fld>
            <a:endParaRPr lang="en-GB"/>
          </a:p>
        </p:txBody>
      </p:sp>
    </p:spTree>
    <p:extLst>
      <p:ext uri="{BB962C8B-B14F-4D97-AF65-F5344CB8AC3E}">
        <p14:creationId xmlns:p14="http://schemas.microsoft.com/office/powerpoint/2010/main" val="9124281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Functions</a:t>
            </a:r>
            <a:r>
              <a:rPr lang="de-DE" dirty="0">
                <a:cs typeface="Calibri Light"/>
              </a:rPr>
              <a:t>: </a:t>
            </a:r>
            <a:r>
              <a:rPr lang="de-DE" dirty="0" err="1">
                <a:cs typeface="Calibri Light"/>
              </a:rPr>
              <a:t>len</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xmlns=""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len</a:t>
            </a:r>
            <a:r>
              <a:rPr lang="de-DE" dirty="0">
                <a:latin typeface="Consolas"/>
                <a:cs typeface="Calibri"/>
              </a:rPr>
              <a:t>() </a:t>
            </a:r>
            <a:r>
              <a:rPr lang="de-DE" dirty="0" err="1">
                <a:latin typeface="Calibri"/>
                <a:cs typeface="Calibri"/>
              </a:rPr>
              <a:t>enables</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determine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length</a:t>
            </a:r>
            <a:r>
              <a:rPr lang="de-DE" dirty="0">
                <a:latin typeface="Calibri"/>
                <a:cs typeface="Calibri"/>
              </a:rPr>
              <a:t> </a:t>
            </a:r>
            <a:r>
              <a:rPr lang="de-DE" dirty="0" err="1">
                <a:latin typeface="Calibri"/>
                <a:cs typeface="Calibri"/>
              </a:rPr>
              <a:t>of</a:t>
            </a:r>
            <a:r>
              <a:rPr lang="de-DE" dirty="0">
                <a:latin typeface="Calibri"/>
                <a:cs typeface="Calibri"/>
              </a:rPr>
              <a:t> an </a:t>
            </a:r>
            <a:r>
              <a:rPr lang="de-DE" dirty="0" err="1">
                <a:latin typeface="Calibri"/>
                <a:cs typeface="Calibri"/>
              </a:rPr>
              <a:t>object</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r>
              <a:rPr lang="de-DE" dirty="0">
                <a:latin typeface="Calibri"/>
                <a:cs typeface="Calibri"/>
              </a:rPr>
              <a:t>Keep in </a:t>
            </a:r>
            <a:r>
              <a:rPr lang="de-DE" dirty="0" err="1">
                <a:latin typeface="Calibri"/>
                <a:cs typeface="Calibri"/>
              </a:rPr>
              <a:t>mind</a:t>
            </a:r>
            <a:r>
              <a:rPr lang="de-DE" dirty="0">
                <a:latin typeface="Calibri"/>
                <a:cs typeface="Calibri"/>
              </a:rPr>
              <a:t> </a:t>
            </a:r>
            <a:r>
              <a:rPr lang="de-DE" dirty="0" err="1">
                <a:latin typeface="Calibri"/>
                <a:cs typeface="Calibri"/>
              </a:rPr>
              <a:t>that</a:t>
            </a:r>
            <a:r>
              <a:rPr lang="de-DE" dirty="0">
                <a:latin typeface="Calibri"/>
                <a:cs typeface="Calibri"/>
              </a:rPr>
              <a:t> </a:t>
            </a:r>
            <a:r>
              <a:rPr lang="de-DE" dirty="0" err="1">
                <a:latin typeface="Calibri"/>
                <a:cs typeface="Calibri"/>
              </a:rPr>
              <a:t>though</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length</a:t>
            </a:r>
            <a:r>
              <a:rPr lang="de-DE" dirty="0">
                <a:latin typeface="Calibri"/>
                <a:cs typeface="Calibri"/>
              </a:rPr>
              <a:t> </a:t>
            </a:r>
            <a:r>
              <a:rPr lang="de-DE" dirty="0" err="1">
                <a:latin typeface="Calibri"/>
                <a:cs typeface="Calibri"/>
              </a:rPr>
              <a:t>is</a:t>
            </a:r>
            <a:r>
              <a:rPr lang="de-DE" dirty="0">
                <a:latin typeface="Calibri"/>
                <a:cs typeface="Calibri"/>
              </a:rPr>
              <a:t> </a:t>
            </a:r>
            <a:r>
              <a:rPr lang="de-DE" b="1" dirty="0">
                <a:latin typeface="Calibri"/>
                <a:cs typeface="Calibri"/>
              </a:rPr>
              <a:t>4</a:t>
            </a:r>
            <a:r>
              <a:rPr lang="de-DE" dirty="0">
                <a:latin typeface="Calibri"/>
                <a:cs typeface="Calibri"/>
              </a:rPr>
              <a:t>, </a:t>
            </a:r>
            <a:r>
              <a:rPr lang="de-DE" dirty="0" err="1">
                <a:latin typeface="Calibri"/>
                <a:cs typeface="Calibri"/>
              </a:rPr>
              <a:t>the</a:t>
            </a:r>
            <a:r>
              <a:rPr lang="de-DE" dirty="0">
                <a:latin typeface="Calibri"/>
                <a:cs typeface="Calibri"/>
              </a:rPr>
              <a:t> last </a:t>
            </a:r>
            <a:r>
              <a:rPr lang="de-DE" dirty="0" err="1">
                <a:latin typeface="Calibri"/>
                <a:cs typeface="Calibri"/>
              </a:rPr>
              <a:t>index</a:t>
            </a:r>
            <a:r>
              <a:rPr lang="de-DE" dirty="0">
                <a:latin typeface="Calibri"/>
                <a:cs typeface="Calibri"/>
              </a:rPr>
              <a:t> </a:t>
            </a:r>
            <a:r>
              <a:rPr lang="de-DE" dirty="0" err="1">
                <a:latin typeface="Calibri"/>
                <a:cs typeface="Calibri"/>
              </a:rPr>
              <a:t>is</a:t>
            </a:r>
            <a:r>
              <a:rPr lang="de-DE" dirty="0">
                <a:latin typeface="Calibri"/>
                <a:cs typeface="Calibri"/>
              </a:rPr>
              <a:t> </a:t>
            </a:r>
            <a:r>
              <a:rPr lang="de-DE" b="1" dirty="0" smtClean="0">
                <a:latin typeface="Calibri"/>
                <a:cs typeface="Calibri"/>
              </a:rPr>
              <a:t>3</a:t>
            </a:r>
            <a:r>
              <a:rPr lang="de-DE" dirty="0" smtClean="0">
                <a:latin typeface="Calibri"/>
                <a:cs typeface="Calibri"/>
              </a:rPr>
              <a:t>!</a:t>
            </a:r>
          </a:p>
          <a:p>
            <a:pPr marL="383730" lvl="1" indent="-182245"/>
            <a:r>
              <a:rPr lang="de-DE" dirty="0" smtClean="0">
                <a:latin typeface="Calibri"/>
                <a:cs typeface="Calibri"/>
              </a:rPr>
              <a:t>So </a:t>
            </a:r>
            <a:r>
              <a:rPr lang="de-DE" dirty="0" err="1" smtClean="0">
                <a:latin typeface="Calibri"/>
                <a:cs typeface="Calibri"/>
              </a:rPr>
              <a:t>if</a:t>
            </a:r>
            <a:r>
              <a:rPr lang="de-DE" dirty="0" smtClean="0">
                <a:latin typeface="Calibri"/>
                <a:cs typeface="Calibri"/>
              </a:rPr>
              <a:t> </a:t>
            </a:r>
            <a:r>
              <a:rPr lang="de-DE" dirty="0" err="1" smtClean="0">
                <a:latin typeface="Calibri"/>
                <a:cs typeface="Calibri"/>
              </a:rPr>
              <a:t>the</a:t>
            </a:r>
            <a:r>
              <a:rPr lang="de-DE" dirty="0" smtClean="0">
                <a:latin typeface="Calibri"/>
                <a:cs typeface="Calibri"/>
              </a:rPr>
              <a:t> </a:t>
            </a:r>
            <a:r>
              <a:rPr lang="de-DE" dirty="0" err="1" smtClean="0">
                <a:latin typeface="Calibri"/>
                <a:cs typeface="Calibri"/>
              </a:rPr>
              <a:t>length</a:t>
            </a:r>
            <a:r>
              <a:rPr lang="de-DE" dirty="0" smtClean="0">
                <a:latin typeface="Calibri"/>
                <a:cs typeface="Calibri"/>
              </a:rPr>
              <a:t> </a:t>
            </a:r>
            <a:r>
              <a:rPr lang="de-DE" dirty="0" err="1" smtClean="0">
                <a:latin typeface="Calibri"/>
                <a:cs typeface="Calibri"/>
              </a:rPr>
              <a:t>is</a:t>
            </a:r>
            <a:r>
              <a:rPr lang="de-DE" dirty="0" smtClean="0">
                <a:latin typeface="Calibri"/>
                <a:cs typeface="Calibri"/>
              </a:rPr>
              <a:t> </a:t>
            </a:r>
            <a:r>
              <a:rPr lang="de-DE" b="1" dirty="0" smtClean="0">
                <a:latin typeface="Calibri"/>
                <a:cs typeface="Calibri"/>
              </a:rPr>
              <a:t>n</a:t>
            </a:r>
            <a:r>
              <a:rPr lang="de-DE" dirty="0" smtClean="0">
                <a:latin typeface="Calibri"/>
                <a:cs typeface="Calibri"/>
              </a:rPr>
              <a:t>, </a:t>
            </a:r>
            <a:r>
              <a:rPr lang="de-DE" dirty="0" err="1" smtClean="0">
                <a:latin typeface="Calibri"/>
                <a:cs typeface="Calibri"/>
              </a:rPr>
              <a:t>the</a:t>
            </a:r>
            <a:r>
              <a:rPr lang="de-DE" dirty="0" smtClean="0">
                <a:latin typeface="Calibri"/>
                <a:cs typeface="Calibri"/>
              </a:rPr>
              <a:t> last </a:t>
            </a:r>
            <a:r>
              <a:rPr lang="de-DE" dirty="0" err="1" smtClean="0">
                <a:latin typeface="Calibri"/>
                <a:cs typeface="Calibri"/>
              </a:rPr>
              <a:t>index</a:t>
            </a:r>
            <a:r>
              <a:rPr lang="de-DE" dirty="0" smtClean="0">
                <a:latin typeface="Calibri"/>
                <a:cs typeface="Calibri"/>
              </a:rPr>
              <a:t> will </a:t>
            </a:r>
            <a:r>
              <a:rPr lang="de-DE" dirty="0" err="1" smtClean="0">
                <a:latin typeface="Calibri"/>
                <a:cs typeface="Calibri"/>
              </a:rPr>
              <a:t>be</a:t>
            </a:r>
            <a:r>
              <a:rPr lang="de-DE" dirty="0" smtClean="0">
                <a:latin typeface="Calibri"/>
                <a:cs typeface="Calibri"/>
              </a:rPr>
              <a:t> </a:t>
            </a:r>
            <a:r>
              <a:rPr lang="de-DE" b="1" dirty="0" smtClean="0">
                <a:latin typeface="Calibri"/>
                <a:cs typeface="Calibri"/>
              </a:rPr>
              <a:t>n-1</a:t>
            </a:r>
            <a:endParaRPr lang="de-DE" b="1"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xmlns="" id="{E4CDD66F-D503-40F5-A34A-9FA06616119F}"/>
              </a:ext>
            </a:extLst>
          </p:cNvPr>
          <p:cNvSpPr>
            <a:spLocks noGrp="1"/>
          </p:cNvSpPr>
          <p:nvPr>
            <p:ph type="sldNum" sz="quarter" idx="12"/>
          </p:nvPr>
        </p:nvSpPr>
        <p:spPr/>
        <p:txBody>
          <a:bodyPr/>
          <a:lstStyle/>
          <a:p>
            <a:fld id="{89C4E583-6443-4199-AF95-A2ECCC288D48}" type="slidenum">
              <a:rPr lang="en-GB" smtClean="0"/>
              <a:t>59</a:t>
            </a:fld>
            <a:endParaRPr lang="en-GB"/>
          </a:p>
        </p:txBody>
      </p:sp>
      <p:sp>
        <p:nvSpPr>
          <p:cNvPr id="6" name="Textfeld 5">
            <a:extLst>
              <a:ext uri="{FF2B5EF4-FFF2-40B4-BE49-F238E27FC236}">
                <a16:creationId xmlns:a16="http://schemas.microsoft.com/office/drawing/2014/main" xmlns="" id="{3806CE45-0EC6-41B4-ADAD-4EA936257E8F}"/>
              </a:ext>
            </a:extLst>
          </p:cNvPr>
          <p:cNvSpPr txBox="1"/>
          <p:nvPr/>
        </p:nvSpPr>
        <p:spPr>
          <a:xfrm>
            <a:off x="1187566" y="3308235"/>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a16="http://schemas.microsoft.com/office/drawing/2014/main" xmlns="" id="{E9401D3A-FDBF-4990-9872-9E69538DF326}"/>
              </a:ext>
            </a:extLst>
          </p:cNvPr>
          <p:cNvSpPr txBox="1"/>
          <p:nvPr/>
        </p:nvSpPr>
        <p:spPr>
          <a:xfrm>
            <a:off x="1187566" y="3883324"/>
            <a:ext cx="997042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4</a:t>
            </a:r>
          </a:p>
        </p:txBody>
      </p:sp>
      <p:sp>
        <p:nvSpPr>
          <p:cNvPr id="10" name="Textfeld 9">
            <a:extLst>
              <a:ext uri="{FF2B5EF4-FFF2-40B4-BE49-F238E27FC236}">
                <a16:creationId xmlns:a16="http://schemas.microsoft.com/office/drawing/2014/main" xmlns="" id="{B44E6596-F44D-45DC-B6B8-382C23ED018B}"/>
              </a:ext>
            </a:extLst>
          </p:cNvPr>
          <p:cNvSpPr txBox="1"/>
          <p:nvPr/>
        </p:nvSpPr>
        <p:spPr>
          <a:xfrm>
            <a:off x="1187565" y="2459961"/>
            <a:ext cx="9970429"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my_name_is_list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'oh'</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a:t>
            </a:r>
            <a:r>
              <a:rPr lang="en-US" dirty="0" err="1">
                <a:solidFill>
                  <a:srgbClr val="008000"/>
                </a:solidFill>
                <a:latin typeface="Consolas"/>
              </a:rPr>
              <a:t>hai</a:t>
            </a:r>
            <a:r>
              <a:rPr lang="en-US" dirty="0">
                <a:solidFill>
                  <a:srgbClr val="008000"/>
                </a:solidFill>
                <a:latin typeface="Consolas"/>
              </a:rPr>
              <a:t>'</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'there'</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'sup</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err="1" smtClean="0">
                <a:solidFill>
                  <a:srgbClr val="000000"/>
                </a:solidFill>
                <a:latin typeface="Consolas"/>
              </a:rPr>
              <a:t>len</a:t>
            </a:r>
            <a:r>
              <a:rPr lang="en-US" b="1" dirty="0" smtClean="0">
                <a:solidFill>
                  <a:srgbClr val="000080"/>
                </a:solidFill>
                <a:latin typeface="Consolas"/>
              </a:rPr>
              <a:t>(</a:t>
            </a:r>
            <a:r>
              <a:rPr lang="en-US" dirty="0" err="1" smtClean="0">
                <a:solidFill>
                  <a:srgbClr val="000000"/>
                </a:solidFill>
                <a:latin typeface="Consolas"/>
              </a:rPr>
              <a:t>my_name_is_list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68258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17190DD-30EB-4706-A45A-965ED5A44E6B}"/>
              </a:ext>
            </a:extLst>
          </p:cNvPr>
          <p:cNvSpPr>
            <a:spLocks noGrp="1"/>
          </p:cNvSpPr>
          <p:nvPr>
            <p:ph type="title"/>
          </p:nvPr>
        </p:nvSpPr>
        <p:spPr/>
        <p:txBody>
          <a:bodyPr/>
          <a:lstStyle/>
          <a:p>
            <a:r>
              <a:rPr lang="en-GB" dirty="0"/>
              <a:t>Common </a:t>
            </a:r>
            <a:r>
              <a:rPr lang="en-GB" dirty="0" smtClean="0"/>
              <a:t>Mistakes – N Bottles of Beer</a:t>
            </a:r>
            <a:endParaRPr lang="en-GB" dirty="0"/>
          </a:p>
        </p:txBody>
      </p:sp>
      <p:sp>
        <p:nvSpPr>
          <p:cNvPr id="5" name="Content Placeholder 4">
            <a:extLst>
              <a:ext uri="{FF2B5EF4-FFF2-40B4-BE49-F238E27FC236}">
                <a16:creationId xmlns:a16="http://schemas.microsoft.com/office/drawing/2014/main" xmlns="" id="{A87B98F0-1C8A-474A-83D8-6E622BBBC5E5}"/>
              </a:ext>
            </a:extLst>
          </p:cNvPr>
          <p:cNvSpPr>
            <a:spLocks noGrp="1"/>
          </p:cNvSpPr>
          <p:nvPr>
            <p:ph idx="1"/>
          </p:nvPr>
        </p:nvSpPr>
        <p:spPr/>
        <p:txBody>
          <a:bodyPr vert="horz" lIns="0" tIns="45720" rIns="0" bIns="45720" rtlCol="0" anchor="t">
            <a:normAutofit/>
          </a:bodyPr>
          <a:lstStyle/>
          <a:p>
            <a:pPr marL="182055" indent="-182245"/>
            <a:r>
              <a:rPr lang="en-GB" dirty="0" smtClean="0">
                <a:solidFill>
                  <a:srgbClr val="3F3F3F"/>
                </a:solidFill>
                <a:cs typeface="Calibri"/>
              </a:rPr>
              <a:t>Generally, the countdown worked well</a:t>
            </a:r>
          </a:p>
          <a:p>
            <a:pPr marL="182055" indent="-182245"/>
            <a:r>
              <a:rPr lang="en-GB" dirty="0" smtClean="0">
                <a:solidFill>
                  <a:srgbClr val="3F3F3F"/>
                </a:solidFill>
                <a:cs typeface="Calibri"/>
              </a:rPr>
              <a:t>Some solutions printed “I want to sing a funnier song” as soon as n was in the range of &lt; 5, even though the initial starting value was &gt;= 5</a:t>
            </a:r>
          </a:p>
          <a:p>
            <a:pPr marL="383540" lvl="1" indent="-182245"/>
            <a:r>
              <a:rPr lang="en-GB" dirty="0" smtClean="0">
                <a:solidFill>
                  <a:srgbClr val="3F3F3F"/>
                </a:solidFill>
                <a:cs typeface="Calibri"/>
              </a:rPr>
              <a:t>“I want to sing a funnier song” is only supposed to be printed once if the initial value is outside the range</a:t>
            </a:r>
          </a:p>
          <a:p>
            <a:pPr marL="383540" lvl="1" indent="-182245"/>
            <a:r>
              <a:rPr lang="en-GB" dirty="0" smtClean="0">
                <a:solidFill>
                  <a:srgbClr val="3F3F3F"/>
                </a:solidFill>
                <a:cs typeface="Calibri"/>
              </a:rPr>
              <a:t>If the initial value is between 5 and 99, the countdown should go until there are no bottles left</a:t>
            </a:r>
          </a:p>
          <a:p>
            <a:pPr marL="383540" lvl="1" indent="-182245"/>
            <a:r>
              <a:rPr lang="en-GB" dirty="0" smtClean="0">
                <a:solidFill>
                  <a:srgbClr val="3F3F3F"/>
                </a:solidFill>
                <a:cs typeface="Calibri"/>
              </a:rPr>
              <a:t>But maybe that was just a misunderstanding</a:t>
            </a:r>
          </a:p>
          <a:p>
            <a:pPr marL="182055" indent="-182245"/>
            <a:r>
              <a:rPr lang="en-GB" dirty="0" smtClean="0">
                <a:solidFill>
                  <a:srgbClr val="3F3F3F"/>
                </a:solidFill>
                <a:cs typeface="Calibri"/>
              </a:rPr>
              <a:t>Devil’s in the detail: special handlings for “1 bottle” (singular) and “no more bottles” was needed</a:t>
            </a:r>
          </a:p>
        </p:txBody>
      </p:sp>
      <p:sp>
        <p:nvSpPr>
          <p:cNvPr id="3" name="Slide Number Placeholder 2">
            <a:extLst>
              <a:ext uri="{FF2B5EF4-FFF2-40B4-BE49-F238E27FC236}">
                <a16:creationId xmlns:a16="http://schemas.microsoft.com/office/drawing/2014/main" xmlns="" id="{8D79A3A0-5D8B-4922-A354-F49EEE6C909B}"/>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41219989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Functions</a:t>
            </a:r>
            <a:r>
              <a:rPr lang="de-DE" dirty="0">
                <a:cs typeface="Calibri Light"/>
              </a:rPr>
              <a:t>: </a:t>
            </a:r>
            <a:r>
              <a:rPr lang="de-DE" dirty="0" err="1">
                <a:cs typeface="Calibri Light"/>
              </a:rPr>
              <a:t>any</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xmlns=""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any</a:t>
            </a:r>
            <a:r>
              <a:rPr lang="de-DE" dirty="0">
                <a:latin typeface="Consolas"/>
                <a:cs typeface="Calibri"/>
              </a:rPr>
              <a:t>() </a:t>
            </a:r>
            <a:r>
              <a:rPr lang="de-DE" dirty="0" err="1">
                <a:latin typeface="Calibri"/>
                <a:cs typeface="Calibri"/>
              </a:rPr>
              <a:t>returns</a:t>
            </a:r>
            <a:r>
              <a:rPr lang="de-DE" dirty="0">
                <a:latin typeface="Calibri"/>
                <a:cs typeface="Calibri"/>
              </a:rPr>
              <a:t> </a:t>
            </a:r>
            <a:r>
              <a:rPr lang="de-DE" dirty="0" err="1">
                <a:latin typeface="Calibri"/>
                <a:cs typeface="Calibri"/>
              </a:rPr>
              <a:t>whether</a:t>
            </a:r>
            <a:r>
              <a:rPr lang="de-DE" dirty="0">
                <a:latin typeface="Calibri"/>
                <a:cs typeface="Calibri"/>
              </a:rPr>
              <a:t> </a:t>
            </a:r>
            <a:r>
              <a:rPr lang="de-DE" dirty="0" err="1">
                <a:latin typeface="Calibri"/>
                <a:cs typeface="Calibri"/>
              </a:rPr>
              <a:t>any</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elements</a:t>
            </a:r>
            <a:r>
              <a:rPr lang="de-DE" dirty="0">
                <a:latin typeface="Calibri"/>
                <a:cs typeface="Calibri"/>
              </a:rPr>
              <a:t> in a </a:t>
            </a:r>
            <a:r>
              <a:rPr lang="de-DE" dirty="0" err="1">
                <a:latin typeface="Calibri"/>
                <a:cs typeface="Calibri"/>
              </a:rPr>
              <a:t>collection</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a:latin typeface="Consolas"/>
                <a:cs typeface="Calibri"/>
              </a:rPr>
              <a:t>True</a:t>
            </a:r>
            <a:endParaRPr lang="de-DE" dirty="0" err="1">
              <a:latin typeface="Consolas"/>
              <a:cs typeface="Calibri"/>
            </a:endParaRPr>
          </a:p>
          <a:p>
            <a:pPr marL="383540" lvl="1"/>
            <a:r>
              <a:rPr lang="de-DE" dirty="0" err="1">
                <a:latin typeface="Calibri"/>
                <a:cs typeface="Calibri"/>
              </a:rPr>
              <a:t>For</a:t>
            </a:r>
            <a:r>
              <a:rPr lang="de-DE" dirty="0">
                <a:latin typeface="Calibri"/>
                <a:cs typeface="Calibri"/>
              </a:rPr>
              <a:t> an </a:t>
            </a:r>
            <a:r>
              <a:rPr lang="de-DE" dirty="0" err="1">
                <a:latin typeface="Calibri"/>
                <a:cs typeface="Calibri"/>
              </a:rPr>
              <a:t>object</a:t>
            </a:r>
            <a:r>
              <a:rPr lang="de-DE" dirty="0">
                <a:latin typeface="Calibri"/>
                <a:cs typeface="Calibri"/>
              </a:rPr>
              <a:t> </a:t>
            </a:r>
            <a:r>
              <a:rPr lang="de-DE" dirty="0" err="1">
                <a:latin typeface="Calibri"/>
                <a:cs typeface="Calibri"/>
              </a:rPr>
              <a:t>filled</a:t>
            </a:r>
            <a:r>
              <a:rPr lang="de-DE" dirty="0">
                <a:latin typeface="Calibri"/>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booleans</a:t>
            </a:r>
            <a:r>
              <a:rPr lang="de-DE" dirty="0">
                <a:latin typeface="Calibri"/>
                <a:cs typeface="Calibri"/>
              </a:rPr>
              <a:t>, </a:t>
            </a:r>
            <a:r>
              <a:rPr lang="de-DE" dirty="0" err="1">
                <a:latin typeface="Calibri"/>
                <a:cs typeface="Calibri"/>
              </a:rPr>
              <a:t>this</a:t>
            </a:r>
            <a:r>
              <a:rPr lang="de-DE" dirty="0">
                <a:latin typeface="Calibri"/>
                <a:cs typeface="Calibri"/>
              </a:rPr>
              <a:t> will </a:t>
            </a:r>
            <a:r>
              <a:rPr lang="de-DE" dirty="0" err="1">
                <a:latin typeface="Calibri"/>
                <a:cs typeface="Calibri"/>
              </a:rPr>
              <a:t>therefore</a:t>
            </a:r>
            <a:r>
              <a:rPr lang="de-DE" dirty="0">
                <a:latin typeface="Calibri"/>
                <a:cs typeface="Calibri"/>
              </a:rPr>
              <a:t> </a:t>
            </a:r>
            <a:r>
              <a:rPr lang="de-DE" dirty="0" err="1">
                <a:latin typeface="Calibri"/>
                <a:cs typeface="Calibri"/>
              </a:rPr>
              <a:t>return</a:t>
            </a:r>
            <a:r>
              <a:rPr lang="de-DE" dirty="0">
                <a:latin typeface="Calibri"/>
                <a:cs typeface="Calibri"/>
              </a:rPr>
              <a:t> </a:t>
            </a:r>
            <a:r>
              <a:rPr lang="de-DE" dirty="0" err="1">
                <a:latin typeface="Consolas"/>
                <a:cs typeface="Calibri"/>
              </a:rPr>
              <a:t>False</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when</a:t>
            </a:r>
            <a:r>
              <a:rPr lang="de-DE" dirty="0">
                <a:latin typeface="Calibri"/>
                <a:cs typeface="Calibri"/>
              </a:rPr>
              <a:t> all </a:t>
            </a:r>
            <a:r>
              <a:rPr lang="de-DE" dirty="0" err="1">
                <a:latin typeface="Calibri"/>
                <a:cs typeface="Calibri"/>
              </a:rPr>
              <a:t>of</a:t>
            </a:r>
            <a:r>
              <a:rPr lang="de-DE" dirty="0">
                <a:latin typeface="Calibri"/>
                <a:cs typeface="Calibri"/>
              </a:rPr>
              <a:t> </a:t>
            </a:r>
            <a:r>
              <a:rPr lang="de-DE" dirty="0" err="1">
                <a:latin typeface="Calibri"/>
                <a:cs typeface="Calibri"/>
              </a:rPr>
              <a:t>them</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err="1">
                <a:latin typeface="Consolas"/>
                <a:cs typeface="Calibri"/>
              </a:rPr>
              <a:t>False</a:t>
            </a:r>
          </a:p>
          <a:p>
            <a:pPr marL="383540" lvl="1"/>
            <a:r>
              <a:rPr lang="de-DE" dirty="0" err="1">
                <a:solidFill>
                  <a:srgbClr val="3F3F3F"/>
                </a:solidFill>
                <a:cs typeface="Calibri"/>
              </a:rPr>
              <a:t>If</a:t>
            </a:r>
            <a:r>
              <a:rPr lang="de-DE" dirty="0">
                <a:solidFill>
                  <a:srgbClr val="3F3F3F"/>
                </a:solidFill>
                <a:cs typeface="Calibri"/>
              </a:rPr>
              <a:t> </a:t>
            </a:r>
            <a:r>
              <a:rPr lang="de-DE" dirty="0" err="1">
                <a:solidFill>
                  <a:srgbClr val="3F3F3F"/>
                </a:solidFill>
                <a:cs typeface="Calibri"/>
              </a:rPr>
              <a:t>the</a:t>
            </a:r>
            <a:r>
              <a:rPr lang="de-DE" dirty="0">
                <a:solidFill>
                  <a:srgbClr val="3F3F3F"/>
                </a:solidFill>
                <a:cs typeface="Calibri"/>
              </a:rPr>
              <a:t> </a:t>
            </a:r>
            <a:r>
              <a:rPr lang="de-DE" dirty="0" err="1">
                <a:solidFill>
                  <a:srgbClr val="3F3F3F"/>
                </a:solidFill>
                <a:cs typeface="Calibri"/>
              </a:rPr>
              <a:t>object</a:t>
            </a:r>
            <a:r>
              <a:rPr lang="de-DE" dirty="0">
                <a:solidFill>
                  <a:srgbClr val="3F3F3F"/>
                </a:solidFill>
                <a:cs typeface="Calibri"/>
              </a:rPr>
              <a:t> </a:t>
            </a:r>
            <a:r>
              <a:rPr lang="de-DE" dirty="0" err="1">
                <a:solidFill>
                  <a:srgbClr val="3F3F3F"/>
                </a:solidFill>
                <a:cs typeface="Calibri"/>
              </a:rPr>
              <a:t>contains</a:t>
            </a:r>
            <a:r>
              <a:rPr lang="de-DE" dirty="0">
                <a:solidFill>
                  <a:srgbClr val="3F3F3F"/>
                </a:solidFill>
                <a:cs typeface="Calibri"/>
              </a:rPr>
              <a:t> </a:t>
            </a:r>
            <a:r>
              <a:rPr lang="de-DE" dirty="0" err="1">
                <a:solidFill>
                  <a:srgbClr val="3F3F3F"/>
                </a:solidFill>
                <a:cs typeface="Calibri"/>
              </a:rPr>
              <a:t>elements</a:t>
            </a:r>
            <a:r>
              <a:rPr lang="de-DE" dirty="0">
                <a:solidFill>
                  <a:srgbClr val="3F3F3F"/>
                </a:solidFill>
                <a:cs typeface="Calibri"/>
              </a:rPr>
              <a:t> </a:t>
            </a:r>
            <a:r>
              <a:rPr lang="de-DE" dirty="0" err="1">
                <a:solidFill>
                  <a:srgbClr val="3F3F3F"/>
                </a:solidFill>
                <a:cs typeface="Calibri"/>
              </a:rPr>
              <a:t>of</a:t>
            </a:r>
            <a:r>
              <a:rPr lang="de-DE" dirty="0">
                <a:solidFill>
                  <a:srgbClr val="3F3F3F"/>
                </a:solidFill>
                <a:cs typeface="Calibri"/>
              </a:rPr>
              <a:t> </a:t>
            </a:r>
            <a:r>
              <a:rPr lang="de-DE" dirty="0" err="1">
                <a:solidFill>
                  <a:srgbClr val="3F3F3F"/>
                </a:solidFill>
                <a:cs typeface="Calibri"/>
              </a:rPr>
              <a:t>any</a:t>
            </a:r>
            <a:r>
              <a:rPr lang="de-DE" dirty="0">
                <a:solidFill>
                  <a:srgbClr val="3F3F3F"/>
                </a:solidFill>
                <a:cs typeface="Calibri"/>
              </a:rPr>
              <a:t> </a:t>
            </a:r>
            <a:r>
              <a:rPr lang="de-DE" dirty="0" err="1">
                <a:solidFill>
                  <a:srgbClr val="3F3F3F"/>
                </a:solidFill>
                <a:cs typeface="Calibri"/>
              </a:rPr>
              <a:t>other</a:t>
            </a:r>
            <a:r>
              <a:rPr lang="de-DE" dirty="0">
                <a:solidFill>
                  <a:srgbClr val="3F3F3F"/>
                </a:solidFill>
                <a:cs typeface="Calibri"/>
              </a:rPr>
              <a:t> </a:t>
            </a:r>
            <a:r>
              <a:rPr lang="de-DE" dirty="0" err="1">
                <a:solidFill>
                  <a:srgbClr val="3F3F3F"/>
                </a:solidFill>
                <a:cs typeface="Calibri"/>
              </a:rPr>
              <a:t>data</a:t>
            </a:r>
            <a:r>
              <a:rPr lang="de-DE" dirty="0">
                <a:solidFill>
                  <a:srgbClr val="3F3F3F"/>
                </a:solidFill>
                <a:cs typeface="Calibri"/>
              </a:rPr>
              <a:t> </a:t>
            </a:r>
            <a:r>
              <a:rPr lang="de-DE" dirty="0" err="1">
                <a:solidFill>
                  <a:srgbClr val="3F3F3F"/>
                </a:solidFill>
                <a:cs typeface="Calibri"/>
              </a:rPr>
              <a:t>types</a:t>
            </a:r>
            <a:r>
              <a:rPr lang="de-DE" dirty="0">
                <a:solidFill>
                  <a:srgbClr val="3F3F3F"/>
                </a:solidFill>
                <a:cs typeface="Calibri"/>
              </a:rPr>
              <a:t>, </a:t>
            </a:r>
            <a:r>
              <a:rPr lang="de-DE" dirty="0" err="1">
                <a:solidFill>
                  <a:srgbClr val="3F3F3F"/>
                </a:solidFill>
                <a:cs typeface="Calibri"/>
              </a:rPr>
              <a:t>this</a:t>
            </a:r>
            <a:r>
              <a:rPr lang="de-DE" dirty="0">
                <a:solidFill>
                  <a:srgbClr val="3F3F3F"/>
                </a:solidFill>
                <a:cs typeface="Calibri"/>
              </a:rPr>
              <a:t> </a:t>
            </a:r>
            <a:r>
              <a:rPr lang="de-DE" dirty="0" err="1">
                <a:solidFill>
                  <a:srgbClr val="3F3F3F"/>
                </a:solidFill>
                <a:cs typeface="Calibri"/>
              </a:rPr>
              <a:t>translates</a:t>
            </a:r>
            <a:r>
              <a:rPr lang="de-DE" dirty="0">
                <a:solidFill>
                  <a:srgbClr val="3F3F3F"/>
                </a:solidFill>
                <a:cs typeface="Calibri"/>
              </a:rPr>
              <a:t> </a:t>
            </a:r>
            <a:r>
              <a:rPr lang="de-DE" dirty="0" err="1">
                <a:solidFill>
                  <a:srgbClr val="3F3F3F"/>
                </a:solidFill>
                <a:cs typeface="Calibri"/>
              </a:rPr>
              <a:t>to</a:t>
            </a:r>
            <a:r>
              <a:rPr lang="de-DE" dirty="0">
                <a:solidFill>
                  <a:srgbClr val="3F3F3F"/>
                </a:solidFill>
                <a:cs typeface="Calibri"/>
              </a:rPr>
              <a:t> </a:t>
            </a:r>
            <a:r>
              <a:rPr lang="de-DE" dirty="0" err="1">
                <a:solidFill>
                  <a:srgbClr val="3F3F3F"/>
                </a:solidFill>
                <a:cs typeface="Calibri"/>
              </a:rPr>
              <a:t>returning</a:t>
            </a:r>
            <a:r>
              <a:rPr lang="de-DE" dirty="0">
                <a:solidFill>
                  <a:srgbClr val="3F3F3F"/>
                </a:solidFill>
                <a:cs typeface="Calibri"/>
              </a:rPr>
              <a:t> </a:t>
            </a:r>
            <a:r>
              <a:rPr lang="de-DE" dirty="0">
                <a:solidFill>
                  <a:srgbClr val="3F3F3F"/>
                </a:solidFill>
                <a:latin typeface="Consolas"/>
                <a:cs typeface="Calibri"/>
              </a:rPr>
              <a:t>True </a:t>
            </a:r>
            <a:r>
              <a:rPr lang="de-DE" dirty="0" err="1">
                <a:solidFill>
                  <a:srgbClr val="3F3F3F"/>
                </a:solidFill>
                <a:cs typeface="Calibri"/>
              </a:rPr>
              <a:t>always</a:t>
            </a:r>
            <a:r>
              <a:rPr lang="de-DE" dirty="0">
                <a:solidFill>
                  <a:srgbClr val="3F3F3F"/>
                </a:solidFill>
                <a:cs typeface="Calibri"/>
              </a:rPr>
              <a:t>, </a:t>
            </a:r>
            <a:r>
              <a:rPr lang="de-DE" dirty="0" err="1">
                <a:solidFill>
                  <a:srgbClr val="3F3F3F"/>
                </a:solidFill>
                <a:cs typeface="Calibri"/>
              </a:rPr>
              <a:t>except</a:t>
            </a:r>
            <a:r>
              <a:rPr lang="de-DE" dirty="0">
                <a:solidFill>
                  <a:srgbClr val="3F3F3F"/>
                </a:solidFill>
                <a:cs typeface="Calibri"/>
              </a:rPr>
              <a:t> </a:t>
            </a:r>
            <a:r>
              <a:rPr lang="de-DE" dirty="0" err="1">
                <a:solidFill>
                  <a:srgbClr val="3F3F3F"/>
                </a:solidFill>
                <a:cs typeface="Calibri"/>
              </a:rPr>
              <a:t>when</a:t>
            </a:r>
            <a:r>
              <a:rPr lang="de-DE" dirty="0">
                <a:solidFill>
                  <a:srgbClr val="3F3F3F"/>
                </a:solidFill>
                <a:cs typeface="Calibri"/>
              </a:rPr>
              <a:t> </a:t>
            </a:r>
            <a:r>
              <a:rPr lang="de-DE" dirty="0" err="1">
                <a:solidFill>
                  <a:srgbClr val="3F3F3F"/>
                </a:solidFill>
                <a:cs typeface="Calibri"/>
              </a:rPr>
              <a:t>the</a:t>
            </a:r>
            <a:r>
              <a:rPr lang="de-DE" dirty="0">
                <a:solidFill>
                  <a:srgbClr val="3F3F3F"/>
                </a:solidFill>
                <a:cs typeface="Calibri"/>
              </a:rPr>
              <a:t> </a:t>
            </a:r>
            <a:r>
              <a:rPr lang="de-DE" dirty="0" err="1">
                <a:solidFill>
                  <a:srgbClr val="3F3F3F"/>
                </a:solidFill>
                <a:cs typeface="Calibri"/>
              </a:rPr>
              <a:t>object</a:t>
            </a:r>
            <a:r>
              <a:rPr lang="de-DE" dirty="0">
                <a:solidFill>
                  <a:srgbClr val="3F3F3F"/>
                </a:solidFill>
                <a:cs typeface="Calibri"/>
              </a:rPr>
              <a:t> </a:t>
            </a:r>
            <a:r>
              <a:rPr lang="de-DE" dirty="0" err="1">
                <a:solidFill>
                  <a:srgbClr val="3F3F3F"/>
                </a:solidFill>
                <a:cs typeface="Calibri"/>
              </a:rPr>
              <a:t>is</a:t>
            </a:r>
            <a:r>
              <a:rPr lang="de-DE" dirty="0">
                <a:solidFill>
                  <a:srgbClr val="3F3F3F"/>
                </a:solidFill>
                <a:cs typeface="Calibri"/>
              </a:rPr>
              <a:t> </a:t>
            </a:r>
            <a:r>
              <a:rPr lang="de-DE" dirty="0" err="1">
                <a:solidFill>
                  <a:srgbClr val="3F3F3F"/>
                </a:solidFill>
                <a:cs typeface="Calibri"/>
              </a:rPr>
              <a:t>empty</a:t>
            </a:r>
            <a:r>
              <a:rPr lang="de-DE" dirty="0">
                <a:solidFill>
                  <a:srgbClr val="3F3F3F"/>
                </a:solidFill>
                <a:cs typeface="Calibri"/>
              </a:rPr>
              <a:t> </a:t>
            </a:r>
            <a:r>
              <a:rPr lang="de-DE" dirty="0" err="1">
                <a:solidFill>
                  <a:srgbClr val="3F3F3F"/>
                </a:solidFill>
                <a:cs typeface="Calibri"/>
              </a:rPr>
              <a:t>or</a:t>
            </a:r>
            <a:r>
              <a:rPr lang="de-DE" dirty="0">
                <a:solidFill>
                  <a:srgbClr val="3F3F3F"/>
                </a:solidFill>
                <a:cs typeface="Calibri"/>
              </a:rPr>
              <a:t> </a:t>
            </a:r>
            <a:r>
              <a:rPr lang="de-DE" dirty="0" err="1">
                <a:solidFill>
                  <a:srgbClr val="3F3F3F"/>
                </a:solidFill>
                <a:cs typeface="Calibri"/>
              </a:rPr>
              <a:t>only</a:t>
            </a:r>
            <a:r>
              <a:rPr lang="de-DE" dirty="0">
                <a:solidFill>
                  <a:srgbClr val="3F3F3F"/>
                </a:solidFill>
                <a:cs typeface="Calibri"/>
              </a:rPr>
              <a:t> </a:t>
            </a:r>
            <a:r>
              <a:rPr lang="de-DE" dirty="0" err="1">
                <a:solidFill>
                  <a:srgbClr val="3F3F3F"/>
                </a:solidFill>
                <a:cs typeface="Calibri"/>
              </a:rPr>
              <a:t>contains</a:t>
            </a:r>
            <a:r>
              <a:rPr lang="de-DE" dirty="0">
                <a:solidFill>
                  <a:srgbClr val="3F3F3F"/>
                </a:solidFill>
                <a:cs typeface="Calibri"/>
              </a:rPr>
              <a:t> 0/</a:t>
            </a:r>
            <a:r>
              <a:rPr lang="de-DE" dirty="0" err="1">
                <a:solidFill>
                  <a:srgbClr val="3F3F3F"/>
                </a:solidFill>
                <a:cs typeface="Calibri"/>
              </a:rPr>
              <a:t>empty</a:t>
            </a:r>
            <a:r>
              <a:rPr lang="de-DE" dirty="0">
                <a:solidFill>
                  <a:srgbClr val="3F3F3F"/>
                </a:solidFill>
                <a:cs typeface="Calibri"/>
              </a:rPr>
              <a:t> </a:t>
            </a:r>
            <a:r>
              <a:rPr lang="de-DE" dirty="0" err="1">
                <a:solidFill>
                  <a:srgbClr val="3F3F3F"/>
                </a:solidFill>
                <a:cs typeface="Calibri"/>
              </a:rPr>
              <a:t>types</a:t>
            </a:r>
            <a:endParaRPr lang="de-DE" dirty="0" err="1">
              <a:solidFill>
                <a:srgbClr val="3F3F3F"/>
              </a:solidFill>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xmlns="" id="{E4CDD66F-D503-40F5-A34A-9FA06616119F}"/>
              </a:ext>
            </a:extLst>
          </p:cNvPr>
          <p:cNvSpPr>
            <a:spLocks noGrp="1"/>
          </p:cNvSpPr>
          <p:nvPr>
            <p:ph type="sldNum" sz="quarter" idx="12"/>
          </p:nvPr>
        </p:nvSpPr>
        <p:spPr/>
        <p:txBody>
          <a:bodyPr/>
          <a:lstStyle/>
          <a:p>
            <a:fld id="{89C4E583-6443-4199-AF95-A2ECCC288D48}" type="slidenum">
              <a:rPr lang="en-GB" smtClean="0"/>
              <a:t>60</a:t>
            </a:fld>
            <a:endParaRPr lang="en-GB"/>
          </a:p>
        </p:txBody>
      </p:sp>
      <p:sp>
        <p:nvSpPr>
          <p:cNvPr id="6" name="Textfeld 5">
            <a:extLst>
              <a:ext uri="{FF2B5EF4-FFF2-40B4-BE49-F238E27FC236}">
                <a16:creationId xmlns:a16="http://schemas.microsoft.com/office/drawing/2014/main" xmlns="" id="{3806CE45-0EC6-41B4-ADAD-4EA936257E8F}"/>
              </a:ext>
            </a:extLst>
          </p:cNvPr>
          <p:cNvSpPr txBox="1"/>
          <p:nvPr/>
        </p:nvSpPr>
        <p:spPr>
          <a:xfrm>
            <a:off x="1158811" y="497600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a16="http://schemas.microsoft.com/office/drawing/2014/main" xmlns="" id="{E9401D3A-FDBF-4990-9872-9E69538DF326}"/>
              </a:ext>
            </a:extLst>
          </p:cNvPr>
          <p:cNvSpPr txBox="1"/>
          <p:nvPr/>
        </p:nvSpPr>
        <p:spPr>
          <a:xfrm>
            <a:off x="1158810" y="5479210"/>
            <a:ext cx="9976035"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True</a:t>
            </a:r>
          </a:p>
          <a:p>
            <a:r>
              <a:rPr lang="de-DE" dirty="0" err="1">
                <a:latin typeface="Consolas"/>
              </a:rPr>
              <a:t>False</a:t>
            </a:r>
          </a:p>
        </p:txBody>
      </p:sp>
      <p:sp>
        <p:nvSpPr>
          <p:cNvPr id="10" name="Textfeld 9">
            <a:extLst>
              <a:ext uri="{FF2B5EF4-FFF2-40B4-BE49-F238E27FC236}">
                <a16:creationId xmlns:a16="http://schemas.microsoft.com/office/drawing/2014/main" xmlns="" id="{B44E6596-F44D-45DC-B6B8-382C23ED018B}"/>
              </a:ext>
            </a:extLst>
          </p:cNvPr>
          <p:cNvSpPr txBox="1"/>
          <p:nvPr/>
        </p:nvSpPr>
        <p:spPr>
          <a:xfrm>
            <a:off x="1158810" y="3682037"/>
            <a:ext cx="9976035"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my_name_is_set</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00FF"/>
                </a:solidFill>
                <a:latin typeface="Consolas"/>
              </a:rPr>
              <a:t>True</a:t>
            </a:r>
            <a:r>
              <a:rPr lang="en-US" b="1" dirty="0">
                <a:solidFill>
                  <a:srgbClr val="000080"/>
                </a:solidFill>
                <a:latin typeface="Consolas"/>
              </a:rPr>
              <a:t>,</a:t>
            </a:r>
            <a:r>
              <a:rPr lang="en-US" dirty="0">
                <a:solidFill>
                  <a:srgbClr val="000000"/>
                </a:solidFill>
                <a:latin typeface="Consolas"/>
              </a:rPr>
              <a:t> </a:t>
            </a:r>
            <a:r>
              <a:rPr lang="en-US" dirty="0" smtClean="0">
                <a:solidFill>
                  <a:srgbClr val="0000FF"/>
                </a:solidFill>
                <a:latin typeface="Consolas"/>
              </a:rPr>
              <a:t>False</a:t>
            </a:r>
            <a:r>
              <a:rPr lang="en-US" b="1" dirty="0" smtClean="0">
                <a:solidFill>
                  <a:srgbClr val="000080"/>
                </a:solidFill>
                <a:latin typeface="Consolas"/>
              </a:rPr>
              <a:t>}</a:t>
            </a:r>
          </a:p>
          <a:p>
            <a:r>
              <a:rPr lang="en-US" dirty="0" err="1" smtClean="0">
                <a:solidFill>
                  <a:srgbClr val="000000"/>
                </a:solidFill>
                <a:latin typeface="Consolas"/>
              </a:rPr>
              <a:t>empty_list</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smtClean="0">
                <a:solidFill>
                  <a:srgbClr val="000080"/>
                </a:solidFill>
                <a:latin typeface="Consolas"/>
              </a:rPr>
              <a:t>[</a:t>
            </a:r>
            <a:r>
              <a:rPr lang="en-US" dirty="0">
                <a:solidFill>
                  <a:srgbClr val="0000FF"/>
                </a:solidFill>
                <a:latin typeface="Consolas"/>
              </a:rPr>
              <a:t>False</a:t>
            </a:r>
            <a:r>
              <a:rPr lang="en-US" b="1" dirty="0" smtClean="0">
                <a:solidFill>
                  <a:srgbClr val="000080"/>
                </a:solidFill>
                <a:latin typeface="Consolas"/>
              </a:rPr>
              <a:t>]</a:t>
            </a:r>
            <a:r>
              <a:rPr lang="en-US" dirty="0" smtClean="0">
                <a:solidFill>
                  <a:srgbClr val="000000"/>
                </a:solidFill>
                <a:latin typeface="Consolas"/>
              </a:rPr>
              <a:t> </a:t>
            </a: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any</a:t>
            </a:r>
            <a:r>
              <a:rPr lang="en-US" b="1" dirty="0" smtClean="0">
                <a:solidFill>
                  <a:srgbClr val="000080"/>
                </a:solidFill>
                <a:latin typeface="Consolas"/>
              </a:rPr>
              <a:t>(</a:t>
            </a:r>
            <a:r>
              <a:rPr lang="en-US" dirty="0" err="1" smtClean="0">
                <a:solidFill>
                  <a:srgbClr val="000000"/>
                </a:solidFill>
                <a:latin typeface="Consolas"/>
              </a:rPr>
              <a:t>my_name_is_set</a:t>
            </a:r>
            <a:r>
              <a:rPr lang="en-US" b="1" dirty="0" smtClean="0">
                <a:solidFill>
                  <a:srgbClr val="000080"/>
                </a:solidFill>
                <a:latin typeface="Consolas"/>
              </a:rPr>
              <a:t>))</a:t>
            </a:r>
            <a:r>
              <a:rPr lang="en-US" dirty="0" smtClean="0">
                <a:solidFill>
                  <a:srgbClr val="000000"/>
                </a:solidFill>
                <a:latin typeface="Consolas"/>
              </a:rPr>
              <a:t> </a:t>
            </a: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any</a:t>
            </a:r>
            <a:r>
              <a:rPr lang="en-US" b="1" dirty="0" smtClean="0">
                <a:solidFill>
                  <a:srgbClr val="000080"/>
                </a:solidFill>
                <a:latin typeface="Consolas"/>
              </a:rPr>
              <a:t>(</a:t>
            </a:r>
            <a:r>
              <a:rPr lang="en-US" dirty="0" err="1" smtClean="0">
                <a:solidFill>
                  <a:srgbClr val="000000"/>
                </a:solidFill>
                <a:latin typeface="Consolas"/>
              </a:rPr>
              <a:t>empty_list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777078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Functions</a:t>
            </a:r>
            <a:r>
              <a:rPr lang="de-DE" dirty="0">
                <a:cs typeface="Calibri Light"/>
              </a:rPr>
              <a:t>: all()</a:t>
            </a:r>
            <a:endParaRPr lang="de-DE" dirty="0" err="1"/>
          </a:p>
        </p:txBody>
      </p:sp>
      <p:sp>
        <p:nvSpPr>
          <p:cNvPr id="3" name="Inhaltsplatzhalter 2">
            <a:extLst>
              <a:ext uri="{FF2B5EF4-FFF2-40B4-BE49-F238E27FC236}">
                <a16:creationId xmlns:a16="http://schemas.microsoft.com/office/drawing/2014/main" xmlns=""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a:latin typeface="Consolas"/>
                <a:cs typeface="Calibri"/>
              </a:rPr>
              <a:t>all() </a:t>
            </a:r>
            <a:r>
              <a:rPr lang="de-DE" dirty="0" err="1">
                <a:latin typeface="Calibri"/>
                <a:cs typeface="Calibri"/>
              </a:rPr>
              <a:t>returns</a:t>
            </a:r>
            <a:r>
              <a:rPr lang="de-DE" dirty="0">
                <a:latin typeface="Calibri"/>
                <a:cs typeface="Calibri"/>
              </a:rPr>
              <a:t> </a:t>
            </a:r>
            <a:r>
              <a:rPr lang="de-DE" dirty="0" err="1">
                <a:latin typeface="Calibri"/>
                <a:cs typeface="Calibri"/>
              </a:rPr>
              <a:t>whether</a:t>
            </a:r>
            <a:r>
              <a:rPr lang="de-DE" dirty="0">
                <a:latin typeface="Calibri"/>
                <a:cs typeface="Calibri"/>
              </a:rPr>
              <a:t> </a:t>
            </a:r>
            <a:r>
              <a:rPr lang="de-DE" b="1" dirty="0">
                <a:latin typeface="Calibri"/>
                <a:cs typeface="Calibri"/>
              </a:rPr>
              <a:t>all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elements</a:t>
            </a:r>
            <a:r>
              <a:rPr lang="de-DE" dirty="0">
                <a:latin typeface="Calibri"/>
                <a:cs typeface="Calibri"/>
              </a:rPr>
              <a:t> in a </a:t>
            </a:r>
            <a:r>
              <a:rPr lang="de-DE" dirty="0" err="1">
                <a:latin typeface="Calibri"/>
                <a:cs typeface="Calibri"/>
              </a:rPr>
              <a:t>collection</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a:latin typeface="Consolas"/>
                <a:cs typeface="Calibri"/>
              </a:rPr>
              <a:t>True</a:t>
            </a:r>
            <a:endParaRPr lang="de-DE" dirty="0" err="1">
              <a:latin typeface="Consolas"/>
              <a:cs typeface="Calibri"/>
            </a:endParaRPr>
          </a:p>
          <a:p>
            <a:pPr marL="383540" lvl="1"/>
            <a:r>
              <a:rPr lang="de-DE" dirty="0" err="1">
                <a:latin typeface="Calibri"/>
                <a:cs typeface="Calibri"/>
              </a:rPr>
              <a:t>For</a:t>
            </a:r>
            <a:r>
              <a:rPr lang="de-DE" dirty="0">
                <a:latin typeface="Calibri"/>
                <a:cs typeface="Calibri"/>
              </a:rPr>
              <a:t> an </a:t>
            </a:r>
            <a:r>
              <a:rPr lang="de-DE" dirty="0" err="1">
                <a:latin typeface="Calibri"/>
                <a:cs typeface="Calibri"/>
              </a:rPr>
              <a:t>object</a:t>
            </a:r>
            <a:r>
              <a:rPr lang="de-DE" dirty="0">
                <a:latin typeface="Calibri"/>
                <a:cs typeface="Calibri"/>
              </a:rPr>
              <a:t> </a:t>
            </a:r>
            <a:r>
              <a:rPr lang="de-DE" dirty="0" err="1">
                <a:latin typeface="Calibri"/>
                <a:cs typeface="Calibri"/>
              </a:rPr>
              <a:t>filled</a:t>
            </a:r>
            <a:r>
              <a:rPr lang="de-DE" dirty="0">
                <a:latin typeface="Calibri"/>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booleans</a:t>
            </a:r>
            <a:r>
              <a:rPr lang="de-DE" dirty="0">
                <a:latin typeface="Calibri"/>
                <a:cs typeface="Calibri"/>
              </a:rPr>
              <a:t>, all </a:t>
            </a:r>
            <a:r>
              <a:rPr lang="de-DE" dirty="0" err="1">
                <a:latin typeface="Calibri"/>
                <a:cs typeface="Calibri"/>
              </a:rPr>
              <a:t>elements</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be</a:t>
            </a:r>
            <a:r>
              <a:rPr lang="de-DE" dirty="0">
                <a:latin typeface="Calibri"/>
                <a:cs typeface="Calibri"/>
              </a:rPr>
              <a:t> </a:t>
            </a:r>
            <a:r>
              <a:rPr lang="de-DE" dirty="0">
                <a:latin typeface="Consolas"/>
                <a:cs typeface="Calibri"/>
              </a:rPr>
              <a:t>True</a:t>
            </a:r>
          </a:p>
          <a:p>
            <a:pPr marL="383540" lvl="1"/>
            <a:r>
              <a:rPr lang="de-DE" dirty="0" err="1">
                <a:solidFill>
                  <a:srgbClr val="3F3F3F"/>
                </a:solidFill>
                <a:cs typeface="Calibri"/>
              </a:rPr>
              <a:t>If</a:t>
            </a:r>
            <a:r>
              <a:rPr lang="de-DE" dirty="0">
                <a:solidFill>
                  <a:srgbClr val="3F3F3F"/>
                </a:solidFill>
                <a:cs typeface="Calibri"/>
              </a:rPr>
              <a:t> </a:t>
            </a:r>
            <a:r>
              <a:rPr lang="de-DE" dirty="0" err="1">
                <a:solidFill>
                  <a:srgbClr val="3F3F3F"/>
                </a:solidFill>
                <a:cs typeface="Calibri"/>
              </a:rPr>
              <a:t>the</a:t>
            </a:r>
            <a:r>
              <a:rPr lang="de-DE" dirty="0">
                <a:solidFill>
                  <a:srgbClr val="3F3F3F"/>
                </a:solidFill>
                <a:cs typeface="Calibri"/>
              </a:rPr>
              <a:t> </a:t>
            </a:r>
            <a:r>
              <a:rPr lang="de-DE" dirty="0" err="1">
                <a:solidFill>
                  <a:srgbClr val="3F3F3F"/>
                </a:solidFill>
                <a:cs typeface="Calibri"/>
              </a:rPr>
              <a:t>object</a:t>
            </a:r>
            <a:r>
              <a:rPr lang="de-DE" dirty="0">
                <a:solidFill>
                  <a:srgbClr val="3F3F3F"/>
                </a:solidFill>
                <a:cs typeface="Calibri"/>
              </a:rPr>
              <a:t> </a:t>
            </a:r>
            <a:r>
              <a:rPr lang="de-DE" dirty="0" err="1">
                <a:solidFill>
                  <a:srgbClr val="3F3F3F"/>
                </a:solidFill>
                <a:cs typeface="Calibri"/>
              </a:rPr>
              <a:t>contains</a:t>
            </a:r>
            <a:r>
              <a:rPr lang="de-DE" dirty="0">
                <a:solidFill>
                  <a:srgbClr val="3F3F3F"/>
                </a:solidFill>
                <a:cs typeface="Calibri"/>
              </a:rPr>
              <a:t> </a:t>
            </a:r>
            <a:r>
              <a:rPr lang="de-DE" dirty="0" err="1">
                <a:solidFill>
                  <a:srgbClr val="3F3F3F"/>
                </a:solidFill>
                <a:cs typeface="Calibri"/>
              </a:rPr>
              <a:t>elements</a:t>
            </a:r>
            <a:r>
              <a:rPr lang="de-DE" dirty="0">
                <a:solidFill>
                  <a:srgbClr val="3F3F3F"/>
                </a:solidFill>
                <a:cs typeface="Calibri"/>
              </a:rPr>
              <a:t> </a:t>
            </a:r>
            <a:r>
              <a:rPr lang="de-DE" dirty="0" err="1">
                <a:solidFill>
                  <a:srgbClr val="3F3F3F"/>
                </a:solidFill>
                <a:cs typeface="Calibri"/>
              </a:rPr>
              <a:t>of</a:t>
            </a:r>
            <a:r>
              <a:rPr lang="de-DE" dirty="0">
                <a:solidFill>
                  <a:srgbClr val="3F3F3F"/>
                </a:solidFill>
                <a:cs typeface="Calibri"/>
              </a:rPr>
              <a:t> </a:t>
            </a:r>
            <a:r>
              <a:rPr lang="de-DE" dirty="0" err="1">
                <a:solidFill>
                  <a:srgbClr val="3F3F3F"/>
                </a:solidFill>
                <a:cs typeface="Calibri"/>
              </a:rPr>
              <a:t>any</a:t>
            </a:r>
            <a:r>
              <a:rPr lang="de-DE" dirty="0">
                <a:solidFill>
                  <a:srgbClr val="3F3F3F"/>
                </a:solidFill>
                <a:cs typeface="Calibri"/>
              </a:rPr>
              <a:t> </a:t>
            </a:r>
            <a:r>
              <a:rPr lang="de-DE" dirty="0" err="1">
                <a:solidFill>
                  <a:srgbClr val="3F3F3F"/>
                </a:solidFill>
                <a:cs typeface="Calibri"/>
              </a:rPr>
              <a:t>other</a:t>
            </a:r>
            <a:r>
              <a:rPr lang="de-DE" dirty="0">
                <a:solidFill>
                  <a:srgbClr val="3F3F3F"/>
                </a:solidFill>
                <a:cs typeface="Calibri"/>
              </a:rPr>
              <a:t> </a:t>
            </a:r>
            <a:r>
              <a:rPr lang="de-DE" dirty="0" err="1">
                <a:solidFill>
                  <a:srgbClr val="3F3F3F"/>
                </a:solidFill>
                <a:cs typeface="Calibri"/>
              </a:rPr>
              <a:t>data</a:t>
            </a:r>
            <a:r>
              <a:rPr lang="de-DE" dirty="0">
                <a:solidFill>
                  <a:srgbClr val="3F3F3F"/>
                </a:solidFill>
                <a:cs typeface="Calibri"/>
              </a:rPr>
              <a:t> </a:t>
            </a:r>
            <a:r>
              <a:rPr lang="de-DE" dirty="0" err="1">
                <a:solidFill>
                  <a:srgbClr val="3F3F3F"/>
                </a:solidFill>
                <a:cs typeface="Calibri"/>
              </a:rPr>
              <a:t>types</a:t>
            </a:r>
            <a:r>
              <a:rPr lang="de-DE" dirty="0">
                <a:solidFill>
                  <a:srgbClr val="3F3F3F"/>
                </a:solidFill>
                <a:cs typeface="Calibri"/>
              </a:rPr>
              <a:t>, </a:t>
            </a:r>
            <a:r>
              <a:rPr lang="de-DE" dirty="0" err="1">
                <a:solidFill>
                  <a:srgbClr val="3F3F3F"/>
                </a:solidFill>
                <a:cs typeface="Calibri"/>
              </a:rPr>
              <a:t>this</a:t>
            </a:r>
            <a:r>
              <a:rPr lang="de-DE" dirty="0">
                <a:solidFill>
                  <a:srgbClr val="3F3F3F"/>
                </a:solidFill>
                <a:cs typeface="Calibri"/>
              </a:rPr>
              <a:t> </a:t>
            </a:r>
            <a:r>
              <a:rPr lang="de-DE" dirty="0" err="1">
                <a:solidFill>
                  <a:srgbClr val="3F3F3F"/>
                </a:solidFill>
                <a:cs typeface="Calibri"/>
              </a:rPr>
              <a:t>translates</a:t>
            </a:r>
            <a:r>
              <a:rPr lang="de-DE" dirty="0">
                <a:solidFill>
                  <a:srgbClr val="3F3F3F"/>
                </a:solidFill>
                <a:cs typeface="Calibri"/>
              </a:rPr>
              <a:t> </a:t>
            </a:r>
            <a:r>
              <a:rPr lang="de-DE" dirty="0" err="1">
                <a:solidFill>
                  <a:srgbClr val="3F3F3F"/>
                </a:solidFill>
                <a:cs typeface="Calibri"/>
              </a:rPr>
              <a:t>to</a:t>
            </a:r>
            <a:r>
              <a:rPr lang="de-DE" dirty="0">
                <a:solidFill>
                  <a:srgbClr val="3F3F3F"/>
                </a:solidFill>
                <a:cs typeface="Calibri"/>
              </a:rPr>
              <a:t> </a:t>
            </a:r>
            <a:r>
              <a:rPr lang="de-DE" dirty="0" err="1">
                <a:solidFill>
                  <a:srgbClr val="3F3F3F"/>
                </a:solidFill>
                <a:cs typeface="Calibri"/>
              </a:rPr>
              <a:t>returning</a:t>
            </a:r>
            <a:r>
              <a:rPr lang="de-DE" dirty="0">
                <a:solidFill>
                  <a:srgbClr val="3F3F3F"/>
                </a:solidFill>
                <a:cs typeface="Calibri"/>
              </a:rPr>
              <a:t> </a:t>
            </a:r>
            <a:r>
              <a:rPr lang="de-DE" dirty="0" err="1">
                <a:solidFill>
                  <a:srgbClr val="3F3F3F"/>
                </a:solidFill>
                <a:latin typeface="Consolas"/>
                <a:cs typeface="Calibri"/>
              </a:rPr>
              <a:t>False</a:t>
            </a:r>
            <a:r>
              <a:rPr lang="de-DE" dirty="0">
                <a:solidFill>
                  <a:srgbClr val="3F3F3F"/>
                </a:solidFill>
                <a:latin typeface="Consolas"/>
              </a:rPr>
              <a:t> </a:t>
            </a:r>
            <a:r>
              <a:rPr lang="de-DE" dirty="0" err="1">
                <a:solidFill>
                  <a:srgbClr val="3F3F3F"/>
                </a:solidFill>
                <a:latin typeface="Calibri"/>
                <a:cs typeface="Calibri"/>
              </a:rPr>
              <a:t>when</a:t>
            </a:r>
            <a:r>
              <a:rPr lang="de-DE" dirty="0">
                <a:solidFill>
                  <a:srgbClr val="3F3F3F"/>
                </a:solidFill>
                <a:latin typeface="Calibri"/>
                <a:cs typeface="Calibri"/>
              </a:rPr>
              <a:t> </a:t>
            </a:r>
            <a:r>
              <a:rPr lang="de-DE" dirty="0" err="1">
                <a:solidFill>
                  <a:srgbClr val="3F3F3F"/>
                </a:solidFill>
                <a:latin typeface="Calibri"/>
                <a:cs typeface="Calibri"/>
              </a:rPr>
              <a:t>one</a:t>
            </a:r>
            <a:r>
              <a:rPr lang="de-DE" dirty="0">
                <a:solidFill>
                  <a:srgbClr val="3F3F3F"/>
                </a:solidFill>
                <a:latin typeface="Calibri"/>
                <a:cs typeface="Calibri"/>
              </a:rPr>
              <a:t> </a:t>
            </a:r>
            <a:r>
              <a:rPr lang="de-DE" dirty="0" err="1">
                <a:solidFill>
                  <a:srgbClr val="3F3F3F"/>
                </a:solidFill>
                <a:latin typeface="Calibri"/>
                <a:cs typeface="Calibri"/>
              </a:rPr>
              <a:t>of</a:t>
            </a:r>
            <a:r>
              <a:rPr lang="de-DE" dirty="0">
                <a:solidFill>
                  <a:srgbClr val="3F3F3F"/>
                </a:solidFill>
                <a:latin typeface="Calibri"/>
                <a:cs typeface="Calibri"/>
              </a:rPr>
              <a:t> </a:t>
            </a:r>
            <a:r>
              <a:rPr lang="de-DE" dirty="0" err="1">
                <a:solidFill>
                  <a:srgbClr val="3F3F3F"/>
                </a:solidFill>
                <a:latin typeface="Calibri"/>
                <a:cs typeface="Calibri"/>
              </a:rPr>
              <a:t>the</a:t>
            </a:r>
            <a:r>
              <a:rPr lang="de-DE" dirty="0">
                <a:solidFill>
                  <a:srgbClr val="3F3F3F"/>
                </a:solidFill>
                <a:latin typeface="Calibri"/>
                <a:cs typeface="Calibri"/>
              </a:rPr>
              <a:t> </a:t>
            </a:r>
            <a:r>
              <a:rPr lang="de-DE" dirty="0" err="1">
                <a:solidFill>
                  <a:srgbClr val="3F3F3F"/>
                </a:solidFill>
                <a:latin typeface="Calibri"/>
                <a:cs typeface="Calibri"/>
              </a:rPr>
              <a:t>elements</a:t>
            </a:r>
            <a:r>
              <a:rPr lang="de-DE" dirty="0">
                <a:solidFill>
                  <a:srgbClr val="3F3F3F"/>
                </a:solidFill>
                <a:latin typeface="Calibri"/>
                <a:cs typeface="Calibri"/>
              </a:rPr>
              <a:t> </a:t>
            </a:r>
            <a:r>
              <a:rPr lang="de-DE" dirty="0" err="1">
                <a:solidFill>
                  <a:srgbClr val="3F3F3F"/>
                </a:solidFill>
                <a:latin typeface="Calibri"/>
                <a:cs typeface="Calibri"/>
              </a:rPr>
              <a:t>is</a:t>
            </a:r>
            <a:r>
              <a:rPr lang="de-DE" dirty="0">
                <a:solidFill>
                  <a:srgbClr val="3F3F3F"/>
                </a:solidFill>
                <a:latin typeface="Calibri"/>
                <a:cs typeface="Calibri"/>
              </a:rPr>
              <a:t> </a:t>
            </a:r>
            <a:r>
              <a:rPr lang="de-DE" dirty="0" err="1">
                <a:solidFill>
                  <a:srgbClr val="3F3F3F"/>
                </a:solidFill>
                <a:latin typeface="Consolas"/>
                <a:cs typeface="Calibri"/>
              </a:rPr>
              <a:t>False</a:t>
            </a:r>
            <a:r>
              <a:rPr lang="de-DE" dirty="0">
                <a:solidFill>
                  <a:srgbClr val="3F3F3F"/>
                </a:solidFill>
                <a:latin typeface="Calibri"/>
                <a:cs typeface="Calibri"/>
              </a:rPr>
              <a:t>, </a:t>
            </a:r>
            <a:r>
              <a:rPr lang="de-DE" dirty="0" err="1">
                <a:solidFill>
                  <a:srgbClr val="3F3F3F"/>
                </a:solidFill>
                <a:latin typeface="Calibri"/>
                <a:cs typeface="Calibri"/>
              </a:rPr>
              <a:t>empty</a:t>
            </a:r>
            <a:r>
              <a:rPr lang="de-DE" dirty="0">
                <a:solidFill>
                  <a:srgbClr val="3F3F3F"/>
                </a:solidFill>
                <a:latin typeface="Calibri"/>
                <a:cs typeface="Calibri"/>
              </a:rPr>
              <a:t> </a:t>
            </a:r>
            <a:r>
              <a:rPr lang="de-DE" dirty="0" err="1">
                <a:solidFill>
                  <a:srgbClr val="3F3F3F"/>
                </a:solidFill>
                <a:latin typeface="Calibri"/>
                <a:cs typeface="Calibri"/>
              </a:rPr>
              <a:t>or</a:t>
            </a:r>
            <a:r>
              <a:rPr lang="de-DE" dirty="0">
                <a:solidFill>
                  <a:srgbClr val="3F3F3F"/>
                </a:solidFill>
                <a:cs typeface="Calibri"/>
              </a:rPr>
              <a:t> 0</a:t>
            </a:r>
            <a:endParaRPr lang="de-DE" dirty="0" err="1">
              <a:solidFill>
                <a:srgbClr val="3F3F3F"/>
              </a:solidFill>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xmlns="" id="{E4CDD66F-D503-40F5-A34A-9FA06616119F}"/>
              </a:ext>
            </a:extLst>
          </p:cNvPr>
          <p:cNvSpPr>
            <a:spLocks noGrp="1"/>
          </p:cNvSpPr>
          <p:nvPr>
            <p:ph type="sldNum" sz="quarter" idx="12"/>
          </p:nvPr>
        </p:nvSpPr>
        <p:spPr/>
        <p:txBody>
          <a:bodyPr/>
          <a:lstStyle/>
          <a:p>
            <a:fld id="{89C4E583-6443-4199-AF95-A2ECCC288D48}" type="slidenum">
              <a:rPr lang="en-GB" smtClean="0"/>
              <a:t>61</a:t>
            </a:fld>
            <a:endParaRPr lang="en-GB"/>
          </a:p>
        </p:txBody>
      </p:sp>
      <p:sp>
        <p:nvSpPr>
          <p:cNvPr id="6" name="Textfeld 5">
            <a:extLst>
              <a:ext uri="{FF2B5EF4-FFF2-40B4-BE49-F238E27FC236}">
                <a16:creationId xmlns:a16="http://schemas.microsoft.com/office/drawing/2014/main" xmlns="" id="{3806CE45-0EC6-41B4-ADAD-4EA936257E8F}"/>
              </a:ext>
            </a:extLst>
          </p:cNvPr>
          <p:cNvSpPr txBox="1"/>
          <p:nvPr/>
        </p:nvSpPr>
        <p:spPr>
          <a:xfrm>
            <a:off x="1158811" y="497600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a16="http://schemas.microsoft.com/office/drawing/2014/main" xmlns="" id="{E9401D3A-FDBF-4990-9872-9E69538DF326}"/>
              </a:ext>
            </a:extLst>
          </p:cNvPr>
          <p:cNvSpPr txBox="1"/>
          <p:nvPr/>
        </p:nvSpPr>
        <p:spPr>
          <a:xfrm>
            <a:off x="1158811" y="5479210"/>
            <a:ext cx="9964460"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True</a:t>
            </a:r>
          </a:p>
          <a:p>
            <a:r>
              <a:rPr lang="de-DE" dirty="0" err="1">
                <a:latin typeface="Consolas"/>
              </a:rPr>
              <a:t>False</a:t>
            </a:r>
          </a:p>
        </p:txBody>
      </p:sp>
      <p:sp>
        <p:nvSpPr>
          <p:cNvPr id="10" name="Textfeld 9">
            <a:extLst>
              <a:ext uri="{FF2B5EF4-FFF2-40B4-BE49-F238E27FC236}">
                <a16:creationId xmlns:a16="http://schemas.microsoft.com/office/drawing/2014/main" xmlns="" id="{B44E6596-F44D-45DC-B6B8-382C23ED018B}"/>
              </a:ext>
            </a:extLst>
          </p:cNvPr>
          <p:cNvSpPr txBox="1"/>
          <p:nvPr/>
        </p:nvSpPr>
        <p:spPr>
          <a:xfrm>
            <a:off x="1158811" y="3686222"/>
            <a:ext cx="9964460"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my_name_is_tuple</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00FF"/>
                </a:solidFill>
                <a:latin typeface="Consolas"/>
              </a:rPr>
              <a:t>True</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'hi'</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err="1" smtClean="0">
                <a:solidFill>
                  <a:srgbClr val="000000"/>
                </a:solidFill>
                <a:latin typeface="Consolas"/>
              </a:rPr>
              <a:t>my_name_is_list</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'sup'</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42</a:t>
            </a:r>
            <a:r>
              <a:rPr lang="en-US" b="1" dirty="0">
                <a:solidFill>
                  <a:srgbClr val="000080"/>
                </a:solidFill>
                <a:latin typeface="Consolas"/>
              </a:rPr>
              <a:t>,</a:t>
            </a:r>
            <a:r>
              <a:rPr lang="en-US" dirty="0">
                <a:solidFill>
                  <a:srgbClr val="000000"/>
                </a:solidFill>
                <a:latin typeface="Consolas"/>
              </a:rPr>
              <a:t> </a:t>
            </a:r>
            <a:r>
              <a:rPr lang="en-US" dirty="0">
                <a:solidFill>
                  <a:srgbClr val="0000FF"/>
                </a:solidFill>
                <a:latin typeface="Consolas"/>
              </a:rPr>
              <a:t>False</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all</a:t>
            </a:r>
            <a:r>
              <a:rPr lang="en-US" b="1" dirty="0" smtClean="0">
                <a:solidFill>
                  <a:srgbClr val="000080"/>
                </a:solidFill>
                <a:latin typeface="Consolas"/>
              </a:rPr>
              <a:t>(</a:t>
            </a:r>
            <a:r>
              <a:rPr lang="en-US" dirty="0" err="1" smtClean="0">
                <a:solidFill>
                  <a:srgbClr val="000000"/>
                </a:solidFill>
                <a:latin typeface="Consolas"/>
              </a:rPr>
              <a:t>my_name_is_tuple</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all</a:t>
            </a:r>
            <a:r>
              <a:rPr lang="en-US" b="1" dirty="0" smtClean="0">
                <a:solidFill>
                  <a:srgbClr val="000080"/>
                </a:solidFill>
                <a:latin typeface="Consolas"/>
              </a:rPr>
              <a:t>(</a:t>
            </a:r>
            <a:r>
              <a:rPr lang="en-US" dirty="0" err="1" smtClean="0">
                <a:solidFill>
                  <a:srgbClr val="000000"/>
                </a:solidFill>
                <a:latin typeface="Consolas"/>
              </a:rPr>
              <a:t>my_name_is_list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091865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x in s</a:t>
            </a:r>
            <a:endParaRPr lang="de-DE" dirty="0" err="1"/>
          </a:p>
        </p:txBody>
      </p:sp>
      <p:sp>
        <p:nvSpPr>
          <p:cNvPr id="3" name="Inhaltsplatzhalter 2">
            <a:extLst>
              <a:ext uri="{FF2B5EF4-FFF2-40B4-BE49-F238E27FC236}">
                <a16:creationId xmlns:a16="http://schemas.microsoft.com/office/drawing/2014/main" xmlns=""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a:latin typeface="Consolas"/>
                <a:cs typeface="Calibri"/>
              </a:rPr>
              <a:t>x in s</a:t>
            </a:r>
            <a:r>
              <a:rPr lang="de-DE" dirty="0">
                <a:solidFill>
                  <a:srgbClr val="404040"/>
                </a:solidFill>
                <a:latin typeface="Consolas"/>
              </a:rPr>
              <a:t> </a:t>
            </a:r>
            <a:r>
              <a:rPr lang="de-DE" dirty="0" err="1">
                <a:solidFill>
                  <a:srgbClr val="404040"/>
                </a:solidFill>
                <a:latin typeface="Calibri"/>
                <a:cs typeface="Calibri"/>
              </a:rPr>
              <a:t>returns</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 </a:t>
            </a:r>
            <a:r>
              <a:rPr lang="de-DE" dirty="0" err="1">
                <a:solidFill>
                  <a:srgbClr val="404040"/>
                </a:solidFill>
                <a:latin typeface="Calibri"/>
                <a:cs typeface="Calibri"/>
              </a:rPr>
              <a:t>certain</a:t>
            </a:r>
            <a:r>
              <a:rPr lang="de-DE" dirty="0">
                <a:solidFill>
                  <a:srgbClr val="404040"/>
                </a:solidFill>
                <a:latin typeface="Calibri"/>
                <a:cs typeface="Calibri"/>
              </a:rPr>
              <a:t> </a:t>
            </a:r>
            <a:r>
              <a:rPr lang="de-DE" dirty="0" err="1">
                <a:solidFill>
                  <a:srgbClr val="404040"/>
                </a:solidFill>
                <a:latin typeface="Calibri"/>
                <a:cs typeface="Calibri"/>
              </a:rPr>
              <a:t>value</a:t>
            </a:r>
            <a:r>
              <a:rPr lang="de-DE" dirty="0">
                <a:solidFill>
                  <a:srgbClr val="404040"/>
                </a:solidFill>
                <a:latin typeface="Calibri"/>
                <a:cs typeface="Calibri"/>
              </a:rPr>
              <a:t> </a:t>
            </a:r>
            <a:r>
              <a:rPr lang="de-DE" dirty="0" err="1">
                <a:solidFill>
                  <a:srgbClr val="404040"/>
                </a:solidFill>
                <a:latin typeface="Calibri"/>
                <a:cs typeface="Calibri"/>
              </a:rPr>
              <a:t>is</a:t>
            </a:r>
            <a:r>
              <a:rPr lang="de-DE" dirty="0">
                <a:solidFill>
                  <a:srgbClr val="404040"/>
                </a:solidFill>
                <a:latin typeface="Calibri"/>
                <a:cs typeface="Calibri"/>
              </a:rPr>
              <a:t> </a:t>
            </a:r>
            <a:r>
              <a:rPr lang="de-DE" dirty="0" err="1">
                <a:solidFill>
                  <a:srgbClr val="404040"/>
                </a:solidFill>
                <a:latin typeface="Calibri"/>
                <a:cs typeface="Calibri"/>
              </a:rPr>
              <a:t>present</a:t>
            </a:r>
            <a:r>
              <a:rPr lang="de-DE" dirty="0">
                <a:solidFill>
                  <a:srgbClr val="404040"/>
                </a:solidFill>
                <a:latin typeface="Calibri"/>
                <a:cs typeface="Calibri"/>
              </a:rPr>
              <a:t> in </a:t>
            </a:r>
            <a:r>
              <a:rPr lang="de-DE" dirty="0" err="1">
                <a:solidFill>
                  <a:srgbClr val="404040"/>
                </a:solidFill>
                <a:latin typeface="Calibri"/>
                <a:cs typeface="Calibri"/>
              </a:rPr>
              <a:t>your</a:t>
            </a:r>
            <a:r>
              <a:rPr lang="de-DE" dirty="0">
                <a:solidFill>
                  <a:srgbClr val="404040"/>
                </a:solidFill>
                <a:latin typeface="Calibri"/>
                <a:cs typeface="Calibri"/>
              </a:rPr>
              <a:t> </a:t>
            </a:r>
            <a:r>
              <a:rPr lang="de-DE" dirty="0" err="1">
                <a:solidFill>
                  <a:srgbClr val="404040"/>
                </a:solidFill>
                <a:latin typeface="Calibri"/>
                <a:cs typeface="Calibri"/>
              </a:rPr>
              <a:t>data</a:t>
            </a:r>
            <a:endParaRPr lang="de-DE" dirty="0" err="1">
              <a:solidFill>
                <a:srgbClr val="404040"/>
              </a:solidFill>
              <a:latin typeface="Consolas"/>
            </a:endParaRPr>
          </a:p>
          <a:p>
            <a:pPr marL="383540" lvl="1"/>
            <a:r>
              <a:rPr lang="de-DE" dirty="0" err="1">
                <a:latin typeface="Calibri"/>
                <a:cs typeface="Calibri"/>
              </a:rPr>
              <a:t>Similarly</a:t>
            </a:r>
            <a:r>
              <a:rPr lang="de-DE" dirty="0">
                <a:latin typeface="Calibri"/>
                <a:cs typeface="Calibri"/>
              </a:rPr>
              <a:t>, </a:t>
            </a:r>
            <a:r>
              <a:rPr lang="de-DE" dirty="0" err="1">
                <a:latin typeface="Calibri"/>
                <a:cs typeface="Calibri"/>
              </a:rPr>
              <a:t>there</a:t>
            </a:r>
            <a:r>
              <a:rPr lang="de-DE" dirty="0">
                <a:latin typeface="Calibri"/>
                <a:cs typeface="Calibri"/>
              </a:rPr>
              <a:t> </a:t>
            </a:r>
            <a:r>
              <a:rPr lang="de-DE" dirty="0" err="1">
                <a:latin typeface="Calibri"/>
                <a:cs typeface="Calibri"/>
              </a:rPr>
              <a:t>is</a:t>
            </a:r>
            <a:r>
              <a:rPr lang="de-DE" dirty="0">
                <a:latin typeface="Calibri"/>
                <a:cs typeface="Calibri"/>
              </a:rPr>
              <a:t> </a:t>
            </a:r>
            <a:r>
              <a:rPr lang="de-DE" dirty="0">
                <a:latin typeface="Consolas"/>
                <a:cs typeface="Calibri"/>
              </a:rPr>
              <a:t>x not in s</a:t>
            </a:r>
            <a:r>
              <a:rPr lang="de-DE" dirty="0">
                <a:latin typeface="Calibri"/>
                <a:cs typeface="Calibri"/>
              </a:rPr>
              <a:t> , </a:t>
            </a:r>
            <a:r>
              <a:rPr lang="de-DE" dirty="0" err="1">
                <a:latin typeface="Calibri"/>
                <a:cs typeface="Calibri"/>
              </a:rPr>
              <a:t>which</a:t>
            </a:r>
            <a:r>
              <a:rPr lang="de-DE" dirty="0">
                <a:latin typeface="Calibri"/>
                <a:cs typeface="Calibri"/>
              </a:rPr>
              <a:t> </a:t>
            </a:r>
            <a:r>
              <a:rPr lang="de-DE" dirty="0" err="1">
                <a:latin typeface="Calibri"/>
                <a:cs typeface="Calibri"/>
              </a:rPr>
              <a:t>equals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its</a:t>
            </a:r>
            <a:r>
              <a:rPr lang="de-DE" dirty="0">
                <a:latin typeface="Calibri"/>
                <a:cs typeface="Calibri"/>
              </a:rPr>
              <a:t> </a:t>
            </a:r>
            <a:r>
              <a:rPr lang="de-DE" dirty="0" err="1">
                <a:latin typeface="Calibri"/>
                <a:cs typeface="Calibri"/>
              </a:rPr>
              <a:t>negation</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xmlns="" id="{E4CDD66F-D503-40F5-A34A-9FA06616119F}"/>
              </a:ext>
            </a:extLst>
          </p:cNvPr>
          <p:cNvSpPr>
            <a:spLocks noGrp="1"/>
          </p:cNvSpPr>
          <p:nvPr>
            <p:ph type="sldNum" sz="quarter" idx="12"/>
          </p:nvPr>
        </p:nvSpPr>
        <p:spPr/>
        <p:txBody>
          <a:bodyPr/>
          <a:lstStyle/>
          <a:p>
            <a:fld id="{89C4E583-6443-4199-AF95-A2ECCC288D48}" type="slidenum">
              <a:rPr lang="en-GB" smtClean="0"/>
              <a:t>62</a:t>
            </a:fld>
            <a:endParaRPr lang="en-GB"/>
          </a:p>
        </p:txBody>
      </p:sp>
      <p:sp>
        <p:nvSpPr>
          <p:cNvPr id="6" name="Textfeld 5">
            <a:extLst>
              <a:ext uri="{FF2B5EF4-FFF2-40B4-BE49-F238E27FC236}">
                <a16:creationId xmlns:a16="http://schemas.microsoft.com/office/drawing/2014/main" xmlns="" id="{3806CE45-0EC6-41B4-ADAD-4EA936257E8F}"/>
              </a:ext>
            </a:extLst>
          </p:cNvPr>
          <p:cNvSpPr txBox="1"/>
          <p:nvPr/>
        </p:nvSpPr>
        <p:spPr>
          <a:xfrm>
            <a:off x="1158811" y="36820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a16="http://schemas.microsoft.com/office/drawing/2014/main" xmlns="" id="{E9401D3A-FDBF-4990-9872-9E69538DF326}"/>
              </a:ext>
            </a:extLst>
          </p:cNvPr>
          <p:cNvSpPr txBox="1"/>
          <p:nvPr/>
        </p:nvSpPr>
        <p:spPr>
          <a:xfrm>
            <a:off x="1158810" y="4170870"/>
            <a:ext cx="10022333"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False</a:t>
            </a:r>
          </a:p>
        </p:txBody>
      </p:sp>
      <p:sp>
        <p:nvSpPr>
          <p:cNvPr id="10" name="Textfeld 9">
            <a:extLst>
              <a:ext uri="{FF2B5EF4-FFF2-40B4-BE49-F238E27FC236}">
                <a16:creationId xmlns:a16="http://schemas.microsoft.com/office/drawing/2014/main" xmlns="" id="{B44E6596-F44D-45DC-B6B8-382C23ED018B}"/>
              </a:ext>
            </a:extLst>
          </p:cNvPr>
          <p:cNvSpPr txBox="1"/>
          <p:nvPr/>
        </p:nvSpPr>
        <p:spPr>
          <a:xfrm>
            <a:off x="1158810" y="2920038"/>
            <a:ext cx="10022333"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my_name_is_tuple</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3</a:t>
            </a:r>
            <a:r>
              <a:rPr lang="en-US" b="1" dirty="0">
                <a:solidFill>
                  <a:srgbClr val="000080"/>
                </a:solidFill>
                <a:latin typeface="Consolas"/>
              </a:rPr>
              <a:t>,</a:t>
            </a:r>
            <a:r>
              <a:rPr lang="en-US" dirty="0">
                <a:solidFill>
                  <a:srgbClr val="000000"/>
                </a:solidFill>
                <a:latin typeface="Consolas"/>
              </a:rPr>
              <a:t> </a:t>
            </a:r>
            <a:r>
              <a:rPr lang="en-US" dirty="0" smtClean="0">
                <a:solidFill>
                  <a:srgbClr val="FF0000"/>
                </a:solidFill>
                <a:latin typeface="Consolas"/>
              </a:rPr>
              <a:t>5</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FF0000"/>
                </a:solidFill>
                <a:latin typeface="Consolas"/>
              </a:rPr>
              <a:t>4</a:t>
            </a:r>
            <a:r>
              <a:rPr lang="en-US" dirty="0" smtClean="0">
                <a:solidFill>
                  <a:srgbClr val="000000"/>
                </a:solidFill>
                <a:latin typeface="Consolas"/>
              </a:rPr>
              <a:t> </a:t>
            </a:r>
            <a:r>
              <a:rPr lang="en-US" dirty="0">
                <a:solidFill>
                  <a:srgbClr val="0000FF"/>
                </a:solidFill>
                <a:latin typeface="Consolas"/>
              </a:rPr>
              <a:t>in</a:t>
            </a:r>
            <a:r>
              <a:rPr lang="en-US" dirty="0">
                <a:solidFill>
                  <a:srgbClr val="000000"/>
                </a:solidFill>
                <a:latin typeface="Consolas"/>
              </a:rPr>
              <a:t> </a:t>
            </a:r>
            <a:r>
              <a:rPr lang="en-US" dirty="0" err="1">
                <a:solidFill>
                  <a:srgbClr val="000000"/>
                </a:solidFill>
                <a:latin typeface="Consolas"/>
              </a:rPr>
              <a:t>my_name_is_tuple</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34562076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a:t>
            </a:r>
            <a:endParaRPr lang="de-DE" dirty="0" err="1"/>
          </a:p>
        </p:txBody>
      </p:sp>
      <p:sp>
        <p:nvSpPr>
          <p:cNvPr id="3" name="Inhaltsplatzhalter 2">
            <a:extLst>
              <a:ext uri="{FF2B5EF4-FFF2-40B4-BE49-F238E27FC236}">
                <a16:creationId xmlns:a16="http://schemas.microsoft.com/office/drawing/2014/main" xmlns=""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For</a:t>
            </a:r>
            <a:r>
              <a:rPr lang="de-DE" dirty="0">
                <a:latin typeface="Calibri"/>
                <a:cs typeface="Calibri"/>
              </a:rPr>
              <a:t> </a:t>
            </a:r>
            <a:r>
              <a:rPr lang="de-DE" dirty="0" err="1">
                <a:latin typeface="Calibri"/>
                <a:cs typeface="Calibri"/>
              </a:rPr>
              <a:t>lists</a:t>
            </a:r>
            <a:r>
              <a:rPr lang="de-DE" dirty="0">
                <a:latin typeface="Calibri"/>
                <a:cs typeface="Calibri"/>
              </a:rPr>
              <a:t> and </a:t>
            </a:r>
            <a:r>
              <a:rPr lang="de-DE" dirty="0" err="1">
                <a:latin typeface="Calibri"/>
                <a:cs typeface="Calibri"/>
              </a:rPr>
              <a:t>tuples</a:t>
            </a:r>
            <a:r>
              <a:rPr lang="de-DE" dirty="0">
                <a:cs typeface="Calibri"/>
              </a:rPr>
              <a:t>, </a:t>
            </a:r>
            <a:r>
              <a:rPr lang="de-DE" dirty="0" err="1">
                <a:cs typeface="Calibri"/>
              </a:rPr>
              <a:t>this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used</a:t>
            </a:r>
            <a:r>
              <a:rPr lang="de-DE" dirty="0">
                <a:cs typeface="Calibri"/>
              </a:rPr>
              <a:t> </a:t>
            </a:r>
            <a:r>
              <a:rPr lang="de-DE" dirty="0" err="1">
                <a:cs typeface="Calibri"/>
              </a:rPr>
              <a:t>to</a:t>
            </a:r>
            <a:r>
              <a:rPr lang="de-DE" dirty="0">
                <a:cs typeface="Calibri"/>
              </a:rPr>
              <a:t> </a:t>
            </a:r>
            <a:r>
              <a:rPr lang="de-DE" dirty="0" err="1">
                <a:cs typeface="Calibri"/>
              </a:rPr>
              <a:t>duplicate</a:t>
            </a:r>
            <a:r>
              <a:rPr lang="de-DE" dirty="0">
                <a:cs typeface="Calibri"/>
              </a:rPr>
              <a:t> </a:t>
            </a:r>
            <a:r>
              <a:rPr lang="de-DE" dirty="0" err="1">
                <a:cs typeface="Calibri"/>
              </a:rPr>
              <a:t>the</a:t>
            </a:r>
            <a:r>
              <a:rPr lang="de-DE" dirty="0">
                <a:cs typeface="Calibri"/>
              </a:rPr>
              <a:t> </a:t>
            </a:r>
            <a:r>
              <a:rPr lang="de-DE" dirty="0" err="1">
                <a:cs typeface="Calibri"/>
              </a:rPr>
              <a:t>content</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object</a:t>
            </a:r>
            <a:endParaRPr lang="de-DE" dirty="0" err="1"/>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xmlns="" id="{E4CDD66F-D503-40F5-A34A-9FA06616119F}"/>
              </a:ext>
            </a:extLst>
          </p:cNvPr>
          <p:cNvSpPr>
            <a:spLocks noGrp="1"/>
          </p:cNvSpPr>
          <p:nvPr>
            <p:ph type="sldNum" sz="quarter" idx="12"/>
          </p:nvPr>
        </p:nvSpPr>
        <p:spPr/>
        <p:txBody>
          <a:bodyPr/>
          <a:lstStyle/>
          <a:p>
            <a:fld id="{89C4E583-6443-4199-AF95-A2ECCC288D48}" type="slidenum">
              <a:rPr lang="en-GB" smtClean="0"/>
              <a:t>63</a:t>
            </a:fld>
            <a:endParaRPr lang="en-GB"/>
          </a:p>
        </p:txBody>
      </p:sp>
      <p:sp>
        <p:nvSpPr>
          <p:cNvPr id="6" name="Textfeld 5">
            <a:extLst>
              <a:ext uri="{FF2B5EF4-FFF2-40B4-BE49-F238E27FC236}">
                <a16:creationId xmlns:a16="http://schemas.microsoft.com/office/drawing/2014/main" xmlns="" id="{3806CE45-0EC6-41B4-ADAD-4EA936257E8F}"/>
              </a:ext>
            </a:extLst>
          </p:cNvPr>
          <p:cNvSpPr txBox="1"/>
          <p:nvPr/>
        </p:nvSpPr>
        <p:spPr>
          <a:xfrm>
            <a:off x="1158811" y="327947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a16="http://schemas.microsoft.com/office/drawing/2014/main" xmlns="" id="{E9401D3A-FDBF-4990-9872-9E69538DF326}"/>
              </a:ext>
            </a:extLst>
          </p:cNvPr>
          <p:cNvSpPr txBox="1"/>
          <p:nvPr/>
        </p:nvSpPr>
        <p:spPr>
          <a:xfrm>
            <a:off x="1158810" y="3854568"/>
            <a:ext cx="9987609"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 2, 3, 4, 1, 2, 3, 4]</a:t>
            </a:r>
            <a:endParaRPr lang="de-DE" dirty="0"/>
          </a:p>
        </p:txBody>
      </p:sp>
      <p:sp>
        <p:nvSpPr>
          <p:cNvPr id="10" name="Textfeld 9">
            <a:extLst>
              <a:ext uri="{FF2B5EF4-FFF2-40B4-BE49-F238E27FC236}">
                <a16:creationId xmlns:a16="http://schemas.microsoft.com/office/drawing/2014/main" xmlns="" id="{B44E6596-F44D-45DC-B6B8-382C23ED018B}"/>
              </a:ext>
            </a:extLst>
          </p:cNvPr>
          <p:cNvSpPr txBox="1"/>
          <p:nvPr/>
        </p:nvSpPr>
        <p:spPr>
          <a:xfrm>
            <a:off x="1158810" y="2517472"/>
            <a:ext cx="9987609"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my_name_is_list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3</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FF0000"/>
                </a:solidFill>
                <a:latin typeface="Consolas"/>
              </a:rPr>
              <a:t>2</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err="1">
                <a:solidFill>
                  <a:srgbClr val="000000"/>
                </a:solidFill>
                <a:latin typeface="Consolas"/>
              </a:rPr>
              <a:t>my_name_is_list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207904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min() and </a:t>
            </a:r>
            <a:r>
              <a:rPr lang="de-DE" dirty="0" err="1">
                <a:cs typeface="Calibri Light"/>
              </a:rPr>
              <a:t>max</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xmlns=""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Probably</a:t>
            </a:r>
            <a:r>
              <a:rPr lang="de-DE" dirty="0">
                <a:cs typeface="Calibri"/>
              </a:rPr>
              <a:t> </a:t>
            </a:r>
            <a:r>
              <a:rPr lang="de-DE" dirty="0" err="1">
                <a:cs typeface="Calibri"/>
              </a:rPr>
              <a:t>self-explanatory</a:t>
            </a:r>
            <a:r>
              <a:rPr lang="de-DE" dirty="0">
                <a:cs typeface="Calibri"/>
              </a:rPr>
              <a:t>: </a:t>
            </a:r>
            <a:r>
              <a:rPr lang="de-DE" dirty="0" err="1">
                <a:cs typeface="Calibri"/>
              </a:rPr>
              <a:t>use</a:t>
            </a:r>
            <a:r>
              <a:rPr lang="de-DE" dirty="0">
                <a:cs typeface="Calibri"/>
              </a:rPr>
              <a:t> </a:t>
            </a:r>
            <a:r>
              <a:rPr lang="de-DE" dirty="0">
                <a:latin typeface="Consolas"/>
                <a:cs typeface="Calibri"/>
              </a:rPr>
              <a:t>min()</a:t>
            </a:r>
            <a:r>
              <a:rPr lang="de-DE" dirty="0">
                <a:cs typeface="Calibri"/>
              </a:rPr>
              <a:t> and </a:t>
            </a:r>
            <a:r>
              <a:rPr lang="de-DE" dirty="0" err="1">
                <a:latin typeface="Consolas"/>
                <a:cs typeface="Calibri"/>
              </a:rPr>
              <a:t>max</a:t>
            </a:r>
            <a:r>
              <a:rPr lang="de-DE" dirty="0">
                <a:latin typeface="Consolas"/>
                <a:cs typeface="Calibri"/>
              </a:rPr>
              <a:t>()</a:t>
            </a:r>
            <a:r>
              <a:rPr lang="de-DE" dirty="0">
                <a:latin typeface="Consolas"/>
              </a:rPr>
              <a:t> </a:t>
            </a:r>
            <a:r>
              <a:rPr lang="de-DE" dirty="0" err="1">
                <a:latin typeface="Calibri"/>
                <a:cs typeface="Calibri"/>
              </a:rPr>
              <a:t>to</a:t>
            </a:r>
            <a:r>
              <a:rPr lang="de-DE" dirty="0">
                <a:latin typeface="Calibri"/>
                <a:cs typeface="Calibri"/>
              </a:rPr>
              <a:t> </a:t>
            </a:r>
            <a:r>
              <a:rPr lang="de-DE" dirty="0" err="1">
                <a:latin typeface="Calibri"/>
                <a:cs typeface="Calibri"/>
              </a:rPr>
              <a:t>get</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minimum</a:t>
            </a:r>
            <a:r>
              <a:rPr lang="de-DE" dirty="0">
                <a:latin typeface="Calibri"/>
                <a:cs typeface="Calibri"/>
              </a:rPr>
              <a:t>/maximum item </a:t>
            </a:r>
            <a:r>
              <a:rPr lang="de-DE" dirty="0" err="1">
                <a:latin typeface="Calibri"/>
                <a:cs typeface="Calibri"/>
              </a:rPr>
              <a:t>value</a:t>
            </a:r>
            <a:r>
              <a:rPr lang="de-DE" dirty="0">
                <a:latin typeface="Calibri"/>
                <a:cs typeface="Calibri"/>
              </a:rPr>
              <a:t> in an </a:t>
            </a:r>
            <a:r>
              <a:rPr lang="de-DE" dirty="0" err="1">
                <a:latin typeface="Calibri"/>
                <a:cs typeface="Calibri"/>
              </a:rPr>
              <a:t>object</a:t>
            </a:r>
            <a:endParaRPr lang="de-DE" dirty="0" err="1">
              <a:latin typeface="Consolas"/>
            </a:endParaRPr>
          </a:p>
          <a:p>
            <a:pPr marL="182245" indent="-182245"/>
            <a:r>
              <a:rPr lang="de-DE" dirty="0">
                <a:latin typeface="Calibri"/>
                <a:cs typeface="Calibri"/>
              </a:rPr>
              <a:t>This </a:t>
            </a:r>
            <a:r>
              <a:rPr lang="de-DE" dirty="0" err="1">
                <a:latin typeface="Calibri"/>
                <a:cs typeface="Calibri"/>
              </a:rPr>
              <a:t>only</a:t>
            </a:r>
            <a:r>
              <a:rPr lang="de-DE" dirty="0">
                <a:latin typeface="Calibri"/>
                <a:cs typeface="Calibri"/>
              </a:rPr>
              <a:t> </a:t>
            </a:r>
            <a:r>
              <a:rPr lang="de-DE" dirty="0" err="1">
                <a:latin typeface="Calibri"/>
                <a:cs typeface="Calibri"/>
              </a:rPr>
              <a:t>works</a:t>
            </a:r>
            <a:r>
              <a:rPr lang="de-DE" dirty="0">
                <a:latin typeface="Calibri"/>
                <a:cs typeface="Calibri"/>
              </a:rPr>
              <a:t> </a:t>
            </a:r>
            <a:r>
              <a:rPr lang="de-DE" b="1" dirty="0" err="1">
                <a:latin typeface="Calibri"/>
                <a:cs typeface="Calibri"/>
              </a:rPr>
              <a:t>if</a:t>
            </a:r>
            <a:r>
              <a:rPr lang="de-DE" b="1" dirty="0">
                <a:latin typeface="Calibri"/>
                <a:cs typeface="Calibri"/>
              </a:rPr>
              <a:t> </a:t>
            </a:r>
            <a:r>
              <a:rPr lang="de-DE" b="1" dirty="0" err="1">
                <a:latin typeface="Calibri"/>
                <a:cs typeface="Calibri"/>
              </a:rPr>
              <a:t>the</a:t>
            </a:r>
            <a:r>
              <a:rPr lang="de-DE" b="1" dirty="0">
                <a:latin typeface="Calibri"/>
                <a:cs typeface="Calibri"/>
              </a:rPr>
              <a:t> </a:t>
            </a:r>
            <a:r>
              <a:rPr lang="de-DE" b="1" dirty="0" err="1">
                <a:latin typeface="Calibri"/>
                <a:cs typeface="Calibri"/>
              </a:rPr>
              <a:t>values</a:t>
            </a:r>
            <a:r>
              <a:rPr lang="de-DE" b="1" dirty="0">
                <a:latin typeface="Calibri"/>
                <a:cs typeface="Calibri"/>
              </a:rPr>
              <a:t> </a:t>
            </a:r>
            <a:r>
              <a:rPr lang="de-DE" b="1" dirty="0" err="1">
                <a:latin typeface="Calibri"/>
                <a:cs typeface="Calibri"/>
              </a:rPr>
              <a:t>can</a:t>
            </a:r>
            <a:r>
              <a:rPr lang="de-DE" b="1" dirty="0">
                <a:latin typeface="Calibri"/>
                <a:cs typeface="Calibri"/>
              </a:rPr>
              <a:t> </a:t>
            </a:r>
            <a:r>
              <a:rPr lang="de-DE" b="1" dirty="0" err="1">
                <a:latin typeface="Calibri"/>
                <a:cs typeface="Calibri"/>
              </a:rPr>
              <a:t>be</a:t>
            </a:r>
            <a:r>
              <a:rPr lang="de-DE" b="1" dirty="0">
                <a:latin typeface="Calibri"/>
                <a:cs typeface="Calibri"/>
              </a:rPr>
              <a:t> </a:t>
            </a:r>
            <a:r>
              <a:rPr lang="de-DE" b="1" dirty="0" err="1">
                <a:latin typeface="Calibri"/>
                <a:cs typeface="Calibri"/>
              </a:rPr>
              <a:t>compared</a:t>
            </a:r>
            <a:r>
              <a:rPr lang="de-DE" dirty="0">
                <a:latin typeface="Calibri"/>
                <a:cs typeface="Calibri"/>
              </a:rPr>
              <a:t> </a:t>
            </a:r>
            <a:r>
              <a:rPr lang="de-DE" dirty="0" err="1">
                <a:latin typeface="Calibri"/>
                <a:cs typeface="Calibri"/>
              </a:rPr>
              <a:t>however</a:t>
            </a:r>
            <a:r>
              <a:rPr lang="de-DE" dirty="0">
                <a:latin typeface="Calibri"/>
                <a:cs typeface="Calibri"/>
              </a:rPr>
              <a:t> – </a:t>
            </a:r>
            <a:r>
              <a:rPr lang="de-DE" dirty="0" err="1">
                <a:latin typeface="Calibri"/>
                <a:cs typeface="Calibri"/>
              </a:rPr>
              <a:t>for</a:t>
            </a:r>
            <a:r>
              <a:rPr lang="de-DE" dirty="0">
                <a:latin typeface="Calibri"/>
                <a:cs typeface="Calibri"/>
              </a:rPr>
              <a:t> </a:t>
            </a:r>
            <a:r>
              <a:rPr lang="de-DE" dirty="0" err="1">
                <a:latin typeface="Calibri"/>
                <a:cs typeface="Calibri"/>
              </a:rPr>
              <a:t>example</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cannot</a:t>
            </a:r>
            <a:r>
              <a:rPr lang="de-DE" dirty="0">
                <a:latin typeface="Calibri"/>
                <a:cs typeface="Calibri"/>
              </a:rPr>
              <a:t> </a:t>
            </a:r>
            <a:r>
              <a:rPr lang="de-DE" dirty="0" err="1">
                <a:latin typeface="Calibri"/>
                <a:cs typeface="Calibri"/>
              </a:rPr>
              <a:t>compare</a:t>
            </a:r>
            <a:r>
              <a:rPr lang="de-DE" dirty="0">
                <a:latin typeface="Calibri"/>
                <a:cs typeface="Calibri"/>
              </a:rPr>
              <a:t> </a:t>
            </a:r>
            <a:r>
              <a:rPr lang="de-DE" dirty="0" err="1">
                <a:latin typeface="Calibri"/>
                <a:cs typeface="Calibri"/>
              </a:rPr>
              <a:t>numbers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strings</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xmlns="" id="{E4CDD66F-D503-40F5-A34A-9FA06616119F}"/>
              </a:ext>
            </a:extLst>
          </p:cNvPr>
          <p:cNvSpPr>
            <a:spLocks noGrp="1"/>
          </p:cNvSpPr>
          <p:nvPr>
            <p:ph type="sldNum" sz="quarter" idx="12"/>
          </p:nvPr>
        </p:nvSpPr>
        <p:spPr/>
        <p:txBody>
          <a:bodyPr/>
          <a:lstStyle/>
          <a:p>
            <a:fld id="{89C4E583-6443-4199-AF95-A2ECCC288D48}" type="slidenum">
              <a:rPr lang="en-GB" smtClean="0"/>
              <a:t>64</a:t>
            </a:fld>
            <a:endParaRPr lang="en-GB"/>
          </a:p>
        </p:txBody>
      </p:sp>
      <p:sp>
        <p:nvSpPr>
          <p:cNvPr id="6" name="Textfeld 5">
            <a:extLst>
              <a:ext uri="{FF2B5EF4-FFF2-40B4-BE49-F238E27FC236}">
                <a16:creationId xmlns:a16="http://schemas.microsoft.com/office/drawing/2014/main" xmlns="" id="{3806CE45-0EC6-41B4-ADAD-4EA936257E8F}"/>
              </a:ext>
            </a:extLst>
          </p:cNvPr>
          <p:cNvSpPr txBox="1"/>
          <p:nvPr/>
        </p:nvSpPr>
        <p:spPr>
          <a:xfrm>
            <a:off x="1144434" y="501913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a16="http://schemas.microsoft.com/office/drawing/2014/main" xmlns="" id="{E9401D3A-FDBF-4990-9872-9E69538DF326}"/>
              </a:ext>
            </a:extLst>
          </p:cNvPr>
          <p:cNvSpPr txBox="1"/>
          <p:nvPr/>
        </p:nvSpPr>
        <p:spPr>
          <a:xfrm>
            <a:off x="1144433" y="5493590"/>
            <a:ext cx="10013561"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7</a:t>
            </a:r>
          </a:p>
          <a:p>
            <a:r>
              <a:rPr lang="de-DE" dirty="0">
                <a:latin typeface="Consolas"/>
              </a:rPr>
              <a:t>1</a:t>
            </a:r>
          </a:p>
        </p:txBody>
      </p:sp>
      <p:sp>
        <p:nvSpPr>
          <p:cNvPr id="10" name="Textfeld 9">
            <a:extLst>
              <a:ext uri="{FF2B5EF4-FFF2-40B4-BE49-F238E27FC236}">
                <a16:creationId xmlns:a16="http://schemas.microsoft.com/office/drawing/2014/main" xmlns="" id="{B44E6596-F44D-45DC-B6B8-382C23ED018B}"/>
              </a:ext>
            </a:extLst>
          </p:cNvPr>
          <p:cNvSpPr txBox="1"/>
          <p:nvPr/>
        </p:nvSpPr>
        <p:spPr>
          <a:xfrm>
            <a:off x="1144433" y="3710792"/>
            <a:ext cx="10013561"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another_list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7</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max</a:t>
            </a:r>
            <a:r>
              <a:rPr lang="en-US" b="1" dirty="0" smtClean="0">
                <a:solidFill>
                  <a:srgbClr val="000080"/>
                </a:solidFill>
                <a:latin typeface="Consolas"/>
              </a:rPr>
              <a:t>(</a:t>
            </a:r>
            <a:r>
              <a:rPr lang="en-US" dirty="0" err="1" smtClean="0">
                <a:solidFill>
                  <a:srgbClr val="000000"/>
                </a:solidFill>
                <a:latin typeface="Consolas"/>
              </a:rPr>
              <a:t>another_list</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min</a:t>
            </a:r>
            <a:r>
              <a:rPr lang="en-US" b="1" dirty="0" smtClean="0">
                <a:solidFill>
                  <a:srgbClr val="000080"/>
                </a:solidFill>
                <a:latin typeface="Consolas"/>
              </a:rPr>
              <a:t>(</a:t>
            </a:r>
            <a:r>
              <a:rPr lang="en-US" dirty="0" err="1" smtClean="0">
                <a:solidFill>
                  <a:srgbClr val="000000"/>
                </a:solidFill>
                <a:latin typeface="Consolas"/>
              </a:rPr>
              <a:t>another_list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26050507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a:t>
            </a:r>
            <a:r>
              <a:rPr lang="de-DE" dirty="0" err="1">
                <a:cs typeface="Calibri Light"/>
              </a:rPr>
              <a:t>s.index</a:t>
            </a:r>
            <a:r>
              <a:rPr lang="de-DE" dirty="0">
                <a:cs typeface="Calibri Light"/>
              </a:rPr>
              <a:t>(x)</a:t>
            </a:r>
            <a:endParaRPr lang="de-DE" dirty="0" err="1"/>
          </a:p>
        </p:txBody>
      </p:sp>
      <p:sp>
        <p:nvSpPr>
          <p:cNvPr id="3" name="Inhaltsplatzhalter 2">
            <a:extLst>
              <a:ext uri="{FF2B5EF4-FFF2-40B4-BE49-F238E27FC236}">
                <a16:creationId xmlns:a16="http://schemas.microsoft.com/office/drawing/2014/main" xmlns=""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s.index</a:t>
            </a:r>
            <a:r>
              <a:rPr lang="de-DE" dirty="0">
                <a:latin typeface="Consolas"/>
                <a:cs typeface="Calibri"/>
              </a:rPr>
              <a:t>(x) </a:t>
            </a:r>
            <a:r>
              <a:rPr lang="de-DE" dirty="0">
                <a:latin typeface="Calibri"/>
                <a:cs typeface="Calibri"/>
              </a:rPr>
              <a:t>will </a:t>
            </a:r>
            <a:r>
              <a:rPr lang="de-DE" dirty="0" err="1">
                <a:latin typeface="Calibri"/>
                <a:cs typeface="Calibri"/>
              </a:rPr>
              <a:t>return</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index</a:t>
            </a:r>
            <a:r>
              <a:rPr lang="de-DE" dirty="0">
                <a:latin typeface="Calibri"/>
                <a:cs typeface="Calibri"/>
              </a:rPr>
              <a:t> </a:t>
            </a:r>
            <a:r>
              <a:rPr lang="de-DE" b="1" dirty="0" err="1">
                <a:latin typeface="Calibri"/>
                <a:cs typeface="Calibri"/>
              </a:rPr>
              <a:t>of</a:t>
            </a:r>
            <a:r>
              <a:rPr lang="de-DE" b="1" dirty="0">
                <a:latin typeface="Calibri"/>
                <a:cs typeface="Calibri"/>
              </a:rPr>
              <a:t> </a:t>
            </a:r>
            <a:r>
              <a:rPr lang="de-DE" b="1" dirty="0" err="1">
                <a:latin typeface="Calibri"/>
                <a:cs typeface="Calibri"/>
              </a:rPr>
              <a:t>the</a:t>
            </a:r>
            <a:r>
              <a:rPr lang="de-DE" b="1" dirty="0">
                <a:latin typeface="Calibri"/>
                <a:cs typeface="Calibri"/>
              </a:rPr>
              <a:t> </a:t>
            </a:r>
            <a:r>
              <a:rPr lang="de-DE" b="1" dirty="0" err="1">
                <a:latin typeface="Calibri"/>
                <a:cs typeface="Calibri"/>
              </a:rPr>
              <a:t>first</a:t>
            </a:r>
            <a:r>
              <a:rPr lang="de-DE" b="1" dirty="0">
                <a:latin typeface="Calibri"/>
                <a:cs typeface="Calibri"/>
              </a:rPr>
              <a:t> </a:t>
            </a:r>
            <a:r>
              <a:rPr lang="de-DE" b="1" dirty="0" err="1">
                <a:latin typeface="Calibri"/>
                <a:cs typeface="Calibri"/>
              </a:rPr>
              <a:t>occurrence</a:t>
            </a:r>
            <a:r>
              <a:rPr lang="de-DE" b="1" dirty="0">
                <a:latin typeface="Calibri"/>
                <a:cs typeface="Calibri"/>
              </a:rPr>
              <a:t> </a:t>
            </a:r>
            <a:r>
              <a:rPr lang="de-DE" dirty="0" err="1">
                <a:latin typeface="Calibri"/>
                <a:cs typeface="Calibri"/>
              </a:rPr>
              <a:t>of</a:t>
            </a:r>
            <a:r>
              <a:rPr lang="de-DE" dirty="0">
                <a:latin typeface="Calibri"/>
                <a:cs typeface="Calibri"/>
              </a:rPr>
              <a:t> an item </a:t>
            </a:r>
            <a:r>
              <a:rPr lang="de-DE" dirty="0">
                <a:latin typeface="Consolas"/>
                <a:cs typeface="Calibri"/>
              </a:rPr>
              <a:t>x </a:t>
            </a:r>
            <a:r>
              <a:rPr lang="de-DE" dirty="0">
                <a:latin typeface="Calibri"/>
                <a:cs typeface="Calibri"/>
              </a:rPr>
              <a:t>in </a:t>
            </a:r>
            <a:r>
              <a:rPr lang="de-DE" dirty="0">
                <a:latin typeface="Consolas"/>
                <a:cs typeface="Calibri"/>
              </a:rPr>
              <a:t>s</a:t>
            </a:r>
            <a:endParaRPr lang="de-DE" dirty="0" err="1">
              <a:latin typeface="Calibri"/>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r>
              <a:rPr lang="de-DE" dirty="0" err="1">
                <a:latin typeface="Calibri"/>
                <a:cs typeface="Calibri"/>
              </a:rPr>
              <a:t>Make</a:t>
            </a:r>
            <a:r>
              <a:rPr lang="de-DE" dirty="0">
                <a:latin typeface="Calibri"/>
                <a:cs typeface="Calibri"/>
              </a:rPr>
              <a:t> </a:t>
            </a:r>
            <a:r>
              <a:rPr lang="de-DE" dirty="0" err="1">
                <a:latin typeface="Calibri"/>
                <a:cs typeface="Calibri"/>
              </a:rPr>
              <a:t>sure</a:t>
            </a:r>
            <a:r>
              <a:rPr lang="de-DE" dirty="0">
                <a:latin typeface="Calibri"/>
                <a:cs typeface="Calibri"/>
              </a:rPr>
              <a:t> </a:t>
            </a:r>
            <a:r>
              <a:rPr lang="de-DE" dirty="0" err="1">
                <a:latin typeface="Calibri"/>
                <a:cs typeface="Calibri"/>
              </a:rPr>
              <a:t>that</a:t>
            </a:r>
            <a:r>
              <a:rPr lang="de-DE" dirty="0">
                <a:latin typeface="Calibri"/>
                <a:cs typeface="Calibri"/>
              </a:rPr>
              <a:t> x </a:t>
            </a:r>
            <a:r>
              <a:rPr lang="de-DE" dirty="0" err="1">
                <a:latin typeface="Calibri"/>
                <a:cs typeface="Calibri"/>
              </a:rPr>
              <a:t>is</a:t>
            </a:r>
            <a:r>
              <a:rPr lang="de-DE" dirty="0">
                <a:latin typeface="Calibri"/>
                <a:cs typeface="Calibri"/>
              </a:rPr>
              <a:t> </a:t>
            </a:r>
            <a:r>
              <a:rPr lang="de-DE" dirty="0" err="1">
                <a:latin typeface="Calibri"/>
                <a:cs typeface="Calibri"/>
              </a:rPr>
              <a:t>actually</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collection</a:t>
            </a:r>
            <a:r>
              <a:rPr lang="de-DE" dirty="0">
                <a:latin typeface="Calibri"/>
                <a:cs typeface="Calibri"/>
              </a:rPr>
              <a:t>! </a:t>
            </a:r>
            <a:r>
              <a:rPr lang="de-DE" dirty="0" err="1">
                <a:latin typeface="Calibri"/>
                <a:cs typeface="Calibri"/>
              </a:rPr>
              <a:t>Otherwise</a:t>
            </a:r>
            <a:r>
              <a:rPr lang="de-DE" dirty="0">
                <a:latin typeface="Calibri"/>
                <a:cs typeface="Calibri"/>
              </a:rPr>
              <a:t> </a:t>
            </a:r>
            <a:r>
              <a:rPr lang="de-DE" dirty="0" err="1">
                <a:latin typeface="Calibri"/>
                <a:cs typeface="Calibri"/>
              </a:rPr>
              <a:t>you</a:t>
            </a:r>
            <a:r>
              <a:rPr lang="de-DE" dirty="0">
                <a:latin typeface="Calibri"/>
                <a:cs typeface="Calibri"/>
              </a:rPr>
              <a:t> will </a:t>
            </a:r>
            <a:r>
              <a:rPr lang="de-DE" dirty="0" err="1">
                <a:latin typeface="Calibri"/>
                <a:cs typeface="Calibri"/>
              </a:rPr>
              <a:t>get</a:t>
            </a:r>
            <a:r>
              <a:rPr lang="de-DE" dirty="0">
                <a:latin typeface="Calibri"/>
                <a:cs typeface="Calibri"/>
              </a:rPr>
              <a:t> an </a:t>
            </a:r>
            <a:r>
              <a:rPr lang="de-DE" dirty="0" err="1">
                <a:latin typeface="Calibri"/>
                <a:cs typeface="Calibri"/>
              </a:rPr>
              <a:t>error</a:t>
            </a:r>
            <a:r>
              <a:rPr lang="de-DE" dirty="0">
                <a:latin typeface="Calibri"/>
                <a:cs typeface="Calibri"/>
              </a:rPr>
              <a:t> </a:t>
            </a:r>
            <a:r>
              <a:rPr lang="de-DE" dirty="0" err="1">
                <a:latin typeface="Calibri"/>
                <a:cs typeface="Calibri"/>
              </a:rPr>
              <a:t>message</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xmlns="" id="{E4CDD66F-D503-40F5-A34A-9FA06616119F}"/>
              </a:ext>
            </a:extLst>
          </p:cNvPr>
          <p:cNvSpPr>
            <a:spLocks noGrp="1"/>
          </p:cNvSpPr>
          <p:nvPr>
            <p:ph type="sldNum" sz="quarter" idx="12"/>
          </p:nvPr>
        </p:nvSpPr>
        <p:spPr/>
        <p:txBody>
          <a:bodyPr/>
          <a:lstStyle/>
          <a:p>
            <a:fld id="{89C4E583-6443-4199-AF95-A2ECCC288D48}" type="slidenum">
              <a:rPr lang="en-GB" smtClean="0"/>
              <a:t>65</a:t>
            </a:fld>
            <a:endParaRPr lang="en-GB"/>
          </a:p>
        </p:txBody>
      </p:sp>
      <p:sp>
        <p:nvSpPr>
          <p:cNvPr id="6" name="Textfeld 5">
            <a:extLst>
              <a:ext uri="{FF2B5EF4-FFF2-40B4-BE49-F238E27FC236}">
                <a16:creationId xmlns:a16="http://schemas.microsoft.com/office/drawing/2014/main" xmlns="" id="{3806CE45-0EC6-41B4-ADAD-4EA936257E8F}"/>
              </a:ext>
            </a:extLst>
          </p:cNvPr>
          <p:cNvSpPr txBox="1"/>
          <p:nvPr/>
        </p:nvSpPr>
        <p:spPr>
          <a:xfrm>
            <a:off x="1101302" y="355264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a16="http://schemas.microsoft.com/office/drawing/2014/main" xmlns="" id="{E9401D3A-FDBF-4990-9872-9E69538DF326}"/>
              </a:ext>
            </a:extLst>
          </p:cNvPr>
          <p:cNvSpPr txBox="1"/>
          <p:nvPr/>
        </p:nvSpPr>
        <p:spPr>
          <a:xfrm>
            <a:off x="1144434" y="4041478"/>
            <a:ext cx="1003671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a:t>
            </a:r>
            <a:endParaRPr lang="de-DE" dirty="0"/>
          </a:p>
        </p:txBody>
      </p:sp>
      <p:sp>
        <p:nvSpPr>
          <p:cNvPr id="10" name="Textfeld 9">
            <a:extLst>
              <a:ext uri="{FF2B5EF4-FFF2-40B4-BE49-F238E27FC236}">
                <a16:creationId xmlns:a16="http://schemas.microsoft.com/office/drawing/2014/main" xmlns="" id="{B44E6596-F44D-45DC-B6B8-382C23ED018B}"/>
              </a:ext>
            </a:extLst>
          </p:cNvPr>
          <p:cNvSpPr txBox="1"/>
          <p:nvPr/>
        </p:nvSpPr>
        <p:spPr>
          <a:xfrm>
            <a:off x="1144434" y="2546226"/>
            <a:ext cx="10036710"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hello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7</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endParaRPr lang="en-US" dirty="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err="1" smtClean="0">
                <a:solidFill>
                  <a:srgbClr val="000000"/>
                </a:solidFill>
                <a:latin typeface="Consolas"/>
              </a:rPr>
              <a:t>another_list</a:t>
            </a:r>
            <a:r>
              <a:rPr lang="en-US" b="1" dirty="0" err="1" smtClean="0">
                <a:solidFill>
                  <a:srgbClr val="000080"/>
                </a:solidFill>
                <a:latin typeface="Consolas"/>
              </a:rPr>
              <a:t>.</a:t>
            </a:r>
            <a:r>
              <a:rPr lang="en-US" dirty="0" err="1" smtClean="0">
                <a:solidFill>
                  <a:srgbClr val="000000"/>
                </a:solidFill>
                <a:latin typeface="Consolas"/>
              </a:rPr>
              <a:t>index</a:t>
            </a:r>
            <a:r>
              <a:rPr lang="en-US" b="1" dirty="0" smtClean="0">
                <a:solidFill>
                  <a:srgbClr val="000080"/>
                </a:solidFill>
                <a:latin typeface="Consolas"/>
              </a:rPr>
              <a:t>(</a:t>
            </a:r>
            <a:r>
              <a:rPr lang="en-US" dirty="0" smtClean="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682081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a:t>
            </a:r>
            <a:r>
              <a:rPr lang="de-DE" dirty="0" err="1">
                <a:cs typeface="Calibri Light"/>
              </a:rPr>
              <a:t>s.count</a:t>
            </a:r>
            <a:r>
              <a:rPr lang="de-DE" dirty="0">
                <a:cs typeface="Calibri Light"/>
              </a:rPr>
              <a:t>(x)</a:t>
            </a:r>
            <a:endParaRPr lang="de-DE" dirty="0" err="1"/>
          </a:p>
        </p:txBody>
      </p:sp>
      <p:sp>
        <p:nvSpPr>
          <p:cNvPr id="3" name="Inhaltsplatzhalter 2">
            <a:extLst>
              <a:ext uri="{FF2B5EF4-FFF2-40B4-BE49-F238E27FC236}">
                <a16:creationId xmlns:a16="http://schemas.microsoft.com/office/drawing/2014/main" xmlns=""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s.count</a:t>
            </a:r>
            <a:r>
              <a:rPr lang="de-DE" dirty="0">
                <a:latin typeface="Consolas"/>
                <a:cs typeface="Calibri"/>
              </a:rPr>
              <a:t>(x) </a:t>
            </a:r>
            <a:r>
              <a:rPr lang="de-DE" dirty="0">
                <a:latin typeface="Calibri"/>
                <a:cs typeface="Calibri"/>
              </a:rPr>
              <a:t>will </a:t>
            </a:r>
            <a:r>
              <a:rPr lang="de-DE" dirty="0" err="1">
                <a:latin typeface="Calibri"/>
                <a:cs typeface="Calibri"/>
              </a:rPr>
              <a:t>return</a:t>
            </a:r>
            <a:r>
              <a:rPr lang="de-DE" dirty="0">
                <a:latin typeface="Calibri"/>
                <a:cs typeface="Calibri"/>
              </a:rPr>
              <a:t> </a:t>
            </a:r>
            <a:r>
              <a:rPr lang="de-DE" dirty="0" err="1">
                <a:latin typeface="Calibri"/>
                <a:cs typeface="Calibri"/>
              </a:rPr>
              <a:t>the</a:t>
            </a:r>
            <a:r>
              <a:rPr lang="de-DE" dirty="0">
                <a:latin typeface="Calibri"/>
                <a:cs typeface="Calibri"/>
              </a:rPr>
              <a:t> </a:t>
            </a:r>
            <a:r>
              <a:rPr lang="de-DE" b="1" dirty="0" err="1">
                <a:latin typeface="Calibri"/>
                <a:cs typeface="Calibri"/>
              </a:rPr>
              <a:t>number</a:t>
            </a:r>
            <a:r>
              <a:rPr lang="de-DE" b="1" dirty="0">
                <a:latin typeface="Calibri"/>
                <a:cs typeface="Calibri"/>
              </a:rPr>
              <a:t> </a:t>
            </a:r>
            <a:r>
              <a:rPr lang="de-DE" b="1" dirty="0" err="1">
                <a:latin typeface="Calibri"/>
                <a:cs typeface="Calibri"/>
              </a:rPr>
              <a:t>of</a:t>
            </a:r>
            <a:r>
              <a:rPr lang="de-DE" b="1" dirty="0">
                <a:latin typeface="Calibri"/>
                <a:cs typeface="Calibri"/>
              </a:rPr>
              <a:t> </a:t>
            </a:r>
            <a:r>
              <a:rPr lang="de-DE" b="1" dirty="0" err="1">
                <a:latin typeface="Calibri"/>
                <a:cs typeface="Calibri"/>
              </a:rPr>
              <a:t>occurrences</a:t>
            </a:r>
            <a:r>
              <a:rPr lang="de-DE" b="1" dirty="0">
                <a:latin typeface="Calibri"/>
                <a:cs typeface="Calibri"/>
              </a:rPr>
              <a:t> </a:t>
            </a:r>
            <a:r>
              <a:rPr lang="de-DE" dirty="0" err="1">
                <a:latin typeface="Calibri"/>
                <a:cs typeface="Calibri"/>
              </a:rPr>
              <a:t>of</a:t>
            </a:r>
            <a:r>
              <a:rPr lang="de-DE" dirty="0">
                <a:latin typeface="Calibri"/>
                <a:cs typeface="Calibri"/>
              </a:rPr>
              <a:t> an item </a:t>
            </a:r>
            <a:r>
              <a:rPr lang="de-DE" dirty="0">
                <a:latin typeface="Consolas"/>
                <a:cs typeface="Calibri"/>
              </a:rPr>
              <a:t>x </a:t>
            </a:r>
            <a:r>
              <a:rPr lang="de-DE" dirty="0">
                <a:latin typeface="Calibri"/>
                <a:cs typeface="Calibri"/>
              </a:rPr>
              <a:t>in </a:t>
            </a:r>
            <a:r>
              <a:rPr lang="de-DE" dirty="0">
                <a:latin typeface="Consolas"/>
                <a:cs typeface="Calibri"/>
              </a:rPr>
              <a:t>s</a:t>
            </a:r>
            <a:endParaRPr lang="de-DE" dirty="0" err="1">
              <a:latin typeface="Calibri"/>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r>
              <a:rPr lang="de-DE" dirty="0" err="1">
                <a:latin typeface="Calibri"/>
                <a:cs typeface="Calibri"/>
              </a:rPr>
              <a:t>If</a:t>
            </a:r>
            <a:r>
              <a:rPr lang="de-DE" dirty="0">
                <a:latin typeface="Calibri"/>
                <a:cs typeface="Calibri"/>
              </a:rPr>
              <a:t> x </a:t>
            </a:r>
            <a:r>
              <a:rPr lang="de-DE" dirty="0" err="1">
                <a:latin typeface="Calibri"/>
                <a:cs typeface="Calibri"/>
              </a:rPr>
              <a:t>is</a:t>
            </a:r>
            <a:r>
              <a:rPr lang="de-DE" dirty="0">
                <a:latin typeface="Calibri"/>
                <a:cs typeface="Calibri"/>
              </a:rPr>
              <a:t> not </a:t>
            </a:r>
            <a:r>
              <a:rPr lang="de-DE" dirty="0" err="1">
                <a:latin typeface="Calibri"/>
                <a:cs typeface="Calibri"/>
              </a:rPr>
              <a:t>present</a:t>
            </a:r>
            <a:r>
              <a:rPr lang="de-DE" dirty="0">
                <a:latin typeface="Calibri"/>
                <a:cs typeface="Calibri"/>
              </a:rPr>
              <a:t> in s at all, </a:t>
            </a:r>
            <a:r>
              <a:rPr lang="de-DE" dirty="0" err="1">
                <a:latin typeface="Calibri"/>
                <a:cs typeface="Calibri"/>
              </a:rPr>
              <a:t>this</a:t>
            </a:r>
            <a:r>
              <a:rPr lang="de-DE" dirty="0">
                <a:latin typeface="Calibri"/>
                <a:cs typeface="Calibri"/>
              </a:rPr>
              <a:t> will </a:t>
            </a:r>
            <a:r>
              <a:rPr lang="de-DE" dirty="0" err="1">
                <a:latin typeface="Calibri"/>
                <a:cs typeface="Calibri"/>
              </a:rPr>
              <a:t>simply</a:t>
            </a:r>
            <a:r>
              <a:rPr lang="de-DE" dirty="0">
                <a:latin typeface="Calibri"/>
                <a:cs typeface="Calibri"/>
              </a:rPr>
              <a:t> </a:t>
            </a:r>
            <a:r>
              <a:rPr lang="de-DE" dirty="0" err="1">
                <a:latin typeface="Calibri"/>
                <a:cs typeface="Calibri"/>
              </a:rPr>
              <a:t>return</a:t>
            </a:r>
            <a:r>
              <a:rPr lang="de-DE" dirty="0">
                <a:latin typeface="Calibri"/>
                <a:cs typeface="Calibri"/>
              </a:rPr>
              <a:t> 0</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xmlns="" id="{E4CDD66F-D503-40F5-A34A-9FA06616119F}"/>
              </a:ext>
            </a:extLst>
          </p:cNvPr>
          <p:cNvSpPr>
            <a:spLocks noGrp="1"/>
          </p:cNvSpPr>
          <p:nvPr>
            <p:ph type="sldNum" sz="quarter" idx="12"/>
          </p:nvPr>
        </p:nvSpPr>
        <p:spPr/>
        <p:txBody>
          <a:bodyPr/>
          <a:lstStyle/>
          <a:p>
            <a:fld id="{89C4E583-6443-4199-AF95-A2ECCC288D48}" type="slidenum">
              <a:rPr lang="en-GB" smtClean="0"/>
              <a:t>66</a:t>
            </a:fld>
            <a:endParaRPr lang="en-GB"/>
          </a:p>
        </p:txBody>
      </p:sp>
      <p:sp>
        <p:nvSpPr>
          <p:cNvPr id="6" name="Textfeld 5">
            <a:extLst>
              <a:ext uri="{FF2B5EF4-FFF2-40B4-BE49-F238E27FC236}">
                <a16:creationId xmlns:a16="http://schemas.microsoft.com/office/drawing/2014/main" xmlns="" id="{3806CE45-0EC6-41B4-ADAD-4EA936257E8F}"/>
              </a:ext>
            </a:extLst>
          </p:cNvPr>
          <p:cNvSpPr txBox="1"/>
          <p:nvPr/>
        </p:nvSpPr>
        <p:spPr>
          <a:xfrm>
            <a:off x="1144434" y="353826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a16="http://schemas.microsoft.com/office/drawing/2014/main" xmlns="" id="{E9401D3A-FDBF-4990-9872-9E69538DF326}"/>
              </a:ext>
            </a:extLst>
          </p:cNvPr>
          <p:cNvSpPr txBox="1"/>
          <p:nvPr/>
        </p:nvSpPr>
        <p:spPr>
          <a:xfrm>
            <a:off x="1144434" y="4027101"/>
            <a:ext cx="999041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2</a:t>
            </a:r>
            <a:endParaRPr lang="de-DE" dirty="0"/>
          </a:p>
        </p:txBody>
      </p:sp>
      <p:sp>
        <p:nvSpPr>
          <p:cNvPr id="10" name="Textfeld 9">
            <a:extLst>
              <a:ext uri="{FF2B5EF4-FFF2-40B4-BE49-F238E27FC236}">
                <a16:creationId xmlns:a16="http://schemas.microsoft.com/office/drawing/2014/main" xmlns="" id="{B44E6596-F44D-45DC-B6B8-382C23ED018B}"/>
              </a:ext>
            </a:extLst>
          </p:cNvPr>
          <p:cNvSpPr txBox="1"/>
          <p:nvPr/>
        </p:nvSpPr>
        <p:spPr>
          <a:xfrm>
            <a:off x="1144434" y="2546226"/>
            <a:ext cx="999041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hello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7</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endParaRPr lang="en-US" dirty="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err="1" smtClean="0">
                <a:solidFill>
                  <a:srgbClr val="000000"/>
                </a:solidFill>
                <a:latin typeface="Consolas"/>
              </a:rPr>
              <a:t>another_list</a:t>
            </a:r>
            <a:r>
              <a:rPr lang="en-US" b="1" dirty="0" err="1" smtClean="0">
                <a:solidFill>
                  <a:srgbClr val="000080"/>
                </a:solidFill>
                <a:latin typeface="Consolas"/>
              </a:rPr>
              <a:t>.</a:t>
            </a:r>
            <a:r>
              <a:rPr lang="en-US" dirty="0" err="1" smtClean="0">
                <a:solidFill>
                  <a:srgbClr val="000000"/>
                </a:solidFill>
                <a:latin typeface="Consolas"/>
              </a:rPr>
              <a:t>count</a:t>
            </a:r>
            <a:r>
              <a:rPr lang="en-US" b="1" dirty="0" smtClean="0">
                <a:solidFill>
                  <a:srgbClr val="000080"/>
                </a:solidFill>
                <a:latin typeface="Consolas"/>
              </a:rPr>
              <a:t>(</a:t>
            </a:r>
            <a:r>
              <a:rPr lang="en-US" dirty="0" smtClean="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5102948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6C6E970-EAB0-4B4A-A5B6-B35EDA0C35C6}"/>
              </a:ext>
            </a:extLst>
          </p:cNvPr>
          <p:cNvSpPr>
            <a:spLocks noGrp="1"/>
          </p:cNvSpPr>
          <p:nvPr>
            <p:ph type="title"/>
          </p:nvPr>
        </p:nvSpPr>
        <p:spPr/>
        <p:txBody>
          <a:bodyPr/>
          <a:lstStyle/>
          <a:p>
            <a:r>
              <a:rPr lang="de-DE" dirty="0" err="1">
                <a:cs typeface="Calibri Light"/>
              </a:rPr>
              <a:t>Nested</a:t>
            </a:r>
            <a:r>
              <a:rPr lang="de-DE" dirty="0">
                <a:cs typeface="Calibri Light"/>
              </a:rPr>
              <a:t> Collections</a:t>
            </a:r>
            <a:endParaRPr lang="de-DE" dirty="0" err="1"/>
          </a:p>
        </p:txBody>
      </p:sp>
      <p:sp>
        <p:nvSpPr>
          <p:cNvPr id="3" name="Foliennummernplatzhalter 2">
            <a:extLst>
              <a:ext uri="{FF2B5EF4-FFF2-40B4-BE49-F238E27FC236}">
                <a16:creationId xmlns:a16="http://schemas.microsoft.com/office/drawing/2014/main" xmlns="" id="{7F9EF2C3-F488-4C87-A9FE-0899304F98D4}"/>
              </a:ext>
            </a:extLst>
          </p:cNvPr>
          <p:cNvSpPr>
            <a:spLocks noGrp="1"/>
          </p:cNvSpPr>
          <p:nvPr>
            <p:ph type="sldNum" sz="quarter" idx="12"/>
          </p:nvPr>
        </p:nvSpPr>
        <p:spPr/>
        <p:txBody>
          <a:bodyPr/>
          <a:lstStyle/>
          <a:p>
            <a:fld id="{89C4E583-6443-4199-AF95-A2ECCC288D48}" type="slidenum">
              <a:rPr lang="en-GB" smtClean="0"/>
              <a:t>67</a:t>
            </a:fld>
            <a:endParaRPr lang="en-GB"/>
          </a:p>
        </p:txBody>
      </p:sp>
    </p:spTree>
    <p:extLst>
      <p:ext uri="{BB962C8B-B14F-4D97-AF65-F5344CB8AC3E}">
        <p14:creationId xmlns:p14="http://schemas.microsoft.com/office/powerpoint/2010/main" val="16314001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34D8175-2B0A-4E59-AE69-7AFDCCD0E3FD}"/>
              </a:ext>
            </a:extLst>
          </p:cNvPr>
          <p:cNvSpPr>
            <a:spLocks noGrp="1"/>
          </p:cNvSpPr>
          <p:nvPr>
            <p:ph type="title"/>
          </p:nvPr>
        </p:nvSpPr>
        <p:spPr/>
        <p:txBody>
          <a:bodyPr/>
          <a:lstStyle/>
          <a:p>
            <a:r>
              <a:rPr lang="de-DE" dirty="0" err="1">
                <a:cs typeface="Calibri Light"/>
              </a:rPr>
              <a:t>Nested</a:t>
            </a:r>
            <a:r>
              <a:rPr lang="de-DE" dirty="0">
                <a:cs typeface="Calibri Light"/>
              </a:rPr>
              <a:t> Collections</a:t>
            </a:r>
            <a:endParaRPr lang="de-DE" dirty="0"/>
          </a:p>
        </p:txBody>
      </p:sp>
      <p:sp>
        <p:nvSpPr>
          <p:cNvPr id="5" name="Inhaltsplatzhalter 4">
            <a:extLst>
              <a:ext uri="{FF2B5EF4-FFF2-40B4-BE49-F238E27FC236}">
                <a16:creationId xmlns:a16="http://schemas.microsoft.com/office/drawing/2014/main" xmlns="" id="{05DC3944-6F5B-41E0-8F82-E7B375FD4097}"/>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put</a:t>
            </a:r>
            <a:r>
              <a:rPr lang="de-DE" dirty="0">
                <a:cs typeface="Calibri"/>
              </a:rPr>
              <a:t> different </a:t>
            </a:r>
            <a:r>
              <a:rPr lang="de-DE" dirty="0" err="1">
                <a:cs typeface="Calibri"/>
              </a:rPr>
              <a:t>collections</a:t>
            </a:r>
            <a:r>
              <a:rPr lang="de-DE" dirty="0">
                <a:cs typeface="Calibri"/>
              </a:rPr>
              <a:t> </a:t>
            </a:r>
            <a:r>
              <a:rPr lang="de-DE" dirty="0" err="1">
                <a:cs typeface="Calibri"/>
              </a:rPr>
              <a:t>inside</a:t>
            </a:r>
            <a:r>
              <a:rPr lang="de-DE" dirty="0">
                <a:cs typeface="Calibri"/>
              </a:rPr>
              <a:t> </a:t>
            </a:r>
            <a:r>
              <a:rPr lang="de-DE" dirty="0" err="1">
                <a:cs typeface="Calibri"/>
              </a:rPr>
              <a:t>one</a:t>
            </a:r>
            <a:r>
              <a:rPr lang="de-DE" dirty="0">
                <a:cs typeface="Calibri"/>
              </a:rPr>
              <a:t> </a:t>
            </a:r>
            <a:r>
              <a:rPr lang="de-DE" dirty="0" err="1">
                <a:cs typeface="Calibri"/>
              </a:rPr>
              <a:t>another</a:t>
            </a:r>
            <a:endParaRPr lang="de-DE">
              <a:solidFill>
                <a:schemeClr val="tx1"/>
              </a:solidFill>
              <a:cs typeface="Calibri"/>
            </a:endParaRPr>
          </a:p>
        </p:txBody>
      </p:sp>
      <p:sp>
        <p:nvSpPr>
          <p:cNvPr id="3" name="Foliennummernplatzhalter 2">
            <a:extLst>
              <a:ext uri="{FF2B5EF4-FFF2-40B4-BE49-F238E27FC236}">
                <a16:creationId xmlns:a16="http://schemas.microsoft.com/office/drawing/2014/main" xmlns="" id="{3ADED61F-BF1F-4863-8861-9E84DC6E7AA6}"/>
              </a:ext>
            </a:extLst>
          </p:cNvPr>
          <p:cNvSpPr>
            <a:spLocks noGrp="1"/>
          </p:cNvSpPr>
          <p:nvPr>
            <p:ph type="sldNum" sz="quarter" idx="12"/>
          </p:nvPr>
        </p:nvSpPr>
        <p:spPr/>
        <p:txBody>
          <a:bodyPr/>
          <a:lstStyle/>
          <a:p>
            <a:fld id="{89C4E583-6443-4199-AF95-A2ECCC288D48}" type="slidenum">
              <a:rPr lang="en-GB" smtClean="0"/>
              <a:t>68</a:t>
            </a:fld>
            <a:endParaRPr lang="en-GB"/>
          </a:p>
        </p:txBody>
      </p:sp>
      <p:sp>
        <p:nvSpPr>
          <p:cNvPr id="7" name="Textfeld 6">
            <a:extLst>
              <a:ext uri="{FF2B5EF4-FFF2-40B4-BE49-F238E27FC236}">
                <a16:creationId xmlns:a16="http://schemas.microsoft.com/office/drawing/2014/main" xmlns="" id="{C73AA70C-62C8-4DDF-845F-EA64E52992CE}"/>
              </a:ext>
            </a:extLst>
          </p:cNvPr>
          <p:cNvSpPr txBox="1"/>
          <p:nvPr/>
        </p:nvSpPr>
        <p:spPr>
          <a:xfrm>
            <a:off x="1101301" y="2373697"/>
            <a:ext cx="10075650"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menu</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main</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pizza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pasta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a:solidFill>
                  <a:srgbClr val="000000"/>
                </a:solidFill>
                <a:latin typeface="Consolas"/>
              </a:rPr>
              <a:t>	</a:t>
            </a:r>
            <a:r>
              <a:rPr lang="de-DE" dirty="0" smtClean="0">
                <a:solidFill>
                  <a:srgbClr val="000000"/>
                </a:solidFill>
                <a:latin typeface="Consolas"/>
              </a:rPr>
              <a:t>	 </a:t>
            </a:r>
            <a:r>
              <a:rPr lang="de-DE" dirty="0" smtClean="0">
                <a:solidFill>
                  <a:srgbClr val="008000"/>
                </a:solidFill>
                <a:latin typeface="Consolas"/>
              </a:rPr>
              <a:t>'</a:t>
            </a:r>
            <a:r>
              <a:rPr lang="de-DE" dirty="0" err="1" smtClean="0">
                <a:solidFill>
                  <a:srgbClr val="008000"/>
                </a:solidFill>
                <a:latin typeface="Consolas"/>
              </a:rPr>
              <a:t>dessert</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endParaRPr lang="de-DE" dirty="0" smtClean="0">
              <a:solidFill>
                <a:srgbClr val="000000"/>
              </a:solidFill>
              <a:latin typeface="Consolas"/>
            </a:endParaRPr>
          </a:p>
          <a:p>
            <a:r>
              <a:rPr lang="de-DE" b="1" dirty="0">
                <a:solidFill>
                  <a:srgbClr val="000000"/>
                </a:solidFill>
                <a:latin typeface="Consolas"/>
              </a:rPr>
              <a:t>	</a:t>
            </a:r>
            <a:r>
              <a:rPr lang="de-DE" b="1" dirty="0" smtClean="0">
                <a:solidFill>
                  <a:srgbClr val="000000"/>
                </a:solidFill>
                <a:latin typeface="Consolas"/>
              </a:rPr>
              <a:t>			</a:t>
            </a:r>
            <a:r>
              <a:rPr lang="de-DE" b="1" dirty="0" smtClean="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ice</a:t>
            </a:r>
            <a:r>
              <a:rPr lang="de-DE" dirty="0">
                <a:solidFill>
                  <a:srgbClr val="008000"/>
                </a:solidFill>
                <a:latin typeface="Consolas"/>
              </a:rPr>
              <a:t> </a:t>
            </a:r>
            <a:r>
              <a:rPr lang="de-DE" dirty="0" err="1">
                <a:solidFill>
                  <a:srgbClr val="008000"/>
                </a:solidFill>
                <a:latin typeface="Consolas"/>
              </a:rPr>
              <a:t>cream</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chocolate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vanilla</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mousse</a:t>
            </a:r>
            <a:r>
              <a:rPr lang="de-DE" dirty="0">
                <a:solidFill>
                  <a:srgbClr val="008000"/>
                </a:solidFill>
                <a:latin typeface="Consolas"/>
              </a:rPr>
              <a:t> </a:t>
            </a:r>
            <a:r>
              <a:rPr lang="de-DE" dirty="0" smtClean="0">
                <a:solidFill>
                  <a:srgbClr val="008000"/>
                </a:solidFill>
                <a:latin typeface="Consolas"/>
              </a:rPr>
              <a:t>au </a:t>
            </a:r>
            <a:r>
              <a:rPr lang="de-DE" dirty="0" err="1" smtClean="0">
                <a:solidFill>
                  <a:srgbClr val="008000"/>
                </a:solidFill>
                <a:latin typeface="Consolas"/>
              </a:rPr>
              <a:t>chocolat</a:t>
            </a:r>
            <a:r>
              <a:rPr lang="de-DE" dirty="0" smtClean="0">
                <a:solidFill>
                  <a:srgbClr val="008000"/>
                </a:solidFill>
                <a:latin typeface="Consolas"/>
              </a:rPr>
              <a:t>‚</a:t>
            </a:r>
          </a:p>
          <a:p>
            <a:r>
              <a:rPr lang="de-DE" b="1" dirty="0">
                <a:solidFill>
                  <a:srgbClr val="008000"/>
                </a:solidFill>
                <a:latin typeface="Consolas"/>
              </a:rPr>
              <a:t>	</a:t>
            </a:r>
            <a:r>
              <a:rPr lang="de-DE" b="1" dirty="0" smtClean="0">
                <a:solidFill>
                  <a:srgbClr val="008000"/>
                </a:solidFill>
                <a:latin typeface="Consolas"/>
              </a:rPr>
              <a:t>	 </a:t>
            </a:r>
            <a:r>
              <a:rPr lang="de-DE" b="1" dirty="0" smtClean="0">
                <a:solidFill>
                  <a:srgbClr val="000080"/>
                </a:solidFill>
                <a:latin typeface="Consolas"/>
              </a:rPr>
              <a:t>]</a:t>
            </a:r>
            <a:endParaRPr lang="de-DE" dirty="0">
              <a:solidFill>
                <a:srgbClr val="000000"/>
              </a:solidFill>
              <a:latin typeface="Consolas"/>
            </a:endParaRPr>
          </a:p>
          <a:p>
            <a:r>
              <a:rPr lang="de-DE" b="1" dirty="0" smtClean="0">
                <a:solidFill>
                  <a:srgbClr val="000080"/>
                </a:solidFill>
                <a:latin typeface="Consolas"/>
              </a:rPr>
              <a:t>		}</a:t>
            </a:r>
            <a:r>
              <a:rPr lang="de-DE" dirty="0" smtClean="0">
                <a:solidFill>
                  <a:srgbClr val="000000"/>
                </a:solidFill>
                <a:latin typeface="Consolas"/>
              </a:rPr>
              <a:t> </a:t>
            </a: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menu</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dessert</a:t>
            </a:r>
            <a:r>
              <a:rPr lang="de-DE" dirty="0">
                <a:solidFill>
                  <a:srgbClr val="008000"/>
                </a:solidFill>
                <a:latin typeface="Consolas"/>
              </a:rPr>
              <a:t>'</a:t>
            </a:r>
            <a:r>
              <a:rPr lang="de-DE" b="1" dirty="0">
                <a:solidFill>
                  <a:srgbClr val="000080"/>
                </a:solidFill>
                <a:latin typeface="Consolas"/>
              </a:rPr>
              <a:t>][</a:t>
            </a:r>
            <a:r>
              <a:rPr lang="de-DE" dirty="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a16="http://schemas.microsoft.com/office/drawing/2014/main" xmlns="" id="{DCB6632F-BC21-460C-93D9-F14835E30E29}"/>
              </a:ext>
            </a:extLst>
          </p:cNvPr>
          <p:cNvSpPr txBox="1"/>
          <p:nvPr/>
        </p:nvSpPr>
        <p:spPr>
          <a:xfrm>
            <a:off x="1072546" y="4156494"/>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1" name="Textfeld 10">
            <a:extLst>
              <a:ext uri="{FF2B5EF4-FFF2-40B4-BE49-F238E27FC236}">
                <a16:creationId xmlns:a16="http://schemas.microsoft.com/office/drawing/2014/main" xmlns="" id="{D079609C-C700-4B8E-BD7F-171445DF46C5}"/>
              </a:ext>
            </a:extLst>
          </p:cNvPr>
          <p:cNvSpPr txBox="1"/>
          <p:nvPr/>
        </p:nvSpPr>
        <p:spPr>
          <a:xfrm>
            <a:off x="1101300" y="464532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mousse</a:t>
            </a:r>
            <a:r>
              <a:rPr lang="de-DE" dirty="0">
                <a:latin typeface="Consolas"/>
              </a:rPr>
              <a:t> au </a:t>
            </a:r>
            <a:r>
              <a:rPr lang="de-DE" dirty="0" err="1">
                <a:latin typeface="Consolas"/>
              </a:rPr>
              <a:t>chocolat</a:t>
            </a:r>
            <a:endParaRPr lang="de-DE" dirty="0" err="1"/>
          </a:p>
        </p:txBody>
      </p:sp>
    </p:spTree>
    <p:extLst>
      <p:ext uri="{BB962C8B-B14F-4D97-AF65-F5344CB8AC3E}">
        <p14:creationId xmlns:p14="http://schemas.microsoft.com/office/powerpoint/2010/main" val="8573027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6C6E970-EAB0-4B4A-A5B6-B35EDA0C35C6}"/>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endParaRPr lang="de-DE" dirty="0" err="1"/>
          </a:p>
        </p:txBody>
      </p:sp>
      <p:sp>
        <p:nvSpPr>
          <p:cNvPr id="3" name="Foliennummernplatzhalter 2">
            <a:extLst>
              <a:ext uri="{FF2B5EF4-FFF2-40B4-BE49-F238E27FC236}">
                <a16:creationId xmlns:a16="http://schemas.microsoft.com/office/drawing/2014/main" xmlns="" id="{7F9EF2C3-F488-4C87-A9FE-0899304F98D4}"/>
              </a:ext>
            </a:extLst>
          </p:cNvPr>
          <p:cNvSpPr>
            <a:spLocks noGrp="1"/>
          </p:cNvSpPr>
          <p:nvPr>
            <p:ph type="sldNum" sz="quarter" idx="12"/>
          </p:nvPr>
        </p:nvSpPr>
        <p:spPr/>
        <p:txBody>
          <a:bodyPr/>
          <a:lstStyle/>
          <a:p>
            <a:fld id="{89C4E583-6443-4199-AF95-A2ECCC288D48}" type="slidenum">
              <a:rPr lang="en-GB" smtClean="0"/>
              <a:t>69</a:t>
            </a:fld>
            <a:endParaRPr lang="en-GB"/>
          </a:p>
        </p:txBody>
      </p:sp>
    </p:spTree>
    <p:extLst>
      <p:ext uri="{BB962C8B-B14F-4D97-AF65-F5344CB8AC3E}">
        <p14:creationId xmlns:p14="http://schemas.microsoft.com/office/powerpoint/2010/main" val="1588401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17190DD-30EB-4706-A45A-965ED5A44E6B}"/>
              </a:ext>
            </a:extLst>
          </p:cNvPr>
          <p:cNvSpPr>
            <a:spLocks noGrp="1"/>
          </p:cNvSpPr>
          <p:nvPr>
            <p:ph type="title"/>
          </p:nvPr>
        </p:nvSpPr>
        <p:spPr/>
        <p:txBody>
          <a:bodyPr/>
          <a:lstStyle/>
          <a:p>
            <a:r>
              <a:rPr lang="en-GB" dirty="0"/>
              <a:t>Common </a:t>
            </a:r>
            <a:r>
              <a:rPr lang="en-GB" dirty="0" smtClean="0"/>
              <a:t>Mistakes – Return of the Turtle</a:t>
            </a:r>
            <a:endParaRPr lang="en-GB" dirty="0"/>
          </a:p>
        </p:txBody>
      </p:sp>
      <p:sp>
        <p:nvSpPr>
          <p:cNvPr id="5" name="Content Placeholder 4">
            <a:extLst>
              <a:ext uri="{FF2B5EF4-FFF2-40B4-BE49-F238E27FC236}">
                <a16:creationId xmlns:a16="http://schemas.microsoft.com/office/drawing/2014/main" xmlns="" id="{A87B98F0-1C8A-474A-83D8-6E622BBBC5E5}"/>
              </a:ext>
            </a:extLst>
          </p:cNvPr>
          <p:cNvSpPr>
            <a:spLocks noGrp="1"/>
          </p:cNvSpPr>
          <p:nvPr>
            <p:ph idx="1"/>
          </p:nvPr>
        </p:nvSpPr>
        <p:spPr/>
        <p:txBody>
          <a:bodyPr vert="horz" lIns="0" tIns="45720" rIns="0" bIns="45720" rtlCol="0" anchor="t">
            <a:normAutofit/>
          </a:bodyPr>
          <a:lstStyle/>
          <a:p>
            <a:pPr marL="182055" indent="-182245"/>
            <a:r>
              <a:rPr lang="en-GB" dirty="0" smtClean="0">
                <a:solidFill>
                  <a:srgbClr val="3F3F3F"/>
                </a:solidFill>
                <a:cs typeface="Calibri"/>
              </a:rPr>
              <a:t>In most cases, the flat world worked quite well</a:t>
            </a:r>
          </a:p>
          <a:p>
            <a:pPr marL="383540" lvl="1" indent="-182245"/>
            <a:endParaRPr lang="en-GB" dirty="0">
              <a:solidFill>
                <a:srgbClr val="3F3F3F"/>
              </a:solidFill>
              <a:cs typeface="Calibri"/>
            </a:endParaRPr>
          </a:p>
          <a:p>
            <a:pPr marL="182055" indent="-182245"/>
            <a:r>
              <a:rPr lang="en-GB" dirty="0" smtClean="0">
                <a:solidFill>
                  <a:srgbClr val="3F3F3F"/>
                </a:solidFill>
                <a:cs typeface="Calibri"/>
              </a:rPr>
              <a:t>Round World Bonus Task was rarely solved</a:t>
            </a:r>
          </a:p>
          <a:p>
            <a:pPr marL="383540" lvl="1" indent="-182245"/>
            <a:r>
              <a:rPr lang="en-GB" dirty="0" smtClean="0">
                <a:solidFill>
                  <a:srgbClr val="3F3F3F"/>
                </a:solidFill>
                <a:cs typeface="Calibri"/>
              </a:rPr>
              <a:t>There’s multiple solutions to this</a:t>
            </a:r>
          </a:p>
          <a:p>
            <a:pPr marL="383540" lvl="1" indent="-182245"/>
            <a:r>
              <a:rPr lang="en-GB" dirty="0" smtClean="0">
                <a:solidFill>
                  <a:srgbClr val="3F3F3F"/>
                </a:solidFill>
                <a:cs typeface="Calibri"/>
              </a:rPr>
              <a:t>The main challenge was to make sure the turtle turns by a couple degrees after drawing each </a:t>
            </a:r>
            <a:r>
              <a:rPr lang="en-GB" dirty="0" err="1" smtClean="0">
                <a:solidFill>
                  <a:srgbClr val="3F3F3F"/>
                </a:solidFill>
                <a:cs typeface="Calibri"/>
              </a:rPr>
              <a:t>entitity</a:t>
            </a:r>
            <a:r>
              <a:rPr lang="en-GB" dirty="0" smtClean="0">
                <a:solidFill>
                  <a:srgbClr val="3F3F3F"/>
                </a:solidFill>
                <a:cs typeface="Calibri"/>
              </a:rPr>
              <a:t> (tree or house)</a:t>
            </a:r>
          </a:p>
          <a:p>
            <a:pPr marL="383540" lvl="1" indent="-182245"/>
            <a:endParaRPr lang="en-GB" dirty="0" smtClean="0">
              <a:solidFill>
                <a:srgbClr val="3F3F3F"/>
              </a:solidFill>
              <a:cs typeface="Calibri"/>
            </a:endParaRPr>
          </a:p>
        </p:txBody>
      </p:sp>
      <p:sp>
        <p:nvSpPr>
          <p:cNvPr id="3" name="Slide Number Placeholder 2">
            <a:extLst>
              <a:ext uri="{FF2B5EF4-FFF2-40B4-BE49-F238E27FC236}">
                <a16:creationId xmlns:a16="http://schemas.microsoft.com/office/drawing/2014/main" xmlns="" id="{8D79A3A0-5D8B-4922-A354-F49EEE6C909B}"/>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20824631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34D8175-2B0A-4E59-AE69-7AFDCCD0E3FD}"/>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endParaRPr lang="de-DE" dirty="0"/>
          </a:p>
        </p:txBody>
      </p:sp>
      <p:sp>
        <p:nvSpPr>
          <p:cNvPr id="5" name="Inhaltsplatzhalter 4">
            <a:extLst>
              <a:ext uri="{FF2B5EF4-FFF2-40B4-BE49-F238E27FC236}">
                <a16:creationId xmlns:a16="http://schemas.microsoft.com/office/drawing/2014/main" xmlns="" id="{2CF319C0-4967-4B29-9CB0-87152BCA9D16}"/>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For</a:t>
            </a:r>
            <a:r>
              <a:rPr lang="de-DE" dirty="0">
                <a:cs typeface="Calibri"/>
              </a:rPr>
              <a:t> </a:t>
            </a:r>
            <a:r>
              <a:rPr lang="de-DE" dirty="0" err="1">
                <a:cs typeface="Calibri"/>
              </a:rPr>
              <a:t>some</a:t>
            </a:r>
            <a:r>
              <a:rPr lang="de-DE" dirty="0">
                <a:cs typeface="Calibri"/>
              </a:rPr>
              <a:t> </a:t>
            </a:r>
            <a:r>
              <a:rPr lang="de-DE" dirty="0" err="1">
                <a:cs typeface="Calibri"/>
              </a:rPr>
              <a:t>functions</a:t>
            </a:r>
            <a:r>
              <a:rPr lang="de-DE" dirty="0">
                <a:cs typeface="Calibri"/>
              </a:rPr>
              <a:t>, </a:t>
            </a:r>
            <a:r>
              <a:rPr lang="de-DE" dirty="0" err="1">
                <a:cs typeface="Calibri"/>
              </a:rPr>
              <a:t>we</a:t>
            </a:r>
            <a:r>
              <a:rPr lang="de-DE" dirty="0">
                <a:cs typeface="Calibri"/>
              </a:rPr>
              <a:t> </a:t>
            </a:r>
            <a:r>
              <a:rPr lang="de-DE" dirty="0" err="1">
                <a:cs typeface="Calibri"/>
              </a:rPr>
              <a:t>might</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hand</a:t>
            </a:r>
            <a:r>
              <a:rPr lang="de-DE" dirty="0">
                <a:cs typeface="Calibri"/>
              </a:rPr>
              <a:t> </a:t>
            </a:r>
            <a:r>
              <a:rPr lang="de-DE" dirty="0" err="1">
                <a:cs typeface="Calibri"/>
              </a:rPr>
              <a:t>over</a:t>
            </a:r>
            <a:r>
              <a:rPr lang="de-DE" dirty="0">
                <a:cs typeface="Calibri"/>
              </a:rPr>
              <a:t> a </a:t>
            </a:r>
            <a:r>
              <a:rPr lang="de-DE" dirty="0" err="1">
                <a:cs typeface="Calibri"/>
              </a:rPr>
              <a:t>sequence</a:t>
            </a:r>
            <a:r>
              <a:rPr lang="de-DE" dirty="0">
                <a:cs typeface="Calibri"/>
              </a:rPr>
              <a:t> </a:t>
            </a:r>
            <a:r>
              <a:rPr lang="de-DE" dirty="0" err="1">
                <a:cs typeface="Calibri"/>
              </a:rPr>
              <a:t>of</a:t>
            </a:r>
            <a:r>
              <a:rPr lang="de-DE" dirty="0">
                <a:cs typeface="Calibri"/>
              </a:rPr>
              <a:t> </a:t>
            </a:r>
            <a:r>
              <a:rPr lang="de-DE" dirty="0" err="1">
                <a:cs typeface="Calibri"/>
              </a:rPr>
              <a:t>arguments</a:t>
            </a:r>
            <a:r>
              <a:rPr lang="de-DE" dirty="0">
                <a:cs typeface="Calibri"/>
              </a:rPr>
              <a:t> </a:t>
            </a:r>
            <a:r>
              <a:rPr lang="de-DE" dirty="0" err="1">
                <a:cs typeface="Calibri"/>
              </a:rPr>
              <a:t>of</a:t>
            </a:r>
            <a:r>
              <a:rPr lang="de-DE" dirty="0">
                <a:cs typeface="Calibri"/>
              </a:rPr>
              <a:t> </a:t>
            </a:r>
            <a:r>
              <a:rPr lang="de-DE" dirty="0" err="1">
                <a:cs typeface="Calibri"/>
              </a:rPr>
              <a:t>previously</a:t>
            </a:r>
            <a:r>
              <a:rPr lang="de-DE" dirty="0">
                <a:cs typeface="Calibri"/>
              </a:rPr>
              <a:t> </a:t>
            </a:r>
            <a:r>
              <a:rPr lang="de-DE" dirty="0" err="1">
                <a:cs typeface="Calibri"/>
              </a:rPr>
              <a:t>unknown</a:t>
            </a:r>
            <a:r>
              <a:rPr lang="de-DE" dirty="0">
                <a:cs typeface="Calibri"/>
              </a:rPr>
              <a:t> </a:t>
            </a:r>
            <a:r>
              <a:rPr lang="de-DE" dirty="0" err="1">
                <a:cs typeface="Calibri"/>
              </a:rPr>
              <a:t>size</a:t>
            </a:r>
            <a:endParaRPr lang="de-DE" dirty="0">
              <a:cs typeface="Calibri"/>
            </a:endParaRPr>
          </a:p>
          <a:p>
            <a:pPr marL="383540" lvl="1"/>
            <a:r>
              <a:rPr lang="de-DE" dirty="0">
                <a:cs typeface="Calibri"/>
              </a:rPr>
              <a:t>Python </a:t>
            </a:r>
            <a:r>
              <a:rPr lang="de-DE" dirty="0" err="1">
                <a:cs typeface="Calibri"/>
              </a:rPr>
              <a:t>is</a:t>
            </a:r>
            <a:r>
              <a:rPr lang="de-DE" dirty="0">
                <a:cs typeface="Calibri"/>
              </a:rPr>
              <a:t> </a:t>
            </a:r>
            <a:r>
              <a:rPr lang="de-DE" dirty="0" err="1">
                <a:cs typeface="Calibri"/>
              </a:rPr>
              <a:t>there</a:t>
            </a:r>
            <a:r>
              <a:rPr lang="de-DE" dirty="0">
                <a:cs typeface="Calibri"/>
              </a:rPr>
              <a:t> </a:t>
            </a:r>
            <a:r>
              <a:rPr lang="de-DE" dirty="0" err="1">
                <a:cs typeface="Calibri"/>
              </a:rPr>
              <a:t>to</a:t>
            </a:r>
            <a:r>
              <a:rPr lang="de-DE" dirty="0">
                <a:cs typeface="Calibri"/>
              </a:rPr>
              <a:t> </a:t>
            </a:r>
            <a:r>
              <a:rPr lang="de-DE" dirty="0" err="1">
                <a:cs typeface="Calibri"/>
              </a:rPr>
              <a:t>help</a:t>
            </a:r>
            <a:r>
              <a:rPr lang="de-DE" dirty="0">
                <a:cs typeface="Calibri"/>
              </a:rPr>
              <a:t> </a:t>
            </a:r>
            <a:r>
              <a:rPr lang="de-DE" dirty="0" err="1">
                <a:cs typeface="Calibri"/>
              </a:rPr>
              <a:t>you</a:t>
            </a:r>
            <a:r>
              <a:rPr lang="de-DE" dirty="0">
                <a:cs typeface="Calibri"/>
              </a:rPr>
              <a:t> out</a:t>
            </a:r>
          </a:p>
          <a:p>
            <a:pPr marL="383540" lvl="1"/>
            <a:endParaRPr lang="de-DE" dirty="0">
              <a:cs typeface="Calibri"/>
            </a:endParaRPr>
          </a:p>
          <a:p>
            <a:pPr marL="383540" lvl="1"/>
            <a:endParaRPr lang="de-DE" dirty="0">
              <a:cs typeface="Calibri"/>
            </a:endParaRPr>
          </a:p>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indicate</a:t>
            </a:r>
            <a:r>
              <a:rPr lang="de-DE" dirty="0">
                <a:cs typeface="Calibri"/>
              </a:rPr>
              <a:t> a variable </a:t>
            </a:r>
            <a:r>
              <a:rPr lang="de-DE" dirty="0" err="1">
                <a:cs typeface="Calibri"/>
              </a:rPr>
              <a:t>number</a:t>
            </a:r>
            <a:r>
              <a:rPr lang="de-DE" dirty="0">
                <a:cs typeface="Calibri"/>
              </a:rPr>
              <a:t> </a:t>
            </a:r>
            <a:r>
              <a:rPr lang="de-DE" dirty="0" err="1">
                <a:cs typeface="Calibri"/>
              </a:rPr>
              <a:t>of</a:t>
            </a:r>
            <a:r>
              <a:rPr lang="de-DE" dirty="0">
                <a:cs typeface="Calibri"/>
              </a:rPr>
              <a:t> </a:t>
            </a:r>
            <a:r>
              <a:rPr lang="de-DE" dirty="0" err="1">
                <a:cs typeface="Calibri"/>
              </a:rPr>
              <a:t>arguments</a:t>
            </a:r>
            <a:r>
              <a:rPr lang="de-DE" dirty="0">
                <a:cs typeface="Calibri"/>
              </a:rPr>
              <a:t> </a:t>
            </a:r>
            <a:r>
              <a:rPr lang="de-DE" dirty="0" err="1">
                <a:cs typeface="Calibri"/>
              </a:rPr>
              <a:t>by</a:t>
            </a:r>
            <a:r>
              <a:rPr lang="de-DE" dirty="0">
                <a:cs typeface="Calibri"/>
              </a:rPr>
              <a:t> </a:t>
            </a:r>
            <a:r>
              <a:rPr lang="de-DE" dirty="0" err="1">
                <a:cs typeface="Calibri"/>
              </a:rPr>
              <a:t>putting</a:t>
            </a:r>
            <a:r>
              <a:rPr lang="de-DE" dirty="0">
                <a:cs typeface="Calibri"/>
              </a:rPr>
              <a:t> a * in front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parameter</a:t>
            </a:r>
            <a:r>
              <a:rPr lang="de-DE" dirty="0">
                <a:cs typeface="Calibri"/>
              </a:rPr>
              <a:t> </a:t>
            </a:r>
            <a:r>
              <a:rPr lang="de-DE" dirty="0" err="1">
                <a:cs typeface="Calibri"/>
              </a:rPr>
              <a:t>name</a:t>
            </a:r>
            <a:endParaRPr lang="de-DE" dirty="0">
              <a:cs typeface="Calibri"/>
            </a:endParaRPr>
          </a:p>
          <a:p>
            <a:pPr marL="383540" lvl="1"/>
            <a:r>
              <a:rPr lang="de-DE" dirty="0">
                <a:cs typeface="Calibri"/>
              </a:rPr>
              <a:t>This </a:t>
            </a:r>
            <a:r>
              <a:rPr lang="de-DE" dirty="0" err="1">
                <a:cs typeface="Calibri"/>
              </a:rPr>
              <a:t>way</a:t>
            </a:r>
            <a:r>
              <a:rPr lang="de-DE" dirty="0">
                <a:cs typeface="Calibri"/>
              </a:rPr>
              <a:t>, Python will </a:t>
            </a:r>
            <a:r>
              <a:rPr lang="de-DE" dirty="0" err="1">
                <a:cs typeface="Calibri"/>
              </a:rPr>
              <a:t>recognize</a:t>
            </a:r>
            <a:r>
              <a:rPr lang="de-DE" dirty="0">
                <a:cs typeface="Calibri"/>
              </a:rPr>
              <a:t> all </a:t>
            </a:r>
            <a:r>
              <a:rPr lang="de-DE" dirty="0" err="1">
                <a:cs typeface="Calibri"/>
              </a:rPr>
              <a:t>given</a:t>
            </a:r>
            <a:r>
              <a:rPr lang="de-DE" dirty="0">
                <a:cs typeface="Calibri"/>
              </a:rPr>
              <a:t>, </a:t>
            </a:r>
            <a:r>
              <a:rPr lang="de-DE" dirty="0" err="1">
                <a:cs typeface="Calibri"/>
              </a:rPr>
              <a:t>unnamed</a:t>
            </a:r>
            <a:r>
              <a:rPr lang="de-DE" dirty="0">
                <a:cs typeface="Calibri"/>
              </a:rPr>
              <a:t> </a:t>
            </a:r>
            <a:r>
              <a:rPr lang="de-DE" dirty="0" err="1">
                <a:cs typeface="Calibri"/>
              </a:rPr>
              <a:t>parameters</a:t>
            </a:r>
            <a:r>
              <a:rPr lang="de-DE" dirty="0">
                <a:cs typeface="Calibri"/>
              </a:rPr>
              <a:t> at </a:t>
            </a:r>
            <a:r>
              <a:rPr lang="de-DE" dirty="0" err="1">
                <a:cs typeface="Calibri"/>
              </a:rPr>
              <a:t>this</a:t>
            </a:r>
            <a:r>
              <a:rPr lang="de-DE" dirty="0">
                <a:cs typeface="Calibri"/>
              </a:rPr>
              <a:t> </a:t>
            </a:r>
            <a:r>
              <a:rPr lang="de-DE" dirty="0" err="1">
                <a:cs typeface="Calibri"/>
              </a:rPr>
              <a:t>position</a:t>
            </a:r>
            <a:r>
              <a:rPr lang="de-DE" dirty="0">
                <a:cs typeface="Calibri"/>
              </a:rPr>
              <a:t> </a:t>
            </a:r>
            <a:r>
              <a:rPr lang="de-DE" dirty="0" err="1">
                <a:cs typeface="Calibri"/>
              </a:rPr>
              <a:t>as</a:t>
            </a:r>
            <a:r>
              <a:rPr lang="de-DE" dirty="0">
                <a:cs typeface="Calibri"/>
              </a:rPr>
              <a:t> </a:t>
            </a:r>
            <a:r>
              <a:rPr lang="de-DE" dirty="0" err="1">
                <a:cs typeface="Calibri"/>
              </a:rPr>
              <a:t>part</a:t>
            </a:r>
            <a:r>
              <a:rPr lang="de-DE" dirty="0">
                <a:cs typeface="Calibri"/>
              </a:rPr>
              <a:t> </a:t>
            </a:r>
            <a:r>
              <a:rPr lang="de-DE" dirty="0" err="1">
                <a:cs typeface="Calibri"/>
              </a:rPr>
              <a:t>of</a:t>
            </a:r>
            <a:r>
              <a:rPr lang="de-DE" dirty="0">
                <a:cs typeface="Calibri"/>
              </a:rPr>
              <a:t> </a:t>
            </a:r>
            <a:r>
              <a:rPr lang="de-DE" dirty="0" err="1">
                <a:latin typeface="Consolas"/>
                <a:cs typeface="Calibri"/>
              </a:rPr>
              <a:t>args</a:t>
            </a:r>
            <a:r>
              <a:rPr lang="de-DE" dirty="0">
                <a:latin typeface="Consolas"/>
                <a:cs typeface="Calibri"/>
              </a:rPr>
              <a:t> </a:t>
            </a:r>
            <a:r>
              <a:rPr lang="de-DE" dirty="0">
                <a:latin typeface="Calibri Light"/>
                <a:cs typeface="Calibri Light"/>
              </a:rPr>
              <a:t>and </a:t>
            </a:r>
            <a:r>
              <a:rPr lang="de-DE" dirty="0" err="1">
                <a:latin typeface="Calibri Light"/>
                <a:cs typeface="Calibri Light"/>
              </a:rPr>
              <a:t>merge</a:t>
            </a:r>
            <a:r>
              <a:rPr lang="de-DE" dirty="0">
                <a:latin typeface="Calibri Light"/>
                <a:cs typeface="Calibri Light"/>
              </a:rPr>
              <a:t> </a:t>
            </a:r>
            <a:r>
              <a:rPr lang="de-DE" dirty="0" err="1">
                <a:latin typeface="Calibri Light"/>
                <a:cs typeface="Calibri Light"/>
              </a:rPr>
              <a:t>them</a:t>
            </a:r>
            <a:r>
              <a:rPr lang="de-DE" dirty="0">
                <a:latin typeface="Calibri Light"/>
                <a:cs typeface="Calibri Light"/>
              </a:rPr>
              <a:t> all </a:t>
            </a:r>
            <a:r>
              <a:rPr lang="de-DE" dirty="0" err="1">
                <a:latin typeface="Calibri Light"/>
                <a:cs typeface="Calibri Light"/>
              </a:rPr>
              <a:t>into</a:t>
            </a:r>
            <a:r>
              <a:rPr lang="de-DE" dirty="0">
                <a:latin typeface="Calibri Light"/>
                <a:cs typeface="Calibri Light"/>
              </a:rPr>
              <a:t> a </a:t>
            </a:r>
            <a:r>
              <a:rPr lang="de-DE" dirty="0" err="1">
                <a:latin typeface="Calibri Light"/>
                <a:cs typeface="Calibri Light"/>
              </a:rPr>
              <a:t>tuple</a:t>
            </a:r>
            <a:r>
              <a:rPr lang="de-DE" dirty="0">
                <a:latin typeface="Calibri Light"/>
                <a:cs typeface="Calibri Light"/>
              </a:rPr>
              <a:t> in </a:t>
            </a:r>
            <a:r>
              <a:rPr lang="de-DE" dirty="0" err="1">
                <a:latin typeface="Calibri Light"/>
                <a:cs typeface="Calibri Light"/>
              </a:rPr>
              <a:t>the</a:t>
            </a:r>
            <a:r>
              <a:rPr lang="de-DE" dirty="0">
                <a:latin typeface="Calibri Light"/>
                <a:cs typeface="Calibri Light"/>
              </a:rPr>
              <a:t> </a:t>
            </a:r>
            <a:r>
              <a:rPr lang="de-DE" dirty="0" err="1">
                <a:latin typeface="Calibri Light"/>
                <a:cs typeface="Calibri Light"/>
              </a:rPr>
              <a:t>function</a:t>
            </a:r>
          </a:p>
        </p:txBody>
      </p:sp>
      <p:sp>
        <p:nvSpPr>
          <p:cNvPr id="3" name="Foliennummernplatzhalter 2">
            <a:extLst>
              <a:ext uri="{FF2B5EF4-FFF2-40B4-BE49-F238E27FC236}">
                <a16:creationId xmlns:a16="http://schemas.microsoft.com/office/drawing/2014/main" xmlns="" id="{3ADED61F-BF1F-4863-8861-9E84DC6E7AA6}"/>
              </a:ext>
            </a:extLst>
          </p:cNvPr>
          <p:cNvSpPr>
            <a:spLocks noGrp="1"/>
          </p:cNvSpPr>
          <p:nvPr>
            <p:ph type="sldNum" sz="quarter" idx="12"/>
          </p:nvPr>
        </p:nvSpPr>
        <p:spPr/>
        <p:txBody>
          <a:bodyPr/>
          <a:lstStyle/>
          <a:p>
            <a:fld id="{89C4E583-6443-4199-AF95-A2ECCC288D48}" type="slidenum">
              <a:rPr lang="en-GB" smtClean="0"/>
              <a:t>70</a:t>
            </a:fld>
            <a:endParaRPr lang="en-GB"/>
          </a:p>
        </p:txBody>
      </p:sp>
      <p:sp>
        <p:nvSpPr>
          <p:cNvPr id="10" name="Textfeld 9">
            <a:extLst>
              <a:ext uri="{FF2B5EF4-FFF2-40B4-BE49-F238E27FC236}">
                <a16:creationId xmlns:a16="http://schemas.microsoft.com/office/drawing/2014/main" xmlns="" id="{6BF803CB-CD60-46D8-BC51-8ECC880B3984}"/>
              </a:ext>
            </a:extLst>
          </p:cNvPr>
          <p:cNvSpPr txBox="1"/>
          <p:nvPr/>
        </p:nvSpPr>
        <p:spPr>
          <a:xfrm>
            <a:off x="1101301" y="3135696"/>
            <a:ext cx="1007565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def</a:t>
            </a:r>
            <a:r>
              <a:rPr lang="de-DE" dirty="0">
                <a:solidFill>
                  <a:srgbClr val="000000"/>
                </a:solidFill>
                <a:latin typeface="Consolas"/>
              </a:rPr>
              <a:t> </a:t>
            </a:r>
            <a:r>
              <a:rPr lang="de-DE" b="1" dirty="0" err="1">
                <a:solidFill>
                  <a:srgbClr val="800000"/>
                </a:solidFill>
                <a:latin typeface="Consolas"/>
              </a:rPr>
              <a:t>func</a:t>
            </a:r>
            <a:r>
              <a:rPr lang="de-DE" b="1" dirty="0">
                <a:solidFill>
                  <a:srgbClr val="000080"/>
                </a:solidFill>
                <a:latin typeface="Consolas"/>
              </a:rPr>
              <a:t>(*</a:t>
            </a:r>
            <a:r>
              <a:rPr lang="de-DE" dirty="0" err="1">
                <a:solidFill>
                  <a:srgbClr val="000000"/>
                </a:solidFill>
                <a:latin typeface="Consolas"/>
              </a:rPr>
              <a:t>args</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err="1">
                <a:solidFill>
                  <a:srgbClr val="000000"/>
                </a:solidFill>
                <a:latin typeface="Consolas"/>
              </a:rPr>
              <a:t>kwargs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31778623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34D8175-2B0A-4E59-AE69-7AFDCCD0E3FD}"/>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endParaRPr lang="de-DE" dirty="0"/>
          </a:p>
        </p:txBody>
      </p:sp>
      <p:sp>
        <p:nvSpPr>
          <p:cNvPr id="5" name="Inhaltsplatzhalter 4">
            <a:extLst>
              <a:ext uri="{FF2B5EF4-FFF2-40B4-BE49-F238E27FC236}">
                <a16:creationId xmlns:a16="http://schemas.microsoft.com/office/drawing/2014/main" xmlns="" id="{2CF319C0-4967-4B29-9CB0-87152BCA9D16}"/>
              </a:ext>
            </a:extLst>
          </p:cNvPr>
          <p:cNvSpPr>
            <a:spLocks noGrp="1"/>
          </p:cNvSpPr>
          <p:nvPr>
            <p:ph idx="1"/>
          </p:nvPr>
        </p:nvSpPr>
        <p:spPr/>
        <p:txBody>
          <a:bodyPr vert="horz" lIns="0" tIns="45720" rIns="0" bIns="45720" rtlCol="0" anchor="t">
            <a:normAutofit/>
          </a:bodyPr>
          <a:lstStyle/>
          <a:p>
            <a:pPr marL="182245" indent="-182245"/>
            <a:endParaRPr lang="de-DE" dirty="0">
              <a:cs typeface="Calibri"/>
            </a:endParaRPr>
          </a:p>
          <a:p>
            <a:pPr marL="182245" indent="-182245"/>
            <a:r>
              <a:rPr lang="de-DE" dirty="0">
                <a:cs typeface="Calibri"/>
              </a:rPr>
              <a:t>By </a:t>
            </a:r>
            <a:r>
              <a:rPr lang="de-DE" dirty="0" err="1">
                <a:cs typeface="Calibri"/>
              </a:rPr>
              <a:t>using</a:t>
            </a:r>
            <a:r>
              <a:rPr lang="de-DE" dirty="0">
                <a:cs typeface="Calibri"/>
              </a:rPr>
              <a:t> a ** </a:t>
            </a:r>
            <a:r>
              <a:rPr lang="de-DE" dirty="0" err="1">
                <a:cs typeface="Calibri"/>
              </a:rPr>
              <a:t>instead</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indicate</a:t>
            </a:r>
            <a:r>
              <a:rPr lang="de-DE" dirty="0">
                <a:cs typeface="Calibri"/>
              </a:rPr>
              <a:t> </a:t>
            </a:r>
            <a:r>
              <a:rPr lang="de-DE" dirty="0" err="1">
                <a:cs typeface="Calibri"/>
              </a:rPr>
              <a:t>that</a:t>
            </a:r>
            <a:r>
              <a:rPr lang="de-DE" dirty="0">
                <a:cs typeface="Calibri"/>
              </a:rPr>
              <a:t> a </a:t>
            </a:r>
            <a:r>
              <a:rPr lang="de-DE" dirty="0" err="1">
                <a:cs typeface="Calibri"/>
              </a:rPr>
              <a:t>sequence</a:t>
            </a:r>
            <a:r>
              <a:rPr lang="de-DE" dirty="0">
                <a:cs typeface="Calibri"/>
              </a:rPr>
              <a:t> </a:t>
            </a:r>
            <a:r>
              <a:rPr lang="de-DE" dirty="0" err="1">
                <a:cs typeface="Calibri"/>
              </a:rPr>
              <a:t>of</a:t>
            </a:r>
            <a:r>
              <a:rPr lang="de-DE" dirty="0">
                <a:cs typeface="Calibri"/>
              </a:rPr>
              <a:t> </a:t>
            </a:r>
            <a:r>
              <a:rPr lang="de-DE" i="1" dirty="0" err="1">
                <a:cs typeface="Calibri"/>
              </a:rPr>
              <a:t>keyword</a:t>
            </a:r>
            <a:r>
              <a:rPr lang="de-DE" i="1" dirty="0">
                <a:cs typeface="Calibri"/>
              </a:rPr>
              <a:t> </a:t>
            </a:r>
            <a:r>
              <a:rPr lang="de-DE" i="1" dirty="0" err="1">
                <a:cs typeface="Calibri"/>
              </a:rPr>
              <a:t>arguments</a:t>
            </a:r>
            <a:r>
              <a:rPr lang="de-DE" dirty="0">
                <a:cs typeface="Calibri"/>
              </a:rPr>
              <a:t> </a:t>
            </a:r>
            <a:r>
              <a:rPr lang="de-DE" dirty="0" err="1">
                <a:cs typeface="Calibri"/>
              </a:rPr>
              <a:t>is</a:t>
            </a:r>
            <a:r>
              <a:rPr lang="de-DE" dirty="0">
                <a:cs typeface="Calibri"/>
              </a:rPr>
              <a:t> </a:t>
            </a:r>
            <a:r>
              <a:rPr lang="de-DE" dirty="0" err="1">
                <a:cs typeface="Calibri"/>
              </a:rPr>
              <a:t>passed</a:t>
            </a:r>
          </a:p>
          <a:p>
            <a:pPr marL="383540" lvl="1"/>
            <a:r>
              <a:rPr lang="de-DE" dirty="0">
                <a:latin typeface="Calibri"/>
                <a:cs typeface="Calibri"/>
              </a:rPr>
              <a:t>So </a:t>
            </a:r>
            <a:r>
              <a:rPr lang="de-DE" dirty="0" err="1">
                <a:latin typeface="Calibri"/>
                <a:cs typeface="Calibri"/>
              </a:rPr>
              <a:t>we</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call</a:t>
            </a:r>
            <a:r>
              <a:rPr lang="de-DE" dirty="0">
                <a:latin typeface="Calibri"/>
                <a:cs typeface="Calibri"/>
              </a:rPr>
              <a:t> </a:t>
            </a:r>
            <a:r>
              <a:rPr lang="de-DE" dirty="0" err="1">
                <a:latin typeface="Calibri"/>
                <a:cs typeface="Calibri"/>
              </a:rPr>
              <a:t>these</a:t>
            </a:r>
            <a:r>
              <a:rPr lang="de-DE" dirty="0">
                <a:latin typeface="Calibri"/>
                <a:cs typeface="Calibri"/>
              </a:rPr>
              <a:t> </a:t>
            </a:r>
            <a:r>
              <a:rPr lang="de-DE" dirty="0" err="1">
                <a:latin typeface="Calibri"/>
                <a:cs typeface="Calibri"/>
              </a:rPr>
              <a:t>by</a:t>
            </a:r>
            <a:r>
              <a:rPr lang="de-DE" dirty="0">
                <a:latin typeface="Calibri"/>
                <a:cs typeface="Calibri"/>
              </a:rPr>
              <a:t> a </a:t>
            </a:r>
            <a:r>
              <a:rPr lang="de-DE" dirty="0" err="1">
                <a:latin typeface="Calibri"/>
                <a:cs typeface="Calibri"/>
              </a:rPr>
              <a:t>name</a:t>
            </a:r>
            <a:r>
              <a:rPr lang="de-DE" dirty="0">
                <a:latin typeface="Calibri"/>
                <a:cs typeface="Calibri"/>
              </a:rPr>
              <a:t>/</a:t>
            </a:r>
            <a:r>
              <a:rPr lang="de-DE" dirty="0" err="1">
                <a:latin typeface="Calibri"/>
                <a:cs typeface="Calibri"/>
              </a:rPr>
              <a:t>keyword</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function</a:t>
            </a:r>
            <a:r>
              <a:rPr lang="de-DE" dirty="0">
                <a:latin typeface="Calibri"/>
                <a:cs typeface="Calibri"/>
              </a:rPr>
              <a:t> </a:t>
            </a:r>
            <a:r>
              <a:rPr lang="de-DE" dirty="0" err="1">
                <a:latin typeface="Calibri"/>
                <a:cs typeface="Calibri"/>
              </a:rPr>
              <a:t>call</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function</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recognize</a:t>
            </a:r>
            <a:r>
              <a:rPr lang="de-DE" dirty="0">
                <a:latin typeface="Calibri"/>
                <a:cs typeface="Calibri"/>
              </a:rPr>
              <a:t> </a:t>
            </a:r>
            <a:r>
              <a:rPr lang="de-DE" dirty="0" err="1">
                <a:latin typeface="Calibri"/>
                <a:cs typeface="Calibri"/>
              </a:rPr>
              <a:t>they</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err="1">
                <a:latin typeface="Calibri"/>
                <a:cs typeface="Calibri"/>
              </a:rPr>
              <a:t>part</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onsolas"/>
                <a:cs typeface="Calibri"/>
              </a:rPr>
              <a:t>kwargs</a:t>
            </a:r>
          </a:p>
          <a:p>
            <a:pPr marL="182245" indent="-182245"/>
            <a:r>
              <a:rPr lang="de-DE" dirty="0">
                <a:latin typeface="Calibri"/>
                <a:cs typeface="Calibri"/>
              </a:rPr>
              <a:t>This </a:t>
            </a:r>
            <a:r>
              <a:rPr lang="de-DE" dirty="0" err="1">
                <a:latin typeface="Calibri"/>
                <a:cs typeface="Calibri"/>
              </a:rPr>
              <a:t>sequence</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onsolas"/>
                <a:cs typeface="Calibri"/>
              </a:rPr>
              <a:t>kwargs</a:t>
            </a:r>
            <a:r>
              <a:rPr lang="de-DE" dirty="0">
                <a:latin typeface="Consolas"/>
                <a:cs typeface="Calibri"/>
              </a:rPr>
              <a:t> </a:t>
            </a:r>
            <a:r>
              <a:rPr lang="de-DE" dirty="0">
                <a:latin typeface="Calibri"/>
                <a:cs typeface="Calibri"/>
              </a:rPr>
              <a:t>will </a:t>
            </a:r>
            <a:r>
              <a:rPr lang="de-DE" dirty="0" err="1">
                <a:latin typeface="Calibri"/>
                <a:cs typeface="Calibri"/>
              </a:rPr>
              <a:t>be</a:t>
            </a:r>
            <a:r>
              <a:rPr lang="de-DE" dirty="0">
                <a:latin typeface="Calibri"/>
                <a:cs typeface="Calibri"/>
              </a:rPr>
              <a:t> </a:t>
            </a:r>
            <a:r>
              <a:rPr lang="de-DE" dirty="0" err="1">
                <a:latin typeface="Calibri"/>
                <a:cs typeface="Calibri"/>
              </a:rPr>
              <a:t>interpreted</a:t>
            </a:r>
            <a:r>
              <a:rPr lang="de-DE" dirty="0">
                <a:latin typeface="Calibri"/>
                <a:cs typeface="Calibri"/>
              </a:rPr>
              <a:t> </a:t>
            </a:r>
            <a:r>
              <a:rPr lang="de-DE" dirty="0" err="1">
                <a:latin typeface="Calibri"/>
                <a:cs typeface="Calibri"/>
              </a:rPr>
              <a:t>as</a:t>
            </a:r>
            <a:r>
              <a:rPr lang="de-DE" dirty="0">
                <a:latin typeface="Calibri"/>
                <a:cs typeface="Calibri"/>
              </a:rPr>
              <a:t> a </a:t>
            </a:r>
            <a:r>
              <a:rPr lang="de-DE" dirty="0" err="1">
                <a:latin typeface="Calibri"/>
                <a:cs typeface="Calibri"/>
              </a:rPr>
              <a:t>dictionary</a:t>
            </a:r>
          </a:p>
          <a:p>
            <a:pPr marL="383540" lvl="1"/>
            <a:r>
              <a:rPr lang="de-DE" dirty="0" err="1">
                <a:latin typeface="Calibri"/>
                <a:cs typeface="Calibri"/>
              </a:rPr>
              <a:t>With</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mapping</a:t>
            </a:r>
            <a:r>
              <a:rPr lang="de-DE" dirty="0">
                <a:latin typeface="Calibri"/>
                <a:cs typeface="Calibri"/>
              </a:rPr>
              <a:t> </a:t>
            </a:r>
            <a:r>
              <a:rPr lang="de-DE" dirty="0" err="1">
                <a:latin typeface="Calibri"/>
                <a:cs typeface="Calibri"/>
              </a:rPr>
              <a:t>being</a:t>
            </a:r>
            <a:r>
              <a:rPr lang="de-DE" dirty="0">
                <a:latin typeface="Calibri"/>
                <a:cs typeface="Calibri"/>
              </a:rPr>
              <a:t> </a:t>
            </a:r>
            <a:r>
              <a:rPr lang="de-DE" dirty="0" err="1">
                <a:latin typeface="Consolas"/>
                <a:cs typeface="Calibri"/>
              </a:rPr>
              <a:t>keyword</a:t>
            </a:r>
            <a:r>
              <a:rPr lang="de-DE" dirty="0">
                <a:latin typeface="Consolas"/>
                <a:cs typeface="Calibri"/>
              </a:rPr>
              <a:t> : </a:t>
            </a:r>
            <a:r>
              <a:rPr lang="de-DE" dirty="0" err="1">
                <a:latin typeface="Consolas"/>
                <a:cs typeface="Calibri"/>
              </a:rPr>
              <a:t>value</a:t>
            </a:r>
          </a:p>
          <a:p>
            <a:pPr marL="383540" lvl="1"/>
            <a:endParaRPr lang="de-DE" dirty="0">
              <a:latin typeface="Consolas"/>
              <a:cs typeface="Calibri"/>
            </a:endParaRPr>
          </a:p>
          <a:p>
            <a:pPr marL="182245" indent="-182245"/>
            <a:r>
              <a:rPr lang="de-DE" dirty="0" err="1">
                <a:latin typeface="Calibri"/>
                <a:cs typeface="Calibri"/>
              </a:rPr>
              <a:t>Let's</a:t>
            </a:r>
            <a:r>
              <a:rPr lang="de-DE" dirty="0">
                <a:latin typeface="Calibri"/>
                <a:cs typeface="Calibri"/>
              </a:rPr>
              <a:t> </a:t>
            </a:r>
            <a:r>
              <a:rPr lang="de-DE" dirty="0" err="1">
                <a:latin typeface="Calibri"/>
                <a:cs typeface="Calibri"/>
              </a:rPr>
              <a:t>see</a:t>
            </a:r>
            <a:r>
              <a:rPr lang="de-DE" dirty="0">
                <a:latin typeface="Calibri"/>
                <a:cs typeface="Calibri"/>
              </a:rPr>
              <a:t> an </a:t>
            </a:r>
            <a:r>
              <a:rPr lang="de-DE" dirty="0" err="1">
                <a:latin typeface="Calibri"/>
                <a:cs typeface="Calibri"/>
              </a:rPr>
              <a:t>example</a:t>
            </a:r>
            <a:r>
              <a:rPr lang="de-DE" dirty="0">
                <a:latin typeface="Calibri"/>
                <a:cs typeface="Calibri"/>
              </a:rPr>
              <a:t>!</a:t>
            </a:r>
            <a:endParaRPr lang="de-DE" dirty="0">
              <a:latin typeface="Consolas"/>
              <a:cs typeface="Calibri"/>
            </a:endParaRPr>
          </a:p>
        </p:txBody>
      </p:sp>
      <p:sp>
        <p:nvSpPr>
          <p:cNvPr id="3" name="Foliennummernplatzhalter 2">
            <a:extLst>
              <a:ext uri="{FF2B5EF4-FFF2-40B4-BE49-F238E27FC236}">
                <a16:creationId xmlns:a16="http://schemas.microsoft.com/office/drawing/2014/main" xmlns="" id="{3ADED61F-BF1F-4863-8861-9E84DC6E7AA6}"/>
              </a:ext>
            </a:extLst>
          </p:cNvPr>
          <p:cNvSpPr>
            <a:spLocks noGrp="1"/>
          </p:cNvSpPr>
          <p:nvPr>
            <p:ph type="sldNum" sz="quarter" idx="12"/>
          </p:nvPr>
        </p:nvSpPr>
        <p:spPr/>
        <p:txBody>
          <a:bodyPr/>
          <a:lstStyle/>
          <a:p>
            <a:fld id="{89C4E583-6443-4199-AF95-A2ECCC288D48}" type="slidenum">
              <a:rPr lang="en-GB" smtClean="0"/>
              <a:t>71</a:t>
            </a:fld>
            <a:endParaRPr lang="en-GB"/>
          </a:p>
        </p:txBody>
      </p:sp>
      <p:sp>
        <p:nvSpPr>
          <p:cNvPr id="10" name="Textfeld 9">
            <a:extLst>
              <a:ext uri="{FF2B5EF4-FFF2-40B4-BE49-F238E27FC236}">
                <a16:creationId xmlns:a16="http://schemas.microsoft.com/office/drawing/2014/main" xmlns="" id="{6BF803CB-CD60-46D8-BC51-8ECC880B3984}"/>
              </a:ext>
            </a:extLst>
          </p:cNvPr>
          <p:cNvSpPr txBox="1"/>
          <p:nvPr/>
        </p:nvSpPr>
        <p:spPr>
          <a:xfrm>
            <a:off x="1101301" y="1913621"/>
            <a:ext cx="1007565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def</a:t>
            </a:r>
            <a:r>
              <a:rPr lang="de-DE" dirty="0">
                <a:solidFill>
                  <a:srgbClr val="000000"/>
                </a:solidFill>
                <a:latin typeface="Consolas"/>
              </a:rPr>
              <a:t> </a:t>
            </a:r>
            <a:r>
              <a:rPr lang="de-DE" b="1" dirty="0" err="1">
                <a:solidFill>
                  <a:srgbClr val="800000"/>
                </a:solidFill>
                <a:latin typeface="Consolas"/>
              </a:rPr>
              <a:t>func</a:t>
            </a:r>
            <a:r>
              <a:rPr lang="de-DE" b="1" dirty="0">
                <a:solidFill>
                  <a:srgbClr val="000080"/>
                </a:solidFill>
                <a:latin typeface="Consolas"/>
              </a:rPr>
              <a:t>(*</a:t>
            </a:r>
            <a:r>
              <a:rPr lang="de-DE" dirty="0" err="1">
                <a:solidFill>
                  <a:srgbClr val="000000"/>
                </a:solidFill>
                <a:latin typeface="Consolas"/>
              </a:rPr>
              <a:t>args</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err="1">
                <a:solidFill>
                  <a:srgbClr val="000000"/>
                </a:solidFill>
                <a:latin typeface="Consolas"/>
              </a:rPr>
              <a:t>kwargs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24454111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34D8175-2B0A-4E59-AE69-7AFDCCD0E3FD}"/>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p>
        </p:txBody>
      </p:sp>
      <p:sp>
        <p:nvSpPr>
          <p:cNvPr id="3" name="Foliennummernplatzhalter 2">
            <a:extLst>
              <a:ext uri="{FF2B5EF4-FFF2-40B4-BE49-F238E27FC236}">
                <a16:creationId xmlns:a16="http://schemas.microsoft.com/office/drawing/2014/main" xmlns="" id="{3ADED61F-BF1F-4863-8861-9E84DC6E7AA6}"/>
              </a:ext>
            </a:extLst>
          </p:cNvPr>
          <p:cNvSpPr>
            <a:spLocks noGrp="1"/>
          </p:cNvSpPr>
          <p:nvPr>
            <p:ph type="sldNum" sz="quarter" idx="12"/>
          </p:nvPr>
        </p:nvSpPr>
        <p:spPr/>
        <p:txBody>
          <a:bodyPr/>
          <a:lstStyle/>
          <a:p>
            <a:fld id="{89C4E583-6443-4199-AF95-A2ECCC288D48}" type="slidenum">
              <a:rPr lang="en-GB" smtClean="0"/>
              <a:t>72</a:t>
            </a:fld>
            <a:endParaRPr lang="en-GB"/>
          </a:p>
        </p:txBody>
      </p:sp>
      <p:sp>
        <p:nvSpPr>
          <p:cNvPr id="7" name="Textfeld 6">
            <a:extLst>
              <a:ext uri="{FF2B5EF4-FFF2-40B4-BE49-F238E27FC236}">
                <a16:creationId xmlns:a16="http://schemas.microsoft.com/office/drawing/2014/main" xmlns="" id="{C73AA70C-62C8-4DDF-845F-EA64E52992CE}"/>
              </a:ext>
            </a:extLst>
          </p:cNvPr>
          <p:cNvSpPr txBox="1"/>
          <p:nvPr/>
        </p:nvSpPr>
        <p:spPr>
          <a:xfrm>
            <a:off x="1101301" y="1856112"/>
            <a:ext cx="10075650" cy="313932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FF"/>
                </a:solidFill>
                <a:latin typeface="Consolas"/>
              </a:rPr>
              <a:t>def</a:t>
            </a:r>
            <a:r>
              <a:rPr lang="en-US" dirty="0">
                <a:solidFill>
                  <a:srgbClr val="000000"/>
                </a:solidFill>
                <a:latin typeface="Consolas"/>
              </a:rPr>
              <a:t> </a:t>
            </a:r>
            <a:r>
              <a:rPr lang="en-US" b="1" dirty="0">
                <a:solidFill>
                  <a:srgbClr val="800000"/>
                </a:solidFill>
                <a:latin typeface="Consolas"/>
              </a:rPr>
              <a:t>calculator</a:t>
            </a:r>
            <a:r>
              <a:rPr lang="en-US" b="1" dirty="0">
                <a:solidFill>
                  <a:srgbClr val="000080"/>
                </a:solidFill>
                <a:latin typeface="Consolas"/>
              </a:rPr>
              <a:t>(*</a:t>
            </a:r>
            <a:r>
              <a:rPr lang="en-US" dirty="0" err="1">
                <a:solidFill>
                  <a:srgbClr val="000000"/>
                </a:solidFill>
                <a:latin typeface="Consolas"/>
              </a:rPr>
              <a:t>args</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err="1">
                <a:solidFill>
                  <a:srgbClr val="000000"/>
                </a:solidFill>
                <a:latin typeface="Consolas"/>
              </a:rPr>
              <a:t>kwargs</a:t>
            </a:r>
            <a:r>
              <a:rPr lang="en-US" b="1" dirty="0" smtClean="0">
                <a:solidFill>
                  <a:srgbClr val="000080"/>
                </a:solidFill>
                <a:latin typeface="Consolas"/>
              </a:rPr>
              <a:t>):</a:t>
            </a:r>
          </a:p>
          <a:p>
            <a:r>
              <a:rPr lang="de-DE" dirty="0" smtClean="0">
                <a:solidFill>
                  <a:srgbClr val="0000FF"/>
                </a:solidFill>
                <a:latin typeface="Consolas"/>
              </a:rPr>
              <a:t>	</a:t>
            </a:r>
            <a:r>
              <a:rPr lang="de-DE" dirty="0" err="1" smtClean="0">
                <a:solidFill>
                  <a:srgbClr val="0000FF"/>
                </a:solidFill>
                <a:latin typeface="Consolas"/>
              </a:rPr>
              <a:t>if</a:t>
            </a:r>
            <a:r>
              <a:rPr lang="de-DE" dirty="0" smtClean="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operation</a:t>
            </a:r>
            <a:r>
              <a:rPr lang="de-DE" dirty="0">
                <a:solidFill>
                  <a:srgbClr val="008000"/>
                </a:solidFill>
                <a:latin typeface="Consolas"/>
              </a:rPr>
              <a:t>'</a:t>
            </a:r>
            <a:r>
              <a:rPr lang="de-DE" dirty="0">
                <a:solidFill>
                  <a:srgbClr val="000000"/>
                </a:solidFill>
                <a:latin typeface="Consolas"/>
              </a:rPr>
              <a:t> </a:t>
            </a:r>
            <a:r>
              <a:rPr lang="de-DE" dirty="0">
                <a:solidFill>
                  <a:srgbClr val="0000FF"/>
                </a:solidFill>
                <a:latin typeface="Consolas"/>
              </a:rPr>
              <a:t>in</a:t>
            </a:r>
            <a:r>
              <a:rPr lang="de-DE" dirty="0">
                <a:solidFill>
                  <a:srgbClr val="000000"/>
                </a:solidFill>
                <a:latin typeface="Consolas"/>
              </a:rPr>
              <a:t> </a:t>
            </a:r>
            <a:r>
              <a:rPr lang="de-DE" dirty="0" err="1">
                <a:solidFill>
                  <a:srgbClr val="000000"/>
                </a:solidFill>
                <a:latin typeface="Consolas"/>
              </a:rPr>
              <a:t>kwargs</a:t>
            </a:r>
            <a:r>
              <a:rPr lang="de-DE" b="1" dirty="0" smtClean="0">
                <a:solidFill>
                  <a:srgbClr val="000080"/>
                </a:solidFill>
                <a:latin typeface="Consolas"/>
              </a:rPr>
              <a:t>:</a:t>
            </a:r>
            <a:endParaRPr lang="en-US" dirty="0" smtClean="0">
              <a:solidFill>
                <a:srgbClr val="000000"/>
              </a:solidFill>
              <a:latin typeface="Consolas"/>
            </a:endParaRPr>
          </a:p>
          <a:p>
            <a:pPr lvl="1"/>
            <a:r>
              <a:rPr lang="en-US" dirty="0">
                <a:solidFill>
                  <a:srgbClr val="000000"/>
                </a:solidFill>
                <a:latin typeface="Consolas"/>
              </a:rPr>
              <a:t>	</a:t>
            </a:r>
            <a:r>
              <a:rPr lang="en-US" dirty="0" smtClean="0">
                <a:solidFill>
                  <a:srgbClr val="0000FF"/>
                </a:solidFill>
                <a:latin typeface="Consolas"/>
              </a:rPr>
              <a:t>if</a:t>
            </a:r>
            <a:r>
              <a:rPr lang="en-US" dirty="0" smtClean="0">
                <a:solidFill>
                  <a:srgbClr val="000000"/>
                </a:solidFill>
                <a:latin typeface="Consolas"/>
              </a:rPr>
              <a:t> </a:t>
            </a:r>
            <a:r>
              <a:rPr lang="en-US" dirty="0" err="1">
                <a:solidFill>
                  <a:srgbClr val="000000"/>
                </a:solidFill>
                <a:latin typeface="Consolas"/>
              </a:rPr>
              <a:t>kwargs</a:t>
            </a:r>
            <a:r>
              <a:rPr lang="en-US" b="1" dirty="0">
                <a:solidFill>
                  <a:srgbClr val="000080"/>
                </a:solidFill>
                <a:latin typeface="Consolas"/>
              </a:rPr>
              <a:t>[</a:t>
            </a:r>
            <a:r>
              <a:rPr lang="en-US" dirty="0">
                <a:solidFill>
                  <a:srgbClr val="008000"/>
                </a:solidFill>
                <a:latin typeface="Consolas"/>
              </a:rPr>
              <a:t>'operation'</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pPr lvl="1"/>
            <a:r>
              <a:rPr lang="en-US" dirty="0">
                <a:solidFill>
                  <a:srgbClr val="000000"/>
                </a:solidFill>
                <a:latin typeface="Consolas"/>
              </a:rPr>
              <a:t>	</a:t>
            </a:r>
            <a:r>
              <a:rPr lang="en-US" dirty="0" smtClean="0">
                <a:solidFill>
                  <a:srgbClr val="000000"/>
                </a:solidFill>
                <a:latin typeface="Consolas"/>
              </a:rPr>
              <a:t>	result </a:t>
            </a:r>
            <a:r>
              <a:rPr lang="en-US" b="1" dirty="0">
                <a:solidFill>
                  <a:srgbClr val="000080"/>
                </a:solidFill>
                <a:latin typeface="Consolas"/>
              </a:rPr>
              <a:t>=</a:t>
            </a:r>
            <a:r>
              <a:rPr lang="en-US" dirty="0">
                <a:solidFill>
                  <a:srgbClr val="000000"/>
                </a:solidFill>
                <a:latin typeface="Consolas"/>
              </a:rPr>
              <a:t> </a:t>
            </a:r>
            <a:r>
              <a:rPr lang="en-US" dirty="0" err="1">
                <a:solidFill>
                  <a:srgbClr val="000000"/>
                </a:solidFill>
                <a:latin typeface="Consolas"/>
              </a:rPr>
              <a:t>args</a:t>
            </a:r>
            <a:r>
              <a:rPr lang="en-US" b="1" dirty="0">
                <a:solidFill>
                  <a:srgbClr val="000080"/>
                </a:solidFill>
                <a:latin typeface="Consolas"/>
              </a:rPr>
              <a:t>[</a:t>
            </a:r>
            <a:r>
              <a:rPr lang="en-US" dirty="0">
                <a:solidFill>
                  <a:srgbClr val="FF0000"/>
                </a:solidFill>
                <a:latin typeface="Consolas"/>
              </a:rPr>
              <a:t>0</a:t>
            </a:r>
            <a:r>
              <a:rPr lang="en-US" b="1" dirty="0" smtClean="0">
                <a:solidFill>
                  <a:srgbClr val="000080"/>
                </a:solidFill>
                <a:latin typeface="Consolas"/>
              </a:rPr>
              <a:t>]</a:t>
            </a:r>
            <a:endParaRPr lang="en-US" dirty="0" smtClean="0">
              <a:solidFill>
                <a:srgbClr val="000000"/>
              </a:solidFill>
              <a:latin typeface="Consolas"/>
            </a:endParaRPr>
          </a:p>
          <a:p>
            <a:pPr lvl="1"/>
            <a:r>
              <a:rPr lang="en-US" dirty="0">
                <a:solidFill>
                  <a:srgbClr val="000000"/>
                </a:solidFill>
                <a:latin typeface="Consolas"/>
              </a:rPr>
              <a:t>	</a:t>
            </a:r>
            <a:r>
              <a:rPr lang="en-US" dirty="0" smtClean="0">
                <a:solidFill>
                  <a:srgbClr val="000000"/>
                </a:solidFill>
                <a:latin typeface="Consolas"/>
              </a:rPr>
              <a:t>	</a:t>
            </a:r>
            <a:r>
              <a:rPr lang="en-US" dirty="0" smtClean="0">
                <a:solidFill>
                  <a:srgbClr val="0000FF"/>
                </a:solidFill>
                <a:latin typeface="Consolas"/>
              </a:rPr>
              <a:t>for</a:t>
            </a:r>
            <a:r>
              <a:rPr lang="en-US" dirty="0" smtClean="0">
                <a:solidFill>
                  <a:srgbClr val="000000"/>
                </a:solidFill>
                <a:latin typeface="Consolas"/>
              </a:rPr>
              <a:t> </a:t>
            </a:r>
            <a:r>
              <a:rPr lang="en-US" dirty="0">
                <a:solidFill>
                  <a:srgbClr val="000000"/>
                </a:solidFill>
                <a:latin typeface="Consolas"/>
              </a:rPr>
              <a:t>number </a:t>
            </a:r>
            <a:r>
              <a:rPr lang="en-US" dirty="0">
                <a:solidFill>
                  <a:srgbClr val="0000FF"/>
                </a:solidFill>
                <a:latin typeface="Consolas"/>
              </a:rPr>
              <a:t>in</a:t>
            </a:r>
            <a:r>
              <a:rPr lang="en-US" dirty="0">
                <a:solidFill>
                  <a:srgbClr val="000000"/>
                </a:solidFill>
                <a:latin typeface="Consolas"/>
              </a:rPr>
              <a:t> </a:t>
            </a:r>
            <a:r>
              <a:rPr lang="en-US" dirty="0" err="1">
                <a:solidFill>
                  <a:srgbClr val="000000"/>
                </a:solidFill>
                <a:latin typeface="Consolas"/>
              </a:rPr>
              <a:t>args</a:t>
            </a:r>
            <a:r>
              <a:rPr lang="en-US" b="1" dirty="0">
                <a:solidFill>
                  <a:srgbClr val="000080"/>
                </a:solidFill>
                <a:latin typeface="Consolas"/>
              </a:rPr>
              <a:t>[</a:t>
            </a:r>
            <a:r>
              <a:rPr lang="en-US" dirty="0">
                <a:solidFill>
                  <a:srgbClr val="FF0000"/>
                </a:solidFill>
                <a:latin typeface="Consolas"/>
              </a:rPr>
              <a:t>1</a:t>
            </a:r>
            <a:r>
              <a:rPr lang="en-US" b="1" dirty="0" smtClean="0">
                <a:solidFill>
                  <a:srgbClr val="000080"/>
                </a:solidFill>
                <a:latin typeface="Consolas"/>
              </a:rPr>
              <a:t>:]:</a:t>
            </a:r>
            <a:endParaRPr lang="en-US" dirty="0" smtClean="0">
              <a:solidFill>
                <a:srgbClr val="000000"/>
              </a:solidFill>
              <a:latin typeface="Consolas"/>
            </a:endParaRPr>
          </a:p>
          <a:p>
            <a:pPr lvl="1"/>
            <a:r>
              <a:rPr lang="en-US" dirty="0" smtClean="0">
                <a:solidFill>
                  <a:srgbClr val="000000"/>
                </a:solidFill>
                <a:latin typeface="Consolas"/>
              </a:rPr>
              <a:t>			result </a:t>
            </a:r>
            <a:r>
              <a:rPr lang="en-US" b="1" dirty="0">
                <a:solidFill>
                  <a:srgbClr val="000080"/>
                </a:solidFill>
                <a:latin typeface="Consolas"/>
              </a:rPr>
              <a:t>+=</a:t>
            </a:r>
            <a:r>
              <a:rPr lang="en-US" dirty="0">
                <a:solidFill>
                  <a:srgbClr val="000000"/>
                </a:solidFill>
                <a:latin typeface="Consolas"/>
              </a:rPr>
              <a:t> </a:t>
            </a:r>
            <a:r>
              <a:rPr lang="en-US" dirty="0" smtClean="0">
                <a:solidFill>
                  <a:srgbClr val="000000"/>
                </a:solidFill>
                <a:latin typeface="Consolas"/>
              </a:rPr>
              <a:t>number</a:t>
            </a:r>
          </a:p>
          <a:p>
            <a:pPr lvl="1"/>
            <a:r>
              <a:rPr lang="en-US" dirty="0">
                <a:solidFill>
                  <a:srgbClr val="000000"/>
                </a:solidFill>
                <a:latin typeface="Consolas"/>
              </a:rPr>
              <a:t>	</a:t>
            </a:r>
            <a:r>
              <a:rPr lang="en-US" dirty="0" smtClean="0">
                <a:solidFill>
                  <a:srgbClr val="000000"/>
                </a:solidFill>
                <a:latin typeface="Consolas"/>
              </a:rPr>
              <a:t>	</a:t>
            </a:r>
            <a:r>
              <a:rPr lang="en-US" dirty="0" smtClean="0">
                <a:solidFill>
                  <a:srgbClr val="0000FF"/>
                </a:solidFill>
                <a:latin typeface="Consolas"/>
              </a:rPr>
              <a:t>return</a:t>
            </a:r>
            <a:r>
              <a:rPr lang="en-US" dirty="0" smtClean="0">
                <a:solidFill>
                  <a:srgbClr val="000000"/>
                </a:solidFill>
                <a:latin typeface="Consolas"/>
              </a:rPr>
              <a:t> result</a:t>
            </a:r>
          </a:p>
          <a:p>
            <a:pPr lvl="1"/>
            <a:r>
              <a:rPr lang="en-US" dirty="0">
                <a:solidFill>
                  <a:srgbClr val="000000"/>
                </a:solidFill>
                <a:latin typeface="Consolas"/>
              </a:rPr>
              <a:t>	</a:t>
            </a:r>
            <a:r>
              <a:rPr lang="en-US" dirty="0" smtClean="0">
                <a:solidFill>
                  <a:srgbClr val="000000"/>
                </a:solidFill>
                <a:latin typeface="Consolas"/>
              </a:rPr>
              <a:t>	</a:t>
            </a:r>
            <a:r>
              <a:rPr lang="en-US" dirty="0" smtClean="0">
                <a:solidFill>
                  <a:srgbClr val="008000"/>
                </a:solidFill>
                <a:latin typeface="Consolas"/>
              </a:rPr>
              <a:t># </a:t>
            </a:r>
            <a:r>
              <a:rPr lang="en-US" dirty="0">
                <a:solidFill>
                  <a:srgbClr val="008000"/>
                </a:solidFill>
                <a:latin typeface="Consolas"/>
              </a:rPr>
              <a:t>...continue accordingly for other </a:t>
            </a:r>
            <a:r>
              <a:rPr lang="en-US" dirty="0" smtClean="0">
                <a:solidFill>
                  <a:srgbClr val="008000"/>
                </a:solidFill>
                <a:latin typeface="Consolas"/>
              </a:rPr>
              <a:t>operations</a:t>
            </a:r>
            <a:endParaRPr lang="en-US" dirty="0" smtClean="0">
              <a:solidFill>
                <a:srgbClr val="000000"/>
              </a:solidFill>
              <a:latin typeface="Consolas"/>
            </a:endParaRPr>
          </a:p>
          <a:p>
            <a:endParaRPr lang="en-US" dirty="0">
              <a:solidFill>
                <a:srgbClr val="000000"/>
              </a:solidFill>
              <a:latin typeface="Consolas"/>
            </a:endParaRPr>
          </a:p>
          <a:p>
            <a:r>
              <a:rPr lang="en-US" dirty="0" smtClean="0">
                <a:solidFill>
                  <a:srgbClr val="000000"/>
                </a:solidFill>
                <a:latin typeface="Consolas"/>
              </a:rPr>
              <a:t>result = calculator</a:t>
            </a:r>
            <a:r>
              <a:rPr lang="en-US" b="1" dirty="0" smtClean="0">
                <a:solidFill>
                  <a:srgbClr val="000080"/>
                </a:solidFill>
                <a:latin typeface="Consolas"/>
              </a:rPr>
              <a:t>(</a:t>
            </a:r>
            <a:r>
              <a:rPr lang="en-US" dirty="0" smtClean="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3</a:t>
            </a:r>
            <a:r>
              <a:rPr lang="en-US" b="1" dirty="0">
                <a:solidFill>
                  <a:srgbClr val="000080"/>
                </a:solidFill>
                <a:latin typeface="Consolas"/>
              </a:rPr>
              <a:t>,</a:t>
            </a:r>
            <a:r>
              <a:rPr lang="en-US" dirty="0">
                <a:solidFill>
                  <a:srgbClr val="000000"/>
                </a:solidFill>
                <a:latin typeface="Consolas"/>
              </a:rPr>
              <a:t> operation</a:t>
            </a:r>
            <a:r>
              <a:rPr lang="en-US" b="1" dirty="0">
                <a:solidFill>
                  <a:srgbClr val="000080"/>
                </a:solidFill>
                <a:latin typeface="Consolas"/>
              </a:rPr>
              <a:t>=</a:t>
            </a:r>
            <a:r>
              <a:rPr lang="en-US" dirty="0">
                <a:solidFill>
                  <a:srgbClr val="008000"/>
                </a:solidFill>
                <a:latin typeface="Consolas"/>
              </a:rPr>
              <a:t>'+'</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a:solidFill>
                  <a:srgbClr val="000000"/>
                </a:solidFill>
                <a:latin typeface="Consolas"/>
              </a:rPr>
              <a:t>p</a:t>
            </a:r>
            <a:r>
              <a:rPr lang="en-US" dirty="0" smtClean="0">
                <a:solidFill>
                  <a:srgbClr val="000000"/>
                </a:solidFill>
                <a:effectLst/>
                <a:latin typeface="Consolas"/>
              </a:rPr>
              <a:t>rint(result)</a:t>
            </a:r>
            <a:endParaRPr lang="en-US" dirty="0">
              <a:effectLst/>
            </a:endParaRPr>
          </a:p>
        </p:txBody>
      </p:sp>
      <p:sp>
        <p:nvSpPr>
          <p:cNvPr id="9" name="Textfeld 8">
            <a:extLst>
              <a:ext uri="{FF2B5EF4-FFF2-40B4-BE49-F238E27FC236}">
                <a16:creationId xmlns:a16="http://schemas.microsoft.com/office/drawing/2014/main" xmlns="" id="{DCB6632F-BC21-460C-93D9-F14835E30E29}"/>
              </a:ext>
            </a:extLst>
          </p:cNvPr>
          <p:cNvSpPr txBox="1"/>
          <p:nvPr/>
        </p:nvSpPr>
        <p:spPr>
          <a:xfrm>
            <a:off x="1101300" y="500619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cs typeface="Calibri"/>
              </a:rPr>
              <a:t>Output:</a:t>
            </a:r>
            <a:endParaRPr lang="de-DE" dirty="0">
              <a:cs typeface="Calibri"/>
            </a:endParaRPr>
          </a:p>
          <a:p>
            <a:endParaRPr lang="de-DE" dirty="0">
              <a:cs typeface="Calibri"/>
            </a:endParaRPr>
          </a:p>
        </p:txBody>
      </p:sp>
      <p:sp>
        <p:nvSpPr>
          <p:cNvPr id="11" name="Textfeld 10">
            <a:extLst>
              <a:ext uri="{FF2B5EF4-FFF2-40B4-BE49-F238E27FC236}">
                <a16:creationId xmlns:a16="http://schemas.microsoft.com/office/drawing/2014/main" xmlns="" id="{D079609C-C700-4B8E-BD7F-171445DF46C5}"/>
              </a:ext>
            </a:extLst>
          </p:cNvPr>
          <p:cNvSpPr txBox="1"/>
          <p:nvPr/>
        </p:nvSpPr>
        <p:spPr>
          <a:xfrm>
            <a:off x="1101299" y="546785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4</a:t>
            </a:r>
          </a:p>
        </p:txBody>
      </p:sp>
    </p:spTree>
    <p:extLst>
      <p:ext uri="{BB962C8B-B14F-4D97-AF65-F5344CB8AC3E}">
        <p14:creationId xmlns:p14="http://schemas.microsoft.com/office/powerpoint/2010/main" val="26334974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6C6E970-EAB0-4B4A-A5B6-B35EDA0C35C6}"/>
              </a:ext>
            </a:extLst>
          </p:cNvPr>
          <p:cNvSpPr>
            <a:spLocks noGrp="1"/>
          </p:cNvSpPr>
          <p:nvPr>
            <p:ph type="title"/>
          </p:nvPr>
        </p:nvSpPr>
        <p:spPr/>
        <p:txBody>
          <a:bodyPr/>
          <a:lstStyle/>
          <a:p>
            <a:r>
              <a:rPr lang="de-DE">
                <a:cs typeface="Calibri Light"/>
              </a:rPr>
              <a:t>Homework</a:t>
            </a:r>
            <a:endParaRPr lang="de-DE" dirty="0" err="1"/>
          </a:p>
        </p:txBody>
      </p:sp>
      <p:sp>
        <p:nvSpPr>
          <p:cNvPr id="3" name="Foliennummernplatzhalter 2">
            <a:extLst>
              <a:ext uri="{FF2B5EF4-FFF2-40B4-BE49-F238E27FC236}">
                <a16:creationId xmlns:a16="http://schemas.microsoft.com/office/drawing/2014/main" xmlns="" id="{7F9EF2C3-F488-4C87-A9FE-0899304F98D4}"/>
              </a:ext>
            </a:extLst>
          </p:cNvPr>
          <p:cNvSpPr>
            <a:spLocks noGrp="1"/>
          </p:cNvSpPr>
          <p:nvPr>
            <p:ph type="sldNum" sz="quarter" idx="12"/>
          </p:nvPr>
        </p:nvSpPr>
        <p:spPr/>
        <p:txBody>
          <a:bodyPr/>
          <a:lstStyle/>
          <a:p>
            <a:fld id="{89C4E583-6443-4199-AF95-A2ECCC288D48}" type="slidenum">
              <a:rPr lang="en-GB" smtClean="0"/>
              <a:t>73</a:t>
            </a:fld>
            <a:endParaRPr lang="en-GB"/>
          </a:p>
        </p:txBody>
      </p:sp>
    </p:spTree>
    <p:extLst>
      <p:ext uri="{BB962C8B-B14F-4D97-AF65-F5344CB8AC3E}">
        <p14:creationId xmlns:p14="http://schemas.microsoft.com/office/powerpoint/2010/main" val="33545678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Homework</a:t>
            </a:r>
            <a:endParaRPr lang="en-US" dirty="0"/>
          </a:p>
        </p:txBody>
      </p:sp>
      <p:sp>
        <p:nvSpPr>
          <p:cNvPr id="5" name="Inhaltsplatzhalter 4"/>
          <p:cNvSpPr>
            <a:spLocks noGrp="1"/>
          </p:cNvSpPr>
          <p:nvPr>
            <p:ph idx="1"/>
          </p:nvPr>
        </p:nvSpPr>
        <p:spPr/>
        <p:txBody>
          <a:bodyPr/>
          <a:lstStyle/>
          <a:p>
            <a:r>
              <a:rPr lang="en-US" dirty="0" smtClean="0"/>
              <a:t>Do some vector </a:t>
            </a:r>
            <a:r>
              <a:rPr lang="en-US" dirty="0" err="1" smtClean="0"/>
              <a:t>maths</a:t>
            </a:r>
            <a:r>
              <a:rPr lang="en-US" dirty="0" smtClean="0"/>
              <a:t> with working with tuples/lists</a:t>
            </a:r>
          </a:p>
          <a:p>
            <a:pPr lvl="1"/>
            <a:r>
              <a:rPr lang="en-US" dirty="0" smtClean="0"/>
              <a:t>Like adding/subtracting vectors,  calculating the angle or distance between them</a:t>
            </a:r>
          </a:p>
          <a:p>
            <a:pPr lvl="1"/>
            <a:endParaRPr lang="en-US" dirty="0"/>
          </a:p>
          <a:p>
            <a:r>
              <a:rPr lang="en-US" dirty="0" smtClean="0"/>
              <a:t>Determine which collection type you would use to save certain data sets in</a:t>
            </a:r>
          </a:p>
          <a:p>
            <a:pPr lvl="1"/>
            <a:r>
              <a:rPr lang="en-US" dirty="0" smtClean="0"/>
              <a:t>Out of the four basic ones we’ve seen in this lecture – you don’t need to nest them</a:t>
            </a:r>
          </a:p>
          <a:p>
            <a:pPr lvl="1"/>
            <a:endParaRPr lang="en-US" dirty="0"/>
          </a:p>
          <a:p>
            <a:r>
              <a:rPr lang="en-US" dirty="0" smtClean="0"/>
              <a:t>Transform two lists into a dictionary </a:t>
            </a:r>
          </a:p>
          <a:p>
            <a:pPr lvl="1"/>
            <a:r>
              <a:rPr lang="en-US" dirty="0" smtClean="0"/>
              <a:t>Ignore the </a:t>
            </a:r>
            <a:r>
              <a:rPr lang="en-US" dirty="0" smtClean="0">
                <a:latin typeface="Consolas" pitchFamily="49" charset="0"/>
                <a:cs typeface="Consolas" pitchFamily="49" charset="0"/>
              </a:rPr>
              <a:t>check</a:t>
            </a:r>
            <a:r>
              <a:rPr lang="en-US" dirty="0" smtClean="0"/>
              <a:t> function</a:t>
            </a:r>
          </a:p>
          <a:p>
            <a:endParaRPr lang="en-US" dirty="0"/>
          </a:p>
        </p:txBody>
      </p:sp>
      <p:sp>
        <p:nvSpPr>
          <p:cNvPr id="3" name="Foliennummernplatzhalter 2"/>
          <p:cNvSpPr>
            <a:spLocks noGrp="1"/>
          </p:cNvSpPr>
          <p:nvPr>
            <p:ph type="sldNum" sz="quarter" idx="12"/>
          </p:nvPr>
        </p:nvSpPr>
        <p:spPr/>
        <p:txBody>
          <a:bodyPr/>
          <a:lstStyle/>
          <a:p>
            <a:fld id="{89C4E583-6443-4199-AF95-A2ECCC288D48}" type="slidenum">
              <a:rPr lang="en-GB" smtClean="0"/>
              <a:t>74</a:t>
            </a:fld>
            <a:endParaRPr lang="en-GB"/>
          </a:p>
        </p:txBody>
      </p:sp>
    </p:spTree>
    <p:extLst>
      <p:ext uri="{BB962C8B-B14F-4D97-AF65-F5344CB8AC3E}">
        <p14:creationId xmlns:p14="http://schemas.microsoft.com/office/powerpoint/2010/main" val="301139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6C6E970-EAB0-4B4A-A5B6-B35EDA0C35C6}"/>
              </a:ext>
            </a:extLst>
          </p:cNvPr>
          <p:cNvSpPr>
            <a:spLocks noGrp="1"/>
          </p:cNvSpPr>
          <p:nvPr>
            <p:ph type="title"/>
          </p:nvPr>
        </p:nvSpPr>
        <p:spPr/>
        <p:txBody>
          <a:bodyPr/>
          <a:lstStyle/>
          <a:p>
            <a:r>
              <a:rPr lang="de-DE" dirty="0" smtClean="0">
                <a:cs typeface="Calibri Light"/>
              </a:rPr>
              <a:t>The More </a:t>
            </a:r>
            <a:r>
              <a:rPr lang="de-DE" dirty="0" err="1" smtClean="0">
                <a:cs typeface="Calibri Light"/>
              </a:rPr>
              <a:t>You</a:t>
            </a:r>
            <a:r>
              <a:rPr lang="de-DE" dirty="0" smtClean="0">
                <a:cs typeface="Calibri Light"/>
              </a:rPr>
              <a:t> </a:t>
            </a:r>
            <a:r>
              <a:rPr lang="de-DE" dirty="0" err="1" smtClean="0">
                <a:cs typeface="Calibri Light"/>
              </a:rPr>
              <a:t>Know</a:t>
            </a:r>
            <a:endParaRPr lang="de-DE" dirty="0"/>
          </a:p>
        </p:txBody>
      </p:sp>
      <p:sp>
        <p:nvSpPr>
          <p:cNvPr id="3" name="Foliennummernplatzhalter 2">
            <a:extLst>
              <a:ext uri="{FF2B5EF4-FFF2-40B4-BE49-F238E27FC236}">
                <a16:creationId xmlns:a16="http://schemas.microsoft.com/office/drawing/2014/main" xmlns="" id="{7F9EF2C3-F488-4C87-A9FE-0899304F98D4}"/>
              </a:ext>
            </a:extLst>
          </p:cNvPr>
          <p:cNvSpPr>
            <a:spLocks noGrp="1"/>
          </p:cNvSpPr>
          <p:nvPr>
            <p:ph type="sldNum" sz="quarter" idx="12"/>
          </p:nvPr>
        </p:nvSpPr>
        <p:spPr/>
        <p:txBody>
          <a:bodyPr/>
          <a:lstStyle/>
          <a:p>
            <a:fld id="{89C4E583-6443-4199-AF95-A2ECCC288D48}" type="slidenum">
              <a:rPr lang="en-GB" smtClean="0"/>
              <a:t>75</a:t>
            </a:fld>
            <a:endParaRPr lang="en-GB"/>
          </a:p>
        </p:txBody>
      </p:sp>
    </p:spTree>
    <p:extLst>
      <p:ext uri="{BB962C8B-B14F-4D97-AF65-F5344CB8AC3E}">
        <p14:creationId xmlns:p14="http://schemas.microsoft.com/office/powerpoint/2010/main" val="13109756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cs typeface="Calibri Light"/>
              </a:rPr>
              <a:t>TMYK: </a:t>
            </a:r>
            <a:r>
              <a:rPr lang="de-DE" dirty="0" err="1">
                <a:cs typeface="Calibri Light"/>
              </a:rPr>
              <a:t>Copying</a:t>
            </a:r>
            <a:endParaRPr lang="en-US" dirty="0"/>
          </a:p>
        </p:txBody>
      </p:sp>
      <p:sp>
        <p:nvSpPr>
          <p:cNvPr id="9" name="Inhaltsplatzhalter 8"/>
          <p:cNvSpPr>
            <a:spLocks noGrp="1"/>
          </p:cNvSpPr>
          <p:nvPr>
            <p:ph idx="1"/>
          </p:nvPr>
        </p:nvSpPr>
        <p:spPr/>
        <p:txBody>
          <a:bodyPr/>
          <a:lstStyle/>
          <a:p>
            <a:r>
              <a:rPr lang="de-DE" dirty="0" err="1">
                <a:solidFill>
                  <a:srgbClr val="595959"/>
                </a:solidFill>
              </a:rPr>
              <a:t>Earlier</a:t>
            </a:r>
            <a:r>
              <a:rPr lang="de-DE" dirty="0">
                <a:solidFill>
                  <a:srgbClr val="595959"/>
                </a:solidFill>
              </a:rPr>
              <a:t> in </a:t>
            </a:r>
            <a:r>
              <a:rPr lang="de-DE" dirty="0" err="1">
                <a:solidFill>
                  <a:srgbClr val="595959"/>
                </a:solidFill>
              </a:rPr>
              <a:t>this</a:t>
            </a:r>
            <a:r>
              <a:rPr lang="de-DE" dirty="0">
                <a:solidFill>
                  <a:srgbClr val="595959"/>
                </a:solidFill>
              </a:rPr>
              <a:t> </a:t>
            </a:r>
            <a:r>
              <a:rPr lang="de-DE" dirty="0" err="1">
                <a:solidFill>
                  <a:srgbClr val="595959"/>
                </a:solidFill>
              </a:rPr>
              <a:t>lecture</a:t>
            </a:r>
            <a:r>
              <a:rPr lang="de-DE" dirty="0">
                <a:solidFill>
                  <a:srgbClr val="595959"/>
                </a:solidFill>
              </a:rPr>
              <a:t>, </a:t>
            </a:r>
            <a:r>
              <a:rPr lang="de-DE" dirty="0" err="1">
                <a:solidFill>
                  <a:srgbClr val="595959"/>
                </a:solidFill>
              </a:rPr>
              <a:t>we</a:t>
            </a:r>
            <a:r>
              <a:rPr lang="de-DE" dirty="0">
                <a:solidFill>
                  <a:srgbClr val="595959"/>
                </a:solidFill>
              </a:rPr>
              <a:t> </a:t>
            </a:r>
            <a:r>
              <a:rPr lang="de-DE" dirty="0" err="1">
                <a:solidFill>
                  <a:srgbClr val="595959"/>
                </a:solidFill>
              </a:rPr>
              <a:t>saw</a:t>
            </a:r>
            <a:r>
              <a:rPr lang="de-DE" dirty="0">
                <a:solidFill>
                  <a:srgbClr val="595959"/>
                </a:solidFill>
              </a:rPr>
              <a:t> </a:t>
            </a:r>
            <a:r>
              <a:rPr lang="de-DE" dirty="0" err="1">
                <a:solidFill>
                  <a:srgbClr val="595959"/>
                </a:solidFill>
              </a:rPr>
              <a:t>that</a:t>
            </a:r>
            <a:r>
              <a:rPr lang="de-DE" dirty="0">
                <a:solidFill>
                  <a:srgbClr val="595959"/>
                </a:solidFill>
              </a:rPr>
              <a:t> </a:t>
            </a:r>
            <a:r>
              <a:rPr lang="de-DE" dirty="0" err="1">
                <a:solidFill>
                  <a:srgbClr val="595959"/>
                </a:solidFill>
              </a:rPr>
              <a:t>copying</a:t>
            </a:r>
            <a:r>
              <a:rPr lang="de-DE" dirty="0">
                <a:solidFill>
                  <a:srgbClr val="595959"/>
                </a:solidFill>
              </a:rPr>
              <a:t> a </a:t>
            </a:r>
            <a:r>
              <a:rPr lang="de-DE" dirty="0" err="1">
                <a:solidFill>
                  <a:srgbClr val="595959"/>
                </a:solidFill>
              </a:rPr>
              <a:t>list</a:t>
            </a:r>
            <a:r>
              <a:rPr lang="de-DE" dirty="0">
                <a:solidFill>
                  <a:srgbClr val="595959"/>
                </a:solidFill>
              </a:rPr>
              <a:t> </a:t>
            </a:r>
            <a:r>
              <a:rPr lang="de-DE" dirty="0" err="1">
                <a:solidFill>
                  <a:srgbClr val="595959"/>
                </a:solidFill>
              </a:rPr>
              <a:t>by</a:t>
            </a:r>
            <a:r>
              <a:rPr lang="de-DE" dirty="0">
                <a:solidFill>
                  <a:srgbClr val="595959"/>
                </a:solidFill>
              </a:rPr>
              <a:t> </a:t>
            </a:r>
            <a:r>
              <a:rPr lang="de-DE" dirty="0">
                <a:solidFill>
                  <a:srgbClr val="595959"/>
                </a:solidFill>
                <a:latin typeface="Consolas"/>
              </a:rPr>
              <a:t>list2 = </a:t>
            </a:r>
            <a:r>
              <a:rPr lang="de-DE" dirty="0" smtClean="0">
                <a:solidFill>
                  <a:srgbClr val="595959"/>
                </a:solidFill>
                <a:latin typeface="Consolas"/>
              </a:rPr>
              <a:t>list1</a:t>
            </a:r>
            <a:r>
              <a:rPr lang="de-DE" dirty="0">
                <a:solidFill>
                  <a:srgbClr val="595959"/>
                </a:solidFill>
              </a:rPr>
              <a:t> </a:t>
            </a:r>
            <a:r>
              <a:rPr lang="de-DE" dirty="0" err="1" smtClean="0">
                <a:solidFill>
                  <a:srgbClr val="595959"/>
                </a:solidFill>
              </a:rPr>
              <a:t>is</a:t>
            </a:r>
            <a:r>
              <a:rPr lang="de-DE" dirty="0">
                <a:solidFill>
                  <a:srgbClr val="595959"/>
                </a:solidFill>
              </a:rPr>
              <a:t> </a:t>
            </a:r>
            <a:r>
              <a:rPr lang="de-DE" dirty="0" smtClean="0">
                <a:solidFill>
                  <a:srgbClr val="595959"/>
                </a:solidFill>
              </a:rPr>
              <a:t>not </a:t>
            </a:r>
            <a:r>
              <a:rPr lang="de-DE" dirty="0" err="1" smtClean="0">
                <a:solidFill>
                  <a:srgbClr val="595959"/>
                </a:solidFill>
              </a:rPr>
              <a:t>always</a:t>
            </a:r>
            <a:r>
              <a:rPr lang="de-DE" dirty="0">
                <a:solidFill>
                  <a:srgbClr val="595959"/>
                </a:solidFill>
              </a:rPr>
              <a:t> </a:t>
            </a:r>
            <a:r>
              <a:rPr lang="de-DE" dirty="0" smtClean="0">
                <a:solidFill>
                  <a:srgbClr val="595959"/>
                </a:solidFill>
              </a:rPr>
              <a:t>a</a:t>
            </a:r>
            <a:r>
              <a:rPr lang="de-DE" dirty="0">
                <a:solidFill>
                  <a:srgbClr val="595959"/>
                </a:solidFill>
              </a:rPr>
              <a:t> </a:t>
            </a:r>
            <a:r>
              <a:rPr lang="de-DE" dirty="0" err="1">
                <a:solidFill>
                  <a:srgbClr val="595959"/>
                </a:solidFill>
              </a:rPr>
              <a:t>good</a:t>
            </a:r>
            <a:r>
              <a:rPr lang="de-DE" dirty="0">
                <a:solidFill>
                  <a:srgbClr val="595959"/>
                </a:solidFill>
              </a:rPr>
              <a:t> </a:t>
            </a:r>
            <a:r>
              <a:rPr lang="de-DE" dirty="0" err="1">
                <a:solidFill>
                  <a:srgbClr val="595959"/>
                </a:solidFill>
              </a:rPr>
              <a:t>idea</a:t>
            </a:r>
            <a:r>
              <a:rPr lang="de-DE" dirty="0">
                <a:solidFill>
                  <a:srgbClr val="595959"/>
                </a:solidFill>
              </a:rPr>
              <a:t>, </a:t>
            </a:r>
            <a:r>
              <a:rPr lang="de-DE" dirty="0" err="1">
                <a:solidFill>
                  <a:srgbClr val="595959"/>
                </a:solidFill>
              </a:rPr>
              <a:t>as</a:t>
            </a:r>
            <a:r>
              <a:rPr lang="de-DE" dirty="0">
                <a:solidFill>
                  <a:srgbClr val="595959"/>
                </a:solidFill>
              </a:rPr>
              <a:t> a </a:t>
            </a:r>
            <a:r>
              <a:rPr lang="de-DE" dirty="0" err="1">
                <a:solidFill>
                  <a:srgbClr val="595959"/>
                </a:solidFill>
              </a:rPr>
              <a:t>change</a:t>
            </a:r>
            <a:r>
              <a:rPr lang="de-DE" dirty="0">
                <a:solidFill>
                  <a:srgbClr val="595959"/>
                </a:solidFill>
              </a:rPr>
              <a:t> </a:t>
            </a:r>
            <a:r>
              <a:rPr lang="de-DE" dirty="0" err="1">
                <a:solidFill>
                  <a:srgbClr val="595959"/>
                </a:solidFill>
              </a:rPr>
              <a:t>to</a:t>
            </a:r>
            <a:r>
              <a:rPr lang="de-DE" dirty="0">
                <a:solidFill>
                  <a:srgbClr val="595959"/>
                </a:solidFill>
              </a:rPr>
              <a:t>  </a:t>
            </a:r>
            <a:r>
              <a:rPr lang="de-DE" dirty="0" err="1" smtClean="0">
                <a:solidFill>
                  <a:srgbClr val="595959"/>
                </a:solidFill>
              </a:rPr>
              <a:t>one</a:t>
            </a:r>
            <a:r>
              <a:rPr lang="de-DE" dirty="0" smtClean="0">
                <a:solidFill>
                  <a:srgbClr val="595959"/>
                </a:solidFill>
              </a:rPr>
              <a:t> </a:t>
            </a:r>
            <a:r>
              <a:rPr lang="de-DE" dirty="0" err="1" smtClean="0">
                <a:solidFill>
                  <a:srgbClr val="595959"/>
                </a:solidFill>
              </a:rPr>
              <a:t>of</a:t>
            </a:r>
            <a:r>
              <a:rPr lang="de-DE" dirty="0" smtClean="0">
                <a:solidFill>
                  <a:srgbClr val="595959"/>
                </a:solidFill>
              </a:rPr>
              <a:t> </a:t>
            </a:r>
            <a:r>
              <a:rPr lang="de-DE" dirty="0" err="1" smtClean="0">
                <a:solidFill>
                  <a:srgbClr val="595959"/>
                </a:solidFill>
              </a:rPr>
              <a:t>the</a:t>
            </a:r>
            <a:r>
              <a:rPr lang="de-DE" dirty="0">
                <a:solidFill>
                  <a:srgbClr val="595959"/>
                </a:solidFill>
              </a:rPr>
              <a:t> </a:t>
            </a:r>
            <a:r>
              <a:rPr lang="de-DE" dirty="0" err="1" smtClean="0">
                <a:solidFill>
                  <a:srgbClr val="595959"/>
                </a:solidFill>
              </a:rPr>
              <a:t>elements</a:t>
            </a:r>
            <a:r>
              <a:rPr lang="de-DE" dirty="0" smtClean="0">
                <a:solidFill>
                  <a:srgbClr val="595959"/>
                </a:solidFill>
              </a:rPr>
              <a:t> will</a:t>
            </a:r>
            <a:r>
              <a:rPr lang="de-DE" dirty="0">
                <a:solidFill>
                  <a:srgbClr val="595959"/>
                </a:solidFill>
              </a:rPr>
              <a:t> </a:t>
            </a:r>
            <a:r>
              <a:rPr lang="de-DE" dirty="0" err="1" smtClean="0">
                <a:solidFill>
                  <a:srgbClr val="595959"/>
                </a:solidFill>
              </a:rPr>
              <a:t>affect</a:t>
            </a:r>
            <a:r>
              <a:rPr lang="de-DE" dirty="0" smtClean="0">
                <a:solidFill>
                  <a:srgbClr val="595959"/>
                </a:solidFill>
              </a:rPr>
              <a:t> </a:t>
            </a:r>
            <a:r>
              <a:rPr lang="de-DE" dirty="0" err="1" smtClean="0">
                <a:solidFill>
                  <a:srgbClr val="595959"/>
                </a:solidFill>
              </a:rPr>
              <a:t>both</a:t>
            </a:r>
            <a:r>
              <a:rPr lang="de-DE" dirty="0">
                <a:solidFill>
                  <a:srgbClr val="595959"/>
                </a:solidFill>
              </a:rPr>
              <a:t> </a:t>
            </a:r>
            <a:r>
              <a:rPr lang="de-DE" dirty="0" err="1">
                <a:solidFill>
                  <a:srgbClr val="595959"/>
                </a:solidFill>
              </a:rPr>
              <a:t>of</a:t>
            </a:r>
            <a:r>
              <a:rPr lang="de-DE" dirty="0">
                <a:solidFill>
                  <a:srgbClr val="595959"/>
                </a:solidFill>
              </a:rPr>
              <a:t> </a:t>
            </a:r>
            <a:r>
              <a:rPr lang="de-DE" dirty="0" err="1">
                <a:solidFill>
                  <a:srgbClr val="595959"/>
                </a:solidFill>
              </a:rPr>
              <a:t>the</a:t>
            </a:r>
            <a:r>
              <a:rPr lang="de-DE" dirty="0">
                <a:solidFill>
                  <a:srgbClr val="595959"/>
                </a:solidFill>
              </a:rPr>
              <a:t> </a:t>
            </a:r>
            <a:r>
              <a:rPr lang="de-DE" dirty="0" err="1" smtClean="0">
                <a:solidFill>
                  <a:srgbClr val="595959"/>
                </a:solidFill>
              </a:rPr>
              <a:t>lists</a:t>
            </a:r>
            <a:endParaRPr lang="de-DE" dirty="0" smtClean="0">
              <a:solidFill>
                <a:srgbClr val="595959"/>
              </a:solidFill>
            </a:endParaRPr>
          </a:p>
          <a:p>
            <a:r>
              <a:rPr lang="de-DE" dirty="0" smtClean="0">
                <a:solidFill>
                  <a:srgbClr val="595959"/>
                </a:solidFill>
              </a:rPr>
              <a:t>This</a:t>
            </a:r>
            <a:r>
              <a:rPr lang="de-DE" dirty="0">
                <a:solidFill>
                  <a:srgbClr val="595959"/>
                </a:solidFill>
              </a:rPr>
              <a:t> </a:t>
            </a:r>
            <a:r>
              <a:rPr lang="de-DE" dirty="0" err="1">
                <a:solidFill>
                  <a:srgbClr val="595959"/>
                </a:solidFill>
              </a:rPr>
              <a:t>is</a:t>
            </a:r>
            <a:r>
              <a:rPr lang="de-DE" dirty="0">
                <a:solidFill>
                  <a:srgbClr val="595959"/>
                </a:solidFill>
              </a:rPr>
              <a:t> </a:t>
            </a:r>
            <a:r>
              <a:rPr lang="de-DE" dirty="0" err="1">
                <a:solidFill>
                  <a:srgbClr val="595959"/>
                </a:solidFill>
              </a:rPr>
              <a:t>because</a:t>
            </a:r>
            <a:r>
              <a:rPr lang="de-DE" dirty="0">
                <a:solidFill>
                  <a:srgbClr val="595959"/>
                </a:solidFill>
              </a:rPr>
              <a:t> </a:t>
            </a:r>
            <a:r>
              <a:rPr lang="de-DE" dirty="0" err="1">
                <a:solidFill>
                  <a:srgbClr val="595959"/>
                </a:solidFill>
              </a:rPr>
              <a:t>we</a:t>
            </a:r>
            <a:r>
              <a:rPr lang="de-DE" dirty="0">
                <a:solidFill>
                  <a:srgbClr val="595959"/>
                </a:solidFill>
              </a:rPr>
              <a:t> </a:t>
            </a:r>
            <a:r>
              <a:rPr lang="de-DE" dirty="0" err="1">
                <a:solidFill>
                  <a:srgbClr val="595959"/>
                </a:solidFill>
              </a:rPr>
              <a:t>simply</a:t>
            </a:r>
            <a:r>
              <a:rPr lang="de-DE" dirty="0">
                <a:solidFill>
                  <a:srgbClr val="595959"/>
                </a:solidFill>
              </a:rPr>
              <a:t> </a:t>
            </a:r>
            <a:r>
              <a:rPr lang="de-DE" dirty="0" err="1">
                <a:solidFill>
                  <a:srgbClr val="595959"/>
                </a:solidFill>
              </a:rPr>
              <a:t>made</a:t>
            </a:r>
            <a:r>
              <a:rPr lang="de-DE" dirty="0">
                <a:solidFill>
                  <a:srgbClr val="595959"/>
                </a:solidFill>
              </a:rPr>
              <a:t> a </a:t>
            </a:r>
            <a:r>
              <a:rPr lang="de-DE" i="1" dirty="0" err="1">
                <a:solidFill>
                  <a:srgbClr val="595959"/>
                </a:solidFill>
              </a:rPr>
              <a:t>reference</a:t>
            </a:r>
            <a:r>
              <a:rPr lang="de-DE" i="1" dirty="0">
                <a:solidFill>
                  <a:srgbClr val="595959"/>
                </a:solidFill>
              </a:rPr>
              <a:t> </a:t>
            </a:r>
            <a:r>
              <a:rPr lang="de-DE" i="1" dirty="0" err="1">
                <a:solidFill>
                  <a:srgbClr val="595959"/>
                </a:solidFill>
              </a:rPr>
              <a:t>copy</a:t>
            </a:r>
            <a:endParaRPr lang="de-DE" i="1" dirty="0">
              <a:solidFill>
                <a:srgbClr val="595959"/>
              </a:solidFill>
              <a:cs typeface="Calibri"/>
            </a:endParaRPr>
          </a:p>
        </p:txBody>
      </p:sp>
      <p:sp>
        <p:nvSpPr>
          <p:cNvPr id="7" name="Foliennummernplatzhalter 6"/>
          <p:cNvSpPr>
            <a:spLocks noGrp="1"/>
          </p:cNvSpPr>
          <p:nvPr>
            <p:ph type="sldNum" sz="quarter" idx="12"/>
          </p:nvPr>
        </p:nvSpPr>
        <p:spPr/>
        <p:txBody>
          <a:bodyPr/>
          <a:lstStyle/>
          <a:p>
            <a:fld id="{89C4E583-6443-4199-AF95-A2ECCC288D48}" type="slidenum">
              <a:rPr lang="en-GB" smtClean="0"/>
              <a:t>76</a:t>
            </a:fld>
            <a:endParaRPr lang="en-GB"/>
          </a:p>
        </p:txBody>
      </p:sp>
      <p:sp>
        <p:nvSpPr>
          <p:cNvPr id="10" name="Textplatzhalter 5">
            <a:extLst>
              <a:ext uri="{FF2B5EF4-FFF2-40B4-BE49-F238E27FC236}">
                <a16:creationId xmlns:a16="http://schemas.microsoft.com/office/drawing/2014/main" xmlns="" id="{99AA7EF7-DDF8-4513-B4CE-6160D4E422F3}"/>
              </a:ext>
            </a:extLst>
          </p:cNvPr>
          <p:cNvSpPr txBox="1">
            <a:spLocks/>
          </p:cNvSpPr>
          <p:nvPr/>
        </p:nvSpPr>
        <p:spPr>
          <a:xfrm>
            <a:off x="1111657" y="3686354"/>
            <a:ext cx="4937760" cy="491867"/>
          </a:xfrm>
          <a:prstGeom prst="rect">
            <a:avLst/>
          </a:prstGeom>
        </p:spPr>
        <p:txBody>
          <a:bodyPr vert="horz" lIns="0" tIns="45720" rIns="0" bIns="45720" rtlCol="0">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dirty="0" smtClean="0">
                <a:cs typeface="Calibri"/>
              </a:rPr>
              <a:t>EXPECTATION</a:t>
            </a:r>
            <a:endParaRPr lang="de-DE" dirty="0"/>
          </a:p>
        </p:txBody>
      </p:sp>
      <p:graphicFrame>
        <p:nvGraphicFramePr>
          <p:cNvPr id="11" name="Tabelle 18">
            <a:extLst>
              <a:ext uri="{FF2B5EF4-FFF2-40B4-BE49-F238E27FC236}">
                <a16:creationId xmlns:a16="http://schemas.microsoft.com/office/drawing/2014/main" xmlns="" id="{3A8EF11D-0C28-4B3C-91CC-4831AB18F037}"/>
              </a:ext>
            </a:extLst>
          </p:cNvPr>
          <p:cNvGraphicFramePr>
            <a:graphicFrameLocks/>
          </p:cNvGraphicFramePr>
          <p:nvPr>
            <p:extLst>
              <p:ext uri="{D42A27DB-BD31-4B8C-83A1-F6EECF244321}">
                <p14:modId xmlns:p14="http://schemas.microsoft.com/office/powerpoint/2010/main" val="1402776161"/>
              </p:ext>
            </p:extLst>
          </p:nvPr>
        </p:nvGraphicFramePr>
        <p:xfrm>
          <a:off x="3249282" y="4385094"/>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r>
                        <a:rPr lang="de-DE" dirty="0"/>
                        <a:t>a</a:t>
                      </a:r>
                    </a:p>
                  </a:txBody>
                  <a:tcPr/>
                </a:tc>
                <a:tc>
                  <a:txBody>
                    <a:bodyPr/>
                    <a:lstStyle/>
                    <a:p>
                      <a:pPr>
                        <a:buNone/>
                      </a:pPr>
                      <a:r>
                        <a:rPr lang="de-DE" dirty="0"/>
                        <a:t>b</a:t>
                      </a:r>
                    </a:p>
                  </a:txBody>
                  <a:tcPr/>
                </a:tc>
                <a:tc>
                  <a:txBody>
                    <a:bodyPr/>
                    <a:lstStyle/>
                    <a:p>
                      <a:pPr>
                        <a:buNone/>
                      </a:pPr>
                      <a:r>
                        <a:rPr lang="de-DE" dirty="0"/>
                        <a:t>c</a:t>
                      </a:r>
                    </a:p>
                  </a:txBody>
                  <a:tcPr/>
                </a:tc>
                <a:extLst>
                  <a:ext uri="{0D108BD9-81ED-4DB2-BD59-A6C34878D82A}">
                    <a16:rowId xmlns:a16="http://schemas.microsoft.com/office/drawing/2014/main" xmlns="" val="3612408576"/>
                  </a:ext>
                </a:extLst>
              </a:tr>
            </a:tbl>
          </a:graphicData>
        </a:graphic>
      </p:graphicFrame>
      <p:sp>
        <p:nvSpPr>
          <p:cNvPr id="12" name="Textplatzhalter 7">
            <a:extLst>
              <a:ext uri="{FF2B5EF4-FFF2-40B4-BE49-F238E27FC236}">
                <a16:creationId xmlns:a16="http://schemas.microsoft.com/office/drawing/2014/main" xmlns="" id="{B9FD596A-39B3-4996-90F8-A14512A370E3}"/>
              </a:ext>
            </a:extLst>
          </p:cNvPr>
          <p:cNvSpPr txBox="1">
            <a:spLocks/>
          </p:cNvSpPr>
          <p:nvPr/>
        </p:nvSpPr>
        <p:spPr>
          <a:xfrm>
            <a:off x="6232297" y="3686354"/>
            <a:ext cx="4937760" cy="49186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sz="2400" dirty="0" smtClean="0">
                <a:cs typeface="Calibri"/>
              </a:rPr>
              <a:t>REALITY</a:t>
            </a:r>
            <a:endParaRPr lang="de-DE" sz="2400" dirty="0"/>
          </a:p>
        </p:txBody>
      </p:sp>
      <p:graphicFrame>
        <p:nvGraphicFramePr>
          <p:cNvPr id="13" name="Tabelle 18">
            <a:extLst>
              <a:ext uri="{FF2B5EF4-FFF2-40B4-BE49-F238E27FC236}">
                <a16:creationId xmlns:a16="http://schemas.microsoft.com/office/drawing/2014/main" xmlns="" id="{7BA78E23-05C1-4926-9812-4768FE501006}"/>
              </a:ext>
            </a:extLst>
          </p:cNvPr>
          <p:cNvGraphicFramePr>
            <a:graphicFrameLocks/>
          </p:cNvGraphicFramePr>
          <p:nvPr>
            <p:extLst>
              <p:ext uri="{D42A27DB-BD31-4B8C-83A1-F6EECF244321}">
                <p14:modId xmlns:p14="http://schemas.microsoft.com/office/powerpoint/2010/main" val="4050729305"/>
              </p:ext>
            </p:extLst>
          </p:nvPr>
        </p:nvGraphicFramePr>
        <p:xfrm>
          <a:off x="3234905" y="5592789"/>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r>
                        <a:rPr lang="de-DE" dirty="0"/>
                        <a:t>a'</a:t>
                      </a:r>
                    </a:p>
                  </a:txBody>
                  <a:tcPr/>
                </a:tc>
                <a:tc>
                  <a:txBody>
                    <a:bodyPr/>
                    <a:lstStyle/>
                    <a:p>
                      <a:pPr lvl="0" algn="l">
                        <a:buNone/>
                      </a:pPr>
                      <a:r>
                        <a:rPr lang="de-DE" dirty="0"/>
                        <a:t>b'</a:t>
                      </a:r>
                    </a:p>
                  </a:txBody>
                  <a:tcPr/>
                </a:tc>
                <a:tc>
                  <a:txBody>
                    <a:bodyPr/>
                    <a:lstStyle/>
                    <a:p>
                      <a:pPr lvl="0" algn="l">
                        <a:buNone/>
                      </a:pPr>
                      <a:r>
                        <a:rPr lang="de-DE" dirty="0"/>
                        <a:t>c'</a:t>
                      </a:r>
                    </a:p>
                  </a:txBody>
                  <a:tcPr/>
                </a:tc>
                <a:extLst>
                  <a:ext uri="{0D108BD9-81ED-4DB2-BD59-A6C34878D82A}">
                    <a16:rowId xmlns:a16="http://schemas.microsoft.com/office/drawing/2014/main" xmlns="" val="3612408576"/>
                  </a:ext>
                </a:extLst>
              </a:tr>
            </a:tbl>
          </a:graphicData>
        </a:graphic>
      </p:graphicFrame>
      <p:sp>
        <p:nvSpPr>
          <p:cNvPr id="14" name="Textfeld 13">
            <a:extLst>
              <a:ext uri="{FF2B5EF4-FFF2-40B4-BE49-F238E27FC236}">
                <a16:creationId xmlns:a16="http://schemas.microsoft.com/office/drawing/2014/main" xmlns="" id="{EA2E227F-D289-40D2-AF74-95606742C978}"/>
              </a:ext>
            </a:extLst>
          </p:cNvPr>
          <p:cNvSpPr txBox="1"/>
          <p:nvPr/>
        </p:nvSpPr>
        <p:spPr>
          <a:xfrm>
            <a:off x="1130059" y="438653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15" name="Textfeld 14">
            <a:extLst>
              <a:ext uri="{FF2B5EF4-FFF2-40B4-BE49-F238E27FC236}">
                <a16:creationId xmlns:a16="http://schemas.microsoft.com/office/drawing/2014/main" xmlns="" id="{7533EF21-4E0E-474F-B68F-E5BB6D6ACE27}"/>
              </a:ext>
            </a:extLst>
          </p:cNvPr>
          <p:cNvSpPr txBox="1"/>
          <p:nvPr/>
        </p:nvSpPr>
        <p:spPr>
          <a:xfrm>
            <a:off x="1130058" y="5565476"/>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16" name="Gerade Verbindung mit Pfeil 15">
            <a:extLst>
              <a:ext uri="{FF2B5EF4-FFF2-40B4-BE49-F238E27FC236}">
                <a16:creationId xmlns:a16="http://schemas.microsoft.com/office/drawing/2014/main" xmlns="" id="{3ED732EF-9448-4C14-8771-6A78713BE117}"/>
              </a:ext>
            </a:extLst>
          </p:cNvPr>
          <p:cNvCxnSpPr/>
          <p:nvPr/>
        </p:nvCxnSpPr>
        <p:spPr>
          <a:xfrm>
            <a:off x="1670649" y="4560498"/>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xmlns="" id="{81138B74-BA64-4CB1-AD60-2EF48FA17D8B}"/>
              </a:ext>
            </a:extLst>
          </p:cNvPr>
          <p:cNvCxnSpPr>
            <a:cxnSpLocks/>
          </p:cNvCxnSpPr>
          <p:nvPr/>
        </p:nvCxnSpPr>
        <p:spPr>
          <a:xfrm>
            <a:off x="1670648" y="5739441"/>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elle 18">
            <a:extLst>
              <a:ext uri="{FF2B5EF4-FFF2-40B4-BE49-F238E27FC236}">
                <a16:creationId xmlns:a16="http://schemas.microsoft.com/office/drawing/2014/main" xmlns="" id="{9BECA51A-125B-4AFB-8996-C94BC95E6230}"/>
              </a:ext>
            </a:extLst>
          </p:cNvPr>
          <p:cNvGraphicFramePr>
            <a:graphicFrameLocks/>
          </p:cNvGraphicFramePr>
          <p:nvPr>
            <p:extLst>
              <p:ext uri="{D42A27DB-BD31-4B8C-83A1-F6EECF244321}">
                <p14:modId xmlns:p14="http://schemas.microsoft.com/office/powerpoint/2010/main" val="3144141289"/>
              </p:ext>
            </p:extLst>
          </p:nvPr>
        </p:nvGraphicFramePr>
        <p:xfrm>
          <a:off x="8712676" y="4873923"/>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r>
                        <a:rPr lang="de-DE" dirty="0"/>
                        <a:t>a</a:t>
                      </a:r>
                    </a:p>
                  </a:txBody>
                  <a:tcPr/>
                </a:tc>
                <a:tc>
                  <a:txBody>
                    <a:bodyPr/>
                    <a:lstStyle/>
                    <a:p>
                      <a:pPr>
                        <a:buNone/>
                      </a:pPr>
                      <a:r>
                        <a:rPr lang="de-DE" dirty="0"/>
                        <a:t>b</a:t>
                      </a:r>
                    </a:p>
                  </a:txBody>
                  <a:tcPr/>
                </a:tc>
                <a:tc>
                  <a:txBody>
                    <a:bodyPr/>
                    <a:lstStyle/>
                    <a:p>
                      <a:pPr>
                        <a:buNone/>
                      </a:pPr>
                      <a:r>
                        <a:rPr lang="de-DE" dirty="0"/>
                        <a:t>c</a:t>
                      </a:r>
                    </a:p>
                  </a:txBody>
                  <a:tcPr/>
                </a:tc>
                <a:extLst>
                  <a:ext uri="{0D108BD9-81ED-4DB2-BD59-A6C34878D82A}">
                    <a16:rowId xmlns:a16="http://schemas.microsoft.com/office/drawing/2014/main" xmlns="" val="3612408576"/>
                  </a:ext>
                </a:extLst>
              </a:tr>
            </a:tbl>
          </a:graphicData>
        </a:graphic>
      </p:graphicFrame>
      <p:sp>
        <p:nvSpPr>
          <p:cNvPr id="19" name="Textfeld 18">
            <a:extLst>
              <a:ext uri="{FF2B5EF4-FFF2-40B4-BE49-F238E27FC236}">
                <a16:creationId xmlns:a16="http://schemas.microsoft.com/office/drawing/2014/main" xmlns="" id="{E6D0423A-3ECF-4F8C-8790-BAA453E916B1}"/>
              </a:ext>
            </a:extLst>
          </p:cNvPr>
          <p:cNvSpPr txBox="1"/>
          <p:nvPr/>
        </p:nvSpPr>
        <p:spPr>
          <a:xfrm>
            <a:off x="6665343" y="4357776"/>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20" name="Textfeld 19">
            <a:extLst>
              <a:ext uri="{FF2B5EF4-FFF2-40B4-BE49-F238E27FC236}">
                <a16:creationId xmlns:a16="http://schemas.microsoft.com/office/drawing/2014/main" xmlns="" id="{8A6771EA-0C6A-48D1-B877-56076B12BE20}"/>
              </a:ext>
            </a:extLst>
          </p:cNvPr>
          <p:cNvSpPr txBox="1"/>
          <p:nvPr/>
        </p:nvSpPr>
        <p:spPr>
          <a:xfrm>
            <a:off x="6665339" y="553672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21" name="Gerade Verbindung mit Pfeil 20">
            <a:extLst>
              <a:ext uri="{FF2B5EF4-FFF2-40B4-BE49-F238E27FC236}">
                <a16:creationId xmlns:a16="http://schemas.microsoft.com/office/drawing/2014/main" xmlns="" id="{9AE78DD6-0ABC-481C-81E4-592E40253A20}"/>
              </a:ext>
            </a:extLst>
          </p:cNvPr>
          <p:cNvCxnSpPr>
            <a:cxnSpLocks/>
          </p:cNvCxnSpPr>
          <p:nvPr/>
        </p:nvCxnSpPr>
        <p:spPr>
          <a:xfrm>
            <a:off x="7134047" y="4531741"/>
            <a:ext cx="1547003" cy="425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xmlns="" id="{81846394-E82B-4AC4-8D93-67BFAAEBC9E4}"/>
              </a:ext>
            </a:extLst>
          </p:cNvPr>
          <p:cNvCxnSpPr>
            <a:cxnSpLocks/>
          </p:cNvCxnSpPr>
          <p:nvPr/>
        </p:nvCxnSpPr>
        <p:spPr>
          <a:xfrm flipV="1">
            <a:off x="7220311" y="5144220"/>
            <a:ext cx="1460739" cy="580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84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12" grpId="0"/>
      <p:bldP spid="14" grpId="0"/>
      <p:bldP spid="15" grpId="0"/>
      <p:bldP spid="19" grpId="0"/>
      <p:bldP spid="2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cs typeface="Calibri Light"/>
              </a:rPr>
              <a:t>TMYK : </a:t>
            </a:r>
            <a:r>
              <a:rPr lang="de-DE" dirty="0" err="1">
                <a:cs typeface="Calibri Light"/>
              </a:rPr>
              <a:t>Copying</a:t>
            </a:r>
            <a:endParaRPr lang="en-US" dirty="0"/>
          </a:p>
        </p:txBody>
      </p:sp>
      <p:sp>
        <p:nvSpPr>
          <p:cNvPr id="9" name="Inhaltsplatzhalter 8"/>
          <p:cNvSpPr>
            <a:spLocks noGrp="1"/>
          </p:cNvSpPr>
          <p:nvPr>
            <p:ph idx="1"/>
          </p:nvPr>
        </p:nvSpPr>
        <p:spPr>
          <a:xfrm>
            <a:off x="1111657" y="1874087"/>
            <a:ext cx="10058400" cy="2020579"/>
          </a:xfrm>
        </p:spPr>
        <p:txBody>
          <a:bodyPr>
            <a:normAutofit lnSpcReduction="10000"/>
          </a:bodyPr>
          <a:lstStyle/>
          <a:p>
            <a:r>
              <a:rPr lang="en-GB" dirty="0">
                <a:solidFill>
                  <a:srgbClr val="595959"/>
                </a:solidFill>
              </a:rPr>
              <a:t>Now if we use </a:t>
            </a:r>
            <a:r>
              <a:rPr lang="en-GB" dirty="0">
                <a:solidFill>
                  <a:srgbClr val="595959"/>
                </a:solidFill>
                <a:latin typeface="Consolas"/>
                <a:cs typeface="Calibri"/>
              </a:rPr>
              <a:t>list2 = list1[:]</a:t>
            </a:r>
            <a:r>
              <a:rPr lang="en-GB" dirty="0">
                <a:solidFill>
                  <a:srgbClr val="595959"/>
                </a:solidFill>
                <a:cs typeface="Calibri"/>
              </a:rPr>
              <a:t> or </a:t>
            </a:r>
            <a:r>
              <a:rPr lang="en-GB" dirty="0">
                <a:solidFill>
                  <a:srgbClr val="595959"/>
                </a:solidFill>
                <a:latin typeface="Consolas"/>
                <a:cs typeface="Calibri"/>
              </a:rPr>
              <a:t>list2 = list1.copy() </a:t>
            </a:r>
            <a:r>
              <a:rPr lang="en-GB" dirty="0">
                <a:solidFill>
                  <a:srgbClr val="595959"/>
                </a:solidFill>
                <a:cs typeface="Calibri"/>
              </a:rPr>
              <a:t>instead, we can solve this problem for probably 99% of the cases</a:t>
            </a:r>
          </a:p>
          <a:p>
            <a:r>
              <a:rPr lang="en-GB" dirty="0">
                <a:solidFill>
                  <a:srgbClr val="595959"/>
                </a:solidFill>
                <a:cs typeface="Calibri"/>
              </a:rPr>
              <a:t>However, we still have not copied the list </a:t>
            </a:r>
            <a:r>
              <a:rPr lang="en-GB" i="1" dirty="0">
                <a:solidFill>
                  <a:srgbClr val="595959"/>
                </a:solidFill>
                <a:cs typeface="Calibri"/>
              </a:rPr>
              <a:t>and</a:t>
            </a:r>
            <a:r>
              <a:rPr lang="en-GB" dirty="0">
                <a:solidFill>
                  <a:srgbClr val="595959"/>
                </a:solidFill>
                <a:cs typeface="Calibri"/>
              </a:rPr>
              <a:t> all of its values, but only the list as the container while each element still references the same object</a:t>
            </a:r>
          </a:p>
          <a:p>
            <a:r>
              <a:rPr lang="en-GB" dirty="0">
                <a:solidFill>
                  <a:srgbClr val="595959"/>
                </a:solidFill>
                <a:cs typeface="Calibri"/>
              </a:rPr>
              <a:t>We call this a </a:t>
            </a:r>
            <a:r>
              <a:rPr lang="en-GB" i="1" dirty="0">
                <a:solidFill>
                  <a:srgbClr val="595959"/>
                </a:solidFill>
                <a:cs typeface="Calibri"/>
              </a:rPr>
              <a:t>shallow copy</a:t>
            </a:r>
          </a:p>
        </p:txBody>
      </p:sp>
      <p:sp>
        <p:nvSpPr>
          <p:cNvPr id="7" name="Foliennummernplatzhalter 6"/>
          <p:cNvSpPr>
            <a:spLocks noGrp="1"/>
          </p:cNvSpPr>
          <p:nvPr>
            <p:ph type="sldNum" sz="quarter" idx="12"/>
          </p:nvPr>
        </p:nvSpPr>
        <p:spPr/>
        <p:txBody>
          <a:bodyPr/>
          <a:lstStyle/>
          <a:p>
            <a:fld id="{89C4E583-6443-4199-AF95-A2ECCC288D48}" type="slidenum">
              <a:rPr lang="en-GB" smtClean="0"/>
              <a:t>77</a:t>
            </a:fld>
            <a:endParaRPr lang="en-GB"/>
          </a:p>
        </p:txBody>
      </p:sp>
      <p:sp>
        <p:nvSpPr>
          <p:cNvPr id="23" name="Textplatzhalter 5">
            <a:extLst>
              <a:ext uri="{FF2B5EF4-FFF2-40B4-BE49-F238E27FC236}">
                <a16:creationId xmlns:a16="http://schemas.microsoft.com/office/drawing/2014/main" xmlns="" id="{99AA7EF7-DDF8-4513-B4CE-6160D4E422F3}"/>
              </a:ext>
            </a:extLst>
          </p:cNvPr>
          <p:cNvSpPr txBox="1">
            <a:spLocks/>
          </p:cNvSpPr>
          <p:nvPr/>
        </p:nvSpPr>
        <p:spPr>
          <a:xfrm>
            <a:off x="1266045" y="3894666"/>
            <a:ext cx="3997526" cy="491867"/>
          </a:xfrm>
          <a:prstGeom prst="rect">
            <a:avLst/>
          </a:prstGeom>
        </p:spPr>
        <p:txBody>
          <a:bodyPr vert="horz" lIns="0" tIns="45720" rIns="0" bIns="45720" rtlCol="0">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dirty="0" smtClean="0">
                <a:cs typeface="Calibri"/>
              </a:rPr>
              <a:t>EXPECTATION</a:t>
            </a:r>
            <a:endParaRPr lang="de-DE" dirty="0"/>
          </a:p>
        </p:txBody>
      </p:sp>
      <p:graphicFrame>
        <p:nvGraphicFramePr>
          <p:cNvPr id="24" name="Tabelle 18">
            <a:extLst>
              <a:ext uri="{FF2B5EF4-FFF2-40B4-BE49-F238E27FC236}">
                <a16:creationId xmlns:a16="http://schemas.microsoft.com/office/drawing/2014/main" xmlns="" id="{3A8EF11D-0C28-4B3C-91CC-4831AB18F037}"/>
              </a:ext>
            </a:extLst>
          </p:cNvPr>
          <p:cNvGraphicFramePr>
            <a:graphicFrameLocks/>
          </p:cNvGraphicFramePr>
          <p:nvPr>
            <p:extLst>
              <p:ext uri="{D42A27DB-BD31-4B8C-83A1-F6EECF244321}">
                <p14:modId xmlns:p14="http://schemas.microsoft.com/office/powerpoint/2010/main" val="80657098"/>
              </p:ext>
            </p:extLst>
          </p:nvPr>
        </p:nvGraphicFramePr>
        <p:xfrm>
          <a:off x="3267684" y="4593406"/>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r>
                        <a:rPr lang="de-DE" dirty="0"/>
                        <a:t>a</a:t>
                      </a:r>
                    </a:p>
                  </a:txBody>
                  <a:tcPr/>
                </a:tc>
                <a:tc>
                  <a:txBody>
                    <a:bodyPr/>
                    <a:lstStyle/>
                    <a:p>
                      <a:pPr>
                        <a:buNone/>
                      </a:pPr>
                      <a:r>
                        <a:rPr lang="de-DE" dirty="0"/>
                        <a:t>b</a:t>
                      </a:r>
                    </a:p>
                  </a:txBody>
                  <a:tcPr/>
                </a:tc>
                <a:tc>
                  <a:txBody>
                    <a:bodyPr/>
                    <a:lstStyle/>
                    <a:p>
                      <a:pPr>
                        <a:buNone/>
                      </a:pPr>
                      <a:r>
                        <a:rPr lang="de-DE" dirty="0"/>
                        <a:t>c</a:t>
                      </a:r>
                    </a:p>
                  </a:txBody>
                  <a:tcPr/>
                </a:tc>
                <a:extLst>
                  <a:ext uri="{0D108BD9-81ED-4DB2-BD59-A6C34878D82A}">
                    <a16:rowId xmlns:a16="http://schemas.microsoft.com/office/drawing/2014/main" xmlns="" val="3612408576"/>
                  </a:ext>
                </a:extLst>
              </a:tr>
            </a:tbl>
          </a:graphicData>
        </a:graphic>
      </p:graphicFrame>
      <p:sp>
        <p:nvSpPr>
          <p:cNvPr id="25" name="Textplatzhalter 7">
            <a:extLst>
              <a:ext uri="{FF2B5EF4-FFF2-40B4-BE49-F238E27FC236}">
                <a16:creationId xmlns:a16="http://schemas.microsoft.com/office/drawing/2014/main" xmlns="" id="{B9FD596A-39B3-4996-90F8-A14512A370E3}"/>
              </a:ext>
            </a:extLst>
          </p:cNvPr>
          <p:cNvSpPr txBox="1">
            <a:spLocks/>
          </p:cNvSpPr>
          <p:nvPr/>
        </p:nvSpPr>
        <p:spPr>
          <a:xfrm>
            <a:off x="6067819" y="3894666"/>
            <a:ext cx="5120640" cy="49186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sz="2400" dirty="0" smtClean="0">
                <a:cs typeface="Calibri"/>
              </a:rPr>
              <a:t>SOMEWHAT MORE ACCURATE REALITY</a:t>
            </a:r>
            <a:endParaRPr lang="de-DE" sz="2400" dirty="0"/>
          </a:p>
        </p:txBody>
      </p:sp>
      <p:graphicFrame>
        <p:nvGraphicFramePr>
          <p:cNvPr id="26" name="Tabelle 18">
            <a:extLst>
              <a:ext uri="{FF2B5EF4-FFF2-40B4-BE49-F238E27FC236}">
                <a16:creationId xmlns:a16="http://schemas.microsoft.com/office/drawing/2014/main" xmlns="" id="{7BA78E23-05C1-4926-9812-4768FE501006}"/>
              </a:ext>
            </a:extLst>
          </p:cNvPr>
          <p:cNvGraphicFramePr>
            <a:graphicFrameLocks/>
          </p:cNvGraphicFramePr>
          <p:nvPr>
            <p:extLst>
              <p:ext uri="{D42A27DB-BD31-4B8C-83A1-F6EECF244321}">
                <p14:modId xmlns:p14="http://schemas.microsoft.com/office/powerpoint/2010/main" val="3557909134"/>
              </p:ext>
            </p:extLst>
          </p:nvPr>
        </p:nvGraphicFramePr>
        <p:xfrm>
          <a:off x="3253307" y="5801101"/>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r>
                        <a:rPr lang="de-DE" dirty="0"/>
                        <a:t>a'</a:t>
                      </a:r>
                    </a:p>
                  </a:txBody>
                  <a:tcPr/>
                </a:tc>
                <a:tc>
                  <a:txBody>
                    <a:bodyPr/>
                    <a:lstStyle/>
                    <a:p>
                      <a:pPr lvl="0" algn="l">
                        <a:buNone/>
                      </a:pPr>
                      <a:r>
                        <a:rPr lang="de-DE" dirty="0"/>
                        <a:t>b'</a:t>
                      </a:r>
                    </a:p>
                  </a:txBody>
                  <a:tcPr/>
                </a:tc>
                <a:tc>
                  <a:txBody>
                    <a:bodyPr/>
                    <a:lstStyle/>
                    <a:p>
                      <a:pPr lvl="0" algn="l">
                        <a:buNone/>
                      </a:pPr>
                      <a:r>
                        <a:rPr lang="de-DE" dirty="0"/>
                        <a:t>c'</a:t>
                      </a:r>
                    </a:p>
                  </a:txBody>
                  <a:tcPr/>
                </a:tc>
                <a:extLst>
                  <a:ext uri="{0D108BD9-81ED-4DB2-BD59-A6C34878D82A}">
                    <a16:rowId xmlns:a16="http://schemas.microsoft.com/office/drawing/2014/main" xmlns="" val="3612408576"/>
                  </a:ext>
                </a:extLst>
              </a:tr>
            </a:tbl>
          </a:graphicData>
        </a:graphic>
      </p:graphicFrame>
      <p:sp>
        <p:nvSpPr>
          <p:cNvPr id="27" name="Textfeld 26">
            <a:extLst>
              <a:ext uri="{FF2B5EF4-FFF2-40B4-BE49-F238E27FC236}">
                <a16:creationId xmlns:a16="http://schemas.microsoft.com/office/drawing/2014/main" xmlns="" id="{EA2E227F-D289-40D2-AF74-95606742C978}"/>
              </a:ext>
            </a:extLst>
          </p:cNvPr>
          <p:cNvSpPr txBox="1"/>
          <p:nvPr/>
        </p:nvSpPr>
        <p:spPr>
          <a:xfrm>
            <a:off x="1148461" y="4594845"/>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28" name="Textfeld 27">
            <a:extLst>
              <a:ext uri="{FF2B5EF4-FFF2-40B4-BE49-F238E27FC236}">
                <a16:creationId xmlns:a16="http://schemas.microsoft.com/office/drawing/2014/main" xmlns="" id="{7533EF21-4E0E-474F-B68F-E5BB6D6ACE27}"/>
              </a:ext>
            </a:extLst>
          </p:cNvPr>
          <p:cNvSpPr txBox="1"/>
          <p:nvPr/>
        </p:nvSpPr>
        <p:spPr>
          <a:xfrm>
            <a:off x="1148460" y="5773788"/>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29" name="Gerade Verbindung mit Pfeil 28">
            <a:extLst>
              <a:ext uri="{FF2B5EF4-FFF2-40B4-BE49-F238E27FC236}">
                <a16:creationId xmlns:a16="http://schemas.microsoft.com/office/drawing/2014/main" xmlns="" id="{3ED732EF-9448-4C14-8771-6A78713BE117}"/>
              </a:ext>
            </a:extLst>
          </p:cNvPr>
          <p:cNvCxnSpPr/>
          <p:nvPr/>
        </p:nvCxnSpPr>
        <p:spPr>
          <a:xfrm>
            <a:off x="1689051" y="4768810"/>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xmlns="" id="{81138B74-BA64-4CB1-AD60-2EF48FA17D8B}"/>
              </a:ext>
            </a:extLst>
          </p:cNvPr>
          <p:cNvCxnSpPr>
            <a:cxnSpLocks/>
          </p:cNvCxnSpPr>
          <p:nvPr/>
        </p:nvCxnSpPr>
        <p:spPr>
          <a:xfrm>
            <a:off x="1689050" y="5947753"/>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elle 18">
            <a:extLst>
              <a:ext uri="{FF2B5EF4-FFF2-40B4-BE49-F238E27FC236}">
                <a16:creationId xmlns:a16="http://schemas.microsoft.com/office/drawing/2014/main" xmlns="" id="{9BECA51A-125B-4AFB-8996-C94BC95E6230}"/>
              </a:ext>
            </a:extLst>
          </p:cNvPr>
          <p:cNvGraphicFramePr>
            <a:graphicFrameLocks/>
          </p:cNvGraphicFramePr>
          <p:nvPr>
            <p:extLst>
              <p:ext uri="{D42A27DB-BD31-4B8C-83A1-F6EECF244321}">
                <p14:modId xmlns:p14="http://schemas.microsoft.com/office/powerpoint/2010/main" val="1583244802"/>
              </p:ext>
            </p:extLst>
          </p:nvPr>
        </p:nvGraphicFramePr>
        <p:xfrm>
          <a:off x="8767036" y="5167841"/>
          <a:ext cx="1905165" cy="370840"/>
        </p:xfrm>
        <a:graphic>
          <a:graphicData uri="http://schemas.openxmlformats.org/drawingml/2006/table">
            <a:tbl>
              <a:tblPr>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tc>
                  <a:txBody>
                    <a:bodyPr/>
                    <a:lstStyle/>
                    <a:p>
                      <a:pPr>
                        <a:buNone/>
                      </a:pPr>
                      <a:r>
                        <a:rPr lang="de-DE" dirty="0"/>
                        <a:t>c</a:t>
                      </a:r>
                    </a:p>
                  </a:txBody>
                  <a:tcPr>
                    <a:solidFill>
                      <a:schemeClr val="bg1"/>
                    </a:solidFill>
                  </a:tcPr>
                </a:tc>
                <a:extLst>
                  <a:ext uri="{0D108BD9-81ED-4DB2-BD59-A6C34878D82A}">
                    <a16:rowId xmlns:a16="http://schemas.microsoft.com/office/drawing/2014/main" xmlns="" val="3612408576"/>
                  </a:ext>
                </a:extLst>
              </a:tr>
            </a:tbl>
          </a:graphicData>
        </a:graphic>
      </p:graphicFrame>
      <p:sp>
        <p:nvSpPr>
          <p:cNvPr id="32" name="Textfeld 31">
            <a:extLst>
              <a:ext uri="{FF2B5EF4-FFF2-40B4-BE49-F238E27FC236}">
                <a16:creationId xmlns:a16="http://schemas.microsoft.com/office/drawing/2014/main" xmlns="" id="{E6D0423A-3ECF-4F8C-8790-BAA453E916B1}"/>
              </a:ext>
            </a:extLst>
          </p:cNvPr>
          <p:cNvSpPr txBox="1"/>
          <p:nvPr/>
        </p:nvSpPr>
        <p:spPr>
          <a:xfrm>
            <a:off x="6683745" y="4566088"/>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3" name="Textfeld 32">
            <a:extLst>
              <a:ext uri="{FF2B5EF4-FFF2-40B4-BE49-F238E27FC236}">
                <a16:creationId xmlns:a16="http://schemas.microsoft.com/office/drawing/2014/main" xmlns="" id="{8A6771EA-0C6A-48D1-B877-56076B12BE20}"/>
              </a:ext>
            </a:extLst>
          </p:cNvPr>
          <p:cNvSpPr txBox="1"/>
          <p:nvPr/>
        </p:nvSpPr>
        <p:spPr>
          <a:xfrm>
            <a:off x="6683741" y="5745035"/>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4" name="Gerade Verbindung mit Pfeil 33">
            <a:extLst>
              <a:ext uri="{FF2B5EF4-FFF2-40B4-BE49-F238E27FC236}">
                <a16:creationId xmlns:a16="http://schemas.microsoft.com/office/drawing/2014/main" xmlns="" id="{9AE78DD6-0ABC-481C-81E4-592E40253A20}"/>
              </a:ext>
            </a:extLst>
          </p:cNvPr>
          <p:cNvCxnSpPr>
            <a:cxnSpLocks/>
          </p:cNvCxnSpPr>
          <p:nvPr/>
        </p:nvCxnSpPr>
        <p:spPr>
          <a:xfrm>
            <a:off x="7152449" y="4768807"/>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xmlns="" id="{81846394-E82B-4AC4-8D93-67BFAAEBC9E4}"/>
              </a:ext>
            </a:extLst>
          </p:cNvPr>
          <p:cNvCxnSpPr>
            <a:cxnSpLocks/>
          </p:cNvCxnSpPr>
          <p:nvPr/>
        </p:nvCxnSpPr>
        <p:spPr>
          <a:xfrm>
            <a:off x="7238713" y="5947755"/>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18">
            <a:extLst>
              <a:ext uri="{FF2B5EF4-FFF2-40B4-BE49-F238E27FC236}">
                <a16:creationId xmlns:a16="http://schemas.microsoft.com/office/drawing/2014/main" xmlns="" id="{CED750FE-8922-47E2-9145-C61098B7F95E}"/>
              </a:ext>
            </a:extLst>
          </p:cNvPr>
          <p:cNvGraphicFramePr>
            <a:graphicFrameLocks/>
          </p:cNvGraphicFramePr>
          <p:nvPr>
            <p:extLst>
              <p:ext uri="{D42A27DB-BD31-4B8C-83A1-F6EECF244321}">
                <p14:modId xmlns:p14="http://schemas.microsoft.com/office/powerpoint/2010/main" val="3012790916"/>
              </p:ext>
            </p:extLst>
          </p:nvPr>
        </p:nvGraphicFramePr>
        <p:xfrm>
          <a:off x="8601681" y="4593406"/>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graphicFrame>
        <p:nvGraphicFramePr>
          <p:cNvPr id="37" name="Tabelle 18">
            <a:extLst>
              <a:ext uri="{FF2B5EF4-FFF2-40B4-BE49-F238E27FC236}">
                <a16:creationId xmlns:a16="http://schemas.microsoft.com/office/drawing/2014/main" xmlns="" id="{5263C60F-DD26-43C7-9C17-85AE7E8FD19D}"/>
              </a:ext>
            </a:extLst>
          </p:cNvPr>
          <p:cNvGraphicFramePr>
            <a:graphicFrameLocks/>
          </p:cNvGraphicFramePr>
          <p:nvPr>
            <p:extLst>
              <p:ext uri="{D42A27DB-BD31-4B8C-83A1-F6EECF244321}">
                <p14:modId xmlns:p14="http://schemas.microsoft.com/office/powerpoint/2010/main" val="3977552449"/>
              </p:ext>
            </p:extLst>
          </p:nvPr>
        </p:nvGraphicFramePr>
        <p:xfrm>
          <a:off x="8644817" y="582986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xmlns="" val="3612408576"/>
                  </a:ext>
                </a:extLst>
              </a:tr>
            </a:tbl>
          </a:graphicData>
        </a:graphic>
      </p:graphicFrame>
      <p:cxnSp>
        <p:nvCxnSpPr>
          <p:cNvPr id="38" name="Gerade Verbindung mit Pfeil 37">
            <a:extLst>
              <a:ext uri="{FF2B5EF4-FFF2-40B4-BE49-F238E27FC236}">
                <a16:creationId xmlns:a16="http://schemas.microsoft.com/office/drawing/2014/main" xmlns="" id="{536DC20C-43EF-47E2-BBE1-D0632FF4B24E}"/>
              </a:ext>
            </a:extLst>
          </p:cNvPr>
          <p:cNvCxnSpPr>
            <a:cxnSpLocks/>
          </p:cNvCxnSpPr>
          <p:nvPr/>
        </p:nvCxnSpPr>
        <p:spPr>
          <a:xfrm flipH="1">
            <a:off x="8886365" y="494133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xmlns="" id="{11F4C4F6-645D-40D6-A1A4-C30924B31FC7}"/>
              </a:ext>
            </a:extLst>
          </p:cNvPr>
          <p:cNvCxnSpPr>
            <a:cxnSpLocks/>
          </p:cNvCxnSpPr>
          <p:nvPr/>
        </p:nvCxnSpPr>
        <p:spPr>
          <a:xfrm flipH="1">
            <a:off x="9533349" y="4941327"/>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xmlns="" id="{03FA643C-5DD3-4B01-A097-3346BE0D8AF5}"/>
              </a:ext>
            </a:extLst>
          </p:cNvPr>
          <p:cNvCxnSpPr>
            <a:cxnSpLocks/>
          </p:cNvCxnSpPr>
          <p:nvPr/>
        </p:nvCxnSpPr>
        <p:spPr>
          <a:xfrm flipH="1">
            <a:off x="10137195" y="494133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xmlns="" id="{832B32F7-2415-4098-AFDC-512B87B7C4EF}"/>
              </a:ext>
            </a:extLst>
          </p:cNvPr>
          <p:cNvCxnSpPr>
            <a:cxnSpLocks/>
          </p:cNvCxnSpPr>
          <p:nvPr/>
        </p:nvCxnSpPr>
        <p:spPr>
          <a:xfrm flipH="1" flipV="1">
            <a:off x="8900743" y="5481921"/>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xmlns="" id="{78574A81-B295-4F94-A975-02DC9D5D04B0}"/>
              </a:ext>
            </a:extLst>
          </p:cNvPr>
          <p:cNvCxnSpPr>
            <a:cxnSpLocks/>
          </p:cNvCxnSpPr>
          <p:nvPr/>
        </p:nvCxnSpPr>
        <p:spPr>
          <a:xfrm flipH="1" flipV="1">
            <a:off x="9533348" y="5481919"/>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xmlns="" id="{9CEC5AEC-E9E2-4CDE-A83C-7CC88FF1455D}"/>
              </a:ext>
            </a:extLst>
          </p:cNvPr>
          <p:cNvCxnSpPr>
            <a:cxnSpLocks/>
          </p:cNvCxnSpPr>
          <p:nvPr/>
        </p:nvCxnSpPr>
        <p:spPr>
          <a:xfrm flipH="1" flipV="1">
            <a:off x="10137193" y="5438788"/>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07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3" grpId="0"/>
      <p:bldP spid="25" grpId="0"/>
      <p:bldP spid="27" grpId="0"/>
      <p:bldP spid="28" grpId="0"/>
      <p:bldP spid="32" grpId="0"/>
      <p:bldP spid="3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41DCB17-9693-4011-B671-2994F4E0A27E}"/>
              </a:ext>
            </a:extLst>
          </p:cNvPr>
          <p:cNvSpPr>
            <a:spLocks noGrp="1"/>
          </p:cNvSpPr>
          <p:nvPr>
            <p:ph type="title"/>
          </p:nvPr>
        </p:nvSpPr>
        <p:spPr/>
        <p:txBody>
          <a:bodyPr/>
          <a:lstStyle/>
          <a:p>
            <a:r>
              <a:rPr lang="de-DE" dirty="0">
                <a:cs typeface="Calibri Light"/>
              </a:rPr>
              <a:t>TMYK : </a:t>
            </a:r>
            <a:r>
              <a:rPr lang="de-DE" dirty="0" err="1">
                <a:cs typeface="Calibri Light"/>
              </a:rPr>
              <a:t>Copying</a:t>
            </a:r>
            <a:endParaRPr lang="de-DE" dirty="0"/>
          </a:p>
        </p:txBody>
      </p:sp>
      <p:sp>
        <p:nvSpPr>
          <p:cNvPr id="7" name="Inhaltsplatzhalter 6">
            <a:extLst>
              <a:ext uri="{FF2B5EF4-FFF2-40B4-BE49-F238E27FC236}">
                <a16:creationId xmlns:a16="http://schemas.microsoft.com/office/drawing/2014/main" xmlns="" id="{35CAD598-E414-4129-B6DA-E92F0880C556}"/>
              </a:ext>
            </a:extLst>
          </p:cNvPr>
          <p:cNvSpPr>
            <a:spLocks noGrp="1"/>
          </p:cNvSpPr>
          <p:nvPr>
            <p:ph sz="half" idx="1"/>
          </p:nvPr>
        </p:nvSpPr>
        <p:spPr/>
        <p:txBody>
          <a:bodyPr vert="horz" lIns="0" tIns="45720" rIns="0" bIns="45720" rtlCol="0" anchor="t">
            <a:normAutofit/>
          </a:bodyPr>
          <a:lstStyle/>
          <a:p>
            <a:r>
              <a:rPr lang="de-DE" sz="2400" dirty="0" err="1">
                <a:cs typeface="Calibri"/>
              </a:rPr>
              <a:t>Usually</a:t>
            </a:r>
            <a:r>
              <a:rPr lang="de-DE" sz="2400" dirty="0">
                <a:cs typeface="Calibri"/>
              </a:rPr>
              <a:t>, </a:t>
            </a:r>
            <a:r>
              <a:rPr lang="de-DE" sz="2400" dirty="0" err="1">
                <a:cs typeface="Calibri"/>
              </a:rPr>
              <a:t>this</a:t>
            </a:r>
            <a:r>
              <a:rPr lang="de-DE" sz="2400" dirty="0">
                <a:cs typeface="Calibri"/>
              </a:rPr>
              <a:t> </a:t>
            </a:r>
            <a:r>
              <a:rPr lang="de-DE" sz="2400" dirty="0" err="1">
                <a:cs typeface="Calibri"/>
              </a:rPr>
              <a:t>won't</a:t>
            </a:r>
            <a:r>
              <a:rPr lang="de-DE" sz="2400" dirty="0">
                <a:cs typeface="Calibri"/>
              </a:rPr>
              <a:t> </a:t>
            </a:r>
            <a:r>
              <a:rPr lang="de-DE" sz="2400" dirty="0" err="1">
                <a:cs typeface="Calibri"/>
              </a:rPr>
              <a:t>become</a:t>
            </a:r>
            <a:r>
              <a:rPr lang="de-DE" sz="2400" dirty="0">
                <a:cs typeface="Calibri"/>
              </a:rPr>
              <a:t> a </a:t>
            </a:r>
            <a:r>
              <a:rPr lang="de-DE" sz="2400" dirty="0" err="1">
                <a:cs typeface="Calibri"/>
              </a:rPr>
              <a:t>problem</a:t>
            </a:r>
            <a:r>
              <a:rPr lang="de-DE" sz="2400" dirty="0">
                <a:cs typeface="Calibri"/>
              </a:rPr>
              <a:t> </a:t>
            </a:r>
            <a:r>
              <a:rPr lang="de-DE" sz="2400" dirty="0" err="1">
                <a:cs typeface="Calibri"/>
              </a:rPr>
              <a:t>as</a:t>
            </a:r>
            <a:r>
              <a:rPr lang="de-DE" sz="2400" dirty="0">
                <a:cs typeface="Calibri"/>
              </a:rPr>
              <a:t> </a:t>
            </a:r>
            <a:r>
              <a:rPr lang="de-DE" sz="2400" dirty="0" err="1">
                <a:cs typeface="Calibri"/>
              </a:rPr>
              <a:t>we</a:t>
            </a:r>
            <a:r>
              <a:rPr lang="de-DE" sz="2400" dirty="0">
                <a:cs typeface="Calibri"/>
              </a:rPr>
              <a:t> will </a:t>
            </a:r>
            <a:r>
              <a:rPr lang="de-DE" sz="2400" dirty="0" err="1">
                <a:cs typeface="Calibri"/>
              </a:rPr>
              <a:t>have</a:t>
            </a:r>
            <a:r>
              <a:rPr lang="de-DE" sz="2400" dirty="0">
                <a:cs typeface="Calibri"/>
              </a:rPr>
              <a:t> </a:t>
            </a:r>
            <a:r>
              <a:rPr lang="de-DE" sz="2400" dirty="0" err="1">
                <a:cs typeface="Calibri"/>
              </a:rPr>
              <a:t>immutable</a:t>
            </a:r>
            <a:r>
              <a:rPr lang="de-DE" sz="2400" dirty="0">
                <a:cs typeface="Calibri"/>
              </a:rPr>
              <a:t> </a:t>
            </a:r>
            <a:r>
              <a:rPr lang="de-DE" sz="2400" dirty="0" err="1">
                <a:cs typeface="Calibri"/>
              </a:rPr>
              <a:t>list</a:t>
            </a:r>
            <a:r>
              <a:rPr lang="de-DE" sz="2400" dirty="0">
                <a:cs typeface="Calibri"/>
              </a:rPr>
              <a:t> </a:t>
            </a:r>
            <a:r>
              <a:rPr lang="de-DE" sz="2400" dirty="0" err="1">
                <a:cs typeface="Calibri"/>
              </a:rPr>
              <a:t>elements</a:t>
            </a:r>
            <a:r>
              <a:rPr lang="de-DE" sz="2400" dirty="0">
                <a:cs typeface="Calibri"/>
              </a:rPr>
              <a:t> </a:t>
            </a:r>
            <a:r>
              <a:rPr lang="de-DE" sz="2400" dirty="0" err="1">
                <a:cs typeface="Calibri"/>
              </a:rPr>
              <a:t>most</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time</a:t>
            </a:r>
          </a:p>
          <a:p>
            <a:endParaRPr lang="de-DE" sz="2400" dirty="0">
              <a:cs typeface="Calibri"/>
            </a:endParaRPr>
          </a:p>
          <a:p>
            <a:r>
              <a:rPr lang="de-DE" sz="2400" dirty="0" err="1">
                <a:cs typeface="Calibri"/>
              </a:rPr>
              <a:t>Since</a:t>
            </a:r>
            <a:r>
              <a:rPr lang="de-DE" sz="2400" dirty="0">
                <a:cs typeface="Calibri"/>
              </a:rPr>
              <a:t> </a:t>
            </a:r>
            <a:r>
              <a:rPr lang="de-DE" sz="2400" dirty="0" err="1">
                <a:cs typeface="Calibri"/>
              </a:rPr>
              <a:t>immutable</a:t>
            </a:r>
            <a:r>
              <a:rPr lang="de-DE" sz="2400" dirty="0">
                <a:cs typeface="Calibri"/>
              </a:rPr>
              <a:t> </a:t>
            </a:r>
            <a:r>
              <a:rPr lang="de-DE" sz="2400" dirty="0" err="1">
                <a:cs typeface="Calibri"/>
              </a:rPr>
              <a:t>objects</a:t>
            </a:r>
            <a:r>
              <a:rPr lang="de-DE" sz="2400" dirty="0">
                <a:cs typeface="Calibri"/>
              </a:rPr>
              <a:t> do not </a:t>
            </a:r>
            <a:r>
              <a:rPr lang="de-DE" sz="2400" dirty="0" err="1">
                <a:cs typeface="Calibri"/>
              </a:rPr>
              <a:t>get</a:t>
            </a:r>
            <a:r>
              <a:rPr lang="de-DE" sz="2400" dirty="0">
                <a:cs typeface="Calibri"/>
              </a:rPr>
              <a:t> </a:t>
            </a:r>
            <a:r>
              <a:rPr lang="de-DE" sz="2400" dirty="0" err="1">
                <a:cs typeface="Calibri"/>
              </a:rPr>
              <a:t>updated</a:t>
            </a:r>
            <a:r>
              <a:rPr lang="de-DE" sz="2400" dirty="0">
                <a:cs typeface="Calibri"/>
              </a:rPr>
              <a:t> but </a:t>
            </a:r>
            <a:r>
              <a:rPr lang="de-DE" sz="2400" dirty="0" err="1">
                <a:cs typeface="Calibri"/>
              </a:rPr>
              <a:t>replaced</a:t>
            </a:r>
            <a:r>
              <a:rPr lang="de-DE" sz="2400" dirty="0">
                <a:cs typeface="Calibri"/>
              </a:rPr>
              <a:t>, </a:t>
            </a:r>
            <a:r>
              <a:rPr lang="de-DE" sz="2400" dirty="0" err="1">
                <a:cs typeface="Calibri"/>
              </a:rPr>
              <a:t>the</a:t>
            </a:r>
            <a:r>
              <a:rPr lang="de-DE" sz="2400" dirty="0">
                <a:cs typeface="Calibri"/>
              </a:rPr>
              <a:t> </a:t>
            </a:r>
            <a:r>
              <a:rPr lang="de-DE" sz="2400" dirty="0" err="1">
                <a:cs typeface="Calibri"/>
              </a:rPr>
              <a:t>old</a:t>
            </a:r>
            <a:r>
              <a:rPr lang="de-DE" sz="2400" dirty="0">
                <a:cs typeface="Calibri"/>
              </a:rPr>
              <a:t> </a:t>
            </a:r>
            <a:r>
              <a:rPr lang="de-DE" sz="2400" dirty="0" err="1">
                <a:cs typeface="Calibri"/>
              </a:rPr>
              <a:t>reference</a:t>
            </a:r>
            <a:r>
              <a:rPr lang="de-DE" sz="2400" dirty="0">
                <a:cs typeface="Calibri"/>
              </a:rPr>
              <a:t> in </a:t>
            </a:r>
            <a:r>
              <a:rPr lang="de-DE" sz="2400" dirty="0" err="1">
                <a:cs typeface="Calibri"/>
              </a:rPr>
              <a:t>the</a:t>
            </a:r>
            <a:r>
              <a:rPr lang="de-DE" sz="2400" dirty="0">
                <a:cs typeface="Calibri"/>
              </a:rPr>
              <a:t> </a:t>
            </a:r>
            <a:r>
              <a:rPr lang="de-DE" sz="2400" dirty="0" err="1">
                <a:cs typeface="Calibri"/>
              </a:rPr>
              <a:t>one</a:t>
            </a:r>
            <a:r>
              <a:rPr lang="de-DE" sz="2400" dirty="0">
                <a:cs typeface="Calibri"/>
              </a:rPr>
              <a:t> </a:t>
            </a:r>
            <a:r>
              <a:rPr lang="de-DE" sz="2400" dirty="0" err="1">
                <a:cs typeface="Calibri"/>
              </a:rPr>
              <a:t>list</a:t>
            </a:r>
            <a:r>
              <a:rPr lang="de-DE" sz="2400" dirty="0">
                <a:cs typeface="Calibri"/>
              </a:rPr>
              <a:t> will </a:t>
            </a:r>
            <a:r>
              <a:rPr lang="de-DE" sz="2400" dirty="0" err="1">
                <a:cs typeface="Calibri"/>
              </a:rPr>
              <a:t>be</a:t>
            </a:r>
            <a:r>
              <a:rPr lang="de-DE" sz="2400" dirty="0">
                <a:cs typeface="Calibri"/>
              </a:rPr>
              <a:t> </a:t>
            </a:r>
            <a:r>
              <a:rPr lang="de-DE" sz="2400" dirty="0" err="1">
                <a:cs typeface="Calibri"/>
              </a:rPr>
              <a:t>replaced</a:t>
            </a:r>
            <a:r>
              <a:rPr lang="de-DE" sz="2400" dirty="0">
                <a:cs typeface="Calibri"/>
              </a:rPr>
              <a:t> </a:t>
            </a:r>
            <a:r>
              <a:rPr lang="de-DE" sz="2400" dirty="0" err="1">
                <a:cs typeface="Calibri"/>
              </a:rPr>
              <a:t>by</a:t>
            </a:r>
            <a:r>
              <a:rPr lang="de-DE" sz="2400" dirty="0">
                <a:cs typeface="Calibri"/>
              </a:rPr>
              <a:t> a </a:t>
            </a:r>
            <a:r>
              <a:rPr lang="de-DE" sz="2400" dirty="0" err="1">
                <a:cs typeface="Calibri"/>
              </a:rPr>
              <a:t>new</a:t>
            </a:r>
            <a:r>
              <a:rPr lang="de-DE" sz="2400" dirty="0">
                <a:cs typeface="Calibri"/>
              </a:rPr>
              <a:t> </a:t>
            </a:r>
            <a:r>
              <a:rPr lang="de-DE" sz="2400" dirty="0" err="1">
                <a:cs typeface="Calibri"/>
              </a:rPr>
              <a:t>one</a:t>
            </a:r>
          </a:p>
          <a:p>
            <a:pPr marL="383540" lvl="1"/>
            <a:r>
              <a:rPr lang="de-DE" sz="2200" dirty="0" err="1">
                <a:cs typeface="Calibri"/>
              </a:rPr>
              <a:t>While</a:t>
            </a:r>
            <a:r>
              <a:rPr lang="de-DE" sz="2200" dirty="0">
                <a:cs typeface="Calibri"/>
              </a:rPr>
              <a:t> </a:t>
            </a:r>
            <a:r>
              <a:rPr lang="de-DE" sz="2200" dirty="0" err="1">
                <a:cs typeface="Calibri"/>
              </a:rPr>
              <a:t>the</a:t>
            </a:r>
            <a:r>
              <a:rPr lang="de-DE" sz="2200" dirty="0">
                <a:cs typeface="Calibri"/>
              </a:rPr>
              <a:t> </a:t>
            </a:r>
            <a:r>
              <a:rPr lang="de-DE" sz="2200" dirty="0" err="1">
                <a:cs typeface="Calibri"/>
              </a:rPr>
              <a:t>reference</a:t>
            </a:r>
            <a:r>
              <a:rPr lang="de-DE" sz="2200" dirty="0">
                <a:cs typeface="Calibri"/>
              </a:rPr>
              <a:t> </a:t>
            </a:r>
            <a:r>
              <a:rPr lang="de-DE" sz="2200" dirty="0" err="1">
                <a:cs typeface="Calibri"/>
              </a:rPr>
              <a:t>stays</a:t>
            </a:r>
            <a:r>
              <a:rPr lang="de-DE" sz="2200" dirty="0">
                <a:cs typeface="Calibri"/>
              </a:rPr>
              <a:t> </a:t>
            </a:r>
            <a:r>
              <a:rPr lang="de-DE" sz="2200" dirty="0" err="1">
                <a:cs typeface="Calibri"/>
              </a:rPr>
              <a:t>the</a:t>
            </a:r>
            <a:r>
              <a:rPr lang="de-DE" sz="2200" dirty="0">
                <a:cs typeface="Calibri"/>
              </a:rPr>
              <a:t> same in </a:t>
            </a:r>
            <a:r>
              <a:rPr lang="de-DE" sz="2200" dirty="0" err="1">
                <a:cs typeface="Calibri"/>
              </a:rPr>
              <a:t>the</a:t>
            </a:r>
            <a:r>
              <a:rPr lang="de-DE" sz="2200" dirty="0">
                <a:cs typeface="Calibri"/>
              </a:rPr>
              <a:t> </a:t>
            </a:r>
            <a:r>
              <a:rPr lang="de-DE" sz="2200" dirty="0" err="1">
                <a:cs typeface="Calibri"/>
              </a:rPr>
              <a:t>other</a:t>
            </a:r>
            <a:r>
              <a:rPr lang="de-DE" sz="2200" dirty="0">
                <a:cs typeface="Calibri"/>
              </a:rPr>
              <a:t> </a:t>
            </a:r>
            <a:r>
              <a:rPr lang="de-DE" sz="2200" dirty="0" err="1">
                <a:cs typeface="Calibri"/>
              </a:rPr>
              <a:t>list</a:t>
            </a:r>
          </a:p>
          <a:p>
            <a:endParaRPr lang="de-DE" sz="2400" dirty="0">
              <a:cs typeface="Calibri"/>
            </a:endParaRPr>
          </a:p>
        </p:txBody>
      </p:sp>
      <p:sp>
        <p:nvSpPr>
          <p:cNvPr id="4" name="Foliennummernplatzhalter 3">
            <a:extLst>
              <a:ext uri="{FF2B5EF4-FFF2-40B4-BE49-F238E27FC236}">
                <a16:creationId xmlns:a16="http://schemas.microsoft.com/office/drawing/2014/main" xmlns="" id="{0541A25F-F115-4205-9ED2-2C251354F6F2}"/>
              </a:ext>
            </a:extLst>
          </p:cNvPr>
          <p:cNvSpPr>
            <a:spLocks noGrp="1"/>
          </p:cNvSpPr>
          <p:nvPr>
            <p:ph type="sldNum" sz="quarter" idx="12"/>
          </p:nvPr>
        </p:nvSpPr>
        <p:spPr/>
        <p:txBody>
          <a:bodyPr/>
          <a:lstStyle/>
          <a:p>
            <a:fld id="{89C4E583-6443-4199-AF95-A2ECCC288D48}" type="slidenum">
              <a:rPr lang="en-GB" smtClean="0"/>
              <a:t>78</a:t>
            </a:fld>
            <a:endParaRPr lang="en-GB"/>
          </a:p>
        </p:txBody>
      </p:sp>
      <p:graphicFrame>
        <p:nvGraphicFramePr>
          <p:cNvPr id="30" name="Tabelle 18">
            <a:extLst>
              <a:ext uri="{FF2B5EF4-FFF2-40B4-BE49-F238E27FC236}">
                <a16:creationId xmlns:a16="http://schemas.microsoft.com/office/drawing/2014/main" xmlns="" id="{9BECA51A-125B-4AFB-8996-C94BC95E6230}"/>
              </a:ext>
            </a:extLst>
          </p:cNvPr>
          <p:cNvGraphicFramePr>
            <a:graphicFrameLocks/>
          </p:cNvGraphicFramePr>
          <p:nvPr>
            <p:extLst>
              <p:ext uri="{D42A27DB-BD31-4B8C-83A1-F6EECF244321}">
                <p14:modId xmlns:p14="http://schemas.microsoft.com/office/powerpoint/2010/main" val="3241300418"/>
              </p:ext>
            </p:extLst>
          </p:nvPr>
        </p:nvGraphicFramePr>
        <p:xfrm>
          <a:off x="8353248" y="2501654"/>
          <a:ext cx="1905165" cy="370840"/>
        </p:xfrm>
        <a:graphic>
          <a:graphicData uri="http://schemas.openxmlformats.org/drawingml/2006/table">
            <a:tbl>
              <a:tblPr>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tc>
                  <a:txBody>
                    <a:bodyPr/>
                    <a:lstStyle/>
                    <a:p>
                      <a:pPr>
                        <a:buNone/>
                      </a:pPr>
                      <a:r>
                        <a:rPr lang="de-DE" dirty="0"/>
                        <a:t>c</a:t>
                      </a:r>
                    </a:p>
                  </a:txBody>
                  <a:tcPr>
                    <a:solidFill>
                      <a:schemeClr val="bg1"/>
                    </a:solidFill>
                  </a:tcPr>
                </a:tc>
                <a:extLst>
                  <a:ext uri="{0D108BD9-81ED-4DB2-BD59-A6C34878D82A}">
                    <a16:rowId xmlns:a16="http://schemas.microsoft.com/office/drawing/2014/main" xmlns="" val="3612408576"/>
                  </a:ext>
                </a:extLst>
              </a:tr>
            </a:tbl>
          </a:graphicData>
        </a:graphic>
      </p:graphicFrame>
      <p:sp>
        <p:nvSpPr>
          <p:cNvPr id="31" name="Textfeld 30">
            <a:extLst>
              <a:ext uri="{FF2B5EF4-FFF2-40B4-BE49-F238E27FC236}">
                <a16:creationId xmlns:a16="http://schemas.microsoft.com/office/drawing/2014/main" xmlns="" id="{E6D0423A-3ECF-4F8C-8790-BAA453E916B1}"/>
              </a:ext>
            </a:extLst>
          </p:cNvPr>
          <p:cNvSpPr txBox="1"/>
          <p:nvPr/>
        </p:nvSpPr>
        <p:spPr>
          <a:xfrm>
            <a:off x="6305911" y="192800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2" name="Textfeld 31">
            <a:extLst>
              <a:ext uri="{FF2B5EF4-FFF2-40B4-BE49-F238E27FC236}">
                <a16:creationId xmlns:a16="http://schemas.microsoft.com/office/drawing/2014/main" xmlns="" id="{8A6771EA-0C6A-48D1-B877-56076B12BE20}"/>
              </a:ext>
            </a:extLst>
          </p:cNvPr>
          <p:cNvSpPr txBox="1"/>
          <p:nvPr/>
        </p:nvSpPr>
        <p:spPr>
          <a:xfrm>
            <a:off x="6305906" y="3106950"/>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3" name="Gerade Verbindung mit Pfeil 32">
            <a:extLst>
              <a:ext uri="{FF2B5EF4-FFF2-40B4-BE49-F238E27FC236}">
                <a16:creationId xmlns:a16="http://schemas.microsoft.com/office/drawing/2014/main" xmlns="" id="{9AE78DD6-0ABC-481C-81E4-592E40253A20}"/>
              </a:ext>
            </a:extLst>
          </p:cNvPr>
          <p:cNvCxnSpPr>
            <a:cxnSpLocks/>
          </p:cNvCxnSpPr>
          <p:nvPr/>
        </p:nvCxnSpPr>
        <p:spPr>
          <a:xfrm>
            <a:off x="6774614" y="213072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xmlns="" id="{81846394-E82B-4AC4-8D93-67BFAAEBC9E4}"/>
              </a:ext>
            </a:extLst>
          </p:cNvPr>
          <p:cNvCxnSpPr>
            <a:cxnSpLocks/>
          </p:cNvCxnSpPr>
          <p:nvPr/>
        </p:nvCxnSpPr>
        <p:spPr>
          <a:xfrm>
            <a:off x="6860879" y="3309668"/>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elle 18">
            <a:extLst>
              <a:ext uri="{FF2B5EF4-FFF2-40B4-BE49-F238E27FC236}">
                <a16:creationId xmlns:a16="http://schemas.microsoft.com/office/drawing/2014/main" xmlns="" id="{CED750FE-8922-47E2-9145-C61098B7F95E}"/>
              </a:ext>
            </a:extLst>
          </p:cNvPr>
          <p:cNvGraphicFramePr>
            <a:graphicFrameLocks/>
          </p:cNvGraphicFramePr>
          <p:nvPr>
            <p:extLst>
              <p:ext uri="{D42A27DB-BD31-4B8C-83A1-F6EECF244321}">
                <p14:modId xmlns:p14="http://schemas.microsoft.com/office/powerpoint/2010/main" val="196669470"/>
              </p:ext>
            </p:extLst>
          </p:nvPr>
        </p:nvGraphicFramePr>
        <p:xfrm>
          <a:off x="8223847" y="195532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graphicFrame>
        <p:nvGraphicFramePr>
          <p:cNvPr id="20" name="Tabelle 18">
            <a:extLst>
              <a:ext uri="{FF2B5EF4-FFF2-40B4-BE49-F238E27FC236}">
                <a16:creationId xmlns:a16="http://schemas.microsoft.com/office/drawing/2014/main" xmlns="" id="{5263C60F-DD26-43C7-9C17-85AE7E8FD19D}"/>
              </a:ext>
            </a:extLst>
          </p:cNvPr>
          <p:cNvGraphicFramePr>
            <a:graphicFrameLocks/>
          </p:cNvGraphicFramePr>
          <p:nvPr>
            <p:extLst>
              <p:ext uri="{D42A27DB-BD31-4B8C-83A1-F6EECF244321}">
                <p14:modId xmlns:p14="http://schemas.microsoft.com/office/powerpoint/2010/main" val="3893179405"/>
              </p:ext>
            </p:extLst>
          </p:nvPr>
        </p:nvGraphicFramePr>
        <p:xfrm>
          <a:off x="8266979" y="319177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xmlns="" val="3612408576"/>
                  </a:ext>
                </a:extLst>
              </a:tr>
            </a:tbl>
          </a:graphicData>
        </a:graphic>
      </p:graphicFrame>
      <p:cxnSp>
        <p:nvCxnSpPr>
          <p:cNvPr id="26" name="Gerade Verbindung mit Pfeil 25">
            <a:extLst>
              <a:ext uri="{FF2B5EF4-FFF2-40B4-BE49-F238E27FC236}">
                <a16:creationId xmlns:a16="http://schemas.microsoft.com/office/drawing/2014/main" xmlns="" id="{536DC20C-43EF-47E2-BBE1-D0632FF4B24E}"/>
              </a:ext>
            </a:extLst>
          </p:cNvPr>
          <p:cNvCxnSpPr>
            <a:cxnSpLocks/>
          </p:cNvCxnSpPr>
          <p:nvPr/>
        </p:nvCxnSpPr>
        <p:spPr>
          <a:xfrm flipH="1">
            <a:off x="850852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xmlns="" id="{11F4C4F6-645D-40D6-A1A4-C30924B31FC7}"/>
              </a:ext>
            </a:extLst>
          </p:cNvPr>
          <p:cNvCxnSpPr>
            <a:cxnSpLocks/>
          </p:cNvCxnSpPr>
          <p:nvPr/>
        </p:nvCxnSpPr>
        <p:spPr>
          <a:xfrm flipH="1">
            <a:off x="9155515" y="230324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xmlns="" id="{03FA643C-5DD3-4B01-A097-3346BE0D8AF5}"/>
              </a:ext>
            </a:extLst>
          </p:cNvPr>
          <p:cNvCxnSpPr>
            <a:cxnSpLocks/>
          </p:cNvCxnSpPr>
          <p:nvPr/>
        </p:nvCxnSpPr>
        <p:spPr>
          <a:xfrm flipH="1">
            <a:off x="975935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xmlns="" id="{832B32F7-2415-4098-AFDC-512B87B7C4EF}"/>
              </a:ext>
            </a:extLst>
          </p:cNvPr>
          <p:cNvCxnSpPr>
            <a:cxnSpLocks/>
          </p:cNvCxnSpPr>
          <p:nvPr/>
        </p:nvCxnSpPr>
        <p:spPr>
          <a:xfrm flipH="1" flipV="1">
            <a:off x="8522906" y="2843836"/>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xmlns="" id="{78574A81-B295-4F94-A975-02DC9D5D04B0}"/>
              </a:ext>
            </a:extLst>
          </p:cNvPr>
          <p:cNvCxnSpPr>
            <a:cxnSpLocks/>
          </p:cNvCxnSpPr>
          <p:nvPr/>
        </p:nvCxnSpPr>
        <p:spPr>
          <a:xfrm flipH="1" flipV="1">
            <a:off x="9155511" y="284383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xmlns="" id="{9CEC5AEC-E9E2-4CDE-A83C-7CC88FF1455D}"/>
              </a:ext>
            </a:extLst>
          </p:cNvPr>
          <p:cNvCxnSpPr>
            <a:cxnSpLocks/>
          </p:cNvCxnSpPr>
          <p:nvPr/>
        </p:nvCxnSpPr>
        <p:spPr>
          <a:xfrm flipH="1" flipV="1">
            <a:off x="9759357" y="2800704"/>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xmlns="" id="{731B752C-F6CF-4AEC-9DAF-D9D21FE5A8A9}"/>
              </a:ext>
            </a:extLst>
          </p:cNvPr>
          <p:cNvSpPr txBox="1"/>
          <p:nvPr/>
        </p:nvSpPr>
        <p:spPr>
          <a:xfrm>
            <a:off x="6305905" y="3854564"/>
            <a:ext cx="393651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000000"/>
                </a:solidFill>
                <a:latin typeface="Consolas"/>
              </a:rPr>
              <a:t>list1</a:t>
            </a:r>
            <a:r>
              <a:rPr lang="de-DE" b="1" dirty="0">
                <a:solidFill>
                  <a:srgbClr val="000080"/>
                </a:solidFill>
                <a:latin typeface="Consolas"/>
              </a:rPr>
              <a:t>[</a:t>
            </a:r>
            <a:r>
              <a:rPr lang="de-DE" dirty="0">
                <a:solidFill>
                  <a:srgbClr val="FF0000"/>
                </a:solidFill>
                <a:latin typeface="Consolas"/>
              </a:rPr>
              <a:t>2</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c</a:t>
            </a:r>
            <a:r>
              <a:rPr lang="de-DE" dirty="0">
                <a:solidFill>
                  <a:srgbClr val="000000"/>
                </a:solidFill>
                <a:latin typeface="Courier New"/>
              </a:rPr>
              <a:t>' </a:t>
            </a:r>
            <a:endParaRPr lang="de-DE" dirty="0">
              <a:effectLst/>
            </a:endParaRPr>
          </a:p>
        </p:txBody>
      </p:sp>
      <p:graphicFrame>
        <p:nvGraphicFramePr>
          <p:cNvPr id="51" name="Tabelle 18">
            <a:extLst>
              <a:ext uri="{FF2B5EF4-FFF2-40B4-BE49-F238E27FC236}">
                <a16:creationId xmlns:a16="http://schemas.microsoft.com/office/drawing/2014/main" xmlns="" id="{023030A2-94E5-40CE-AA44-218878E377AB}"/>
              </a:ext>
            </a:extLst>
          </p:cNvPr>
          <p:cNvGraphicFramePr>
            <a:graphicFrameLocks/>
          </p:cNvGraphicFramePr>
          <p:nvPr>
            <p:extLst>
              <p:ext uri="{D42A27DB-BD31-4B8C-83A1-F6EECF244321}">
                <p14:modId xmlns:p14="http://schemas.microsoft.com/office/powerpoint/2010/main" val="571303251"/>
              </p:ext>
            </p:extLst>
          </p:nvPr>
        </p:nvGraphicFramePr>
        <p:xfrm>
          <a:off x="8324495" y="5003314"/>
          <a:ext cx="2583832" cy="370840"/>
        </p:xfrm>
        <a:graphic>
          <a:graphicData uri="http://schemas.openxmlformats.org/drawingml/2006/table">
            <a:tbl>
              <a:tblPr>
                <a:tableStyleId>{5C22544A-7EE6-4342-B048-85BDC9FD1C3A}</a:tableStyleId>
              </a:tblPr>
              <a:tblGrid>
                <a:gridCol w="645958">
                  <a:extLst>
                    <a:ext uri="{9D8B030D-6E8A-4147-A177-3AD203B41FA5}">
                      <a16:colId xmlns:a16="http://schemas.microsoft.com/office/drawing/2014/main" xmlns="" val="3506468054"/>
                    </a:ext>
                  </a:extLst>
                </a:gridCol>
                <a:gridCol w="645958">
                  <a:extLst>
                    <a:ext uri="{9D8B030D-6E8A-4147-A177-3AD203B41FA5}">
                      <a16:colId xmlns:a16="http://schemas.microsoft.com/office/drawing/2014/main" xmlns="" val="1840888462"/>
                    </a:ext>
                  </a:extLst>
                </a:gridCol>
                <a:gridCol w="645958">
                  <a:extLst>
                    <a:ext uri="{9D8B030D-6E8A-4147-A177-3AD203B41FA5}">
                      <a16:colId xmlns:a16="http://schemas.microsoft.com/office/drawing/2014/main" xmlns="" val="714685992"/>
                    </a:ext>
                  </a:extLst>
                </a:gridCol>
                <a:gridCol w="645958">
                  <a:extLst>
                    <a:ext uri="{9D8B030D-6E8A-4147-A177-3AD203B41FA5}">
                      <a16:colId xmlns:a16="http://schemas.microsoft.com/office/drawing/2014/main" xmlns="" val="3371055485"/>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tc>
                  <a:txBody>
                    <a:bodyPr/>
                    <a:lstStyle/>
                    <a:p>
                      <a:pPr>
                        <a:buNone/>
                      </a:pPr>
                      <a:r>
                        <a:rPr lang="de-DE" dirty="0"/>
                        <a:t>c</a:t>
                      </a:r>
                    </a:p>
                  </a:txBody>
                  <a:tcPr>
                    <a:solidFill>
                      <a:schemeClr val="bg1"/>
                    </a:solidFill>
                  </a:tcPr>
                </a:tc>
                <a:tc>
                  <a:txBody>
                    <a:bodyPr/>
                    <a:lstStyle/>
                    <a:p>
                      <a:pPr lvl="0">
                        <a:buNone/>
                      </a:pPr>
                      <a:r>
                        <a:rPr lang="de-DE" dirty="0"/>
                        <a:t>c'</a:t>
                      </a:r>
                    </a:p>
                  </a:txBody>
                  <a:tcPr>
                    <a:solidFill>
                      <a:schemeClr val="bg1"/>
                    </a:solidFill>
                  </a:tcPr>
                </a:tc>
                <a:extLst>
                  <a:ext uri="{0D108BD9-81ED-4DB2-BD59-A6C34878D82A}">
                    <a16:rowId xmlns:a16="http://schemas.microsoft.com/office/drawing/2014/main" xmlns="" val="3612408576"/>
                  </a:ext>
                </a:extLst>
              </a:tr>
            </a:tbl>
          </a:graphicData>
        </a:graphic>
      </p:graphicFrame>
      <p:sp>
        <p:nvSpPr>
          <p:cNvPr id="52" name="Textfeld 51">
            <a:extLst>
              <a:ext uri="{FF2B5EF4-FFF2-40B4-BE49-F238E27FC236}">
                <a16:creationId xmlns:a16="http://schemas.microsoft.com/office/drawing/2014/main" xmlns="" id="{33C88917-98E3-4982-A4B4-BA97F478B72B}"/>
              </a:ext>
            </a:extLst>
          </p:cNvPr>
          <p:cNvSpPr txBox="1"/>
          <p:nvPr/>
        </p:nvSpPr>
        <p:spPr>
          <a:xfrm>
            <a:off x="6277158" y="442966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53" name="Textfeld 52">
            <a:extLst>
              <a:ext uri="{FF2B5EF4-FFF2-40B4-BE49-F238E27FC236}">
                <a16:creationId xmlns:a16="http://schemas.microsoft.com/office/drawing/2014/main" xmlns="" id="{641F18B3-A353-4F61-B6CC-92220160D166}"/>
              </a:ext>
            </a:extLst>
          </p:cNvPr>
          <p:cNvSpPr txBox="1"/>
          <p:nvPr/>
        </p:nvSpPr>
        <p:spPr>
          <a:xfrm>
            <a:off x="6277153" y="5608611"/>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54" name="Gerade Verbindung mit Pfeil 53">
            <a:extLst>
              <a:ext uri="{FF2B5EF4-FFF2-40B4-BE49-F238E27FC236}">
                <a16:creationId xmlns:a16="http://schemas.microsoft.com/office/drawing/2014/main" xmlns="" id="{45FC6FD7-51F0-4389-883D-C72F5CD52AF8}"/>
              </a:ext>
            </a:extLst>
          </p:cNvPr>
          <p:cNvCxnSpPr>
            <a:cxnSpLocks/>
          </p:cNvCxnSpPr>
          <p:nvPr/>
        </p:nvCxnSpPr>
        <p:spPr>
          <a:xfrm>
            <a:off x="6745861" y="463238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xmlns="" id="{6712F4B2-4713-4B46-B673-8D479A6F499D}"/>
              </a:ext>
            </a:extLst>
          </p:cNvPr>
          <p:cNvCxnSpPr>
            <a:cxnSpLocks/>
          </p:cNvCxnSpPr>
          <p:nvPr/>
        </p:nvCxnSpPr>
        <p:spPr>
          <a:xfrm>
            <a:off x="6832126" y="5811329"/>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elle 18">
            <a:extLst>
              <a:ext uri="{FF2B5EF4-FFF2-40B4-BE49-F238E27FC236}">
                <a16:creationId xmlns:a16="http://schemas.microsoft.com/office/drawing/2014/main" xmlns="" id="{82D4E979-07A5-4CDC-86B4-138394DE60FC}"/>
              </a:ext>
            </a:extLst>
          </p:cNvPr>
          <p:cNvGraphicFramePr>
            <a:graphicFrameLocks/>
          </p:cNvGraphicFramePr>
          <p:nvPr>
            <p:extLst>
              <p:ext uri="{D42A27DB-BD31-4B8C-83A1-F6EECF244321}">
                <p14:modId xmlns:p14="http://schemas.microsoft.com/office/powerpoint/2010/main" val="1173084431"/>
              </p:ext>
            </p:extLst>
          </p:nvPr>
        </p:nvGraphicFramePr>
        <p:xfrm>
          <a:off x="8195093" y="4456981"/>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graphicFrame>
        <p:nvGraphicFramePr>
          <p:cNvPr id="57" name="Tabelle 18">
            <a:extLst>
              <a:ext uri="{FF2B5EF4-FFF2-40B4-BE49-F238E27FC236}">
                <a16:creationId xmlns:a16="http://schemas.microsoft.com/office/drawing/2014/main" xmlns="" id="{08899D75-4DD6-495F-A874-60AE65582A14}"/>
              </a:ext>
            </a:extLst>
          </p:cNvPr>
          <p:cNvGraphicFramePr>
            <a:graphicFrameLocks/>
          </p:cNvGraphicFramePr>
          <p:nvPr>
            <p:extLst>
              <p:ext uri="{D42A27DB-BD31-4B8C-83A1-F6EECF244321}">
                <p14:modId xmlns:p14="http://schemas.microsoft.com/office/powerpoint/2010/main" val="3328666467"/>
              </p:ext>
            </p:extLst>
          </p:nvPr>
        </p:nvGraphicFramePr>
        <p:xfrm>
          <a:off x="8238226" y="569343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xmlns="" val="3612408576"/>
                  </a:ext>
                </a:extLst>
              </a:tr>
            </a:tbl>
          </a:graphicData>
        </a:graphic>
      </p:graphicFrame>
      <p:cxnSp>
        <p:nvCxnSpPr>
          <p:cNvPr id="58" name="Gerade Verbindung mit Pfeil 57">
            <a:extLst>
              <a:ext uri="{FF2B5EF4-FFF2-40B4-BE49-F238E27FC236}">
                <a16:creationId xmlns:a16="http://schemas.microsoft.com/office/drawing/2014/main" xmlns="" id="{56EE3A94-2947-45A1-9388-6DB77E3D6F26}"/>
              </a:ext>
            </a:extLst>
          </p:cNvPr>
          <p:cNvCxnSpPr>
            <a:cxnSpLocks/>
          </p:cNvCxnSpPr>
          <p:nvPr/>
        </p:nvCxnSpPr>
        <p:spPr>
          <a:xfrm flipH="1">
            <a:off x="8479774" y="480490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xmlns="" id="{C2705000-3975-449A-8214-89D109DF20E5}"/>
              </a:ext>
            </a:extLst>
          </p:cNvPr>
          <p:cNvCxnSpPr>
            <a:cxnSpLocks/>
          </p:cNvCxnSpPr>
          <p:nvPr/>
        </p:nvCxnSpPr>
        <p:spPr>
          <a:xfrm flipH="1">
            <a:off x="9126762" y="480490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xmlns="" id="{CECEEFE5-5223-4DC7-9AD1-3D965BE6FA0D}"/>
              </a:ext>
            </a:extLst>
          </p:cNvPr>
          <p:cNvCxnSpPr>
            <a:cxnSpLocks/>
          </p:cNvCxnSpPr>
          <p:nvPr/>
        </p:nvCxnSpPr>
        <p:spPr>
          <a:xfrm>
            <a:off x="9549445" y="4790528"/>
            <a:ext cx="741873" cy="23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xmlns="" id="{AD977DF5-73F7-467C-A813-32978E61A1B8}"/>
              </a:ext>
            </a:extLst>
          </p:cNvPr>
          <p:cNvCxnSpPr>
            <a:cxnSpLocks/>
          </p:cNvCxnSpPr>
          <p:nvPr/>
        </p:nvCxnSpPr>
        <p:spPr>
          <a:xfrm flipH="1" flipV="1">
            <a:off x="8494152" y="5345497"/>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a:extLst>
              <a:ext uri="{FF2B5EF4-FFF2-40B4-BE49-F238E27FC236}">
                <a16:creationId xmlns:a16="http://schemas.microsoft.com/office/drawing/2014/main" xmlns="" id="{CF230F10-7A5F-4475-B464-FB69B08A8C5C}"/>
              </a:ext>
            </a:extLst>
          </p:cNvPr>
          <p:cNvCxnSpPr>
            <a:cxnSpLocks/>
          </p:cNvCxnSpPr>
          <p:nvPr/>
        </p:nvCxnSpPr>
        <p:spPr>
          <a:xfrm flipH="1" flipV="1">
            <a:off x="9126757" y="534549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xmlns="" id="{ECEC8EBA-41CC-4A54-8D01-4E458A84B304}"/>
              </a:ext>
            </a:extLst>
          </p:cNvPr>
          <p:cNvCxnSpPr>
            <a:cxnSpLocks/>
          </p:cNvCxnSpPr>
          <p:nvPr/>
        </p:nvCxnSpPr>
        <p:spPr>
          <a:xfrm flipH="1" flipV="1">
            <a:off x="9730600" y="5302364"/>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67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1" grpId="0"/>
      <p:bldP spid="32" grpId="0"/>
      <p:bldP spid="12" grpId="0" animBg="1"/>
      <p:bldP spid="52" grpId="0"/>
      <p:bldP spid="5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41DCB17-9693-4011-B671-2994F4E0A27E}"/>
              </a:ext>
            </a:extLst>
          </p:cNvPr>
          <p:cNvSpPr>
            <a:spLocks noGrp="1"/>
          </p:cNvSpPr>
          <p:nvPr>
            <p:ph type="title"/>
          </p:nvPr>
        </p:nvSpPr>
        <p:spPr/>
        <p:txBody>
          <a:bodyPr/>
          <a:lstStyle/>
          <a:p>
            <a:r>
              <a:rPr lang="de-DE" dirty="0">
                <a:cs typeface="Calibri Light"/>
              </a:rPr>
              <a:t>TMYK : </a:t>
            </a:r>
            <a:r>
              <a:rPr lang="de-DE" dirty="0" err="1">
                <a:cs typeface="Calibri Light"/>
              </a:rPr>
              <a:t>Copying</a:t>
            </a:r>
            <a:endParaRPr lang="de-DE" dirty="0"/>
          </a:p>
        </p:txBody>
      </p:sp>
      <p:sp>
        <p:nvSpPr>
          <p:cNvPr id="7" name="Inhaltsplatzhalter 6">
            <a:extLst>
              <a:ext uri="{FF2B5EF4-FFF2-40B4-BE49-F238E27FC236}">
                <a16:creationId xmlns:a16="http://schemas.microsoft.com/office/drawing/2014/main" xmlns="" id="{35CAD598-E414-4129-B6DA-E92F0880C556}"/>
              </a:ext>
            </a:extLst>
          </p:cNvPr>
          <p:cNvSpPr>
            <a:spLocks noGrp="1"/>
          </p:cNvSpPr>
          <p:nvPr>
            <p:ph sz="half" idx="1"/>
          </p:nvPr>
        </p:nvSpPr>
        <p:spPr/>
        <p:txBody>
          <a:bodyPr vert="horz" lIns="0" tIns="45720" rIns="0" bIns="45720" rtlCol="0" anchor="t">
            <a:normAutofit/>
          </a:bodyPr>
          <a:lstStyle/>
          <a:p>
            <a:r>
              <a:rPr lang="de-DE" sz="2400" dirty="0">
                <a:cs typeface="Calibri"/>
              </a:rPr>
              <a:t>But </a:t>
            </a:r>
            <a:r>
              <a:rPr lang="de-DE" sz="2400" dirty="0" err="1">
                <a:cs typeface="Calibri"/>
              </a:rPr>
              <a:t>if</a:t>
            </a:r>
            <a:r>
              <a:rPr lang="de-DE" sz="2400" dirty="0">
                <a:cs typeface="Calibri"/>
              </a:rPr>
              <a:t> </a:t>
            </a:r>
            <a:r>
              <a:rPr lang="de-DE" sz="2400" dirty="0" err="1">
                <a:cs typeface="Calibri"/>
              </a:rPr>
              <a:t>one</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dirty="0" err="1">
                <a:cs typeface="Calibri"/>
              </a:rPr>
              <a:t>list</a:t>
            </a:r>
            <a:r>
              <a:rPr lang="de-DE" sz="2400" dirty="0">
                <a:cs typeface="Calibri"/>
              </a:rPr>
              <a:t> </a:t>
            </a:r>
            <a:r>
              <a:rPr lang="de-DE" sz="2400" dirty="0" err="1">
                <a:cs typeface="Calibri"/>
              </a:rPr>
              <a:t>elements</a:t>
            </a:r>
            <a:r>
              <a:rPr lang="de-DE" sz="2400" dirty="0">
                <a:cs typeface="Calibri"/>
              </a:rPr>
              <a:t> </a:t>
            </a:r>
            <a:r>
              <a:rPr lang="de-DE" sz="2400" dirty="0" err="1">
                <a:cs typeface="Calibri"/>
              </a:rPr>
              <a:t>references</a:t>
            </a:r>
            <a:r>
              <a:rPr lang="de-DE" sz="2400" dirty="0">
                <a:cs typeface="Calibri"/>
              </a:rPr>
              <a:t> a mutable </a:t>
            </a:r>
            <a:r>
              <a:rPr lang="de-DE" sz="2400" dirty="0" err="1">
                <a:cs typeface="Calibri"/>
              </a:rPr>
              <a:t>itself</a:t>
            </a:r>
            <a:r>
              <a:rPr lang="de-DE" sz="2400" dirty="0">
                <a:cs typeface="Calibri"/>
              </a:rPr>
              <a:t> (</a:t>
            </a:r>
            <a:r>
              <a:rPr lang="de-DE" sz="2400" dirty="0" err="1">
                <a:cs typeface="Calibri"/>
              </a:rPr>
              <a:t>for</a:t>
            </a:r>
            <a:r>
              <a:rPr lang="de-DE" sz="2400" dirty="0">
                <a:cs typeface="Calibri"/>
              </a:rPr>
              <a:t> </a:t>
            </a:r>
            <a:r>
              <a:rPr lang="de-DE" sz="2400" dirty="0" err="1">
                <a:cs typeface="Calibri"/>
              </a:rPr>
              <a:t>example</a:t>
            </a:r>
            <a:r>
              <a:rPr lang="de-DE" sz="2400" dirty="0">
                <a:cs typeface="Calibri"/>
              </a:rPr>
              <a:t> </a:t>
            </a:r>
            <a:r>
              <a:rPr lang="de-DE" sz="2400" dirty="0" err="1">
                <a:cs typeface="Calibri"/>
              </a:rPr>
              <a:t>another</a:t>
            </a:r>
            <a:r>
              <a:rPr lang="de-DE" sz="2400" dirty="0">
                <a:cs typeface="Calibri"/>
              </a:rPr>
              <a:t> </a:t>
            </a:r>
            <a:r>
              <a:rPr lang="de-DE" sz="2400" dirty="0" err="1">
                <a:cs typeface="Calibri"/>
              </a:rPr>
              <a:t>list</a:t>
            </a:r>
            <a:r>
              <a:rPr lang="de-DE" sz="2400" dirty="0">
                <a:cs typeface="Calibri"/>
              </a:rPr>
              <a:t>), </a:t>
            </a:r>
            <a:r>
              <a:rPr lang="de-DE" sz="2400" dirty="0" err="1">
                <a:cs typeface="Calibri"/>
              </a:rPr>
              <a:t>we</a:t>
            </a:r>
            <a:r>
              <a:rPr lang="de-DE" sz="2400" dirty="0">
                <a:cs typeface="Calibri"/>
              </a:rPr>
              <a:t> will </a:t>
            </a:r>
            <a:r>
              <a:rPr lang="de-DE" sz="2400" dirty="0" err="1">
                <a:cs typeface="Calibri"/>
              </a:rPr>
              <a:t>have</a:t>
            </a:r>
            <a:r>
              <a:rPr lang="de-DE" sz="2400" dirty="0">
                <a:cs typeface="Calibri"/>
              </a:rPr>
              <a:t> a </a:t>
            </a:r>
            <a:r>
              <a:rPr lang="de-DE" sz="2400" dirty="0" err="1">
                <a:cs typeface="Calibri"/>
              </a:rPr>
              <a:t>similar</a:t>
            </a:r>
            <a:r>
              <a:rPr lang="de-DE" sz="2400" dirty="0">
                <a:cs typeface="Calibri"/>
              </a:rPr>
              <a:t> </a:t>
            </a:r>
            <a:r>
              <a:rPr lang="de-DE" sz="2400" dirty="0" err="1">
                <a:cs typeface="Calibri"/>
              </a:rPr>
              <a:t>problem</a:t>
            </a:r>
            <a:r>
              <a:rPr lang="de-DE" sz="2400" dirty="0">
                <a:cs typeface="Calibri"/>
              </a:rPr>
              <a:t> </a:t>
            </a:r>
            <a:r>
              <a:rPr lang="de-DE" sz="2400" dirty="0" err="1">
                <a:cs typeface="Calibri"/>
              </a:rPr>
              <a:t>again</a:t>
            </a:r>
            <a:r>
              <a:rPr lang="de-DE" sz="2400" dirty="0">
                <a:cs typeface="Calibri"/>
              </a:rPr>
              <a:t> </a:t>
            </a:r>
            <a:r>
              <a:rPr lang="de-DE" sz="2400" dirty="0" err="1">
                <a:cs typeface="Calibri"/>
              </a:rPr>
              <a:t>as</a:t>
            </a:r>
            <a:r>
              <a:rPr lang="de-DE" sz="2400" dirty="0">
                <a:cs typeface="Calibri"/>
              </a:rPr>
              <a:t> </a:t>
            </a:r>
            <a:r>
              <a:rPr lang="de-DE" sz="2400" dirty="0" err="1">
                <a:cs typeface="Calibri"/>
              </a:rPr>
              <a:t>we</a:t>
            </a:r>
            <a:r>
              <a:rPr lang="de-DE" sz="2400" dirty="0">
                <a:cs typeface="Calibri"/>
              </a:rPr>
              <a:t> </a:t>
            </a:r>
            <a:r>
              <a:rPr lang="de-DE" sz="2400" dirty="0" err="1">
                <a:cs typeface="Calibri"/>
              </a:rPr>
              <a:t>did</a:t>
            </a:r>
            <a:r>
              <a:rPr lang="de-DE" sz="2400" dirty="0">
                <a:cs typeface="Calibri"/>
              </a:rPr>
              <a:t> </a:t>
            </a:r>
            <a:r>
              <a:rPr lang="de-DE" sz="2400" dirty="0" err="1">
                <a:cs typeface="Calibri"/>
              </a:rPr>
              <a:t>before</a:t>
            </a:r>
          </a:p>
          <a:p>
            <a:endParaRPr lang="de-DE" sz="2400" dirty="0">
              <a:cs typeface="Calibri"/>
            </a:endParaRPr>
          </a:p>
          <a:p>
            <a:r>
              <a:rPr lang="de-DE" sz="2400" dirty="0">
                <a:cs typeface="Calibri"/>
              </a:rPr>
              <a:t>The </a:t>
            </a:r>
            <a:r>
              <a:rPr lang="de-DE" sz="2400" dirty="0" err="1">
                <a:cs typeface="Calibri"/>
              </a:rPr>
              <a:t>nested</a:t>
            </a:r>
            <a:r>
              <a:rPr lang="de-DE" sz="2400" dirty="0">
                <a:cs typeface="Calibri"/>
              </a:rPr>
              <a:t> </a:t>
            </a:r>
            <a:r>
              <a:rPr lang="de-DE" sz="2400" dirty="0" err="1">
                <a:cs typeface="Calibri"/>
              </a:rPr>
              <a:t>list</a:t>
            </a:r>
            <a:r>
              <a:rPr lang="de-DE" sz="2400" dirty="0">
                <a:cs typeface="Calibri"/>
              </a:rPr>
              <a:t> will not </a:t>
            </a:r>
            <a:r>
              <a:rPr lang="de-DE" sz="2400" dirty="0" err="1">
                <a:cs typeface="Calibri"/>
              </a:rPr>
              <a:t>get</a:t>
            </a:r>
            <a:r>
              <a:rPr lang="de-DE" sz="2400" dirty="0">
                <a:cs typeface="Calibri"/>
              </a:rPr>
              <a:t> </a:t>
            </a:r>
            <a:r>
              <a:rPr lang="de-DE" sz="2400" dirty="0" err="1">
                <a:cs typeface="Calibri"/>
              </a:rPr>
              <a:t>replaced</a:t>
            </a:r>
            <a:r>
              <a:rPr lang="de-DE" sz="2400" dirty="0">
                <a:cs typeface="Calibri"/>
              </a:rPr>
              <a:t> </a:t>
            </a:r>
            <a:r>
              <a:rPr lang="de-DE" sz="2400" dirty="0" err="1">
                <a:cs typeface="Calibri"/>
              </a:rPr>
              <a:t>when</a:t>
            </a:r>
            <a:r>
              <a:rPr lang="de-DE" sz="2400" dirty="0">
                <a:cs typeface="Calibri"/>
              </a:rPr>
              <a:t> </a:t>
            </a:r>
            <a:r>
              <a:rPr lang="de-DE" sz="2400" dirty="0" err="1">
                <a:cs typeface="Calibri"/>
              </a:rPr>
              <a:t>updated</a:t>
            </a:r>
            <a:r>
              <a:rPr lang="de-DE" sz="2400" dirty="0">
                <a:cs typeface="Calibri"/>
              </a:rPr>
              <a:t> and </a:t>
            </a:r>
            <a:r>
              <a:rPr lang="de-DE" sz="2400" dirty="0" err="1">
                <a:cs typeface="Calibri"/>
              </a:rPr>
              <a:t>therefore</a:t>
            </a:r>
            <a:r>
              <a:rPr lang="de-DE" sz="2400" dirty="0">
                <a:cs typeface="Calibri"/>
              </a:rPr>
              <a:t> will </a:t>
            </a:r>
            <a:r>
              <a:rPr lang="de-DE" sz="2400" dirty="0" err="1">
                <a:cs typeface="Calibri"/>
              </a:rPr>
              <a:t>influence</a:t>
            </a:r>
            <a:r>
              <a:rPr lang="de-DE" sz="2400" dirty="0">
                <a:cs typeface="Calibri"/>
              </a:rPr>
              <a:t> </a:t>
            </a:r>
            <a:r>
              <a:rPr lang="de-DE" sz="2400" dirty="0" err="1">
                <a:cs typeface="Calibri"/>
              </a:rPr>
              <a:t>both</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dirty="0" err="1">
                <a:cs typeface="Calibri"/>
              </a:rPr>
              <a:t>outer</a:t>
            </a:r>
            <a:r>
              <a:rPr lang="de-DE" sz="2400" dirty="0">
                <a:cs typeface="Calibri"/>
              </a:rPr>
              <a:t> </a:t>
            </a:r>
            <a:r>
              <a:rPr lang="de-DE" sz="2400" dirty="0" err="1">
                <a:cs typeface="Calibri"/>
              </a:rPr>
              <a:t>lists</a:t>
            </a:r>
          </a:p>
          <a:p>
            <a:endParaRPr lang="de-DE" sz="2400" dirty="0">
              <a:cs typeface="Calibri"/>
            </a:endParaRPr>
          </a:p>
        </p:txBody>
      </p:sp>
      <p:sp>
        <p:nvSpPr>
          <p:cNvPr id="4" name="Foliennummernplatzhalter 3">
            <a:extLst>
              <a:ext uri="{FF2B5EF4-FFF2-40B4-BE49-F238E27FC236}">
                <a16:creationId xmlns:a16="http://schemas.microsoft.com/office/drawing/2014/main" xmlns="" id="{0541A25F-F115-4205-9ED2-2C251354F6F2}"/>
              </a:ext>
            </a:extLst>
          </p:cNvPr>
          <p:cNvSpPr>
            <a:spLocks noGrp="1"/>
          </p:cNvSpPr>
          <p:nvPr>
            <p:ph type="sldNum" sz="quarter" idx="12"/>
          </p:nvPr>
        </p:nvSpPr>
        <p:spPr/>
        <p:txBody>
          <a:bodyPr/>
          <a:lstStyle/>
          <a:p>
            <a:fld id="{89C4E583-6443-4199-AF95-A2ECCC288D48}" type="slidenum">
              <a:rPr lang="en-GB" smtClean="0"/>
              <a:t>79</a:t>
            </a:fld>
            <a:endParaRPr lang="en-GB"/>
          </a:p>
        </p:txBody>
      </p:sp>
      <p:graphicFrame>
        <p:nvGraphicFramePr>
          <p:cNvPr id="30" name="Tabelle 18">
            <a:extLst>
              <a:ext uri="{FF2B5EF4-FFF2-40B4-BE49-F238E27FC236}">
                <a16:creationId xmlns:a16="http://schemas.microsoft.com/office/drawing/2014/main" xmlns="" id="{9BECA51A-125B-4AFB-8996-C94BC95E6230}"/>
              </a:ext>
            </a:extLst>
          </p:cNvPr>
          <p:cNvGraphicFramePr>
            <a:graphicFrameLocks/>
          </p:cNvGraphicFramePr>
          <p:nvPr>
            <p:extLst>
              <p:ext uri="{D42A27DB-BD31-4B8C-83A1-F6EECF244321}">
                <p14:modId xmlns:p14="http://schemas.microsoft.com/office/powerpoint/2010/main" val="624015677"/>
              </p:ext>
            </p:extLst>
          </p:nvPr>
        </p:nvGraphicFramePr>
        <p:xfrm>
          <a:off x="8353248" y="2501654"/>
          <a:ext cx="1270108" cy="370840"/>
        </p:xfrm>
        <a:graphic>
          <a:graphicData uri="http://schemas.openxmlformats.org/drawingml/2006/table">
            <a:tbl>
              <a:tblPr>
                <a:tableStyleId>{5C22544A-7EE6-4342-B048-85BDC9FD1C3A}</a:tableStyleId>
              </a:tblPr>
              <a:tblGrid>
                <a:gridCol w="635054">
                  <a:extLst>
                    <a:ext uri="{9D8B030D-6E8A-4147-A177-3AD203B41FA5}">
                      <a16:colId xmlns:a16="http://schemas.microsoft.com/office/drawing/2014/main" xmlns="" val="3506468054"/>
                    </a:ext>
                  </a:extLst>
                </a:gridCol>
                <a:gridCol w="635054">
                  <a:extLst>
                    <a:ext uri="{9D8B030D-6E8A-4147-A177-3AD203B41FA5}">
                      <a16:colId xmlns:a16="http://schemas.microsoft.com/office/drawing/2014/main" xmlns=""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a16="http://schemas.microsoft.com/office/drawing/2014/main" xmlns="" val="3612408576"/>
                  </a:ext>
                </a:extLst>
              </a:tr>
            </a:tbl>
          </a:graphicData>
        </a:graphic>
      </p:graphicFrame>
      <p:sp>
        <p:nvSpPr>
          <p:cNvPr id="31" name="Textfeld 30">
            <a:extLst>
              <a:ext uri="{FF2B5EF4-FFF2-40B4-BE49-F238E27FC236}">
                <a16:creationId xmlns:a16="http://schemas.microsoft.com/office/drawing/2014/main" xmlns="" id="{E6D0423A-3ECF-4F8C-8790-BAA453E916B1}"/>
              </a:ext>
            </a:extLst>
          </p:cNvPr>
          <p:cNvSpPr txBox="1"/>
          <p:nvPr/>
        </p:nvSpPr>
        <p:spPr>
          <a:xfrm>
            <a:off x="6305911" y="192800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2" name="Textfeld 31">
            <a:extLst>
              <a:ext uri="{FF2B5EF4-FFF2-40B4-BE49-F238E27FC236}">
                <a16:creationId xmlns:a16="http://schemas.microsoft.com/office/drawing/2014/main" xmlns="" id="{8A6771EA-0C6A-48D1-B877-56076B12BE20}"/>
              </a:ext>
            </a:extLst>
          </p:cNvPr>
          <p:cNvSpPr txBox="1"/>
          <p:nvPr/>
        </p:nvSpPr>
        <p:spPr>
          <a:xfrm>
            <a:off x="6305906" y="3106950"/>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3" name="Gerade Verbindung mit Pfeil 32">
            <a:extLst>
              <a:ext uri="{FF2B5EF4-FFF2-40B4-BE49-F238E27FC236}">
                <a16:creationId xmlns:a16="http://schemas.microsoft.com/office/drawing/2014/main" xmlns="" id="{9AE78DD6-0ABC-481C-81E4-592E40253A20}"/>
              </a:ext>
            </a:extLst>
          </p:cNvPr>
          <p:cNvCxnSpPr>
            <a:cxnSpLocks/>
          </p:cNvCxnSpPr>
          <p:nvPr/>
        </p:nvCxnSpPr>
        <p:spPr>
          <a:xfrm>
            <a:off x="6774614" y="213072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xmlns="" id="{81846394-E82B-4AC4-8D93-67BFAAEBC9E4}"/>
              </a:ext>
            </a:extLst>
          </p:cNvPr>
          <p:cNvCxnSpPr>
            <a:cxnSpLocks/>
          </p:cNvCxnSpPr>
          <p:nvPr/>
        </p:nvCxnSpPr>
        <p:spPr>
          <a:xfrm>
            <a:off x="6860879" y="3309668"/>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elle 18">
            <a:extLst>
              <a:ext uri="{FF2B5EF4-FFF2-40B4-BE49-F238E27FC236}">
                <a16:creationId xmlns:a16="http://schemas.microsoft.com/office/drawing/2014/main" xmlns="" id="{CED750FE-8922-47E2-9145-C61098B7F95E}"/>
              </a:ext>
            </a:extLst>
          </p:cNvPr>
          <p:cNvGraphicFramePr>
            <a:graphicFrameLocks/>
          </p:cNvGraphicFramePr>
          <p:nvPr/>
        </p:nvGraphicFramePr>
        <p:xfrm>
          <a:off x="8223847" y="195532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graphicFrame>
        <p:nvGraphicFramePr>
          <p:cNvPr id="20" name="Tabelle 18">
            <a:extLst>
              <a:ext uri="{FF2B5EF4-FFF2-40B4-BE49-F238E27FC236}">
                <a16:creationId xmlns:a16="http://schemas.microsoft.com/office/drawing/2014/main" xmlns="" id="{5263C60F-DD26-43C7-9C17-85AE7E8FD19D}"/>
              </a:ext>
            </a:extLst>
          </p:cNvPr>
          <p:cNvGraphicFramePr>
            <a:graphicFrameLocks/>
          </p:cNvGraphicFramePr>
          <p:nvPr>
            <p:extLst/>
          </p:nvPr>
        </p:nvGraphicFramePr>
        <p:xfrm>
          <a:off x="8266979" y="319177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xmlns="" val="3612408576"/>
                  </a:ext>
                </a:extLst>
              </a:tr>
            </a:tbl>
          </a:graphicData>
        </a:graphic>
      </p:graphicFrame>
      <p:cxnSp>
        <p:nvCxnSpPr>
          <p:cNvPr id="26" name="Gerade Verbindung mit Pfeil 25">
            <a:extLst>
              <a:ext uri="{FF2B5EF4-FFF2-40B4-BE49-F238E27FC236}">
                <a16:creationId xmlns:a16="http://schemas.microsoft.com/office/drawing/2014/main" xmlns="" id="{536DC20C-43EF-47E2-BBE1-D0632FF4B24E}"/>
              </a:ext>
            </a:extLst>
          </p:cNvPr>
          <p:cNvCxnSpPr>
            <a:cxnSpLocks/>
          </p:cNvCxnSpPr>
          <p:nvPr/>
        </p:nvCxnSpPr>
        <p:spPr>
          <a:xfrm flipH="1">
            <a:off x="850852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xmlns="" id="{11F4C4F6-645D-40D6-A1A4-C30924B31FC7}"/>
              </a:ext>
            </a:extLst>
          </p:cNvPr>
          <p:cNvCxnSpPr>
            <a:cxnSpLocks/>
          </p:cNvCxnSpPr>
          <p:nvPr/>
        </p:nvCxnSpPr>
        <p:spPr>
          <a:xfrm flipH="1">
            <a:off x="9155515" y="230324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xmlns="" id="{03FA643C-5DD3-4B01-A097-3346BE0D8AF5}"/>
              </a:ext>
            </a:extLst>
          </p:cNvPr>
          <p:cNvCxnSpPr>
            <a:cxnSpLocks/>
          </p:cNvCxnSpPr>
          <p:nvPr/>
        </p:nvCxnSpPr>
        <p:spPr>
          <a:xfrm>
            <a:off x="9733483" y="2297335"/>
            <a:ext cx="15812" cy="2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xmlns="" id="{832B32F7-2415-4098-AFDC-512B87B7C4EF}"/>
              </a:ext>
            </a:extLst>
          </p:cNvPr>
          <p:cNvCxnSpPr>
            <a:cxnSpLocks/>
          </p:cNvCxnSpPr>
          <p:nvPr/>
        </p:nvCxnSpPr>
        <p:spPr>
          <a:xfrm flipH="1" flipV="1">
            <a:off x="8522906" y="2843836"/>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xmlns="" id="{78574A81-B295-4F94-A975-02DC9D5D04B0}"/>
              </a:ext>
            </a:extLst>
          </p:cNvPr>
          <p:cNvCxnSpPr>
            <a:cxnSpLocks/>
          </p:cNvCxnSpPr>
          <p:nvPr/>
        </p:nvCxnSpPr>
        <p:spPr>
          <a:xfrm flipH="1" flipV="1">
            <a:off x="9155511" y="284383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xmlns="" id="{9CEC5AEC-E9E2-4CDE-A83C-7CC88FF1455D}"/>
              </a:ext>
            </a:extLst>
          </p:cNvPr>
          <p:cNvCxnSpPr>
            <a:cxnSpLocks/>
          </p:cNvCxnSpPr>
          <p:nvPr/>
        </p:nvCxnSpPr>
        <p:spPr>
          <a:xfrm flipV="1">
            <a:off x="9765105" y="2915561"/>
            <a:ext cx="0" cy="27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xmlns="" id="{731B752C-F6CF-4AEC-9DAF-D9D21FE5A8A9}"/>
              </a:ext>
            </a:extLst>
          </p:cNvPr>
          <p:cNvSpPr txBox="1"/>
          <p:nvPr/>
        </p:nvSpPr>
        <p:spPr>
          <a:xfrm>
            <a:off x="6305905" y="3854564"/>
            <a:ext cx="393651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000000"/>
                </a:solidFill>
                <a:latin typeface="Consolas"/>
              </a:rPr>
              <a:t>list1</a:t>
            </a:r>
            <a:r>
              <a:rPr lang="de-DE" b="1" dirty="0">
                <a:solidFill>
                  <a:srgbClr val="000080"/>
                </a:solidFill>
                <a:latin typeface="Consolas"/>
              </a:rPr>
              <a:t>[</a:t>
            </a:r>
            <a:r>
              <a:rPr lang="de-DE" dirty="0">
                <a:solidFill>
                  <a:srgbClr val="FF0000"/>
                </a:solidFill>
                <a:latin typeface="Consolas"/>
              </a:rPr>
              <a:t>2</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c</a:t>
            </a:r>
            <a:r>
              <a:rPr lang="de-DE" dirty="0">
                <a:solidFill>
                  <a:srgbClr val="000000"/>
                </a:solidFill>
                <a:latin typeface="Courier New"/>
              </a:rPr>
              <a:t>' </a:t>
            </a:r>
            <a:endParaRPr lang="de-DE" dirty="0"/>
          </a:p>
        </p:txBody>
      </p:sp>
      <p:graphicFrame>
        <p:nvGraphicFramePr>
          <p:cNvPr id="51" name="Tabelle 18">
            <a:extLst>
              <a:ext uri="{FF2B5EF4-FFF2-40B4-BE49-F238E27FC236}">
                <a16:creationId xmlns:a16="http://schemas.microsoft.com/office/drawing/2014/main" xmlns="" id="{023030A2-94E5-40CE-AA44-218878E377AB}"/>
              </a:ext>
            </a:extLst>
          </p:cNvPr>
          <p:cNvGraphicFramePr>
            <a:graphicFrameLocks/>
          </p:cNvGraphicFramePr>
          <p:nvPr>
            <p:extLst>
              <p:ext uri="{D42A27DB-BD31-4B8C-83A1-F6EECF244321}">
                <p14:modId xmlns:p14="http://schemas.microsoft.com/office/powerpoint/2010/main" val="1026192390"/>
              </p:ext>
            </p:extLst>
          </p:nvPr>
        </p:nvGraphicFramePr>
        <p:xfrm>
          <a:off x="8324495" y="5003314"/>
          <a:ext cx="1291912" cy="370840"/>
        </p:xfrm>
        <a:graphic>
          <a:graphicData uri="http://schemas.openxmlformats.org/drawingml/2006/table">
            <a:tbl>
              <a:tblPr>
                <a:tableStyleId>{5C22544A-7EE6-4342-B048-85BDC9FD1C3A}</a:tableStyleId>
              </a:tblPr>
              <a:tblGrid>
                <a:gridCol w="645956">
                  <a:extLst>
                    <a:ext uri="{9D8B030D-6E8A-4147-A177-3AD203B41FA5}">
                      <a16:colId xmlns:a16="http://schemas.microsoft.com/office/drawing/2014/main" xmlns="" val="3506468054"/>
                    </a:ext>
                  </a:extLst>
                </a:gridCol>
                <a:gridCol w="645956">
                  <a:extLst>
                    <a:ext uri="{9D8B030D-6E8A-4147-A177-3AD203B41FA5}">
                      <a16:colId xmlns:a16="http://schemas.microsoft.com/office/drawing/2014/main" xmlns=""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a16="http://schemas.microsoft.com/office/drawing/2014/main" xmlns="" val="3612408576"/>
                  </a:ext>
                </a:extLst>
              </a:tr>
            </a:tbl>
          </a:graphicData>
        </a:graphic>
      </p:graphicFrame>
      <p:sp>
        <p:nvSpPr>
          <p:cNvPr id="52" name="Textfeld 51">
            <a:extLst>
              <a:ext uri="{FF2B5EF4-FFF2-40B4-BE49-F238E27FC236}">
                <a16:creationId xmlns:a16="http://schemas.microsoft.com/office/drawing/2014/main" xmlns="" id="{33C88917-98E3-4982-A4B4-BA97F478B72B}"/>
              </a:ext>
            </a:extLst>
          </p:cNvPr>
          <p:cNvSpPr txBox="1"/>
          <p:nvPr/>
        </p:nvSpPr>
        <p:spPr>
          <a:xfrm>
            <a:off x="6277158" y="442966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53" name="Textfeld 52">
            <a:extLst>
              <a:ext uri="{FF2B5EF4-FFF2-40B4-BE49-F238E27FC236}">
                <a16:creationId xmlns:a16="http://schemas.microsoft.com/office/drawing/2014/main" xmlns="" id="{641F18B3-A353-4F61-B6CC-92220160D166}"/>
              </a:ext>
            </a:extLst>
          </p:cNvPr>
          <p:cNvSpPr txBox="1"/>
          <p:nvPr/>
        </p:nvSpPr>
        <p:spPr>
          <a:xfrm>
            <a:off x="6277153" y="5608611"/>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54" name="Gerade Verbindung mit Pfeil 53">
            <a:extLst>
              <a:ext uri="{FF2B5EF4-FFF2-40B4-BE49-F238E27FC236}">
                <a16:creationId xmlns:a16="http://schemas.microsoft.com/office/drawing/2014/main" xmlns="" id="{45FC6FD7-51F0-4389-883D-C72F5CD52AF8}"/>
              </a:ext>
            </a:extLst>
          </p:cNvPr>
          <p:cNvCxnSpPr>
            <a:cxnSpLocks/>
          </p:cNvCxnSpPr>
          <p:nvPr/>
        </p:nvCxnSpPr>
        <p:spPr>
          <a:xfrm>
            <a:off x="6745861" y="463238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xmlns="" id="{6712F4B2-4713-4B46-B673-8D479A6F499D}"/>
              </a:ext>
            </a:extLst>
          </p:cNvPr>
          <p:cNvCxnSpPr>
            <a:cxnSpLocks/>
          </p:cNvCxnSpPr>
          <p:nvPr/>
        </p:nvCxnSpPr>
        <p:spPr>
          <a:xfrm>
            <a:off x="6832126" y="5811329"/>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elle 18">
            <a:extLst>
              <a:ext uri="{FF2B5EF4-FFF2-40B4-BE49-F238E27FC236}">
                <a16:creationId xmlns:a16="http://schemas.microsoft.com/office/drawing/2014/main" xmlns="" id="{82D4E979-07A5-4CDC-86B4-138394DE60FC}"/>
              </a:ext>
            </a:extLst>
          </p:cNvPr>
          <p:cNvGraphicFramePr>
            <a:graphicFrameLocks/>
          </p:cNvGraphicFramePr>
          <p:nvPr>
            <p:extLst/>
          </p:nvPr>
        </p:nvGraphicFramePr>
        <p:xfrm>
          <a:off x="8195093" y="4456981"/>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graphicFrame>
        <p:nvGraphicFramePr>
          <p:cNvPr id="57" name="Tabelle 18">
            <a:extLst>
              <a:ext uri="{FF2B5EF4-FFF2-40B4-BE49-F238E27FC236}">
                <a16:creationId xmlns:a16="http://schemas.microsoft.com/office/drawing/2014/main" xmlns="" id="{08899D75-4DD6-495F-A874-60AE65582A14}"/>
              </a:ext>
            </a:extLst>
          </p:cNvPr>
          <p:cNvGraphicFramePr>
            <a:graphicFrameLocks/>
          </p:cNvGraphicFramePr>
          <p:nvPr>
            <p:extLst/>
          </p:nvPr>
        </p:nvGraphicFramePr>
        <p:xfrm>
          <a:off x="8238226" y="569343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xmlns="" val="3612408576"/>
                  </a:ext>
                </a:extLst>
              </a:tr>
            </a:tbl>
          </a:graphicData>
        </a:graphic>
      </p:graphicFrame>
      <p:cxnSp>
        <p:nvCxnSpPr>
          <p:cNvPr id="58" name="Gerade Verbindung mit Pfeil 57">
            <a:extLst>
              <a:ext uri="{FF2B5EF4-FFF2-40B4-BE49-F238E27FC236}">
                <a16:creationId xmlns:a16="http://schemas.microsoft.com/office/drawing/2014/main" xmlns="" id="{56EE3A94-2947-45A1-9388-6DB77E3D6F26}"/>
              </a:ext>
            </a:extLst>
          </p:cNvPr>
          <p:cNvCxnSpPr>
            <a:cxnSpLocks/>
          </p:cNvCxnSpPr>
          <p:nvPr/>
        </p:nvCxnSpPr>
        <p:spPr>
          <a:xfrm flipH="1">
            <a:off x="8479774" y="480490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xmlns="" id="{C2705000-3975-449A-8214-89D109DF20E5}"/>
              </a:ext>
            </a:extLst>
          </p:cNvPr>
          <p:cNvCxnSpPr>
            <a:cxnSpLocks/>
          </p:cNvCxnSpPr>
          <p:nvPr/>
        </p:nvCxnSpPr>
        <p:spPr>
          <a:xfrm flipH="1">
            <a:off x="9126762" y="480490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xmlns="" id="{AD977DF5-73F7-467C-A813-32978E61A1B8}"/>
              </a:ext>
            </a:extLst>
          </p:cNvPr>
          <p:cNvCxnSpPr>
            <a:cxnSpLocks/>
          </p:cNvCxnSpPr>
          <p:nvPr/>
        </p:nvCxnSpPr>
        <p:spPr>
          <a:xfrm flipH="1" flipV="1">
            <a:off x="8494152" y="5345497"/>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a:extLst>
              <a:ext uri="{FF2B5EF4-FFF2-40B4-BE49-F238E27FC236}">
                <a16:creationId xmlns:a16="http://schemas.microsoft.com/office/drawing/2014/main" xmlns="" id="{CF230F10-7A5F-4475-B464-FB69B08A8C5C}"/>
              </a:ext>
            </a:extLst>
          </p:cNvPr>
          <p:cNvCxnSpPr>
            <a:cxnSpLocks/>
          </p:cNvCxnSpPr>
          <p:nvPr/>
        </p:nvCxnSpPr>
        <p:spPr>
          <a:xfrm flipH="1" flipV="1">
            <a:off x="9126757" y="534549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18">
            <a:extLst>
              <a:ext uri="{FF2B5EF4-FFF2-40B4-BE49-F238E27FC236}">
                <a16:creationId xmlns:a16="http://schemas.microsoft.com/office/drawing/2014/main" xmlns="" id="{EF2FAB80-2704-4C2F-8AF1-490F200464DE}"/>
              </a:ext>
            </a:extLst>
          </p:cNvPr>
          <p:cNvGraphicFramePr>
            <a:graphicFrameLocks/>
          </p:cNvGraphicFramePr>
          <p:nvPr>
            <p:extLst>
              <p:ext uri="{D42A27DB-BD31-4B8C-83A1-F6EECF244321}">
                <p14:modId xmlns:p14="http://schemas.microsoft.com/office/powerpoint/2010/main" val="83582751"/>
              </p:ext>
            </p:extLst>
          </p:nvPr>
        </p:nvGraphicFramePr>
        <p:xfrm>
          <a:off x="9690341" y="2544791"/>
          <a:ext cx="436598" cy="370840"/>
        </p:xfrm>
        <a:graphic>
          <a:graphicData uri="http://schemas.openxmlformats.org/drawingml/2006/table">
            <a:tbl>
              <a:tblPr firstRow="1" bandRow="1">
                <a:tableStyleId>{5C22544A-7EE6-4342-B048-85BDC9FD1C3A}</a:tableStyleId>
              </a:tblPr>
              <a:tblGrid>
                <a:gridCol w="436598">
                  <a:extLst>
                    <a:ext uri="{9D8B030D-6E8A-4147-A177-3AD203B41FA5}">
                      <a16:colId xmlns:a16="http://schemas.microsoft.com/office/drawing/2014/main" xmlns="" val="3506468054"/>
                    </a:ext>
                  </a:extLst>
                </a:gridCol>
              </a:tblGrid>
              <a:tr h="370840">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graphicFrame>
        <p:nvGraphicFramePr>
          <p:cNvPr id="40" name="Tabelle 18">
            <a:extLst>
              <a:ext uri="{FF2B5EF4-FFF2-40B4-BE49-F238E27FC236}">
                <a16:creationId xmlns:a16="http://schemas.microsoft.com/office/drawing/2014/main" xmlns="" id="{A696FE9B-D064-423E-BA1F-2A9DDBC3A25C}"/>
              </a:ext>
            </a:extLst>
          </p:cNvPr>
          <p:cNvGraphicFramePr>
            <a:graphicFrameLocks/>
          </p:cNvGraphicFramePr>
          <p:nvPr>
            <p:extLst>
              <p:ext uri="{D42A27DB-BD31-4B8C-83A1-F6EECF244321}">
                <p14:modId xmlns:p14="http://schemas.microsoft.com/office/powerpoint/2010/main" val="2007711557"/>
              </p:ext>
            </p:extLst>
          </p:nvPr>
        </p:nvGraphicFramePr>
        <p:xfrm>
          <a:off x="9661581" y="5046450"/>
          <a:ext cx="447771" cy="370840"/>
        </p:xfrm>
        <a:graphic>
          <a:graphicData uri="http://schemas.openxmlformats.org/drawingml/2006/table">
            <a:tbl>
              <a:tblPr firstRow="1" bandRow="1">
                <a:tableStyleId>{5C22544A-7EE6-4342-B048-85BDC9FD1C3A}</a:tableStyleId>
              </a:tblPr>
              <a:tblGrid>
                <a:gridCol w="447771">
                  <a:extLst>
                    <a:ext uri="{9D8B030D-6E8A-4147-A177-3AD203B41FA5}">
                      <a16:colId xmlns:a16="http://schemas.microsoft.com/office/drawing/2014/main" xmlns="" val="3506468054"/>
                    </a:ext>
                  </a:extLst>
                </a:gridCol>
              </a:tblGrid>
              <a:tr h="370840">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sp>
        <p:nvSpPr>
          <p:cNvPr id="5" name="Textfeld 4">
            <a:extLst>
              <a:ext uri="{FF2B5EF4-FFF2-40B4-BE49-F238E27FC236}">
                <a16:creationId xmlns:a16="http://schemas.microsoft.com/office/drawing/2014/main" xmlns="" id="{62B08E9F-0E88-487D-950D-1B22B52E19B4}"/>
              </a:ext>
            </a:extLst>
          </p:cNvPr>
          <p:cNvSpPr txBox="1"/>
          <p:nvPr/>
        </p:nvSpPr>
        <p:spPr>
          <a:xfrm>
            <a:off x="10547227" y="2546229"/>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c</a:t>
            </a:r>
          </a:p>
        </p:txBody>
      </p:sp>
      <p:cxnSp>
        <p:nvCxnSpPr>
          <p:cNvPr id="42" name="Gerade Verbindung mit Pfeil 41">
            <a:extLst>
              <a:ext uri="{FF2B5EF4-FFF2-40B4-BE49-F238E27FC236}">
                <a16:creationId xmlns:a16="http://schemas.microsoft.com/office/drawing/2014/main" xmlns="" id="{1A5A2C39-9112-42B9-AEC4-CCB668406B4A}"/>
              </a:ext>
            </a:extLst>
          </p:cNvPr>
          <p:cNvCxnSpPr>
            <a:cxnSpLocks/>
          </p:cNvCxnSpPr>
          <p:nvPr/>
        </p:nvCxnSpPr>
        <p:spPr>
          <a:xfrm>
            <a:off x="10124538" y="2720196"/>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xmlns="" id="{58862A44-5720-44DA-82BC-BFB347D9B72E}"/>
              </a:ext>
            </a:extLst>
          </p:cNvPr>
          <p:cNvSpPr txBox="1"/>
          <p:nvPr/>
        </p:nvSpPr>
        <p:spPr>
          <a:xfrm>
            <a:off x="10532849" y="5076644"/>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c'</a:t>
            </a:r>
          </a:p>
        </p:txBody>
      </p:sp>
      <p:cxnSp>
        <p:nvCxnSpPr>
          <p:cNvPr id="44" name="Gerade Verbindung mit Pfeil 43">
            <a:extLst>
              <a:ext uri="{FF2B5EF4-FFF2-40B4-BE49-F238E27FC236}">
                <a16:creationId xmlns:a16="http://schemas.microsoft.com/office/drawing/2014/main" xmlns="" id="{BEA7E12D-0684-4458-90FA-90C0902D3B8F}"/>
              </a:ext>
            </a:extLst>
          </p:cNvPr>
          <p:cNvCxnSpPr>
            <a:cxnSpLocks/>
          </p:cNvCxnSpPr>
          <p:nvPr/>
        </p:nvCxnSpPr>
        <p:spPr>
          <a:xfrm>
            <a:off x="10110163" y="5250610"/>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xmlns="" id="{03FA643C-5DD3-4B01-A097-3346BE0D8AF5}"/>
              </a:ext>
            </a:extLst>
          </p:cNvPr>
          <p:cNvCxnSpPr>
            <a:cxnSpLocks/>
          </p:cNvCxnSpPr>
          <p:nvPr/>
        </p:nvCxnSpPr>
        <p:spPr>
          <a:xfrm>
            <a:off x="9709767" y="4784693"/>
            <a:ext cx="15812" cy="2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xmlns="" id="{9CEC5AEC-E9E2-4CDE-A83C-7CC88FF1455D}"/>
              </a:ext>
            </a:extLst>
          </p:cNvPr>
          <p:cNvCxnSpPr>
            <a:cxnSpLocks/>
          </p:cNvCxnSpPr>
          <p:nvPr/>
        </p:nvCxnSpPr>
        <p:spPr>
          <a:xfrm flipV="1">
            <a:off x="9741389" y="5402919"/>
            <a:ext cx="0" cy="27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11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1" grpId="0"/>
      <p:bldP spid="32" grpId="0"/>
      <p:bldP spid="12" grpId="0" animBg="1"/>
      <p:bldP spid="52" grpId="0"/>
      <p:bldP spid="53" grpId="0"/>
      <p:bldP spid="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17190DD-30EB-4706-A45A-965ED5A44E6B}"/>
              </a:ext>
            </a:extLst>
          </p:cNvPr>
          <p:cNvSpPr>
            <a:spLocks noGrp="1"/>
          </p:cNvSpPr>
          <p:nvPr>
            <p:ph type="title"/>
          </p:nvPr>
        </p:nvSpPr>
        <p:spPr/>
        <p:txBody>
          <a:bodyPr/>
          <a:lstStyle/>
          <a:p>
            <a:r>
              <a:rPr lang="en-GB" dirty="0" smtClean="0"/>
              <a:t>Homework – General Remarks</a:t>
            </a:r>
            <a:endParaRPr lang="en-GB" dirty="0"/>
          </a:p>
        </p:txBody>
      </p:sp>
      <p:sp>
        <p:nvSpPr>
          <p:cNvPr id="5" name="Content Placeholder 4">
            <a:extLst>
              <a:ext uri="{FF2B5EF4-FFF2-40B4-BE49-F238E27FC236}">
                <a16:creationId xmlns:a16="http://schemas.microsoft.com/office/drawing/2014/main" xmlns="" id="{A87B98F0-1C8A-474A-83D8-6E622BBBC5E5}"/>
              </a:ext>
            </a:extLst>
          </p:cNvPr>
          <p:cNvSpPr>
            <a:spLocks noGrp="1"/>
          </p:cNvSpPr>
          <p:nvPr>
            <p:ph idx="1"/>
          </p:nvPr>
        </p:nvSpPr>
        <p:spPr/>
        <p:txBody>
          <a:bodyPr vert="horz" lIns="0" tIns="45720" rIns="0" bIns="45720" rtlCol="0" anchor="t">
            <a:normAutofit/>
          </a:bodyPr>
          <a:lstStyle/>
          <a:p>
            <a:pPr marL="182055" indent="-182245"/>
            <a:r>
              <a:rPr lang="en-GB" dirty="0" smtClean="0">
                <a:solidFill>
                  <a:srgbClr val="3F3F3F"/>
                </a:solidFill>
                <a:cs typeface="Calibri"/>
              </a:rPr>
              <a:t>Even if not stated in the task explicitly, we would be happy if your function scripts come with a couple of lines testing the functions</a:t>
            </a:r>
          </a:p>
          <a:p>
            <a:pPr marL="383540" lvl="1" indent="-182245"/>
            <a:r>
              <a:rPr lang="en-GB" dirty="0" smtClean="0">
                <a:solidFill>
                  <a:srgbClr val="3F3F3F"/>
                </a:solidFill>
                <a:cs typeface="Calibri"/>
              </a:rPr>
              <a:t>That makes it easier for us to test your program </a:t>
            </a:r>
            <a:r>
              <a:rPr lang="en-GB" dirty="0" smtClean="0">
                <a:solidFill>
                  <a:srgbClr val="3F3F3F"/>
                </a:solidFill>
                <a:cs typeface="Calibri"/>
                <a:sym typeface="Wingdings" pitchFamily="2" charset="2"/>
              </a:rPr>
              <a:t></a:t>
            </a:r>
          </a:p>
          <a:p>
            <a:pPr marL="383540" lvl="1" indent="-182245"/>
            <a:endParaRPr lang="en-GB" dirty="0">
              <a:solidFill>
                <a:srgbClr val="3F3F3F"/>
              </a:solidFill>
              <a:cs typeface="Calibri"/>
              <a:sym typeface="Wingdings" pitchFamily="2" charset="2"/>
            </a:endParaRPr>
          </a:p>
          <a:p>
            <a:pPr marL="182055" indent="-182245"/>
            <a:r>
              <a:rPr lang="en-GB" dirty="0" smtClean="0">
                <a:solidFill>
                  <a:srgbClr val="3F3F3F"/>
                </a:solidFill>
                <a:cs typeface="Calibri"/>
                <a:sym typeface="Wingdings" pitchFamily="2" charset="2"/>
              </a:rPr>
              <a:t>There were many mistakes that could have been fixed quickly</a:t>
            </a:r>
          </a:p>
          <a:p>
            <a:pPr marL="383540" lvl="1" indent="-182245"/>
            <a:r>
              <a:rPr lang="en-GB" dirty="0" smtClean="0">
                <a:solidFill>
                  <a:srgbClr val="3F3F3F"/>
                </a:solidFill>
                <a:cs typeface="Calibri"/>
                <a:sym typeface="Wingdings" pitchFamily="2" charset="2"/>
              </a:rPr>
              <a:t>To prevent this, test and execute your functions and programs before you hand them in</a:t>
            </a:r>
          </a:p>
          <a:p>
            <a:pPr marL="383540" lvl="1" indent="-182245"/>
            <a:r>
              <a:rPr lang="en-GB" dirty="0" smtClean="0">
                <a:solidFill>
                  <a:srgbClr val="3F3F3F"/>
                </a:solidFill>
                <a:cs typeface="Calibri"/>
                <a:sym typeface="Wingdings" pitchFamily="2" charset="2"/>
              </a:rPr>
              <a:t>Read through the task again to make sure your did not misread some part</a:t>
            </a:r>
            <a:endParaRPr lang="en-GB" dirty="0" smtClean="0">
              <a:solidFill>
                <a:srgbClr val="3F3F3F"/>
              </a:solidFill>
              <a:cs typeface="Calibri"/>
            </a:endParaRPr>
          </a:p>
        </p:txBody>
      </p:sp>
      <p:sp>
        <p:nvSpPr>
          <p:cNvPr id="3" name="Slide Number Placeholder 2">
            <a:extLst>
              <a:ext uri="{FF2B5EF4-FFF2-40B4-BE49-F238E27FC236}">
                <a16:creationId xmlns:a16="http://schemas.microsoft.com/office/drawing/2014/main" xmlns="" id="{8D79A3A0-5D8B-4922-A354-F49EEE6C909B}"/>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8810487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41DCB17-9693-4011-B671-2994F4E0A27E}"/>
              </a:ext>
            </a:extLst>
          </p:cNvPr>
          <p:cNvSpPr>
            <a:spLocks noGrp="1"/>
          </p:cNvSpPr>
          <p:nvPr>
            <p:ph type="title"/>
          </p:nvPr>
        </p:nvSpPr>
        <p:spPr/>
        <p:txBody>
          <a:bodyPr/>
          <a:lstStyle/>
          <a:p>
            <a:r>
              <a:rPr lang="de-DE" dirty="0">
                <a:cs typeface="Calibri Light"/>
              </a:rPr>
              <a:t>TMYK : </a:t>
            </a:r>
            <a:r>
              <a:rPr lang="de-DE" dirty="0" err="1">
                <a:cs typeface="Calibri Light"/>
              </a:rPr>
              <a:t>Copying</a:t>
            </a:r>
            <a:endParaRPr lang="de-DE" dirty="0"/>
          </a:p>
        </p:txBody>
      </p:sp>
      <p:sp>
        <p:nvSpPr>
          <p:cNvPr id="7" name="Inhaltsplatzhalter 6">
            <a:extLst>
              <a:ext uri="{FF2B5EF4-FFF2-40B4-BE49-F238E27FC236}">
                <a16:creationId xmlns:a16="http://schemas.microsoft.com/office/drawing/2014/main" xmlns="" id="{35CAD598-E414-4129-B6DA-E92F0880C556}"/>
              </a:ext>
            </a:extLst>
          </p:cNvPr>
          <p:cNvSpPr>
            <a:spLocks noGrp="1"/>
          </p:cNvSpPr>
          <p:nvPr>
            <p:ph idx="1"/>
          </p:nvPr>
        </p:nvSpPr>
        <p:spPr>
          <a:xfrm>
            <a:off x="1140412" y="1960753"/>
            <a:ext cx="10058400" cy="4023360"/>
          </a:xfrm>
        </p:spPr>
        <p:txBody>
          <a:bodyPr vert="horz" lIns="0" tIns="45720" rIns="0" bIns="45720" rtlCol="0" anchor="t">
            <a:normAutofit/>
          </a:bodyPr>
          <a:lstStyle/>
          <a:p>
            <a:r>
              <a:rPr lang="de-DE" sz="2400" dirty="0">
                <a:cs typeface="Calibri"/>
              </a:rPr>
              <a:t>So </a:t>
            </a:r>
            <a:r>
              <a:rPr lang="de-DE" sz="2400" dirty="0" err="1">
                <a:cs typeface="Calibri"/>
              </a:rPr>
              <a:t>to</a:t>
            </a:r>
            <a:r>
              <a:rPr lang="de-DE" sz="2400" dirty="0">
                <a:cs typeface="Calibri"/>
              </a:rPr>
              <a:t> </a:t>
            </a:r>
            <a:r>
              <a:rPr lang="de-DE" sz="2400" dirty="0" err="1">
                <a:cs typeface="Calibri"/>
              </a:rPr>
              <a:t>make</a:t>
            </a:r>
            <a:r>
              <a:rPr lang="de-DE" sz="2400" dirty="0">
                <a:cs typeface="Calibri"/>
              </a:rPr>
              <a:t> </a:t>
            </a:r>
            <a:r>
              <a:rPr lang="de-DE" sz="2400" dirty="0" err="1">
                <a:cs typeface="Calibri"/>
              </a:rPr>
              <a:t>sure</a:t>
            </a:r>
            <a:r>
              <a:rPr lang="de-DE" sz="2400" dirty="0">
                <a:cs typeface="Calibri"/>
              </a:rPr>
              <a:t> </a:t>
            </a:r>
            <a:r>
              <a:rPr lang="de-DE" sz="2400" dirty="0" err="1">
                <a:cs typeface="Calibri"/>
              </a:rPr>
              <a:t>this</a:t>
            </a:r>
            <a:r>
              <a:rPr lang="de-DE" sz="2400" dirty="0">
                <a:cs typeface="Calibri"/>
              </a:rPr>
              <a:t> </a:t>
            </a:r>
            <a:r>
              <a:rPr lang="de-DE" sz="2400" dirty="0" err="1">
                <a:cs typeface="Calibri"/>
              </a:rPr>
              <a:t>doesn't</a:t>
            </a:r>
            <a:r>
              <a:rPr lang="de-DE" sz="2400" dirty="0">
                <a:cs typeface="Calibri"/>
              </a:rPr>
              <a:t> happen, </a:t>
            </a:r>
            <a:r>
              <a:rPr lang="de-DE" sz="2400" dirty="0" err="1">
                <a:cs typeface="Calibri"/>
              </a:rPr>
              <a:t>we</a:t>
            </a:r>
            <a:r>
              <a:rPr lang="de-DE" sz="2400" dirty="0">
                <a:cs typeface="Calibri"/>
              </a:rPr>
              <a:t> </a:t>
            </a:r>
            <a:r>
              <a:rPr lang="de-DE" sz="2400" dirty="0" err="1">
                <a:cs typeface="Calibri"/>
              </a:rPr>
              <a:t>need</a:t>
            </a:r>
            <a:r>
              <a:rPr lang="de-DE" sz="2400" dirty="0">
                <a:cs typeface="Calibri"/>
              </a:rPr>
              <a:t> </a:t>
            </a:r>
            <a:r>
              <a:rPr lang="de-DE" sz="2400" dirty="0" err="1">
                <a:cs typeface="Calibri"/>
              </a:rPr>
              <a:t>to</a:t>
            </a:r>
            <a:r>
              <a:rPr lang="de-DE" sz="2400" dirty="0">
                <a:cs typeface="Calibri"/>
              </a:rPr>
              <a:t> </a:t>
            </a:r>
            <a:r>
              <a:rPr lang="de-DE" sz="2400" dirty="0" err="1">
                <a:cs typeface="Calibri"/>
              </a:rPr>
              <a:t>make</a:t>
            </a:r>
            <a:r>
              <a:rPr lang="de-DE" sz="2400" dirty="0">
                <a:cs typeface="Calibri"/>
              </a:rPr>
              <a:t> a </a:t>
            </a:r>
            <a:r>
              <a:rPr lang="de-DE" sz="2400" i="1" dirty="0" err="1">
                <a:cs typeface="Calibri"/>
              </a:rPr>
              <a:t>deep</a:t>
            </a:r>
            <a:r>
              <a:rPr lang="de-DE" sz="2400" i="1" dirty="0">
                <a:cs typeface="Calibri"/>
              </a:rPr>
              <a:t> </a:t>
            </a:r>
            <a:r>
              <a:rPr lang="de-DE" sz="2400" i="1" dirty="0" err="1">
                <a:cs typeface="Calibri"/>
              </a:rPr>
              <a:t>copy</a:t>
            </a:r>
            <a:endParaRPr lang="de-DE" dirty="0" err="1"/>
          </a:p>
          <a:p>
            <a:r>
              <a:rPr lang="de-DE" sz="2400" dirty="0" err="1">
                <a:cs typeface="Calibri"/>
              </a:rPr>
              <a:t>To</a:t>
            </a:r>
            <a:r>
              <a:rPr lang="de-DE" sz="2400" dirty="0">
                <a:cs typeface="Calibri"/>
              </a:rPr>
              <a:t> do </a:t>
            </a:r>
            <a:r>
              <a:rPr lang="de-DE" sz="2400" dirty="0" err="1">
                <a:cs typeface="Calibri"/>
              </a:rPr>
              <a:t>this</a:t>
            </a:r>
            <a:r>
              <a:rPr lang="de-DE" sz="2400" dirty="0">
                <a:cs typeface="Calibri"/>
              </a:rPr>
              <a:t> in Python, </a:t>
            </a:r>
            <a:r>
              <a:rPr lang="de-DE" sz="2400" dirty="0" err="1">
                <a:cs typeface="Calibri"/>
              </a:rPr>
              <a:t>import</a:t>
            </a:r>
            <a:r>
              <a:rPr lang="de-DE" sz="2400" dirty="0">
                <a:cs typeface="Calibri"/>
              </a:rPr>
              <a:t> </a:t>
            </a:r>
            <a:r>
              <a:rPr lang="de-DE" sz="2400" dirty="0" err="1">
                <a:cs typeface="Calibri"/>
              </a:rPr>
              <a:t>the</a:t>
            </a:r>
            <a:r>
              <a:rPr lang="de-DE" sz="2400" dirty="0">
                <a:cs typeface="Calibri"/>
              </a:rPr>
              <a:t> </a:t>
            </a:r>
            <a:r>
              <a:rPr lang="de-DE" sz="2400" i="1" dirty="0" err="1">
                <a:cs typeface="Calibri"/>
              </a:rPr>
              <a:t>copy</a:t>
            </a:r>
            <a:r>
              <a:rPr lang="de-DE" sz="2400" i="1" dirty="0">
                <a:cs typeface="Calibri"/>
              </a:rPr>
              <a:t> </a:t>
            </a:r>
            <a:r>
              <a:rPr lang="de-DE" sz="2400" dirty="0" err="1">
                <a:cs typeface="Calibri"/>
              </a:rPr>
              <a:t>module</a:t>
            </a:r>
            <a:r>
              <a:rPr lang="de-DE" sz="2400" dirty="0">
                <a:cs typeface="Calibri"/>
              </a:rPr>
              <a:t> and </a:t>
            </a:r>
            <a:r>
              <a:rPr lang="de-DE" sz="2400" dirty="0" err="1">
                <a:cs typeface="Calibri"/>
              </a:rPr>
              <a:t>use</a:t>
            </a:r>
            <a:r>
              <a:rPr lang="de-DE" sz="2400" dirty="0">
                <a:cs typeface="Calibri"/>
              </a:rPr>
              <a:t> </a:t>
            </a:r>
            <a:r>
              <a:rPr lang="de-DE" sz="2400" dirty="0" err="1">
                <a:latin typeface="Consolas"/>
                <a:cs typeface="Calibri"/>
              </a:rPr>
              <a:t>copy.deepcopy</a:t>
            </a:r>
            <a:r>
              <a:rPr lang="de-DE" sz="2400" dirty="0">
                <a:latin typeface="Consolas"/>
                <a:cs typeface="Calibri"/>
              </a:rPr>
              <a:t>(list1)</a:t>
            </a:r>
          </a:p>
          <a:p>
            <a:endParaRPr lang="de-DE" sz="2400" dirty="0">
              <a:cs typeface="Calibri"/>
            </a:endParaRPr>
          </a:p>
        </p:txBody>
      </p:sp>
      <p:sp>
        <p:nvSpPr>
          <p:cNvPr id="4" name="Foliennummernplatzhalter 3">
            <a:extLst>
              <a:ext uri="{FF2B5EF4-FFF2-40B4-BE49-F238E27FC236}">
                <a16:creationId xmlns:a16="http://schemas.microsoft.com/office/drawing/2014/main" xmlns="" id="{0541A25F-F115-4205-9ED2-2C251354F6F2}"/>
              </a:ext>
            </a:extLst>
          </p:cNvPr>
          <p:cNvSpPr>
            <a:spLocks noGrp="1"/>
          </p:cNvSpPr>
          <p:nvPr>
            <p:ph type="sldNum" sz="quarter" idx="12"/>
          </p:nvPr>
        </p:nvSpPr>
        <p:spPr/>
        <p:txBody>
          <a:bodyPr/>
          <a:lstStyle/>
          <a:p>
            <a:fld id="{89C4E583-6443-4199-AF95-A2ECCC288D48}" type="slidenum">
              <a:rPr lang="en-GB" smtClean="0"/>
              <a:t>80</a:t>
            </a:fld>
            <a:endParaRPr lang="en-GB"/>
          </a:p>
        </p:txBody>
      </p:sp>
      <p:graphicFrame>
        <p:nvGraphicFramePr>
          <p:cNvPr id="5" name="Tabelle 18">
            <a:extLst>
              <a:ext uri="{FF2B5EF4-FFF2-40B4-BE49-F238E27FC236}">
                <a16:creationId xmlns:a16="http://schemas.microsoft.com/office/drawing/2014/main" xmlns="" id="{078EACBC-056E-45C3-8167-CE60F0ADD196}"/>
              </a:ext>
            </a:extLst>
          </p:cNvPr>
          <p:cNvGraphicFramePr>
            <a:graphicFrameLocks/>
          </p:cNvGraphicFramePr>
          <p:nvPr>
            <p:extLst>
              <p:ext uri="{D42A27DB-BD31-4B8C-83A1-F6EECF244321}">
                <p14:modId xmlns:p14="http://schemas.microsoft.com/office/powerpoint/2010/main" val="2270029830"/>
              </p:ext>
            </p:extLst>
          </p:nvPr>
        </p:nvGraphicFramePr>
        <p:xfrm>
          <a:off x="5635929" y="4241313"/>
          <a:ext cx="1270108" cy="370840"/>
        </p:xfrm>
        <a:graphic>
          <a:graphicData uri="http://schemas.openxmlformats.org/drawingml/2006/table">
            <a:tbl>
              <a:tblPr>
                <a:tableStyleId>{5C22544A-7EE6-4342-B048-85BDC9FD1C3A}</a:tableStyleId>
              </a:tblPr>
              <a:tblGrid>
                <a:gridCol w="635054">
                  <a:extLst>
                    <a:ext uri="{9D8B030D-6E8A-4147-A177-3AD203B41FA5}">
                      <a16:colId xmlns:a16="http://schemas.microsoft.com/office/drawing/2014/main" xmlns="" val="3506468054"/>
                    </a:ext>
                  </a:extLst>
                </a:gridCol>
                <a:gridCol w="635054">
                  <a:extLst>
                    <a:ext uri="{9D8B030D-6E8A-4147-A177-3AD203B41FA5}">
                      <a16:colId xmlns:a16="http://schemas.microsoft.com/office/drawing/2014/main" xmlns=""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a16="http://schemas.microsoft.com/office/drawing/2014/main" xmlns="" val="3612408576"/>
                  </a:ext>
                </a:extLst>
              </a:tr>
            </a:tbl>
          </a:graphicData>
        </a:graphic>
      </p:graphicFrame>
      <p:sp>
        <p:nvSpPr>
          <p:cNvPr id="6" name="Textfeld 5">
            <a:extLst>
              <a:ext uri="{FF2B5EF4-FFF2-40B4-BE49-F238E27FC236}">
                <a16:creationId xmlns:a16="http://schemas.microsoft.com/office/drawing/2014/main" xmlns="" id="{DB535DA0-9DE6-425B-A2C7-9C7F102F8605}"/>
              </a:ext>
            </a:extLst>
          </p:cNvPr>
          <p:cNvSpPr txBox="1"/>
          <p:nvPr/>
        </p:nvSpPr>
        <p:spPr>
          <a:xfrm>
            <a:off x="3588592" y="3667664"/>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8" name="Textfeld 7">
            <a:extLst>
              <a:ext uri="{FF2B5EF4-FFF2-40B4-BE49-F238E27FC236}">
                <a16:creationId xmlns:a16="http://schemas.microsoft.com/office/drawing/2014/main" xmlns="" id="{24D5BF1F-BCC6-4E96-B328-C73758BEBABE}"/>
              </a:ext>
            </a:extLst>
          </p:cNvPr>
          <p:cNvSpPr txBox="1"/>
          <p:nvPr/>
        </p:nvSpPr>
        <p:spPr>
          <a:xfrm>
            <a:off x="3588587" y="4846611"/>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9" name="Gerade Verbindung mit Pfeil 8">
            <a:extLst>
              <a:ext uri="{FF2B5EF4-FFF2-40B4-BE49-F238E27FC236}">
                <a16:creationId xmlns:a16="http://schemas.microsoft.com/office/drawing/2014/main" xmlns="" id="{BE3E6DE8-C7C5-4C5E-93A1-09A5AD6197B1}"/>
              </a:ext>
            </a:extLst>
          </p:cNvPr>
          <p:cNvCxnSpPr>
            <a:cxnSpLocks/>
          </p:cNvCxnSpPr>
          <p:nvPr/>
        </p:nvCxnSpPr>
        <p:spPr>
          <a:xfrm>
            <a:off x="4057295" y="3870380"/>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xmlns="" id="{623A61DF-A03D-4544-9F37-704771202285}"/>
              </a:ext>
            </a:extLst>
          </p:cNvPr>
          <p:cNvCxnSpPr>
            <a:cxnSpLocks/>
          </p:cNvCxnSpPr>
          <p:nvPr/>
        </p:nvCxnSpPr>
        <p:spPr>
          <a:xfrm>
            <a:off x="4143559" y="5049328"/>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elle 18">
            <a:extLst>
              <a:ext uri="{FF2B5EF4-FFF2-40B4-BE49-F238E27FC236}">
                <a16:creationId xmlns:a16="http://schemas.microsoft.com/office/drawing/2014/main" xmlns="" id="{A86FDC4A-DF61-488E-BB07-28273FE10489}"/>
              </a:ext>
            </a:extLst>
          </p:cNvPr>
          <p:cNvGraphicFramePr>
            <a:graphicFrameLocks/>
          </p:cNvGraphicFramePr>
          <p:nvPr>
            <p:extLst>
              <p:ext uri="{D42A27DB-BD31-4B8C-83A1-F6EECF244321}">
                <p14:modId xmlns:p14="http://schemas.microsoft.com/office/powerpoint/2010/main" val="3540827324"/>
              </p:ext>
            </p:extLst>
          </p:nvPr>
        </p:nvGraphicFramePr>
        <p:xfrm>
          <a:off x="5506528" y="369498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graphicFrame>
        <p:nvGraphicFramePr>
          <p:cNvPr id="13" name="Tabelle 18">
            <a:extLst>
              <a:ext uri="{FF2B5EF4-FFF2-40B4-BE49-F238E27FC236}">
                <a16:creationId xmlns:a16="http://schemas.microsoft.com/office/drawing/2014/main" xmlns="" id="{8D426F16-82FF-41E7-BD6E-38A4D87C8C3D}"/>
              </a:ext>
            </a:extLst>
          </p:cNvPr>
          <p:cNvGraphicFramePr>
            <a:graphicFrameLocks/>
          </p:cNvGraphicFramePr>
          <p:nvPr>
            <p:extLst>
              <p:ext uri="{D42A27DB-BD31-4B8C-83A1-F6EECF244321}">
                <p14:modId xmlns:p14="http://schemas.microsoft.com/office/powerpoint/2010/main" val="188439752"/>
              </p:ext>
            </p:extLst>
          </p:nvPr>
        </p:nvGraphicFramePr>
        <p:xfrm>
          <a:off x="5549660" y="4931434"/>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a16="http://schemas.microsoft.com/office/drawing/2014/main" xmlns="" val="3506468054"/>
                    </a:ext>
                  </a:extLst>
                </a:gridCol>
                <a:gridCol w="635055">
                  <a:extLst>
                    <a:ext uri="{9D8B030D-6E8A-4147-A177-3AD203B41FA5}">
                      <a16:colId xmlns:a16="http://schemas.microsoft.com/office/drawing/2014/main" xmlns="" val="1840888462"/>
                    </a:ext>
                  </a:extLst>
                </a:gridCol>
                <a:gridCol w="635055">
                  <a:extLst>
                    <a:ext uri="{9D8B030D-6E8A-4147-A177-3AD203B41FA5}">
                      <a16:colId xmlns:a16="http://schemas.microsoft.com/office/drawing/2014/main" xmlns=""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a16="http://schemas.microsoft.com/office/drawing/2014/main" xmlns="" val="3612408576"/>
                  </a:ext>
                </a:extLst>
              </a:tr>
            </a:tbl>
          </a:graphicData>
        </a:graphic>
      </p:graphicFrame>
      <p:cxnSp>
        <p:nvCxnSpPr>
          <p:cNvPr id="14" name="Gerade Verbindung mit Pfeil 13">
            <a:extLst>
              <a:ext uri="{FF2B5EF4-FFF2-40B4-BE49-F238E27FC236}">
                <a16:creationId xmlns:a16="http://schemas.microsoft.com/office/drawing/2014/main" xmlns="" id="{D53CA4FA-13AD-4910-9A55-A1E9320BE74A}"/>
              </a:ext>
            </a:extLst>
          </p:cNvPr>
          <p:cNvCxnSpPr>
            <a:cxnSpLocks/>
          </p:cNvCxnSpPr>
          <p:nvPr/>
        </p:nvCxnSpPr>
        <p:spPr>
          <a:xfrm flipH="1">
            <a:off x="5791208" y="4042907"/>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xmlns="" id="{561FB154-FAEF-421B-B040-428972320FA4}"/>
              </a:ext>
            </a:extLst>
          </p:cNvPr>
          <p:cNvCxnSpPr>
            <a:cxnSpLocks/>
          </p:cNvCxnSpPr>
          <p:nvPr/>
        </p:nvCxnSpPr>
        <p:spPr>
          <a:xfrm flipH="1">
            <a:off x="6438196" y="404290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Tabelle 18">
            <a:extLst>
              <a:ext uri="{FF2B5EF4-FFF2-40B4-BE49-F238E27FC236}">
                <a16:creationId xmlns:a16="http://schemas.microsoft.com/office/drawing/2014/main" xmlns="" id="{C33FA663-3C02-4879-8A1E-296B76836005}"/>
              </a:ext>
            </a:extLst>
          </p:cNvPr>
          <p:cNvGraphicFramePr>
            <a:graphicFrameLocks/>
          </p:cNvGraphicFramePr>
          <p:nvPr>
            <p:extLst>
              <p:ext uri="{D42A27DB-BD31-4B8C-83A1-F6EECF244321}">
                <p14:modId xmlns:p14="http://schemas.microsoft.com/office/powerpoint/2010/main" val="749760897"/>
              </p:ext>
            </p:extLst>
          </p:nvPr>
        </p:nvGraphicFramePr>
        <p:xfrm>
          <a:off x="5592793" y="5463388"/>
          <a:ext cx="1270108" cy="370840"/>
        </p:xfrm>
        <a:graphic>
          <a:graphicData uri="http://schemas.openxmlformats.org/drawingml/2006/table">
            <a:tbl>
              <a:tblPr>
                <a:tableStyleId>{5C22544A-7EE6-4342-B048-85BDC9FD1C3A}</a:tableStyleId>
              </a:tblPr>
              <a:tblGrid>
                <a:gridCol w="635054">
                  <a:extLst>
                    <a:ext uri="{9D8B030D-6E8A-4147-A177-3AD203B41FA5}">
                      <a16:colId xmlns:a16="http://schemas.microsoft.com/office/drawing/2014/main" xmlns="" val="3506468054"/>
                    </a:ext>
                  </a:extLst>
                </a:gridCol>
                <a:gridCol w="635054">
                  <a:extLst>
                    <a:ext uri="{9D8B030D-6E8A-4147-A177-3AD203B41FA5}">
                      <a16:colId xmlns:a16="http://schemas.microsoft.com/office/drawing/2014/main" xmlns=""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a16="http://schemas.microsoft.com/office/drawing/2014/main" xmlns="" val="3612408576"/>
                  </a:ext>
                </a:extLst>
              </a:tr>
            </a:tbl>
          </a:graphicData>
        </a:graphic>
      </p:graphicFrame>
      <p:cxnSp>
        <p:nvCxnSpPr>
          <p:cNvPr id="69" name="Gerade Verbindung mit Pfeil 68">
            <a:extLst>
              <a:ext uri="{FF2B5EF4-FFF2-40B4-BE49-F238E27FC236}">
                <a16:creationId xmlns:a16="http://schemas.microsoft.com/office/drawing/2014/main" xmlns="" id="{DDC63314-A673-4FE6-AE08-5118E90DB7A0}"/>
              </a:ext>
            </a:extLst>
          </p:cNvPr>
          <p:cNvCxnSpPr>
            <a:cxnSpLocks/>
          </p:cNvCxnSpPr>
          <p:nvPr/>
        </p:nvCxnSpPr>
        <p:spPr>
          <a:xfrm flipH="1">
            <a:off x="5748072" y="526498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xmlns="" id="{2C2254D6-F984-4851-B5F0-CBB74F7AE443}"/>
              </a:ext>
            </a:extLst>
          </p:cNvPr>
          <p:cNvCxnSpPr>
            <a:cxnSpLocks/>
          </p:cNvCxnSpPr>
          <p:nvPr/>
        </p:nvCxnSpPr>
        <p:spPr>
          <a:xfrm flipH="1">
            <a:off x="6395065" y="5264977"/>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elle 18">
            <a:extLst>
              <a:ext uri="{FF2B5EF4-FFF2-40B4-BE49-F238E27FC236}">
                <a16:creationId xmlns:a16="http://schemas.microsoft.com/office/drawing/2014/main" xmlns="" id="{FF2DFD2C-11A7-4E63-9339-E436BE72A18D}"/>
              </a:ext>
            </a:extLst>
          </p:cNvPr>
          <p:cNvGraphicFramePr>
            <a:graphicFrameLocks/>
          </p:cNvGraphicFramePr>
          <p:nvPr>
            <p:extLst>
              <p:ext uri="{D42A27DB-BD31-4B8C-83A1-F6EECF244321}">
                <p14:modId xmlns:p14="http://schemas.microsoft.com/office/powerpoint/2010/main" val="775524545"/>
              </p:ext>
            </p:extLst>
          </p:nvPr>
        </p:nvGraphicFramePr>
        <p:xfrm>
          <a:off x="6843623" y="4241319"/>
          <a:ext cx="436598" cy="370840"/>
        </p:xfrm>
        <a:graphic>
          <a:graphicData uri="http://schemas.openxmlformats.org/drawingml/2006/table">
            <a:tbl>
              <a:tblPr firstRow="1" bandRow="1">
                <a:tableStyleId>{5C22544A-7EE6-4342-B048-85BDC9FD1C3A}</a:tableStyleId>
              </a:tblPr>
              <a:tblGrid>
                <a:gridCol w="436598">
                  <a:extLst>
                    <a:ext uri="{9D8B030D-6E8A-4147-A177-3AD203B41FA5}">
                      <a16:colId xmlns:a16="http://schemas.microsoft.com/office/drawing/2014/main" xmlns="" val="3506468054"/>
                    </a:ext>
                  </a:extLst>
                </a:gridCol>
              </a:tblGrid>
              <a:tr h="370840">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sp>
        <p:nvSpPr>
          <p:cNvPr id="49" name="Textfeld 48">
            <a:extLst>
              <a:ext uri="{FF2B5EF4-FFF2-40B4-BE49-F238E27FC236}">
                <a16:creationId xmlns:a16="http://schemas.microsoft.com/office/drawing/2014/main" xmlns="" id="{48640E9A-7C04-4B01-8176-7AAFE46F7303}"/>
              </a:ext>
            </a:extLst>
          </p:cNvPr>
          <p:cNvSpPr txBox="1"/>
          <p:nvPr/>
        </p:nvSpPr>
        <p:spPr>
          <a:xfrm>
            <a:off x="7700513" y="4242757"/>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c</a:t>
            </a:r>
          </a:p>
        </p:txBody>
      </p:sp>
      <p:cxnSp>
        <p:nvCxnSpPr>
          <p:cNvPr id="81" name="Gerade Verbindung mit Pfeil 80">
            <a:extLst>
              <a:ext uri="{FF2B5EF4-FFF2-40B4-BE49-F238E27FC236}">
                <a16:creationId xmlns:a16="http://schemas.microsoft.com/office/drawing/2014/main" xmlns="" id="{701C6608-844F-49DF-A62B-E5849E483B36}"/>
              </a:ext>
            </a:extLst>
          </p:cNvPr>
          <p:cNvCxnSpPr>
            <a:cxnSpLocks/>
          </p:cNvCxnSpPr>
          <p:nvPr/>
        </p:nvCxnSpPr>
        <p:spPr>
          <a:xfrm>
            <a:off x="7277822" y="4416724"/>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Tabelle 18">
            <a:extLst>
              <a:ext uri="{FF2B5EF4-FFF2-40B4-BE49-F238E27FC236}">
                <a16:creationId xmlns:a16="http://schemas.microsoft.com/office/drawing/2014/main" xmlns="" id="{9D07980C-7E2E-43C7-959A-738639DF97FC}"/>
              </a:ext>
            </a:extLst>
          </p:cNvPr>
          <p:cNvGraphicFramePr>
            <a:graphicFrameLocks/>
          </p:cNvGraphicFramePr>
          <p:nvPr>
            <p:extLst>
              <p:ext uri="{D42A27DB-BD31-4B8C-83A1-F6EECF244321}">
                <p14:modId xmlns:p14="http://schemas.microsoft.com/office/powerpoint/2010/main" val="232894666"/>
              </p:ext>
            </p:extLst>
          </p:nvPr>
        </p:nvGraphicFramePr>
        <p:xfrm>
          <a:off x="6798094" y="5450455"/>
          <a:ext cx="436598" cy="370840"/>
        </p:xfrm>
        <a:graphic>
          <a:graphicData uri="http://schemas.openxmlformats.org/drawingml/2006/table">
            <a:tbl>
              <a:tblPr firstRow="1" bandRow="1">
                <a:tableStyleId>{5C22544A-7EE6-4342-B048-85BDC9FD1C3A}</a:tableStyleId>
              </a:tblPr>
              <a:tblGrid>
                <a:gridCol w="436598">
                  <a:extLst>
                    <a:ext uri="{9D8B030D-6E8A-4147-A177-3AD203B41FA5}">
                      <a16:colId xmlns:a16="http://schemas.microsoft.com/office/drawing/2014/main" xmlns="" val="3506468054"/>
                    </a:ext>
                  </a:extLst>
                </a:gridCol>
              </a:tblGrid>
              <a:tr h="370840">
                <a:tc>
                  <a:txBody>
                    <a:bodyPr/>
                    <a:lstStyle/>
                    <a:p>
                      <a:pPr>
                        <a:buNone/>
                      </a:pPr>
                      <a:endParaRPr lang="de-DE" dirty="0"/>
                    </a:p>
                  </a:txBody>
                  <a:tcPr/>
                </a:tc>
                <a:extLst>
                  <a:ext uri="{0D108BD9-81ED-4DB2-BD59-A6C34878D82A}">
                    <a16:rowId xmlns:a16="http://schemas.microsoft.com/office/drawing/2014/main" xmlns="" val="3612408576"/>
                  </a:ext>
                </a:extLst>
              </a:tr>
            </a:tbl>
          </a:graphicData>
        </a:graphic>
      </p:graphicFrame>
      <p:sp>
        <p:nvSpPr>
          <p:cNvPr id="85" name="Textfeld 84">
            <a:extLst>
              <a:ext uri="{FF2B5EF4-FFF2-40B4-BE49-F238E27FC236}">
                <a16:creationId xmlns:a16="http://schemas.microsoft.com/office/drawing/2014/main" xmlns="" id="{BE8C6277-882C-498C-8FA1-63965C195D84}"/>
              </a:ext>
            </a:extLst>
          </p:cNvPr>
          <p:cNvSpPr txBox="1"/>
          <p:nvPr/>
        </p:nvSpPr>
        <p:spPr>
          <a:xfrm>
            <a:off x="7700513" y="5464837"/>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cs typeface="Calibri"/>
              </a:rPr>
              <a:t>c'</a:t>
            </a:r>
            <a:endParaRPr lang="de-DE" dirty="0"/>
          </a:p>
        </p:txBody>
      </p:sp>
      <p:cxnSp>
        <p:nvCxnSpPr>
          <p:cNvPr id="87" name="Gerade Verbindung mit Pfeil 86">
            <a:extLst>
              <a:ext uri="{FF2B5EF4-FFF2-40B4-BE49-F238E27FC236}">
                <a16:creationId xmlns:a16="http://schemas.microsoft.com/office/drawing/2014/main" xmlns="" id="{1FBC29D1-034B-452A-B103-5B0F3DAA4C1E}"/>
              </a:ext>
            </a:extLst>
          </p:cNvPr>
          <p:cNvCxnSpPr>
            <a:cxnSpLocks/>
          </p:cNvCxnSpPr>
          <p:nvPr/>
        </p:nvCxnSpPr>
        <p:spPr>
          <a:xfrm>
            <a:off x="7234692" y="5624422"/>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xmlns="" id="{03FA643C-5DD3-4B01-A097-3346BE0D8AF5}"/>
              </a:ext>
            </a:extLst>
          </p:cNvPr>
          <p:cNvCxnSpPr>
            <a:cxnSpLocks/>
          </p:cNvCxnSpPr>
          <p:nvPr/>
        </p:nvCxnSpPr>
        <p:spPr>
          <a:xfrm>
            <a:off x="7013432" y="4022916"/>
            <a:ext cx="0" cy="2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xmlns="" id="{03FA643C-5DD3-4B01-A097-3346BE0D8AF5}"/>
              </a:ext>
            </a:extLst>
          </p:cNvPr>
          <p:cNvCxnSpPr>
            <a:cxnSpLocks/>
          </p:cNvCxnSpPr>
          <p:nvPr/>
        </p:nvCxnSpPr>
        <p:spPr>
          <a:xfrm>
            <a:off x="7002960" y="5215943"/>
            <a:ext cx="0" cy="2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7844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55AB59-2431-4664-A149-34B10A20E88A}"/>
              </a:ext>
            </a:extLst>
          </p:cNvPr>
          <p:cNvSpPr>
            <a:spLocks noGrp="1"/>
          </p:cNvSpPr>
          <p:nvPr>
            <p:ph type="title"/>
          </p:nvPr>
        </p:nvSpPr>
        <p:spPr/>
        <p:txBody>
          <a:bodyPr/>
          <a:lstStyle/>
          <a:p>
            <a:r>
              <a:rPr lang="en-GB" dirty="0" smtClean="0"/>
              <a:t>TMYK: </a:t>
            </a:r>
            <a:r>
              <a:rPr lang="en-GB" dirty="0" err="1" smtClean="0"/>
              <a:t>Dicts</a:t>
            </a:r>
            <a:r>
              <a:rPr lang="en-GB" dirty="0" smtClean="0"/>
              <a:t> </a:t>
            </a:r>
            <a:r>
              <a:rPr lang="en-GB" dirty="0"/>
              <a:t>&amp; Sets</a:t>
            </a:r>
          </a:p>
        </p:txBody>
      </p:sp>
      <p:sp>
        <p:nvSpPr>
          <p:cNvPr id="3" name="Content Placeholder 2">
            <a:extLst>
              <a:ext uri="{FF2B5EF4-FFF2-40B4-BE49-F238E27FC236}">
                <a16:creationId xmlns:a16="http://schemas.microsoft.com/office/drawing/2014/main" xmlns="" id="{D51CDEFE-6607-4005-B33A-D4D7F70E7AEE}"/>
              </a:ext>
            </a:extLst>
          </p:cNvPr>
          <p:cNvSpPr>
            <a:spLocks noGrp="1"/>
          </p:cNvSpPr>
          <p:nvPr>
            <p:ph idx="1"/>
          </p:nvPr>
        </p:nvSpPr>
        <p:spPr/>
        <p:txBody>
          <a:bodyPr/>
          <a:lstStyle/>
          <a:p>
            <a:r>
              <a:rPr lang="en-GB" dirty="0" err="1" smtClean="0"/>
              <a:t>Dicts</a:t>
            </a:r>
            <a:r>
              <a:rPr lang="en-GB" dirty="0" smtClean="0"/>
              <a:t> </a:t>
            </a:r>
            <a:r>
              <a:rPr lang="en-GB" dirty="0"/>
              <a:t>&amp; </a:t>
            </a:r>
            <a:r>
              <a:rPr lang="en-GB" dirty="0" smtClean="0"/>
              <a:t>sets </a:t>
            </a:r>
            <a:r>
              <a:rPr lang="en-GB" dirty="0"/>
              <a:t>lose the ordering of their elements</a:t>
            </a:r>
          </a:p>
          <a:p>
            <a:r>
              <a:rPr lang="en-GB" dirty="0"/>
              <a:t>But they also keep track of their elements to guarantee they only appear once</a:t>
            </a:r>
          </a:p>
          <a:p>
            <a:pPr lvl="1"/>
            <a:r>
              <a:rPr lang="en-GB" dirty="0"/>
              <a:t>So how do they do this?</a:t>
            </a:r>
          </a:p>
          <a:p>
            <a:r>
              <a:rPr lang="en-GB" dirty="0"/>
              <a:t>Internally sets are pretty much </a:t>
            </a:r>
            <a:r>
              <a:rPr lang="en-GB" dirty="0" err="1"/>
              <a:t>dicts</a:t>
            </a:r>
            <a:r>
              <a:rPr lang="en-GB" dirty="0"/>
              <a:t> without </a:t>
            </a:r>
            <a:r>
              <a:rPr lang="en-GB" i="1" dirty="0"/>
              <a:t>values</a:t>
            </a:r>
          </a:p>
          <a:p>
            <a:r>
              <a:rPr lang="en-GB" dirty="0" err="1"/>
              <a:t>Dicts</a:t>
            </a:r>
            <a:r>
              <a:rPr lang="en-GB" dirty="0"/>
              <a:t> &amp; </a:t>
            </a:r>
            <a:r>
              <a:rPr lang="en-GB" dirty="0" smtClean="0"/>
              <a:t>sets </a:t>
            </a:r>
            <a:r>
              <a:rPr lang="en-GB" dirty="0"/>
              <a:t>are using </a:t>
            </a:r>
            <a:r>
              <a:rPr lang="en-GB" i="1" dirty="0" err="1"/>
              <a:t>Hashmaps</a:t>
            </a:r>
            <a:endParaRPr lang="en-GB" dirty="0"/>
          </a:p>
        </p:txBody>
      </p:sp>
      <p:sp>
        <p:nvSpPr>
          <p:cNvPr id="4" name="Slide Number Placeholder 3">
            <a:extLst>
              <a:ext uri="{FF2B5EF4-FFF2-40B4-BE49-F238E27FC236}">
                <a16:creationId xmlns:a16="http://schemas.microsoft.com/office/drawing/2014/main" xmlns="" id="{313243E5-9691-4DAB-BD12-6519CEFECB76}"/>
              </a:ext>
            </a:extLst>
          </p:cNvPr>
          <p:cNvSpPr>
            <a:spLocks noGrp="1"/>
          </p:cNvSpPr>
          <p:nvPr>
            <p:ph type="sldNum" sz="quarter" idx="12"/>
          </p:nvPr>
        </p:nvSpPr>
        <p:spPr/>
        <p:txBody>
          <a:bodyPr/>
          <a:lstStyle/>
          <a:p>
            <a:fld id="{89C4E583-6443-4199-AF95-A2ECCC288D48}" type="slidenum">
              <a:rPr lang="en-GB" smtClean="0"/>
              <a:t>81</a:t>
            </a:fld>
            <a:endParaRPr lang="en-GB"/>
          </a:p>
        </p:txBody>
      </p:sp>
    </p:spTree>
    <p:extLst>
      <p:ext uri="{BB962C8B-B14F-4D97-AF65-F5344CB8AC3E}">
        <p14:creationId xmlns:p14="http://schemas.microsoft.com/office/powerpoint/2010/main" val="3352636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142E5B-66AA-4262-B5C6-3C02561A8A0D}"/>
              </a:ext>
            </a:extLst>
          </p:cNvPr>
          <p:cNvSpPr>
            <a:spLocks noGrp="1"/>
          </p:cNvSpPr>
          <p:nvPr>
            <p:ph type="title"/>
          </p:nvPr>
        </p:nvSpPr>
        <p:spPr/>
        <p:txBody>
          <a:bodyPr/>
          <a:lstStyle/>
          <a:p>
            <a:r>
              <a:rPr lang="en-GB" dirty="0"/>
              <a:t>TMYK: </a:t>
            </a:r>
            <a:r>
              <a:rPr lang="en-GB" dirty="0" err="1" smtClean="0"/>
              <a:t>Dicts</a:t>
            </a:r>
            <a:r>
              <a:rPr lang="en-GB" dirty="0" smtClean="0"/>
              <a:t> </a:t>
            </a:r>
            <a:r>
              <a:rPr lang="en-GB" dirty="0"/>
              <a:t>&amp; Sets: Hashes</a:t>
            </a:r>
          </a:p>
        </p:txBody>
      </p:sp>
      <p:sp>
        <p:nvSpPr>
          <p:cNvPr id="3" name="Content Placeholder 2">
            <a:extLst>
              <a:ext uri="{FF2B5EF4-FFF2-40B4-BE49-F238E27FC236}">
                <a16:creationId xmlns:a16="http://schemas.microsoft.com/office/drawing/2014/main" xmlns="" id="{56553E70-9A6D-415C-BF4F-4AE294CA2959}"/>
              </a:ext>
            </a:extLst>
          </p:cNvPr>
          <p:cNvSpPr>
            <a:spLocks noGrp="1"/>
          </p:cNvSpPr>
          <p:nvPr>
            <p:ph idx="1"/>
          </p:nvPr>
        </p:nvSpPr>
        <p:spPr/>
        <p:txBody>
          <a:bodyPr>
            <a:normAutofit fontScale="92500" lnSpcReduction="10000"/>
          </a:bodyPr>
          <a:lstStyle/>
          <a:p>
            <a:r>
              <a:rPr lang="en-GB" dirty="0"/>
              <a:t>Hashes are a form of function to </a:t>
            </a:r>
            <a:r>
              <a:rPr lang="en-GB" i="1" dirty="0"/>
              <a:t>reduce</a:t>
            </a:r>
            <a:r>
              <a:rPr lang="en-GB" dirty="0"/>
              <a:t> some object to a single </a:t>
            </a:r>
            <a:r>
              <a:rPr lang="en-GB" i="1" dirty="0"/>
              <a:t>number</a:t>
            </a:r>
            <a:endParaRPr lang="en-GB" dirty="0"/>
          </a:p>
          <a:p>
            <a:r>
              <a:rPr lang="en-GB" dirty="0"/>
              <a:t>A simple hash function for example would be to do a modulo 10 to reduce an object to a number from 0 to 9</a:t>
            </a:r>
          </a:p>
          <a:p>
            <a:r>
              <a:rPr lang="en-GB" dirty="0"/>
              <a:t>An optimal hash function would find a unique number for all available objects</a:t>
            </a:r>
          </a:p>
          <a:p>
            <a:pPr lvl="1"/>
            <a:r>
              <a:rPr lang="en-GB" dirty="0"/>
              <a:t>That’s really hard  to do</a:t>
            </a:r>
          </a:p>
          <a:p>
            <a:r>
              <a:rPr lang="en-GB" b="1" dirty="0" err="1"/>
              <a:t>Hashmaps</a:t>
            </a:r>
            <a:r>
              <a:rPr lang="en-GB" dirty="0"/>
              <a:t> now use hashes to store values</a:t>
            </a:r>
          </a:p>
          <a:p>
            <a:pPr lvl="1"/>
            <a:r>
              <a:rPr lang="en-GB" dirty="0"/>
              <a:t>The hashes are used as a first step -&gt; We follow the hash to where it’s stored</a:t>
            </a:r>
          </a:p>
          <a:p>
            <a:pPr lvl="1"/>
            <a:r>
              <a:rPr lang="en-GB" dirty="0"/>
              <a:t>Then we compare the key to the </a:t>
            </a:r>
            <a:r>
              <a:rPr lang="en-GB" dirty="0" smtClean="0"/>
              <a:t>key that </a:t>
            </a:r>
            <a:r>
              <a:rPr lang="en-GB" dirty="0"/>
              <a:t>is stored at the </a:t>
            </a:r>
            <a:r>
              <a:rPr lang="en-GB" dirty="0" smtClean="0"/>
              <a:t>hash </a:t>
            </a:r>
            <a:r>
              <a:rPr lang="en-GB" dirty="0"/>
              <a:t>position</a:t>
            </a:r>
          </a:p>
          <a:p>
            <a:pPr lvl="1"/>
            <a:r>
              <a:rPr lang="en-GB" dirty="0"/>
              <a:t>If it is the same: Great! We can get the value</a:t>
            </a:r>
          </a:p>
          <a:p>
            <a:pPr lvl="1"/>
            <a:r>
              <a:rPr lang="en-GB" dirty="0"/>
              <a:t>Otherwise we need to look in the adjacent field to find the key</a:t>
            </a:r>
          </a:p>
          <a:p>
            <a:pPr lvl="1"/>
            <a:r>
              <a:rPr lang="en-GB" dirty="0"/>
              <a:t>The </a:t>
            </a:r>
            <a:r>
              <a:rPr lang="en-GB" i="1" dirty="0"/>
              <a:t>hashes</a:t>
            </a:r>
            <a:r>
              <a:rPr lang="en-GB" dirty="0"/>
              <a:t> are </a:t>
            </a:r>
            <a:r>
              <a:rPr lang="en-GB" i="1" dirty="0"/>
              <a:t>mapped</a:t>
            </a:r>
            <a:r>
              <a:rPr lang="en-GB" dirty="0"/>
              <a:t> to their </a:t>
            </a:r>
            <a:r>
              <a:rPr lang="en-GB" i="1" dirty="0"/>
              <a:t>keys</a:t>
            </a:r>
            <a:endParaRPr lang="en-GB" dirty="0"/>
          </a:p>
        </p:txBody>
      </p:sp>
      <p:sp>
        <p:nvSpPr>
          <p:cNvPr id="4" name="Slide Number Placeholder 3">
            <a:extLst>
              <a:ext uri="{FF2B5EF4-FFF2-40B4-BE49-F238E27FC236}">
                <a16:creationId xmlns:a16="http://schemas.microsoft.com/office/drawing/2014/main" xmlns="" id="{0DDA67D2-5123-4A5B-A860-4D1E61EFC894}"/>
              </a:ext>
            </a:extLst>
          </p:cNvPr>
          <p:cNvSpPr>
            <a:spLocks noGrp="1"/>
          </p:cNvSpPr>
          <p:nvPr>
            <p:ph type="sldNum" sz="quarter" idx="12"/>
          </p:nvPr>
        </p:nvSpPr>
        <p:spPr/>
        <p:txBody>
          <a:bodyPr/>
          <a:lstStyle/>
          <a:p>
            <a:fld id="{89C4E583-6443-4199-AF95-A2ECCC288D48}" type="slidenum">
              <a:rPr lang="en-GB" smtClean="0"/>
              <a:t>82</a:t>
            </a:fld>
            <a:endParaRPr lang="en-GB"/>
          </a:p>
        </p:txBody>
      </p:sp>
    </p:spTree>
    <p:extLst>
      <p:ext uri="{BB962C8B-B14F-4D97-AF65-F5344CB8AC3E}">
        <p14:creationId xmlns:p14="http://schemas.microsoft.com/office/powerpoint/2010/main" val="38750869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7D5C9-540E-4A37-A0A2-B4C1B88245D0}"/>
              </a:ext>
            </a:extLst>
          </p:cNvPr>
          <p:cNvSpPr>
            <a:spLocks noGrp="1"/>
          </p:cNvSpPr>
          <p:nvPr>
            <p:ph type="title"/>
          </p:nvPr>
        </p:nvSpPr>
        <p:spPr/>
        <p:txBody>
          <a:bodyPr/>
          <a:lstStyle/>
          <a:p>
            <a:r>
              <a:rPr lang="en-GB" dirty="0"/>
              <a:t>TMYK: </a:t>
            </a:r>
            <a:r>
              <a:rPr lang="en-GB" dirty="0" err="1" smtClean="0"/>
              <a:t>Dicts</a:t>
            </a:r>
            <a:r>
              <a:rPr lang="en-GB" dirty="0" smtClean="0"/>
              <a:t> </a:t>
            </a:r>
            <a:r>
              <a:rPr lang="en-GB" dirty="0"/>
              <a:t>&amp; Sets</a:t>
            </a:r>
          </a:p>
        </p:txBody>
      </p:sp>
      <p:sp>
        <p:nvSpPr>
          <p:cNvPr id="3" name="Content Placeholder 2">
            <a:extLst>
              <a:ext uri="{FF2B5EF4-FFF2-40B4-BE49-F238E27FC236}">
                <a16:creationId xmlns:a16="http://schemas.microsoft.com/office/drawing/2014/main" xmlns="" id="{83284DDF-39E8-43B2-AF7B-03DB8C40DF0A}"/>
              </a:ext>
            </a:extLst>
          </p:cNvPr>
          <p:cNvSpPr>
            <a:spLocks noGrp="1"/>
          </p:cNvSpPr>
          <p:nvPr>
            <p:ph sz="half" idx="1"/>
          </p:nvPr>
        </p:nvSpPr>
        <p:spPr/>
        <p:txBody>
          <a:bodyPr>
            <a:normAutofit/>
          </a:bodyPr>
          <a:lstStyle/>
          <a:p>
            <a:r>
              <a:rPr lang="en-GB" dirty="0"/>
              <a:t>When you add a </a:t>
            </a:r>
            <a:r>
              <a:rPr lang="en-GB" i="1" dirty="0"/>
              <a:t>key : value </a:t>
            </a:r>
            <a:r>
              <a:rPr lang="en-GB" dirty="0"/>
              <a:t>pair to a </a:t>
            </a:r>
            <a:r>
              <a:rPr lang="en-GB" dirty="0" err="1"/>
              <a:t>dict</a:t>
            </a:r>
            <a:r>
              <a:rPr lang="en-GB" dirty="0"/>
              <a:t> (or an </a:t>
            </a:r>
            <a:r>
              <a:rPr lang="en-GB" dirty="0" smtClean="0"/>
              <a:t>element (</a:t>
            </a:r>
            <a:r>
              <a:rPr lang="en-GB" dirty="0"/>
              <a:t>the key) to a set)</a:t>
            </a:r>
          </a:p>
          <a:p>
            <a:pPr lvl="1"/>
            <a:r>
              <a:rPr lang="en-GB" dirty="0"/>
              <a:t>The hash for the key is calculated</a:t>
            </a:r>
          </a:p>
          <a:p>
            <a:pPr lvl="1"/>
            <a:r>
              <a:rPr lang="en-GB" dirty="0"/>
              <a:t>If this hash exist</a:t>
            </a:r>
          </a:p>
          <a:p>
            <a:pPr lvl="2"/>
            <a:r>
              <a:rPr lang="en-GB" dirty="0"/>
              <a:t>We check the entry there</a:t>
            </a:r>
          </a:p>
          <a:p>
            <a:pPr lvl="2"/>
            <a:r>
              <a:rPr lang="en-GB" dirty="0"/>
              <a:t>And if it is the key we are looking for</a:t>
            </a:r>
          </a:p>
          <a:p>
            <a:pPr lvl="3"/>
            <a:r>
              <a:rPr lang="en-GB" dirty="0"/>
              <a:t>reject the adding</a:t>
            </a:r>
          </a:p>
          <a:p>
            <a:pPr lvl="2"/>
            <a:r>
              <a:rPr lang="en-GB" dirty="0"/>
              <a:t>Otherwise move the key to a new field</a:t>
            </a:r>
          </a:p>
          <a:p>
            <a:pPr lvl="1"/>
            <a:r>
              <a:rPr lang="en-GB" dirty="0"/>
              <a:t>Add the key to the dictionary (set) and store the corresponding value</a:t>
            </a:r>
          </a:p>
          <a:p>
            <a:pPr lvl="2"/>
            <a:endParaRPr lang="en-GB" dirty="0"/>
          </a:p>
        </p:txBody>
      </p:sp>
      <p:sp>
        <p:nvSpPr>
          <p:cNvPr id="7" name="Content Placeholder 6">
            <a:extLst>
              <a:ext uri="{FF2B5EF4-FFF2-40B4-BE49-F238E27FC236}">
                <a16:creationId xmlns:a16="http://schemas.microsoft.com/office/drawing/2014/main" xmlns="" id="{B451BAD2-128C-427C-9365-AB5FDEC22D44}"/>
              </a:ext>
            </a:extLst>
          </p:cNvPr>
          <p:cNvSpPr>
            <a:spLocks noGrp="1"/>
          </p:cNvSpPr>
          <p:nvPr>
            <p:ph sz="half" idx="2"/>
          </p:nvPr>
        </p:nvSpPr>
        <p:spPr/>
        <p:txBody>
          <a:bodyPr/>
          <a:lstStyle/>
          <a:p>
            <a:r>
              <a:rPr lang="en-GB" dirty="0"/>
              <a:t>When you look for a key (key in </a:t>
            </a:r>
            <a:r>
              <a:rPr lang="en-GB" dirty="0" err="1"/>
              <a:t>dict</a:t>
            </a:r>
            <a:r>
              <a:rPr lang="en-GB" dirty="0"/>
              <a:t>, key in set)</a:t>
            </a:r>
          </a:p>
          <a:p>
            <a:pPr lvl="1"/>
            <a:r>
              <a:rPr lang="en-GB" dirty="0"/>
              <a:t>The hash for the key is calculated</a:t>
            </a:r>
          </a:p>
          <a:p>
            <a:pPr lvl="1"/>
            <a:r>
              <a:rPr lang="en-GB" dirty="0"/>
              <a:t>If the hash does not exist</a:t>
            </a:r>
          </a:p>
          <a:p>
            <a:pPr lvl="2"/>
            <a:r>
              <a:rPr lang="en-GB" dirty="0"/>
              <a:t>return false</a:t>
            </a:r>
          </a:p>
          <a:p>
            <a:pPr lvl="1"/>
            <a:r>
              <a:rPr lang="en-GB" dirty="0"/>
              <a:t>Else check if the key is the correct one</a:t>
            </a:r>
          </a:p>
          <a:p>
            <a:pPr lvl="1"/>
            <a:r>
              <a:rPr lang="en-GB" dirty="0"/>
              <a:t>If it is the correct one</a:t>
            </a:r>
          </a:p>
          <a:p>
            <a:pPr lvl="2"/>
            <a:r>
              <a:rPr lang="en-GB" dirty="0"/>
              <a:t>Return the value</a:t>
            </a:r>
          </a:p>
        </p:txBody>
      </p:sp>
      <p:sp>
        <p:nvSpPr>
          <p:cNvPr id="4" name="Slide Number Placeholder 3">
            <a:extLst>
              <a:ext uri="{FF2B5EF4-FFF2-40B4-BE49-F238E27FC236}">
                <a16:creationId xmlns:a16="http://schemas.microsoft.com/office/drawing/2014/main" xmlns="" id="{A7F5A113-7868-498E-B0C5-1505E77EEAD6}"/>
              </a:ext>
            </a:extLst>
          </p:cNvPr>
          <p:cNvSpPr>
            <a:spLocks noGrp="1"/>
          </p:cNvSpPr>
          <p:nvPr>
            <p:ph type="sldNum" sz="quarter" idx="12"/>
          </p:nvPr>
        </p:nvSpPr>
        <p:spPr/>
        <p:txBody>
          <a:bodyPr/>
          <a:lstStyle/>
          <a:p>
            <a:fld id="{89C4E583-6443-4199-AF95-A2ECCC288D48}" type="slidenum">
              <a:rPr lang="en-GB" smtClean="0"/>
              <a:t>83</a:t>
            </a:fld>
            <a:endParaRPr lang="en-GB"/>
          </a:p>
        </p:txBody>
      </p:sp>
    </p:spTree>
    <p:extLst>
      <p:ext uri="{BB962C8B-B14F-4D97-AF65-F5344CB8AC3E}">
        <p14:creationId xmlns:p14="http://schemas.microsoft.com/office/powerpoint/2010/main" val="30906054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7743888-E0DE-4D28-A5BE-6A85CC20E224}"/>
              </a:ext>
            </a:extLst>
          </p:cNvPr>
          <p:cNvSpPr>
            <a:spLocks noGrp="1"/>
          </p:cNvSpPr>
          <p:nvPr>
            <p:ph type="title"/>
          </p:nvPr>
        </p:nvSpPr>
        <p:spPr/>
        <p:txBody>
          <a:bodyPr/>
          <a:lstStyle/>
          <a:p>
            <a:r>
              <a:rPr lang="en-GB" dirty="0"/>
              <a:t>TMYK: </a:t>
            </a:r>
            <a:r>
              <a:rPr lang="en-GB" dirty="0" err="1"/>
              <a:t>Dicts</a:t>
            </a:r>
            <a:r>
              <a:rPr lang="en-GB" dirty="0"/>
              <a:t> &amp; Keys</a:t>
            </a:r>
          </a:p>
        </p:txBody>
      </p:sp>
      <p:sp>
        <p:nvSpPr>
          <p:cNvPr id="7" name="Content Placeholder 6">
            <a:extLst>
              <a:ext uri="{FF2B5EF4-FFF2-40B4-BE49-F238E27FC236}">
                <a16:creationId xmlns:a16="http://schemas.microsoft.com/office/drawing/2014/main" xmlns="" id="{F92A147C-C455-40BC-9DEA-7A3BF533B6CD}"/>
              </a:ext>
            </a:extLst>
          </p:cNvPr>
          <p:cNvSpPr>
            <a:spLocks noGrp="1"/>
          </p:cNvSpPr>
          <p:nvPr>
            <p:ph idx="1"/>
          </p:nvPr>
        </p:nvSpPr>
        <p:spPr/>
        <p:txBody>
          <a:bodyPr/>
          <a:lstStyle/>
          <a:p>
            <a:r>
              <a:rPr lang="en-GB" dirty="0"/>
              <a:t>Since calculating is really fast, using this hash method also makes sets &amp; </a:t>
            </a:r>
            <a:r>
              <a:rPr lang="en-GB" dirty="0" err="1"/>
              <a:t>dicts</a:t>
            </a:r>
            <a:r>
              <a:rPr lang="en-GB" dirty="0"/>
              <a:t> really fast!</a:t>
            </a:r>
          </a:p>
          <a:p>
            <a:r>
              <a:rPr lang="en-GB" dirty="0"/>
              <a:t>But since the values are now ordered by their hash values, we lose all order we had beforehand</a:t>
            </a:r>
          </a:p>
          <a:p>
            <a:pPr lvl="1"/>
            <a:r>
              <a:rPr lang="en-GB" dirty="0"/>
              <a:t>There exist ordered </a:t>
            </a:r>
            <a:r>
              <a:rPr lang="en-GB" dirty="0" err="1"/>
              <a:t>dicts</a:t>
            </a:r>
            <a:r>
              <a:rPr lang="en-GB" dirty="0"/>
              <a:t> &amp; ordered sets in the corresponding packages</a:t>
            </a:r>
          </a:p>
          <a:p>
            <a:endParaRPr lang="en-GB" dirty="0"/>
          </a:p>
        </p:txBody>
      </p:sp>
      <p:sp>
        <p:nvSpPr>
          <p:cNvPr id="5" name="Slide Number Placeholder 4">
            <a:extLst>
              <a:ext uri="{FF2B5EF4-FFF2-40B4-BE49-F238E27FC236}">
                <a16:creationId xmlns:a16="http://schemas.microsoft.com/office/drawing/2014/main" xmlns="" id="{D04339FC-24A3-4F21-837A-62FBF134EE05}"/>
              </a:ext>
            </a:extLst>
          </p:cNvPr>
          <p:cNvSpPr>
            <a:spLocks noGrp="1"/>
          </p:cNvSpPr>
          <p:nvPr>
            <p:ph type="sldNum" sz="quarter" idx="12"/>
          </p:nvPr>
        </p:nvSpPr>
        <p:spPr/>
        <p:txBody>
          <a:bodyPr/>
          <a:lstStyle/>
          <a:p>
            <a:fld id="{89C4E583-6443-4199-AF95-A2ECCC288D48}" type="slidenum">
              <a:rPr lang="en-GB" smtClean="0"/>
              <a:t>84</a:t>
            </a:fld>
            <a:endParaRPr lang="en-GB"/>
          </a:p>
        </p:txBody>
      </p:sp>
    </p:spTree>
    <p:extLst>
      <p:ext uri="{BB962C8B-B14F-4D97-AF65-F5344CB8AC3E}">
        <p14:creationId xmlns:p14="http://schemas.microsoft.com/office/powerpoint/2010/main" val="12756286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6C6E970-EAB0-4B4A-A5B6-B35EDA0C35C6}"/>
              </a:ext>
            </a:extLst>
          </p:cNvPr>
          <p:cNvSpPr>
            <a:spLocks noGrp="1"/>
          </p:cNvSpPr>
          <p:nvPr>
            <p:ph type="title"/>
          </p:nvPr>
        </p:nvSpPr>
        <p:spPr/>
        <p:txBody>
          <a:bodyPr/>
          <a:lstStyle/>
          <a:p>
            <a:r>
              <a:rPr lang="de-DE" dirty="0">
                <a:cs typeface="Calibri Light"/>
              </a:rPr>
              <a:t>See </a:t>
            </a:r>
            <a:r>
              <a:rPr lang="de-DE" dirty="0" err="1">
                <a:cs typeface="Calibri Light"/>
              </a:rPr>
              <a:t>you</a:t>
            </a:r>
            <a:r>
              <a:rPr lang="de-DE" dirty="0">
                <a:cs typeface="Calibri Light"/>
              </a:rPr>
              <a:t> all </a:t>
            </a:r>
            <a:r>
              <a:rPr lang="de-DE" dirty="0" err="1">
                <a:cs typeface="Calibri Light"/>
              </a:rPr>
              <a:t>next</a:t>
            </a:r>
            <a:r>
              <a:rPr lang="de-DE" dirty="0">
                <a:cs typeface="Calibri Light"/>
              </a:rPr>
              <a:t> </a:t>
            </a:r>
            <a:r>
              <a:rPr lang="de-DE" dirty="0" err="1">
                <a:cs typeface="Calibri Light"/>
              </a:rPr>
              <a:t>week</a:t>
            </a:r>
            <a:r>
              <a:rPr lang="de-DE" dirty="0">
                <a:cs typeface="Calibri Light"/>
              </a:rPr>
              <a:t>!</a:t>
            </a:r>
            <a:endParaRPr lang="de-DE" dirty="0" err="1"/>
          </a:p>
        </p:txBody>
      </p:sp>
      <p:sp>
        <p:nvSpPr>
          <p:cNvPr id="3" name="Foliennummernplatzhalter 2">
            <a:extLst>
              <a:ext uri="{FF2B5EF4-FFF2-40B4-BE49-F238E27FC236}">
                <a16:creationId xmlns:a16="http://schemas.microsoft.com/office/drawing/2014/main" xmlns="" id="{7F9EF2C3-F488-4C87-A9FE-0899304F98D4}"/>
              </a:ext>
            </a:extLst>
          </p:cNvPr>
          <p:cNvSpPr>
            <a:spLocks noGrp="1"/>
          </p:cNvSpPr>
          <p:nvPr>
            <p:ph type="sldNum" sz="quarter" idx="12"/>
          </p:nvPr>
        </p:nvSpPr>
        <p:spPr/>
        <p:txBody>
          <a:bodyPr/>
          <a:lstStyle/>
          <a:p>
            <a:fld id="{89C4E583-6443-4199-AF95-A2ECCC288D48}" type="slidenum">
              <a:rPr lang="en-GB" smtClean="0"/>
              <a:t>85</a:t>
            </a:fld>
            <a:endParaRPr lang="en-GB"/>
          </a:p>
        </p:txBody>
      </p:sp>
    </p:spTree>
    <p:extLst>
      <p:ext uri="{BB962C8B-B14F-4D97-AF65-F5344CB8AC3E}">
        <p14:creationId xmlns:p14="http://schemas.microsoft.com/office/powerpoint/2010/main" val="3394768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4A91D72-4AD0-4902-940F-2B0D6A98CAFF}"/>
              </a:ext>
            </a:extLst>
          </p:cNvPr>
          <p:cNvSpPr>
            <a:spLocks noGrp="1"/>
          </p:cNvSpPr>
          <p:nvPr>
            <p:ph type="title"/>
          </p:nvPr>
        </p:nvSpPr>
        <p:spPr/>
        <p:txBody>
          <a:bodyPr/>
          <a:lstStyle/>
          <a:p>
            <a:r>
              <a:rPr lang="en-GB" dirty="0"/>
              <a:t>Collections</a:t>
            </a:r>
          </a:p>
        </p:txBody>
      </p:sp>
      <p:sp>
        <p:nvSpPr>
          <p:cNvPr id="4" name="Slide Number Placeholder 3">
            <a:extLst>
              <a:ext uri="{FF2B5EF4-FFF2-40B4-BE49-F238E27FC236}">
                <a16:creationId xmlns:a16="http://schemas.microsoft.com/office/drawing/2014/main" xmlns="" id="{7B5A8143-3286-41DD-B232-3C231D696F35}"/>
              </a:ext>
            </a:extLst>
          </p:cNvPr>
          <p:cNvSpPr>
            <a:spLocks noGrp="1"/>
          </p:cNvSpPr>
          <p:nvPr>
            <p:ph type="sldNum" sz="quarter" idx="12"/>
          </p:nvPr>
        </p:nvSpPr>
        <p:spPr/>
        <p:txBody>
          <a:bodyPr/>
          <a:lstStyle/>
          <a:p>
            <a:fld id="{89C4E583-6443-4199-AF95-A2ECCC288D48}" type="slidenum">
              <a:rPr lang="en-GB" smtClean="0"/>
              <a:pPr/>
              <a:t>9</a:t>
            </a:fld>
            <a:endParaRPr lang="en-GB"/>
          </a:p>
        </p:txBody>
      </p:sp>
    </p:spTree>
    <p:extLst>
      <p:ext uri="{BB962C8B-B14F-4D97-AF65-F5344CB8AC3E}">
        <p14:creationId xmlns:p14="http://schemas.microsoft.com/office/powerpoint/2010/main" val="71489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_Theme">
  <a:themeElements>
    <a:clrScheme name="Custom 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36378"/>
      </a:hlink>
      <a:folHlink>
        <a:srgbClr val="E7AA5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Presentation1" id="{85CBED0C-0AE4-4C75-88FA-2E6945D00CFC}" vid="{A521A850-DF7E-4523-8144-114B6E1387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3513</Words>
  <Application>Microsoft Office PowerPoint</Application>
  <PresentationFormat>Benutzerdefiniert</PresentationFormat>
  <Paragraphs>1011</Paragraphs>
  <Slides>85</Slides>
  <Notes>35</Notes>
  <HiddenSlides>0</HiddenSlides>
  <MMClips>0</MMClips>
  <ScaleCrop>false</ScaleCrop>
  <HeadingPairs>
    <vt:vector size="4" baseType="variant">
      <vt:variant>
        <vt:lpstr>Design</vt:lpstr>
      </vt:variant>
      <vt:variant>
        <vt:i4>1</vt:i4>
      </vt:variant>
      <vt:variant>
        <vt:lpstr>Folientitel</vt:lpstr>
      </vt:variant>
      <vt:variant>
        <vt:i4>85</vt:i4>
      </vt:variant>
    </vt:vector>
  </HeadingPairs>
  <TitlesOfParts>
    <vt:vector size="86" baseType="lpstr">
      <vt:lpstr>PP_Theme</vt:lpstr>
      <vt:lpstr>Keeping It Together</vt:lpstr>
      <vt:lpstr>Structure</vt:lpstr>
      <vt:lpstr>Last Week's Homework</vt:lpstr>
      <vt:lpstr>Common Mistakes – Boolean Operators</vt:lpstr>
      <vt:lpstr>Common Mistakes – Prof Strikes Again</vt:lpstr>
      <vt:lpstr>Common Mistakes – N Bottles of Beer</vt:lpstr>
      <vt:lpstr>Common Mistakes – Return of the Turtle</vt:lpstr>
      <vt:lpstr>Homework – General Remarks</vt:lpstr>
      <vt:lpstr>Collections</vt:lpstr>
      <vt:lpstr>Two kinds of collections</vt:lpstr>
      <vt:lpstr>Excursion: Indexing</vt:lpstr>
      <vt:lpstr>Excursion: Negative Indexing</vt:lpstr>
      <vt:lpstr>Excursion: Mutable and Immutable</vt:lpstr>
      <vt:lpstr>Tuples, Lists, Sets, Dictionaries</vt:lpstr>
      <vt:lpstr>Why Do We Need This?</vt:lpstr>
      <vt:lpstr>Tuples</vt:lpstr>
      <vt:lpstr>Tuples</vt:lpstr>
      <vt:lpstr>Tuples with One Element</vt:lpstr>
      <vt:lpstr>Tuples: Extending</vt:lpstr>
      <vt:lpstr>Tuples: Packing</vt:lpstr>
      <vt:lpstr>Tuples: Unpacking</vt:lpstr>
      <vt:lpstr>Tuples: Usage</vt:lpstr>
      <vt:lpstr>Lists</vt:lpstr>
      <vt:lpstr>Lists</vt:lpstr>
      <vt:lpstr>Copying Lists in Python</vt:lpstr>
      <vt:lpstr>Copying Lists in Python</vt:lpstr>
      <vt:lpstr>List Functions: Append()</vt:lpstr>
      <vt:lpstr>List Functions: Extend()</vt:lpstr>
      <vt:lpstr>List Functions: Remove()</vt:lpstr>
      <vt:lpstr>List Functions: Remove()</vt:lpstr>
      <vt:lpstr>List Functions: Pop()</vt:lpstr>
      <vt:lpstr>Lists: Usage</vt:lpstr>
      <vt:lpstr>Sets</vt:lpstr>
      <vt:lpstr>Sets</vt:lpstr>
      <vt:lpstr>Sets: Extending</vt:lpstr>
      <vt:lpstr>Set Operators</vt:lpstr>
      <vt:lpstr>Set Operators</vt:lpstr>
      <vt:lpstr>Sets: Usage</vt:lpstr>
      <vt:lpstr>Dictionaries</vt:lpstr>
      <vt:lpstr>Dictionaries</vt:lpstr>
      <vt:lpstr>Dictionaries: Keys, Values and Items</vt:lpstr>
      <vt:lpstr>Dictionaries: Keys</vt:lpstr>
      <vt:lpstr>Dictionaries: Changing Elements</vt:lpstr>
      <vt:lpstr>Dictionaries: Adding Elements</vt:lpstr>
      <vt:lpstr>Dictionaries: Deleting Elements</vt:lpstr>
      <vt:lpstr>Dictionaries: Usage</vt:lpstr>
      <vt:lpstr>Handling Collections 101</vt:lpstr>
      <vt:lpstr>Iteration over Lists, Tuples and Sets</vt:lpstr>
      <vt:lpstr>Iteration over Lists, Tuples and Sets</vt:lpstr>
      <vt:lpstr>Iteration over Dictionaries</vt:lpstr>
      <vt:lpstr>Iteration over Dictionaries</vt:lpstr>
      <vt:lpstr>Comprehensions</vt:lpstr>
      <vt:lpstr>Comprehensions</vt:lpstr>
      <vt:lpstr>Slicing</vt:lpstr>
      <vt:lpstr>Slicing</vt:lpstr>
      <vt:lpstr>Conversion between Collections</vt:lpstr>
      <vt:lpstr>Collection Functions</vt:lpstr>
      <vt:lpstr>Collection Functions</vt:lpstr>
      <vt:lpstr>Collection Functions: len()</vt:lpstr>
      <vt:lpstr>Collection Functions: any()</vt:lpstr>
      <vt:lpstr>Collection Functions: all()</vt:lpstr>
      <vt:lpstr>Collection Operations: x in s</vt:lpstr>
      <vt:lpstr>Collection Operations: *</vt:lpstr>
      <vt:lpstr>Collection Operations: min() and max()</vt:lpstr>
      <vt:lpstr>Collection Operations: s.index(x)</vt:lpstr>
      <vt:lpstr>Collection Operations: s.count(x)</vt:lpstr>
      <vt:lpstr>Nested Collections</vt:lpstr>
      <vt:lpstr>Nested Collections</vt:lpstr>
      <vt:lpstr>Function Arguments and Collections</vt:lpstr>
      <vt:lpstr>Function Arguments and Collections</vt:lpstr>
      <vt:lpstr>Function Arguments and Collections</vt:lpstr>
      <vt:lpstr>Function Arguments and Collections</vt:lpstr>
      <vt:lpstr>Homework</vt:lpstr>
      <vt:lpstr>Homework</vt:lpstr>
      <vt:lpstr>The More You Know</vt:lpstr>
      <vt:lpstr>TMYK: Copying</vt:lpstr>
      <vt:lpstr>TMYK : Copying</vt:lpstr>
      <vt:lpstr>TMYK : Copying</vt:lpstr>
      <vt:lpstr>TMYK : Copying</vt:lpstr>
      <vt:lpstr>TMYK : Copying</vt:lpstr>
      <vt:lpstr>TMYK: Dicts &amp; Sets</vt:lpstr>
      <vt:lpstr>TMYK: Dicts &amp; Sets: Hashes</vt:lpstr>
      <vt:lpstr>TMYK: Dicts &amp; Sets</vt:lpstr>
      <vt:lpstr>TMYK: Dicts &amp; Keys</vt:lpstr>
      <vt:lpstr>See you all next 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Moritz Nipshagen</dc:creator>
  <cp:lastModifiedBy>Antonia</cp:lastModifiedBy>
  <cp:revision>55</cp:revision>
  <dcterms:created xsi:type="dcterms:W3CDTF">2018-04-19T15:43:36Z</dcterms:created>
  <dcterms:modified xsi:type="dcterms:W3CDTF">2018-04-26T10:18:59Z</dcterms:modified>
</cp:coreProperties>
</file>