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87" r:id="rId4"/>
    <p:sldId id="288" r:id="rId5"/>
    <p:sldId id="258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455"/>
    <a:srgbClr val="BDA95F"/>
    <a:srgbClr val="FF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H." userId="da08060cd893cdf4" providerId="Windows Live" clId="Web-{89F0C7C5-8995-46BF-AF73-6D70FE3E22EE}"/>
    <pc:docChg chg="modSld">
      <pc:chgData name="Antonia H." userId="da08060cd893cdf4" providerId="Windows Live" clId="Web-{89F0C7C5-8995-46BF-AF73-6D70FE3E22EE}" dt="2018-03-31T14:17:38.751" v="9"/>
      <pc:docMkLst>
        <pc:docMk/>
      </pc:docMkLst>
      <pc:sldChg chg="modSp">
        <pc:chgData name="Antonia H." userId="da08060cd893cdf4" providerId="Windows Live" clId="Web-{89F0C7C5-8995-46BF-AF73-6D70FE3E22EE}" dt="2018-03-31T14:17:38.751" v="8"/>
        <pc:sldMkLst>
          <pc:docMk/>
          <pc:sldMk cId="1309100374" sldId="256"/>
        </pc:sldMkLst>
        <pc:spChg chg="mod">
          <ac:chgData name="Antonia H." userId="da08060cd893cdf4" providerId="Windows Live" clId="Web-{89F0C7C5-8995-46BF-AF73-6D70FE3E22EE}" dt="2018-03-31T14:17:38.751" v="8"/>
          <ac:spMkLst>
            <pc:docMk/>
            <pc:sldMk cId="1309100374" sldId="256"/>
            <ac:spMk id="2" creationId="{3CB5C473-D4E8-4488-9541-8AB9EE7E60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31/03/2018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3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6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Slide probably needs polishing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31/03/2018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31/03/2018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31/03/2018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31/03/2018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31/03/2018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31/03/2018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31/03/2018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Very Basics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 Light"/>
              </a:rPr>
              <a:t>Syntax &amp; Variables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Number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: </a:t>
            </a:r>
            <a:r>
              <a:rPr lang="de-DE" b="1" dirty="0" err="1">
                <a:cs typeface="Calibri"/>
              </a:rPr>
              <a:t>integers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int</a:t>
            </a:r>
            <a:r>
              <a:rPr lang="de-DE" dirty="0">
                <a:cs typeface="Calibri"/>
              </a:rPr>
              <a:t>) and </a:t>
            </a:r>
            <a:r>
              <a:rPr lang="de-DE" b="1" dirty="0" err="1">
                <a:cs typeface="Calibri"/>
              </a:rPr>
              <a:t>floats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Integers</a:t>
            </a:r>
          </a:p>
          <a:p>
            <a:pPr marL="383540" lvl="1"/>
            <a:r>
              <a:rPr lang="de-DE" dirty="0">
                <a:cs typeface="Calibri"/>
              </a:rPr>
              <a:t>"Ganze Zahlen"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0, 19, -42, 478349</a:t>
            </a:r>
          </a:p>
          <a:p>
            <a:pPr marL="182245" indent="-182245"/>
            <a:r>
              <a:rPr lang="de-DE" dirty="0" err="1">
                <a:cs typeface="Calibri"/>
              </a:rPr>
              <a:t>Floats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>
                <a:cs typeface="Calibri"/>
              </a:rPr>
              <a:t>Floating </a:t>
            </a:r>
            <a:r>
              <a:rPr lang="de-DE" dirty="0" err="1">
                <a:cs typeface="Calibri"/>
              </a:rPr>
              <a:t>point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0.01, 23.8912, -10.5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1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Text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introducing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text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: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chars</a:t>
            </a:r>
            <a:r>
              <a:rPr lang="de-DE" dirty="0">
                <a:cs typeface="Calibri"/>
              </a:rPr>
              <a:t> and </a:t>
            </a:r>
            <a:r>
              <a:rPr lang="de-DE" b="1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Chars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</a:p>
          <a:p>
            <a:pPr marL="383540" lvl="1"/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don't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alphabet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punctuation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, ...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'a', 'Z', '!', '#', '5'</a:t>
            </a:r>
          </a:p>
          <a:p>
            <a:pPr marL="182245" indent="-182245"/>
            <a:r>
              <a:rPr lang="de-DE" dirty="0">
                <a:cs typeface="Calibri"/>
              </a:rPr>
              <a:t>Strings: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concatenations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empty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!)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"Hello World", "</a:t>
            </a:r>
            <a:r>
              <a:rPr lang="de-DE" dirty="0" err="1">
                <a:cs typeface="Calibri"/>
              </a:rPr>
              <a:t>arrr</a:t>
            </a:r>
            <a:r>
              <a:rPr lang="de-DE" dirty="0">
                <a:cs typeface="Calibri"/>
              </a:rPr>
              <a:t>!", "347893helloworld", "x", ""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4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Truth </a:t>
            </a:r>
            <a:r>
              <a:rPr lang="de-DE" dirty="0" err="1">
                <a:cs typeface="Calibri Light"/>
              </a:rPr>
              <a:t>values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containing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truth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boolean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Booleans</a:t>
            </a:r>
          </a:p>
          <a:p>
            <a:pPr marL="383540" lvl="1"/>
            <a:r>
              <a:rPr lang="de-DE" dirty="0">
                <a:cs typeface="Calibri"/>
              </a:rPr>
              <a:t>Are </a:t>
            </a:r>
            <a:r>
              <a:rPr lang="de-DE" dirty="0" err="1">
                <a:cs typeface="Calibri"/>
              </a:rPr>
              <a:t>either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true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false</a:t>
            </a:r>
          </a:p>
          <a:p>
            <a:pPr marL="566420" lvl="2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translates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yes</a:t>
            </a:r>
            <a:r>
              <a:rPr lang="de-DE" i="1" dirty="0">
                <a:cs typeface="Calibri"/>
              </a:rPr>
              <a:t>/</a:t>
            </a:r>
            <a:r>
              <a:rPr lang="de-DE" i="1" dirty="0" err="1">
                <a:cs typeface="Calibri"/>
              </a:rPr>
              <a:t>no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0/1 </a:t>
            </a:r>
          </a:p>
          <a:p>
            <a:pPr marL="383540" lvl="1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option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6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When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use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which</a:t>
            </a:r>
            <a:r>
              <a:rPr lang="de-DE">
                <a:cs typeface="Calibri Light"/>
              </a:rPr>
              <a:t> type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This </a:t>
            </a:r>
            <a:r>
              <a:rPr lang="de-DE" i="1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rather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obvious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time</a:t>
            </a:r>
          </a:p>
          <a:p>
            <a:pPr marL="383730" lvl="1" indent="-182245"/>
            <a:r>
              <a:rPr lang="de-DE" dirty="0">
                <a:cs typeface="Calibri"/>
              </a:rPr>
              <a:t>Need a </a:t>
            </a:r>
            <a:r>
              <a:rPr lang="de-DE" dirty="0" err="1">
                <a:cs typeface="Calibri"/>
              </a:rPr>
              <a:t>counter</a:t>
            </a:r>
            <a:r>
              <a:rPr lang="de-DE" dirty="0">
                <a:cs typeface="Calibri"/>
              </a:rPr>
              <a:t>? Use an integer</a:t>
            </a:r>
          </a:p>
          <a:p>
            <a:pPr marL="383730" lvl="1" indent="-182245"/>
            <a:r>
              <a:rPr lang="de-DE" dirty="0" err="1">
                <a:cs typeface="Calibri"/>
              </a:rPr>
              <a:t>Doing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arithmetic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float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 err="1">
                <a:cs typeface="Calibri"/>
              </a:rPr>
              <a:t>Storing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messages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string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Sometimes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it‘s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easy</a:t>
            </a:r>
          </a:p>
          <a:p>
            <a:pPr marL="383730" lvl="1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unknown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input</a:t>
            </a:r>
            <a:endParaRPr lang="de-DE" dirty="0">
              <a:cs typeface="Calibri"/>
            </a:endParaRPr>
          </a:p>
          <a:p>
            <a:pPr marL="566610" lvl="2" indent="-182245"/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save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in?</a:t>
            </a:r>
          </a:p>
          <a:p>
            <a:pPr marL="566610" lvl="2" indent="-182245"/>
            <a:r>
              <a:rPr lang="de-DE" dirty="0" err="1">
                <a:cs typeface="Calibri"/>
              </a:rPr>
              <a:t>Often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Strings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>
                <a:cs typeface="Calibri"/>
              </a:rPr>
              <a:t>Date and time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Different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implementations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variations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variables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0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A528-A78B-4B57-8488-5B22FED5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 in Python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1AF118-CC59-4691-A9FA-DDE2EB1E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0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Python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latin typeface="Calibri"/>
                <a:cs typeface="Calibri"/>
              </a:rPr>
              <a:t>Variable </a:t>
            </a:r>
            <a:r>
              <a:rPr lang="de-DE" dirty="0" err="1">
                <a:latin typeface="Calibri"/>
                <a:cs typeface="Calibri"/>
              </a:rPr>
              <a:t>assignment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indicated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by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using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single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>
                <a:latin typeface="Calibri"/>
                <a:cs typeface="Calibri"/>
              </a:rPr>
              <a:t>=</a:t>
            </a:r>
          </a:p>
          <a:p>
            <a:pPr marL="182245" indent="-182245"/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always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state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name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your</a:t>
            </a:r>
            <a:r>
              <a:rPr lang="de-DE" dirty="0">
                <a:latin typeface="Calibri"/>
                <a:cs typeface="Calibri"/>
              </a:rPr>
              <a:t> variable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left</a:t>
            </a:r>
            <a:r>
              <a:rPr lang="de-DE" dirty="0">
                <a:latin typeface="Calibri"/>
                <a:cs typeface="Calibri"/>
              </a:rPr>
              <a:t> and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value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want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store</a:t>
            </a:r>
            <a:r>
              <a:rPr lang="de-DE" dirty="0">
                <a:latin typeface="Calibri"/>
                <a:cs typeface="Calibri"/>
              </a:rPr>
              <a:t>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right</a:t>
            </a: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latin typeface="Consolas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B050"/>
                </a:solidFill>
                <a:latin typeface="Consolas"/>
              </a:rPr>
              <a:t>var</a:t>
            </a:r>
            <a:r>
              <a:rPr lang="de-DE" dirty="0">
                <a:solidFill>
                  <a:srgbClr val="00B050"/>
                </a:solidFill>
                <a:latin typeface="Consolas"/>
              </a:rPr>
              <a:t> = 5</a:t>
            </a:r>
            <a:r>
              <a:rPr lang="de-DE" dirty="0">
                <a:solidFill>
                  <a:srgbClr val="00B050"/>
                </a:solidFill>
                <a:latin typeface="Consolas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5 =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 == 5</a:t>
            </a:r>
          </a:p>
          <a:p>
            <a:pPr marL="0" indent="0">
              <a:buNone/>
            </a:pPr>
            <a:endParaRPr lang="de-DE" dirty="0">
              <a:solidFill>
                <a:srgbClr val="00B050"/>
              </a:solidFill>
              <a:latin typeface="Consolas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1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  <a:endParaRPr lang="de-DE" dirty="0">
              <a:cs typeface="Calibri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1760D7-8057-476D-B099-7D92A43FD856}"/>
              </a:ext>
            </a:extLst>
          </p:cNvPr>
          <p:cNvSpPr txBox="1"/>
          <p:nvPr/>
        </p:nvSpPr>
        <p:spPr>
          <a:xfrm>
            <a:off x="6210300" y="336232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AACEF-AC55-4EA0-987E-B016B9546F29}"/>
              </a:ext>
            </a:extLst>
          </p:cNvPr>
          <p:cNvSpPr txBox="1"/>
          <p:nvPr/>
        </p:nvSpPr>
        <p:spPr>
          <a:xfrm>
            <a:off x="6210300" y="299085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76152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Reassigning</a:t>
            </a:r>
            <a:r>
              <a:rPr lang="de-DE" dirty="0">
                <a:cs typeface="Calibri Light"/>
              </a:rPr>
              <a:t> variables in 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  <a:endParaRPr lang="de-DE" dirty="0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42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  <a:endParaRPr lang="de-DE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endParaRPr lang="de-DE" i="1" dirty="0">
              <a:cs typeface="Calibri"/>
            </a:endParaRPr>
          </a:p>
          <a:p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i="1" dirty="0">
                <a:cs typeface="Calibri"/>
              </a:rPr>
              <a:t> 42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1760D7-8057-476D-B099-7D92A43FD856}"/>
              </a:ext>
            </a:extLst>
          </p:cNvPr>
          <p:cNvSpPr txBox="1"/>
          <p:nvPr/>
        </p:nvSpPr>
        <p:spPr>
          <a:xfrm>
            <a:off x="6210300" y="336232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cs typeface="Calibri"/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AACEF-AC55-4EA0-987E-B016B9546F29}"/>
              </a:ext>
            </a:extLst>
          </p:cNvPr>
          <p:cNvSpPr txBox="1"/>
          <p:nvPr/>
        </p:nvSpPr>
        <p:spPr>
          <a:xfrm>
            <a:off x="6210300" y="299085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B96E62-6ACC-40DC-8E59-A58C0DE7C22A}"/>
              </a:ext>
            </a:extLst>
          </p:cNvPr>
          <p:cNvSpPr txBox="1"/>
          <p:nvPr/>
        </p:nvSpPr>
        <p:spPr>
          <a:xfrm>
            <a:off x="6219825" y="5095875"/>
            <a:ext cx="30542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trike="sngStrike" dirty="0">
                <a:cs typeface="Calibri"/>
              </a:rPr>
              <a:t>5</a:t>
            </a:r>
            <a:r>
              <a:rPr lang="de-DE" dirty="0">
                <a:cs typeface="Calibri"/>
              </a:rPr>
              <a:t> 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8A14748-7136-4857-81DC-F29E06033C93}"/>
              </a:ext>
            </a:extLst>
          </p:cNvPr>
          <p:cNvSpPr txBox="1"/>
          <p:nvPr/>
        </p:nvSpPr>
        <p:spPr>
          <a:xfrm>
            <a:off x="6219825" y="4724400"/>
            <a:ext cx="315325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/>
              <a:t>var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56220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22B9-8C57-4D71-92B2-AF05D55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Python and variable </a:t>
            </a:r>
            <a:r>
              <a:rPr lang="de-DE" dirty="0" err="1">
                <a:cs typeface="Calibri Light"/>
              </a:rPr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C4BC-150D-4DB1-B2A3-D3862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Python,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depends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what's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inside</a:t>
            </a:r>
            <a:endParaRPr lang="de-DE" dirty="0"/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variable,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implicitly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type</a:t>
            </a:r>
          </a:p>
          <a:p>
            <a:pPr marL="182245" indent="-182245"/>
            <a:endParaRPr lang="de-DE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</a:t>
            </a:r>
            <a:endParaRPr lang="de-DE" dirty="0">
              <a:latin typeface="Calibri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i="1" dirty="0">
                <a:latin typeface="Calibri"/>
                <a:cs typeface="Calibri"/>
              </a:rPr>
              <a:t>integer</a:t>
            </a:r>
          </a:p>
          <a:p>
            <a:pPr marL="383540" lvl="1"/>
            <a:endParaRPr lang="de-DE" i="1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"a"</a:t>
            </a:r>
            <a:endParaRPr lang="de-DE" i="1" dirty="0">
              <a:latin typeface="Consolas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string</a:t>
            </a:r>
          </a:p>
          <a:p>
            <a:pPr marL="383540" lvl="1"/>
            <a:r>
              <a:rPr lang="de-DE" i="1" dirty="0" err="1">
                <a:latin typeface="Calibri"/>
                <a:cs typeface="Calibri"/>
              </a:rPr>
              <a:t>char</a:t>
            </a:r>
            <a:r>
              <a:rPr lang="de-DE" dirty="0" err="1">
                <a:latin typeface="Calibri"/>
                <a:cs typeface="Calibri"/>
              </a:rPr>
              <a:t>s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actually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don't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exist</a:t>
            </a:r>
            <a:r>
              <a:rPr lang="de-DE" dirty="0">
                <a:latin typeface="Calibri"/>
                <a:cs typeface="Calibri"/>
              </a:rPr>
              <a:t> in 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6ABB-37CE-4A53-A8CD-3234D270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4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6604E-D781-4470-87F3-8AD0046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 in </a:t>
            </a:r>
            <a:r>
              <a:rPr lang="de-DE" dirty="0" err="1">
                <a:cs typeface="Calibri Light"/>
              </a:rPr>
              <a:t>other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languages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0A0E2-6A2A-4DE7-A1E8-326ACF07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, variables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declare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</a:p>
          <a:p>
            <a:pPr marL="383540" lvl="1"/>
            <a:r>
              <a:rPr lang="de-DE" dirty="0">
                <a:cs typeface="Calibri"/>
              </a:rPr>
              <a:t>Put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computer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kind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stored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variable</a:t>
            </a:r>
          </a:p>
          <a:p>
            <a:pPr marL="383540" lvl="1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afterwards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: Java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int</a:t>
            </a:r>
            <a:r>
              <a:rPr lang="de-DE" dirty="0">
                <a:latin typeface="Consolas"/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;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853594-70D6-4032-8EDD-BD4F3F4F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Week 1: Introduction</a:t>
            </a:r>
          </a:p>
          <a:p>
            <a:r>
              <a:rPr lang="en-GB" b="1" dirty="0"/>
              <a:t>Week 2: Syntax &amp; Variables</a:t>
            </a:r>
            <a:endParaRPr lang="en-GB" b="1" dirty="0">
              <a:cs typeface="Calibri"/>
            </a:endParaRP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BDA2-F0AE-4E0E-9D6B-69C78090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cs typeface="Calibri Light"/>
              </a:rPr>
              <a:t>Therefore</a:t>
            </a:r>
            <a:r>
              <a:rPr lang="de-DE" dirty="0">
                <a:cs typeface="Calibri Light"/>
              </a:rPr>
              <a:t>,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following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</a:t>
            </a:r>
            <a:r>
              <a:rPr lang="de-DE" b="1" dirty="0" err="1">
                <a:cs typeface="Calibri Light"/>
              </a:rPr>
              <a:t>very</a:t>
            </a:r>
            <a:r>
              <a:rPr lang="de-DE" b="1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important</a:t>
            </a:r>
            <a:r>
              <a:rPr lang="de-DE" dirty="0">
                <a:cs typeface="Calibri Light"/>
              </a:rPr>
              <a:t>...</a:t>
            </a:r>
            <a:endParaRPr lang="de-DE" b="1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3A80-3A67-4399-B09F-D7509A3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C55AB-D003-47D8-80CD-AAADF0B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7C7CE-06FC-435E-9D4E-01BE26B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Do. Not. Mix.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73C46-ED62-46BD-AB78-F744B769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practice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type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different type, </a:t>
            </a:r>
            <a:r>
              <a:rPr lang="de-DE" b="1" dirty="0" err="1">
                <a:cs typeface="Calibri"/>
              </a:rPr>
              <a:t>make</a:t>
            </a:r>
            <a:r>
              <a:rPr lang="de-DE" b="1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variable </a:t>
            </a:r>
            <a:r>
              <a:rPr lang="de-DE" b="1" dirty="0" err="1">
                <a:cs typeface="Calibri"/>
              </a:rPr>
              <a:t>with</a:t>
            </a:r>
            <a:r>
              <a:rPr lang="de-DE" b="1" dirty="0">
                <a:cs typeface="Calibri"/>
              </a:rPr>
              <a:t> a different </a:t>
            </a:r>
            <a:r>
              <a:rPr lang="de-DE" b="1" dirty="0" err="1">
                <a:cs typeface="Calibri"/>
              </a:rPr>
              <a:t>name</a:t>
            </a:r>
          </a:p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might</a:t>
            </a:r>
            <a:r>
              <a:rPr lang="de-DE" dirty="0">
                <a:cs typeface="Calibri"/>
              </a:rPr>
              <a:t> not crash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mix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, but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lot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trouble</a:t>
            </a:r>
            <a:r>
              <a:rPr lang="de-DE" dirty="0">
                <a:cs typeface="Calibri"/>
              </a:rPr>
              <a:t> down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</a:p>
          <a:p>
            <a:pPr marL="383540" lvl="1"/>
            <a:r>
              <a:rPr lang="de-DE" dirty="0" err="1">
                <a:cs typeface="Calibri"/>
              </a:rPr>
              <a:t>especially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you're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than</a:t>
            </a:r>
            <a:r>
              <a:rPr lang="de-DE" dirty="0">
                <a:cs typeface="Calibri"/>
              </a:rPr>
              <a:t> Python</a:t>
            </a:r>
            <a:endParaRPr lang="de-DE" dirty="0">
              <a:solidFill>
                <a:schemeClr val="tx1"/>
              </a:solidFill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So do </a:t>
            </a:r>
            <a:r>
              <a:rPr lang="de-DE" dirty="0" err="1">
                <a:cs typeface="Calibri"/>
              </a:rPr>
              <a:t>yourself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favour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different variables </a:t>
            </a:r>
            <a:r>
              <a:rPr lang="de-DE" b="1" dirty="0" err="1">
                <a:cs typeface="Calibri"/>
              </a:rPr>
              <a:t>for</a:t>
            </a:r>
            <a:r>
              <a:rPr lang="de-DE" b="1" dirty="0">
                <a:cs typeface="Calibri"/>
              </a:rPr>
              <a:t> different </a:t>
            </a:r>
            <a:r>
              <a:rPr lang="de-DE" b="1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away</a:t>
            </a:r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A3FEE5-91B8-4193-939D-3A5B1E26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53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204-BC88-45B6-8110-187D2AA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00D3-C0B4-4C23-AECC-D079A31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98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182245" indent="-182245"/>
            <a:r>
              <a:rPr lang="en-US" dirty="0">
                <a:cs typeface="Calibri"/>
              </a:rPr>
              <a:t>Python makes it really easy to perform basic mathematical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variables as well as numbers in these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multiple operators in one line</a:t>
            </a:r>
          </a:p>
          <a:p>
            <a:pPr marL="182245" indent="-182245"/>
            <a:endParaRPr lang="en-US" dirty="0">
              <a:cs typeface="Calibri"/>
            </a:endParaRPr>
          </a:p>
          <a:p>
            <a:pPr marL="182245" indent="-182245"/>
            <a:r>
              <a:rPr lang="en-US" b="1" dirty="0">
                <a:cs typeface="Calibri"/>
              </a:rPr>
              <a:t>Addition:</a:t>
            </a:r>
          </a:p>
          <a:p>
            <a:pPr marL="383540" lvl="1"/>
            <a:r>
              <a:rPr lang="en-US" dirty="0">
                <a:latin typeface="Conolas"/>
                <a:cs typeface="Calibri"/>
              </a:rPr>
              <a:t>a = 3 + 8 </a:t>
            </a:r>
          </a:p>
          <a:p>
            <a:pPr marL="383540" lvl="1"/>
            <a:r>
              <a:rPr lang="en-US" dirty="0">
                <a:solidFill>
                  <a:srgbClr val="000000"/>
                </a:solidFill>
                <a:latin typeface="Conolas"/>
                <a:cs typeface="Calibri"/>
              </a:rPr>
              <a:t>a = 5 +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+ c</a:t>
            </a:r>
          </a:p>
          <a:p>
            <a:pPr marL="383540" lvl="1"/>
            <a:endParaRPr lang="en-US" dirty="0">
              <a:solidFill>
                <a:schemeClr val="tx1"/>
              </a:solidFill>
              <a:latin typeface="Conolas"/>
              <a:cs typeface="Calibri"/>
            </a:endParaRPr>
          </a:p>
          <a:p>
            <a:pPr marL="182245" indent="-182245"/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Subtraction</a:t>
            </a:r>
            <a:r>
              <a:rPr lang="en-US" b="1" dirty="0">
                <a:solidFill>
                  <a:schemeClr val="tx1"/>
                </a:solidFill>
                <a:latin typeface="Conolas"/>
                <a:cs typeface="Calibri"/>
              </a:rPr>
              <a:t>:</a:t>
            </a:r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 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10 - b</a:t>
            </a:r>
          </a:p>
          <a:p>
            <a:pPr marL="383540" lvl="1"/>
            <a:r>
              <a:rPr lang="en-US" dirty="0">
                <a:solidFill>
                  <a:schemeClr val="tx1"/>
                </a:solidFill>
                <a:latin typeface="Conolas"/>
                <a:cs typeface="Calibri"/>
              </a:rPr>
              <a:t>a = b – c -</a:t>
            </a:r>
            <a:r>
              <a:rPr lang="en-US" dirty="0">
                <a:solidFill>
                  <a:schemeClr val="tx1"/>
                </a:solidFill>
                <a:latin typeface="Conolas"/>
              </a:rPr>
              <a:t> 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b="1" dirty="0">
                <a:cs typeface="Calibri"/>
              </a:rPr>
              <a:t>Multiplication: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a = 2 * b</a:t>
            </a:r>
          </a:p>
          <a:p>
            <a:pPr marL="383540" lvl="1"/>
            <a:r>
              <a:rPr lang="en-US" dirty="0">
                <a:cs typeface="Calibri"/>
              </a:rPr>
              <a:t>a = b * c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83540" lvl="1"/>
            <a:endParaRPr lang="en-US" dirty="0">
              <a:solidFill>
                <a:srgbClr val="404040"/>
              </a:solidFill>
              <a:cs typeface="Calibri"/>
            </a:endParaRPr>
          </a:p>
          <a:p>
            <a:pPr marL="182245" indent="-182245"/>
            <a:r>
              <a:rPr lang="en-US" b="1" dirty="0">
                <a:solidFill>
                  <a:srgbClr val="404040"/>
                </a:solidFill>
                <a:cs typeface="Calibri"/>
              </a:rPr>
              <a:t>Division:</a:t>
            </a:r>
            <a:endParaRPr lang="en-US" dirty="0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10 </a:t>
            </a: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/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55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b="1" dirty="0">
                <a:cs typeface="Calibri"/>
              </a:rPr>
              <a:t>Power:</a:t>
            </a:r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a = b**2</a:t>
            </a:r>
          </a:p>
          <a:p>
            <a:pPr marL="383540" lvl="1"/>
            <a:r>
              <a:rPr lang="en-US" dirty="0">
                <a:cs typeface="Calibri"/>
              </a:rPr>
              <a:t>a = c</a:t>
            </a:r>
            <a:r>
              <a:rPr lang="en-US" dirty="0">
                <a:solidFill>
                  <a:srgbClr val="404040"/>
                </a:solidFill>
                <a:cs typeface="Calibri"/>
              </a:rPr>
              <a:t>**b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383540" lvl="1"/>
            <a:endParaRPr lang="en-US" dirty="0">
              <a:solidFill>
                <a:srgbClr val="404040"/>
              </a:solidFill>
              <a:cs typeface="Calibri"/>
            </a:endParaRPr>
          </a:p>
          <a:p>
            <a:pPr marL="182245" indent="-182245"/>
            <a:r>
              <a:rPr lang="en-US" b="1" dirty="0" err="1">
                <a:solidFill>
                  <a:srgbClr val="404040"/>
                </a:solidFill>
                <a:cs typeface="Calibri"/>
              </a:rPr>
              <a:t>Modulu</a:t>
            </a:r>
            <a:r>
              <a:rPr lang="en-US" b="1" dirty="0">
                <a:solidFill>
                  <a:srgbClr val="404040"/>
                </a:solidFill>
                <a:cs typeface="Calibri"/>
              </a:rPr>
              <a:t> operation:</a:t>
            </a:r>
            <a:endParaRPr lang="en-US" dirty="0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returns remainder of the division</a:t>
            </a:r>
            <a:endParaRPr lang="en-US" sz="2400" dirty="0" err="1">
              <a:solidFill>
                <a:srgbClr val="404040"/>
              </a:solidFill>
              <a:cs typeface="Calibri"/>
            </a:endParaRPr>
          </a:p>
          <a:p>
            <a:pPr marL="383540" lvl="1"/>
            <a:r>
              <a:rPr lang="en-US" dirty="0">
                <a:solidFill>
                  <a:srgbClr val="404040"/>
                </a:solidFill>
                <a:cs typeface="Calibri"/>
              </a:rPr>
              <a:t>a = b % 3 </a:t>
            </a:r>
          </a:p>
          <a:p>
            <a:pPr marL="566420" lvl="2"/>
            <a:r>
              <a:rPr lang="en-US" dirty="0">
                <a:solidFill>
                  <a:srgbClr val="404040"/>
                </a:solidFill>
                <a:cs typeface="Calibri"/>
              </a:rPr>
              <a:t>Say b = 7, then b % 3 will assign 1 to a, as 7 / 3 leaves a remainder of 1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13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443434"/>
            <a:ext cx="4938712" cy="251762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cs typeface="Calibri"/>
              </a:rPr>
              <a:t>A = a + 2</a:t>
            </a:r>
          </a:p>
          <a:p>
            <a:pPr marL="182245" indent="-182245"/>
            <a:r>
              <a:rPr lang="en-US" dirty="0">
                <a:cs typeface="Calibri"/>
              </a:rPr>
              <a:t>A = a – 5</a:t>
            </a:r>
          </a:p>
          <a:p>
            <a:pPr marL="182245" indent="-182245"/>
            <a:r>
              <a:rPr lang="en-US" dirty="0">
                <a:cs typeface="Calibri"/>
              </a:rPr>
              <a:t>A = 3 * a</a:t>
            </a:r>
          </a:p>
          <a:p>
            <a:pPr marL="182245" indent="-182245"/>
            <a:r>
              <a:rPr lang="en-US" dirty="0">
                <a:cs typeface="Calibri"/>
              </a:rPr>
              <a:t>A = a / 4</a:t>
            </a:r>
          </a:p>
          <a:p>
            <a:pPr marL="182245" indent="-182245"/>
            <a:r>
              <a:rPr lang="en-US" dirty="0">
                <a:cs typeface="Calibri"/>
              </a:rPr>
              <a:t>A = a**2</a:t>
            </a:r>
          </a:p>
          <a:p>
            <a:pPr marL="182245" indent="-182245"/>
            <a:r>
              <a:rPr lang="en-US" dirty="0">
                <a:cs typeface="Calibri"/>
              </a:rPr>
              <a:t>A = a %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CB72FA-DA72-4206-AFBF-7C14EDF12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238" y="3463204"/>
            <a:ext cx="4937125" cy="249785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 += 2</a:t>
            </a:r>
          </a:p>
          <a:p>
            <a:r>
              <a:rPr lang="en-US" dirty="0">
                <a:cs typeface="Calibri"/>
              </a:rPr>
              <a:t>A -= 5</a:t>
            </a:r>
          </a:p>
          <a:p>
            <a:r>
              <a:rPr lang="en-US" dirty="0">
                <a:cs typeface="Calibri"/>
              </a:rPr>
              <a:t>A *= 3</a:t>
            </a:r>
          </a:p>
          <a:p>
            <a:r>
              <a:rPr lang="en-US" dirty="0">
                <a:cs typeface="Calibri"/>
              </a:rPr>
              <a:t>A /= 4</a:t>
            </a:r>
          </a:p>
          <a:p>
            <a:r>
              <a:rPr lang="en-US" dirty="0">
                <a:cs typeface="Calibri"/>
              </a:rPr>
              <a:t>A **= 2</a:t>
            </a:r>
          </a:p>
          <a:p>
            <a:r>
              <a:rPr lang="en-US" dirty="0">
                <a:cs typeface="Calibri"/>
              </a:rPr>
              <a:t>A %=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AC46A-AC0C-4734-9A93-D237A8D82025}"/>
              </a:ext>
            </a:extLst>
          </p:cNvPr>
          <p:cNvSpPr txBox="1"/>
          <p:nvPr/>
        </p:nvSpPr>
        <p:spPr>
          <a:xfrm>
            <a:off x="1096963" y="2127250"/>
            <a:ext cx="10045700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sz="2000" dirty="0"/>
              <a:t>the variable that we want to assign the result to can also be used in the operation itself</a:t>
            </a:r>
            <a:endParaRPr lang="en-US" sz="2000" dirty="0"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/>
              <a:t>e.g.: a = a / 2</a:t>
            </a:r>
            <a:endParaRPr lang="en-US" sz="2000" dirty="0">
              <a:cs typeface="Calibri"/>
            </a:endParaRPr>
          </a:p>
          <a:p>
            <a:pPr indent="-25654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>
                <a:cs typeface="Calibri"/>
              </a:rPr>
              <a:t>In these cases, we can make the notation of the operation a little shorter:</a:t>
            </a:r>
          </a:p>
        </p:txBody>
      </p:sp>
    </p:spTree>
    <p:extLst>
      <p:ext uri="{BB962C8B-B14F-4D97-AF65-F5344CB8AC3E}">
        <p14:creationId xmlns:p14="http://schemas.microsoft.com/office/powerpoint/2010/main" val="19862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B79-B0D7-4983-99B1-FCF86AA6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 Notes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C15F1-8A02-470C-88DC-981CA2C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5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B33A-E6E7-42B2-9462-2C09651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206FB-6ED0-4689-8C4E-D3DCE354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“[…] </a:t>
            </a:r>
            <a:r>
              <a:rPr lang="en-GB" dirty="0"/>
              <a:t>code is read much more often than it is written.”</a:t>
            </a:r>
          </a:p>
          <a:p>
            <a:pPr marL="383730" lvl="1" indent="-182245"/>
            <a:r>
              <a:rPr lang="en-US" dirty="0">
                <a:cs typeface="Calibri"/>
                <a:hlinkClick r:id="rId2"/>
              </a:rPr>
              <a:t>Python Docs - PEP8</a:t>
            </a:r>
            <a:r>
              <a:rPr lang="en-US" dirty="0">
                <a:cs typeface="Calibri"/>
              </a:rPr>
              <a:t>, Guido van Rossum</a:t>
            </a:r>
          </a:p>
          <a:p>
            <a:pPr marL="182245" indent="-182245"/>
            <a:r>
              <a:rPr lang="en-US" dirty="0">
                <a:cs typeface="Calibri"/>
              </a:rPr>
              <a:t>The way you structure and style your code is very important as it improves readability and keeps one from making careless mistakes</a:t>
            </a:r>
          </a:p>
          <a:p>
            <a:pPr marL="182245" indent="-182245"/>
            <a:r>
              <a:rPr lang="en-US" dirty="0">
                <a:cs typeface="Calibri"/>
              </a:rPr>
              <a:t>It's best to get used to having a good style in your code right from the start!</a:t>
            </a:r>
          </a:p>
          <a:p>
            <a:pPr marL="182245" indent="-182245"/>
            <a:r>
              <a:rPr lang="en-US" dirty="0">
                <a:cs typeface="Calibri"/>
              </a:rPr>
              <a:t>We will therefore give you tips on how to structure and style your code along the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34F7C-9EBD-43D1-B206-FB1C5DC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07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49E-9F7E-4513-A085-149481D1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ABCE-BB68-422E-9071-479B025E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When making variable assignments, leave exactly one space before and after the </a:t>
            </a:r>
            <a:r>
              <a:rPr lang="en-US" i="1" dirty="0">
                <a:cs typeface="Calibri"/>
              </a:rPr>
              <a:t>=</a:t>
            </a:r>
          </a:p>
          <a:p>
            <a:pPr marL="182245" indent="-182245"/>
            <a:r>
              <a:rPr lang="en-US" dirty="0">
                <a:cs typeface="Calibri"/>
              </a:rPr>
              <a:t>Same goes for all mathematical operators</a:t>
            </a:r>
            <a:endParaRPr lang="en-US" i="1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Note: </a:t>
            </a:r>
            <a:r>
              <a:rPr lang="en-US" i="1" dirty="0">
                <a:cs typeface="Calibri"/>
              </a:rPr>
              <a:t>+= </a:t>
            </a:r>
            <a:r>
              <a:rPr lang="en-US" dirty="0">
                <a:cs typeface="Calibri"/>
              </a:rPr>
              <a:t>and similar operators are seen as one operator though – if you add a space here, it will not work anymore!</a:t>
            </a:r>
          </a:p>
          <a:p>
            <a:pPr marL="383540" lvl="1"/>
            <a:endParaRPr lang="en-US" dirty="0">
              <a:cs typeface="Calibri"/>
            </a:endParaRPr>
          </a:p>
          <a:p>
            <a:pPr marL="182245" indent="-182245"/>
            <a:endParaRPr lang="en-US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C564-1DB4-4E22-93E3-1615BF2F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5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A56A-7002-4ECD-9D62-F527140E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A50D-CB4D-469F-99D7-C0B2F284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7F8-680C-4218-9459-523D12C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D9BE-1410-43BE-A583-660EF257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solidFill>
                  <a:srgbClr val="00B050"/>
                </a:solidFill>
                <a:cs typeface="Calibri"/>
              </a:rPr>
              <a:t>A = (b + 5 – 3) *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 4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=5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A=b +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 b +c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D163-343F-4923-BCB2-3156EB33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216121-2D61-438E-90D9-826C503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script?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21BED5-8327-4FB0-8BEA-FCAB233B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 week we asked you to write your commands into a file</a:t>
            </a:r>
          </a:p>
          <a:p>
            <a:r>
              <a:rPr lang="en-GB" dirty="0"/>
              <a:t>That file ended in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endParaRPr lang="en-GB" i="1" dirty="0"/>
          </a:p>
          <a:p>
            <a:r>
              <a:rPr lang="en-GB" dirty="0"/>
              <a:t>This is a python script</a:t>
            </a:r>
          </a:p>
          <a:p>
            <a:r>
              <a:rPr lang="en-GB" dirty="0"/>
              <a:t>It is a file containing an </a:t>
            </a:r>
            <a:r>
              <a:rPr lang="en-GB" i="1" dirty="0"/>
              <a:t>algorithm</a:t>
            </a:r>
          </a:p>
          <a:p>
            <a:pPr lvl="1"/>
            <a:r>
              <a:rPr lang="en-GB" dirty="0"/>
              <a:t>Remember: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52FE4-ACCF-4055-B4B2-F7DE0DC5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7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4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943C7-8E09-4DE7-8311-A1BB903714D5}"/>
              </a:ext>
            </a:extLst>
          </p:cNvPr>
          <p:cNvSpPr txBox="1"/>
          <p:nvPr/>
        </p:nvSpPr>
        <p:spPr>
          <a:xfrm>
            <a:off x="7671816" y="3244334"/>
            <a:ext cx="8229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 err="1"/>
              <a:t>var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en-GB" dirty="0">
                <a:cs typeface="Calibri"/>
              </a:rPr>
              <a:t>Variables are </a:t>
            </a:r>
            <a:r>
              <a:rPr lang="en-GB" b="1" dirty="0">
                <a:cs typeface="Calibri"/>
              </a:rPr>
              <a:t>containers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just imagine a box or a basket</a:t>
            </a:r>
          </a:p>
          <a:p>
            <a:pPr marL="182055"/>
            <a:r>
              <a:rPr lang="en-GB" dirty="0">
                <a:cs typeface="Calibri"/>
              </a:rPr>
              <a:t>Variables have </a:t>
            </a:r>
            <a:r>
              <a:rPr lang="en-GB" b="1" dirty="0">
                <a:cs typeface="Calibri"/>
              </a:rPr>
              <a:t>names</a:t>
            </a:r>
          </a:p>
          <a:p>
            <a:pPr marL="383540" lvl="1"/>
            <a:r>
              <a:rPr lang="en-GB" dirty="0">
                <a:cs typeface="Calibri"/>
              </a:rPr>
              <a:t>We will name ours </a:t>
            </a:r>
            <a:r>
              <a:rPr lang="en-GB" i="1" dirty="0" err="1">
                <a:cs typeface="Calibri"/>
              </a:rPr>
              <a:t>var</a:t>
            </a:r>
            <a:endParaRPr lang="en-GB" i="1" dirty="0">
              <a:cs typeface="Calibri"/>
            </a:endParaRP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assigned</a:t>
            </a:r>
            <a:r>
              <a:rPr lang="en-GB" dirty="0">
                <a:cs typeface="Calibri"/>
              </a:rPr>
              <a:t> values</a:t>
            </a:r>
          </a:p>
          <a:p>
            <a:pPr marL="383540" lvl="1"/>
            <a:r>
              <a:rPr lang="en-GB" dirty="0">
                <a:cs typeface="Calibri"/>
              </a:rPr>
              <a:t>We will put a 5 into our variable</a:t>
            </a: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reassigned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Effectively overwriting the value</a:t>
            </a:r>
          </a:p>
          <a:p>
            <a:pPr marL="566420" lvl="2"/>
            <a:r>
              <a:rPr lang="en-GB" sz="1400" dirty="0">
                <a:cs typeface="Calibri"/>
              </a:rPr>
              <a:t>You could say they are… variable</a:t>
            </a:r>
          </a:p>
          <a:p>
            <a:pPr marL="749300" lvl="3"/>
            <a:r>
              <a:rPr lang="en-GB" sz="700" dirty="0">
                <a:cs typeface="Calibri"/>
              </a:rPr>
              <a:t>I am sorry.</a:t>
            </a:r>
          </a:p>
          <a:p>
            <a:pPr marL="383540" lvl="1"/>
            <a:r>
              <a:rPr lang="en-GB" sz="1900" dirty="0">
                <a:cs typeface="Calibri"/>
              </a:rPr>
              <a:t>Variables do not remember their previous values</a:t>
            </a:r>
          </a:p>
          <a:p>
            <a:pPr marL="383540" lvl="1"/>
            <a:r>
              <a:rPr lang="en-GB" dirty="0">
                <a:cs typeface="Calibri"/>
              </a:rPr>
              <a:t>Let’s assign 42 to our variable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EE9ED9-30BC-4C39-962B-124B2FF21A17}"/>
              </a:ext>
            </a:extLst>
          </p:cNvPr>
          <p:cNvSpPr txBox="1"/>
          <p:nvPr/>
        </p:nvSpPr>
        <p:spPr>
          <a:xfrm>
            <a:off x="8494776" y="3244334"/>
            <a:ext cx="2599944" cy="369332"/>
          </a:xfrm>
          <a:prstGeom prst="rect">
            <a:avLst/>
          </a:prstGeom>
          <a:solidFill>
            <a:srgbClr val="C7A45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F4BF-3DFD-45D5-83AC-F5465204408E}"/>
              </a:ext>
            </a:extLst>
          </p:cNvPr>
          <p:cNvSpPr txBox="1"/>
          <p:nvPr/>
        </p:nvSpPr>
        <p:spPr>
          <a:xfrm>
            <a:off x="8494776" y="3244334"/>
            <a:ext cx="140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4ECC-D948-427C-AFB9-6A1F1B23D5B2}"/>
              </a:ext>
            </a:extLst>
          </p:cNvPr>
          <p:cNvSpPr txBox="1"/>
          <p:nvPr/>
        </p:nvSpPr>
        <p:spPr>
          <a:xfrm>
            <a:off x="9782694" y="32443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7FCAF-4300-48F1-9A05-E672888D0DE2}"/>
              </a:ext>
            </a:extLst>
          </p:cNvPr>
          <p:cNvCxnSpPr>
            <a:cxnSpLocks/>
          </p:cNvCxnSpPr>
          <p:nvPr/>
        </p:nvCxnSpPr>
        <p:spPr>
          <a:xfrm>
            <a:off x="9040305" y="3429000"/>
            <a:ext cx="3110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So variables </a:t>
            </a:r>
            <a:r>
              <a:rPr lang="de-DE" b="1" dirty="0" err="1">
                <a:cs typeface="Calibri"/>
              </a:rPr>
              <a:t>are</a:t>
            </a:r>
            <a:r>
              <a:rPr lang="de-DE" b="1" dirty="0">
                <a:cs typeface="Calibri"/>
              </a:rPr>
              <a:t> not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 - 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contain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endParaRPr lang="de-DE" b="1" dirty="0" err="1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Values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assigned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variables</a:t>
            </a:r>
          </a:p>
          <a:p>
            <a:pPr marL="383540" lvl="1"/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variable, </a:t>
            </a:r>
            <a:r>
              <a:rPr lang="de-DE" dirty="0" err="1">
                <a:cs typeface="Calibri"/>
              </a:rPr>
              <a:t>imagine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putting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box</a:t>
            </a:r>
          </a:p>
          <a:p>
            <a:pPr marL="182245" indent="-182245"/>
            <a:r>
              <a:rPr lang="de-DE" dirty="0">
                <a:cs typeface="Calibri"/>
              </a:rPr>
              <a:t>Variables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reassigned</a:t>
            </a:r>
            <a:endParaRPr lang="de-DE" b="1" dirty="0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replace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4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 variables </a:t>
            </a:r>
            <a:r>
              <a:rPr lang="de-DE" dirty="0" err="1">
                <a:cs typeface="Calibri Light"/>
              </a:rPr>
              <a:t>have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contain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numbers</a:t>
            </a:r>
            <a:r>
              <a:rPr lang="de-DE" dirty="0">
                <a:cs typeface="Calibri Light"/>
              </a:rPr>
              <a:t>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40" y="17621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</a:pPr>
            <a:r>
              <a:rPr lang="de-DE" sz="2400" dirty="0" err="1">
                <a:cs typeface="Calibri"/>
              </a:rPr>
              <a:t>Nope</a:t>
            </a:r>
            <a:r>
              <a:rPr lang="de-DE" sz="2400" dirty="0">
                <a:cs typeface="Calibri"/>
              </a:rPr>
              <a:t>!</a:t>
            </a:r>
            <a:endParaRPr lang="de-DE" sz="2400" dirty="0" err="1">
              <a:cs typeface="Calibri"/>
            </a:endParaRPr>
          </a:p>
          <a:p>
            <a:pPr marL="383540" lvl="1"/>
            <a:r>
              <a:rPr lang="de-DE" sz="2400" dirty="0">
                <a:cs typeface="Calibri"/>
              </a:rPr>
              <a:t>In </a:t>
            </a:r>
            <a:r>
              <a:rPr lang="de-DE" sz="2400" dirty="0" err="1">
                <a:cs typeface="Calibri"/>
              </a:rPr>
              <a:t>fact</a:t>
            </a:r>
            <a:r>
              <a:rPr lang="de-DE" sz="2400" dirty="0">
                <a:cs typeface="Calibri"/>
              </a:rPr>
              <a:t>, </a:t>
            </a:r>
            <a:r>
              <a:rPr lang="de-DE" sz="2400" dirty="0" err="1">
                <a:cs typeface="Calibri"/>
              </a:rPr>
              <a:t>you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store</a:t>
            </a:r>
            <a:r>
              <a:rPr lang="de-DE" sz="2400" dirty="0">
                <a:cs typeface="Calibri"/>
              </a:rPr>
              <a:t> all </a:t>
            </a:r>
            <a:r>
              <a:rPr lang="de-DE" sz="2400" dirty="0" err="1">
                <a:cs typeface="Calibri"/>
              </a:rPr>
              <a:t>kinds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things</a:t>
            </a:r>
            <a:r>
              <a:rPr lang="de-DE" sz="2400" dirty="0">
                <a:cs typeface="Calibri"/>
              </a:rPr>
              <a:t> in variables</a:t>
            </a:r>
          </a:p>
          <a:p>
            <a:pPr marL="566420" lvl="2"/>
            <a:r>
              <a:rPr lang="de-DE" sz="2000" dirty="0" err="1">
                <a:cs typeface="Calibri"/>
              </a:rPr>
              <a:t>For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example</a:t>
            </a:r>
            <a:r>
              <a:rPr lang="de-DE" sz="2000" dirty="0">
                <a:cs typeface="Calibri"/>
              </a:rPr>
              <a:t>: </a:t>
            </a:r>
            <a:r>
              <a:rPr lang="de-DE" sz="2000" dirty="0" err="1">
                <a:cs typeface="Calibri"/>
              </a:rPr>
              <a:t>numbers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text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truth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values</a:t>
            </a:r>
            <a:r>
              <a:rPr lang="de-DE" sz="2000" dirty="0">
                <a:cs typeface="Calibri"/>
              </a:rPr>
              <a:t>, ...</a:t>
            </a:r>
          </a:p>
          <a:p>
            <a:pPr marL="383540" lvl="1"/>
            <a:endParaRPr lang="de-DE" sz="2400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4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7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1320</TotalTime>
  <Words>947</Words>
  <Application>Microsoft Office PowerPoint</Application>
  <PresentationFormat>Breitbild</PresentationFormat>
  <Paragraphs>246</Paragraphs>
  <Slides>30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Retrospect</vt:lpstr>
      <vt:lpstr>The Very Basics</vt:lpstr>
      <vt:lpstr>Structure</vt:lpstr>
      <vt:lpstr>Scripts</vt:lpstr>
      <vt:lpstr>What is a script?</vt:lpstr>
      <vt:lpstr>Variables</vt:lpstr>
      <vt:lpstr>What are variables?</vt:lpstr>
      <vt:lpstr>What are variables?</vt:lpstr>
      <vt:lpstr>Do variables have to contain numbers?</vt:lpstr>
      <vt:lpstr>Variable Types</vt:lpstr>
      <vt:lpstr>Number types</vt:lpstr>
      <vt:lpstr>Text types</vt:lpstr>
      <vt:lpstr>Truth values</vt:lpstr>
      <vt:lpstr>When to use which type</vt:lpstr>
      <vt:lpstr>Variables in Python</vt:lpstr>
      <vt:lpstr>Assigning variables in Python</vt:lpstr>
      <vt:lpstr>Assigning variables in Python</vt:lpstr>
      <vt:lpstr>Reassigning variables in Python</vt:lpstr>
      <vt:lpstr>Python and variable types</vt:lpstr>
      <vt:lpstr>Variable types in other languages</vt:lpstr>
      <vt:lpstr>Therefore, the following is very important...</vt:lpstr>
      <vt:lpstr>Do. Not. Mix. Types.</vt:lpstr>
      <vt:lpstr>Math Operators</vt:lpstr>
      <vt:lpstr>Math Operators</vt:lpstr>
      <vt:lpstr>Math Operators</vt:lpstr>
      <vt:lpstr>Math Operators</vt:lpstr>
      <vt:lpstr>Math Operators</vt:lpstr>
      <vt:lpstr>Style Notes</vt:lpstr>
      <vt:lpstr>Style</vt:lpstr>
      <vt:lpstr>Style: Spacing</vt:lpstr>
      <vt:lpstr>Style: Spacing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25</cp:revision>
  <dcterms:created xsi:type="dcterms:W3CDTF">2018-03-16T16:08:26Z</dcterms:created>
  <dcterms:modified xsi:type="dcterms:W3CDTF">2018-03-31T14:17:39Z</dcterms:modified>
</cp:coreProperties>
</file>