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2"/>
  </p:notesMasterIdLst>
  <p:sldIdLst>
    <p:sldId id="256" r:id="rId2"/>
    <p:sldId id="257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58" r:id="rId11"/>
    <p:sldId id="259" r:id="rId12"/>
    <p:sldId id="261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3" r:id="rId21"/>
    <p:sldId id="294" r:id="rId22"/>
    <p:sldId id="271" r:id="rId23"/>
    <p:sldId id="274" r:id="rId24"/>
    <p:sldId id="277" r:id="rId25"/>
    <p:sldId id="275" r:id="rId26"/>
    <p:sldId id="276" r:id="rId27"/>
    <p:sldId id="278" r:id="rId28"/>
    <p:sldId id="279" r:id="rId29"/>
    <p:sldId id="280" r:id="rId30"/>
    <p:sldId id="296" r:id="rId31"/>
    <p:sldId id="295" r:id="rId32"/>
    <p:sldId id="297" r:id="rId33"/>
    <p:sldId id="298" r:id="rId34"/>
    <p:sldId id="299" r:id="rId35"/>
    <p:sldId id="300" r:id="rId36"/>
    <p:sldId id="283" r:id="rId37"/>
    <p:sldId id="284" r:id="rId38"/>
    <p:sldId id="285" r:id="rId39"/>
    <p:sldId id="286" r:id="rId40"/>
    <p:sldId id="282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A455"/>
    <a:srgbClr val="BDA95F"/>
    <a:srgbClr val="FFB0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2" autoAdjust="0"/>
    <p:restoredTop sz="97442" autoAdjust="0"/>
  </p:normalViewPr>
  <p:slideViewPr>
    <p:cSldViewPr snapToGrid="0">
      <p:cViewPr varScale="1">
        <p:scale>
          <a:sx n="155" d="100"/>
          <a:sy n="155" d="100"/>
        </p:scale>
        <p:origin x="2706" y="144"/>
      </p:cViewPr>
      <p:guideLst/>
    </p:cSldViewPr>
  </p:slideViewPr>
  <p:outlineViewPr>
    <p:cViewPr>
      <p:scale>
        <a:sx n="33" d="100"/>
        <a:sy n="33" d="100"/>
      </p:scale>
      <p:origin x="0" y="-31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5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960FE-84BF-4F36-96F9-AC8A426EF4E1}" type="datetimeFigureOut">
              <a:rPr lang="en-GB" smtClean="0"/>
              <a:t>03/04/2018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45966-3644-4EF3-8D3C-4E37A0E97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153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Either lecture or homework (or maybe both): name some examples -&gt; what variable type should we use?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690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Either lecture or homework (or maybe both): name some examples -&gt; what variable type should we use?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434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Either lecture or homework (or maybe both): name some examples -&gt; what variable type should we use?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263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Either lecture or homework (or maybe both): name some examples -&gt; what variable type should we use?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96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Slide probably needs polishing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5966-3644-4EF3-8D3C-4E37A0E97571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113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mailto:ahain@uos.de" TargetMode="External"/><Relationship Id="rId2" Type="http://schemas.openxmlformats.org/officeDocument/2006/relationships/hyperlink" Target="mailto:mnipshagen@uos.de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259378"/>
            <a:ext cx="10058400" cy="3065733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2D3E5-8D07-442F-AD09-44D2D54E3827}" type="datetime1">
              <a:rPr lang="en-GB" smtClean="0"/>
              <a:t>03/04/2018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A2F8DDAA-96A7-4A58-BF95-E7FB5E2AE443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951C0E8-C08C-4742-B043-4AD4BE0A3677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A611F47-1F04-4C53-B1C8-B35B68ABD923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ooter Placeholder 4">
              <a:extLst>
                <a:ext uri="{FF2B5EF4-FFF2-40B4-BE49-F238E27FC236}">
                  <a16:creationId xmlns:a16="http://schemas.microsoft.com/office/drawing/2014/main" id="{6A1B6CE6-9CFA-4017-9C7A-43B94272023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26" name="Footer Placeholder 4">
              <a:extLst>
                <a:ext uri="{FF2B5EF4-FFF2-40B4-BE49-F238E27FC236}">
                  <a16:creationId xmlns:a16="http://schemas.microsoft.com/office/drawing/2014/main" id="{211287FD-4478-48EC-9190-EEAA7481BF1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16649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01FF-837F-478C-A187-ED49428D1834}" type="datetime1">
              <a:rPr lang="en-GB" smtClean="0"/>
              <a:t>03/04/2018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819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5412"/>
            <a:ext cx="2628900" cy="56272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05412"/>
            <a:ext cx="7734300" cy="56272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B1C3B-24F6-4AC1-B694-40E27DE719F2}" type="datetime1">
              <a:rPr lang="en-GB" smtClean="0"/>
              <a:t>03/04/2018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2E0AB67-F1B0-4C90-A19F-73FDE8286FEC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8C8027-9337-4E66-9E01-653A0653F69A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96B695-F940-4F2C-A211-A8C3DDDB1D91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ooter Placeholder 4">
              <a:extLst>
                <a:ext uri="{FF2B5EF4-FFF2-40B4-BE49-F238E27FC236}">
                  <a16:creationId xmlns:a16="http://schemas.microsoft.com/office/drawing/2014/main" id="{28C081C3-9690-4087-891D-D2C68ED02CD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8" name="Footer Placeholder 4">
              <a:extLst>
                <a:ext uri="{FF2B5EF4-FFF2-40B4-BE49-F238E27FC236}">
                  <a16:creationId xmlns:a16="http://schemas.microsoft.com/office/drawing/2014/main" id="{A8A7427E-D9D0-4261-92F1-94C87F01EFF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329162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988906"/>
            <a:ext cx="10058400" cy="7484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182563" indent="-182563"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B5F6-71AF-4144-B18A-52D5DACADA0A}" type="datetime1">
              <a:rPr lang="en-GB" smtClean="0"/>
              <a:t>03/04/2018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421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EDB25382-4158-488F-B62E-79DCBA1F2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822" y="1259378"/>
            <a:ext cx="10046858" cy="3084021"/>
          </a:xfrm>
        </p:spPr>
        <p:txBody>
          <a:bodyPr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5503A-C87E-470F-982F-B4799D338920}" type="datetime1">
              <a:rPr lang="en-GB" smtClean="0"/>
              <a:t>03/04/2018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D4AE079-9C20-4D43-BCE4-95501276B792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C152C66-54AC-40E9-A917-371D075595D1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1357B8C-9DD0-44B6-B861-8303E9F8FA1F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A36CCDB1-6438-4199-BD60-4B16D8BD536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B71AF337-ED81-407D-9FC3-0F1711008D2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A61B955-9CCC-4B7F-BDD7-17CC7DBA64E3}"/>
              </a:ext>
            </a:extLst>
          </p:cNvPr>
          <p:cNvCxnSpPr/>
          <p:nvPr userDrawn="1"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271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988905"/>
            <a:ext cx="10058400" cy="748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4A6B-3049-457F-A987-8390460069EE}" type="datetime1">
              <a:rPr lang="en-GB" smtClean="0"/>
              <a:t>03/04/2018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009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897466"/>
            <a:ext cx="10058400" cy="8398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005F-9225-497A-885F-BA883E74DE5D}" type="datetime1">
              <a:rPr lang="en-GB" smtClean="0"/>
              <a:t>03/04/2018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685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23FC3-765C-4CC7-9E4B-E3B68A3EDBFE}" type="datetime1">
              <a:rPr lang="en-GB" smtClean="0"/>
              <a:t>03/04/2018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91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3DD7D-9416-45E8-AF3B-D7B360CC564A}" type="datetime1">
              <a:rPr lang="en-GB" smtClean="0"/>
              <a:t>03/04/2018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C1906CC-0007-421F-A189-FF05F3AADC9A}"/>
              </a:ext>
            </a:extLst>
          </p:cNvPr>
          <p:cNvSpPr txBox="1">
            <a:spLocks/>
          </p:cNvSpPr>
          <p:nvPr userDrawn="1"/>
        </p:nvSpPr>
        <p:spPr>
          <a:xfrm>
            <a:off x="3684598" y="645954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0753368-43EB-48DE-AF80-8822CE9C79DB}"/>
              </a:ext>
            </a:extLst>
          </p:cNvPr>
          <p:cNvGrpSpPr/>
          <p:nvPr userDrawn="1"/>
        </p:nvGrpSpPr>
        <p:grpSpPr>
          <a:xfrm>
            <a:off x="0" y="-3393"/>
            <a:ext cx="12192002" cy="457200"/>
            <a:chOff x="0" y="-13903"/>
            <a:chExt cx="12192002" cy="457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BBA5965-1D45-4584-B359-296E3283C784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018C1B56-97E9-497E-B4BA-C43CA4A6E27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C0F31DD2-4414-4E49-84E8-696DBBC5DB3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207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521"/>
            <a:ext cx="3200400" cy="1907838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613CE8B-DAD8-4C75-ABDD-E74B55B147EF}" type="datetime1">
              <a:rPr lang="en-GB" smtClean="0"/>
              <a:t>03/04/2018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D5A7D1F-D6B4-49F8-BFA5-36DA444D93E2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>
                <a:solidFill>
                  <a:schemeClr val="tx1"/>
                </a:solidFill>
              </a:rPr>
              <a:t>Moritz Nipshagen</a:t>
            </a:r>
            <a:r>
              <a:rPr lang="fi-FI" sz="1000" b="0" cap="none" baseline="0" dirty="0"/>
              <a:t>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>
                <a:solidFill>
                  <a:schemeClr val="tx1"/>
                </a:solidFill>
              </a:rPr>
              <a:t>Antonia Hain</a:t>
            </a:r>
            <a:r>
              <a:rPr lang="fi-FI" sz="1000" b="0" cap="none" baseline="0" dirty="0"/>
              <a:t>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B5356F-D6E0-48D5-A64F-970C40D0C516}"/>
              </a:ext>
            </a:extLst>
          </p:cNvPr>
          <p:cNvGrpSpPr/>
          <p:nvPr userDrawn="1"/>
        </p:nvGrpSpPr>
        <p:grpSpPr>
          <a:xfrm>
            <a:off x="-782259" y="43845"/>
            <a:ext cx="5605063" cy="774095"/>
            <a:chOff x="-782259" y="43845"/>
            <a:chExt cx="5605063" cy="774095"/>
          </a:xfrm>
        </p:grpSpPr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2BE6C0BC-5BA1-48A0-B5B8-4ED55CE0C94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5D19D18F-D912-4759-85FC-E852CC76A95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-782259" y="45281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715111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435182"/>
            <a:ext cx="12191985" cy="4517818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D48F-8DEA-4C52-92C1-302F75FCAD76}" type="datetime1">
              <a:rPr lang="en-GB" smtClean="0"/>
              <a:t>03/04/2018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177C8A1-94B1-4FD8-9B97-0F241A76EF86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2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3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1D9C402-508F-40AA-B227-41A2183FAC31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B03AD29-EF48-424D-9D68-861B4710F692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ooter Placeholder 4">
              <a:extLst>
                <a:ext uri="{FF2B5EF4-FFF2-40B4-BE49-F238E27FC236}">
                  <a16:creationId xmlns:a16="http://schemas.microsoft.com/office/drawing/2014/main" id="{88F740E0-500D-4EDD-A6C2-24CCA29F4CD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4" name="Footer Placeholder 4">
              <a:extLst>
                <a:ext uri="{FF2B5EF4-FFF2-40B4-BE49-F238E27FC236}">
                  <a16:creationId xmlns:a16="http://schemas.microsoft.com/office/drawing/2014/main" id="{95DD8512-A089-483C-8D5C-E00C1BBEA20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74133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mailto:mnipshagen@uos.de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mailto:ahain@uos.de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887498"/>
            <a:ext cx="10058400" cy="8498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F5CF901-3F04-46D3-A66D-6A29BDCE7C35}" type="datetime1">
              <a:rPr lang="en-GB" smtClean="0"/>
              <a:t>03/04/2018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9C4E583-6443-4199-AF95-A2ECCC288D48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7F7ACD3-6B5C-4F85-B678-F514CFB10390}"/>
              </a:ext>
            </a:extLst>
          </p:cNvPr>
          <p:cNvSpPr txBox="1">
            <a:spLocks/>
          </p:cNvSpPr>
          <p:nvPr userDrawn="1"/>
        </p:nvSpPr>
        <p:spPr>
          <a:xfrm>
            <a:off x="3684598" y="6449030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Moritz Nipshagen	</a:t>
            </a:r>
            <a:r>
              <a:rPr lang="fi-FI" sz="1000" b="0" cap="none" baseline="0" dirty="0">
                <a:hlinkClick r:id="rId13"/>
              </a:rPr>
              <a:t>mnipshagen@uos.de</a:t>
            </a:r>
            <a:endParaRPr lang="fi-FI" sz="1000" b="0" cap="none" baseline="0" dirty="0"/>
          </a:p>
          <a:p>
            <a:pPr marL="0" lvl="0" indent="0" algn="ctr" defTabSz="536575">
              <a:tabLst>
                <a:tab pos="2511425" algn="r"/>
              </a:tabLst>
            </a:pPr>
            <a:r>
              <a:rPr lang="fi-FI" sz="1000" b="0" cap="none" baseline="0" dirty="0"/>
              <a:t>Antonia Hain	</a:t>
            </a:r>
            <a:r>
              <a:rPr lang="fi-FI" sz="1000" b="0" cap="none" baseline="0" dirty="0">
                <a:hlinkClick r:id="rId14"/>
              </a:rPr>
              <a:t>ahain@uos.de</a:t>
            </a:r>
            <a:r>
              <a:rPr lang="fi-FI" sz="1000" b="0" cap="none" baseline="0" dirty="0"/>
              <a:t> </a:t>
            </a:r>
            <a:endParaRPr lang="en-GB" sz="1000" b="0" cap="none" baseline="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F9C49F-2AD5-464F-A70C-C11B3D63E7DD}"/>
              </a:ext>
            </a:extLst>
          </p:cNvPr>
          <p:cNvGrpSpPr/>
          <p:nvPr userDrawn="1"/>
        </p:nvGrpSpPr>
        <p:grpSpPr>
          <a:xfrm>
            <a:off x="0" y="-13903"/>
            <a:ext cx="12192002" cy="457200"/>
            <a:chOff x="0" y="-13903"/>
            <a:chExt cx="12192002" cy="4572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EE10AE8-E8FE-4459-A599-CE3DA06F3417}"/>
                </a:ext>
              </a:extLst>
            </p:cNvPr>
            <p:cNvSpPr/>
            <p:nvPr userDrawn="1"/>
          </p:nvSpPr>
          <p:spPr>
            <a:xfrm>
              <a:off x="0" y="-13903"/>
              <a:ext cx="121920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ooter Placeholder 4">
              <a:extLst>
                <a:ext uri="{FF2B5EF4-FFF2-40B4-BE49-F238E27FC236}">
                  <a16:creationId xmlns:a16="http://schemas.microsoft.com/office/drawing/2014/main" id="{93AA9ECC-926D-4DDB-8178-A028779C294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43845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Basic Programming in Python</a:t>
              </a:r>
              <a:endParaRPr lang="en-GB" sz="1800" b="0" cap="none" baseline="0" dirty="0"/>
            </a:p>
          </p:txBody>
        </p:sp>
        <p:sp>
          <p:nvSpPr>
            <p:cNvPr id="19" name="Footer Placeholder 4">
              <a:extLst>
                <a:ext uri="{FF2B5EF4-FFF2-40B4-BE49-F238E27FC236}">
                  <a16:creationId xmlns:a16="http://schemas.microsoft.com/office/drawing/2014/main" id="{010A8F88-99CB-48C3-98C1-9E27A56262E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369198" y="32134"/>
              <a:ext cx="482280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457200" rtl="0" eaLnBrk="1" latinLnBrk="0" hangingPunct="1">
                <a:defRPr sz="900" kern="1200" cap="all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536575">
                <a:tabLst>
                  <a:tab pos="893763" algn="l"/>
                  <a:tab pos="1250950" algn="l"/>
                </a:tabLst>
              </a:pPr>
              <a:r>
                <a:rPr lang="fi-FI" sz="1800" b="0" cap="none" baseline="0" dirty="0"/>
                <a:t>Osnabr</a:t>
              </a:r>
              <a:r>
                <a:rPr lang="de-DE" sz="1800" b="0" cap="none" baseline="0" dirty="0"/>
                <a:t>ü</a:t>
              </a:r>
              <a:r>
                <a:rPr lang="en-GB" sz="1800" b="0" cap="none" baseline="0" dirty="0" err="1"/>
                <a:t>ck</a:t>
              </a:r>
              <a:r>
                <a:rPr lang="en-GB" sz="1800" b="0" cap="none" baseline="0" dirty="0"/>
                <a:t> University – </a:t>
              </a:r>
              <a:r>
                <a:rPr lang="fi-FI" sz="1800" b="0" cap="none" baseline="0" dirty="0"/>
                <a:t>SS2018</a:t>
              </a:r>
              <a:endParaRPr lang="en-GB" sz="1800" b="0" cap="none" baseline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634374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·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5C473-D4E8-4488-9541-8AB9EE7E60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The very basics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50E58-41B5-4018-866C-E481EE5B98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 Light"/>
              </a:rPr>
              <a:t>Syntax &amp; Variables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100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FA3E27-8664-40D3-8CAE-94538FE2B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Variables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42E388-9740-4979-B43A-F76103A55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945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E943C7-8E09-4DE7-8311-A1BB903714D5}"/>
              </a:ext>
            </a:extLst>
          </p:cNvPr>
          <p:cNvSpPr txBox="1"/>
          <p:nvPr/>
        </p:nvSpPr>
        <p:spPr>
          <a:xfrm>
            <a:off x="7671816" y="3244334"/>
            <a:ext cx="82296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GB" dirty="0" err="1"/>
              <a:t>var</a:t>
            </a:r>
            <a:endParaRPr lang="en-GB" sz="1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2656028-3B28-44E6-8385-CE390AFDB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What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are</a:t>
            </a:r>
            <a:r>
              <a:rPr lang="de-DE" dirty="0">
                <a:cs typeface="Calibri Light"/>
              </a:rPr>
              <a:t> variables?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1CEAC5C-23C9-4BAE-96E9-16C52FB89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 vert="horz" lIns="0" tIns="45720" rIns="0" bIns="45720" rtlCol="0" anchor="t">
            <a:normAutofit fontScale="92500" lnSpcReduction="10000"/>
          </a:bodyPr>
          <a:lstStyle/>
          <a:p>
            <a:pPr marL="182245" indent="-182245"/>
            <a:r>
              <a:rPr lang="en-GB" dirty="0">
                <a:cs typeface="Calibri"/>
              </a:rPr>
              <a:t>Variables are </a:t>
            </a:r>
            <a:r>
              <a:rPr lang="en-GB" b="1" dirty="0">
                <a:cs typeface="Calibri"/>
              </a:rPr>
              <a:t>containers</a:t>
            </a:r>
            <a:endParaRPr lang="en-GB" dirty="0">
              <a:cs typeface="Calibri"/>
            </a:endParaRPr>
          </a:p>
          <a:p>
            <a:pPr marL="383540" lvl="1"/>
            <a:r>
              <a:rPr lang="en-GB" dirty="0">
                <a:cs typeface="Calibri"/>
              </a:rPr>
              <a:t>just imagine a box or a basket</a:t>
            </a:r>
          </a:p>
          <a:p>
            <a:pPr marL="182055"/>
            <a:r>
              <a:rPr lang="en-GB" dirty="0">
                <a:cs typeface="Calibri"/>
              </a:rPr>
              <a:t>Variables have </a:t>
            </a:r>
            <a:r>
              <a:rPr lang="en-GB" b="1" dirty="0">
                <a:cs typeface="Calibri"/>
              </a:rPr>
              <a:t>names</a:t>
            </a:r>
          </a:p>
          <a:p>
            <a:pPr marL="383540" lvl="1"/>
            <a:r>
              <a:rPr lang="en-GB" dirty="0">
                <a:cs typeface="Calibri"/>
              </a:rPr>
              <a:t>We will name ours </a:t>
            </a:r>
            <a:r>
              <a:rPr lang="en-GB" i="1" dirty="0" err="1">
                <a:cs typeface="Calibri"/>
              </a:rPr>
              <a:t>var</a:t>
            </a:r>
            <a:endParaRPr lang="en-GB" i="1" dirty="0">
              <a:cs typeface="Calibri"/>
            </a:endParaRPr>
          </a:p>
          <a:p>
            <a:pPr marL="182055"/>
            <a:r>
              <a:rPr lang="en-GB" dirty="0">
                <a:cs typeface="Calibri"/>
              </a:rPr>
              <a:t>Variables can be </a:t>
            </a:r>
            <a:r>
              <a:rPr lang="en-GB" b="1" dirty="0">
                <a:cs typeface="Calibri"/>
              </a:rPr>
              <a:t>assigned</a:t>
            </a:r>
            <a:r>
              <a:rPr lang="en-GB" dirty="0">
                <a:cs typeface="Calibri"/>
              </a:rPr>
              <a:t> values</a:t>
            </a:r>
          </a:p>
          <a:p>
            <a:pPr marL="383540" lvl="1"/>
            <a:r>
              <a:rPr lang="en-GB" dirty="0">
                <a:cs typeface="Calibri"/>
              </a:rPr>
              <a:t>We will put a 5 into our variable</a:t>
            </a:r>
          </a:p>
          <a:p>
            <a:pPr marL="182055"/>
            <a:r>
              <a:rPr lang="en-GB" dirty="0">
                <a:cs typeface="Calibri"/>
              </a:rPr>
              <a:t>Variables can be </a:t>
            </a:r>
            <a:r>
              <a:rPr lang="en-GB" b="1" dirty="0">
                <a:cs typeface="Calibri"/>
              </a:rPr>
              <a:t>reassigned</a:t>
            </a:r>
            <a:endParaRPr lang="en-GB" dirty="0">
              <a:cs typeface="Calibri"/>
            </a:endParaRPr>
          </a:p>
          <a:p>
            <a:pPr marL="383540" lvl="1"/>
            <a:r>
              <a:rPr lang="en-GB" dirty="0">
                <a:cs typeface="Calibri"/>
              </a:rPr>
              <a:t>Effectively overwriting the value</a:t>
            </a:r>
          </a:p>
          <a:p>
            <a:pPr marL="566420" lvl="2"/>
            <a:r>
              <a:rPr lang="en-GB" sz="1400" dirty="0">
                <a:cs typeface="Calibri"/>
              </a:rPr>
              <a:t>You could say they are… variable</a:t>
            </a:r>
          </a:p>
          <a:p>
            <a:pPr marL="749300" lvl="3"/>
            <a:r>
              <a:rPr lang="en-GB" sz="700" dirty="0">
                <a:cs typeface="Calibri"/>
              </a:rPr>
              <a:t>I am sorry.</a:t>
            </a:r>
          </a:p>
          <a:p>
            <a:pPr marL="383540" lvl="1"/>
            <a:r>
              <a:rPr lang="en-GB" sz="1900" dirty="0">
                <a:cs typeface="Calibri"/>
              </a:rPr>
              <a:t>Variables do not remember their previous values</a:t>
            </a:r>
          </a:p>
          <a:p>
            <a:pPr marL="383540" lvl="1"/>
            <a:r>
              <a:rPr lang="en-GB" dirty="0">
                <a:cs typeface="Calibri"/>
              </a:rPr>
              <a:t>Let’s assign 42 to our variable</a:t>
            </a:r>
          </a:p>
          <a:p>
            <a:pPr marL="182245" indent="-182245"/>
            <a:endParaRPr lang="en-GB" dirty="0">
              <a:cs typeface="Calibri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935BF04-48B2-4BDB-A31C-226CE7566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11</a:t>
            </a:fld>
            <a:endParaRPr lang="en-GB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DEE9ED9-30BC-4C39-962B-124B2FF21A17}"/>
              </a:ext>
            </a:extLst>
          </p:cNvPr>
          <p:cNvSpPr txBox="1"/>
          <p:nvPr/>
        </p:nvSpPr>
        <p:spPr>
          <a:xfrm>
            <a:off x="8494776" y="3244334"/>
            <a:ext cx="2599944" cy="369332"/>
          </a:xfrm>
          <a:prstGeom prst="rect">
            <a:avLst/>
          </a:prstGeom>
          <a:solidFill>
            <a:srgbClr val="C7A455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05F4BF-3DFD-45D5-83AC-F5465204408E}"/>
              </a:ext>
            </a:extLst>
          </p:cNvPr>
          <p:cNvSpPr txBox="1"/>
          <p:nvPr/>
        </p:nvSpPr>
        <p:spPr>
          <a:xfrm>
            <a:off x="8494776" y="3244334"/>
            <a:ext cx="1405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1F4ECC-D948-427C-AFB9-6A1F1B23D5B2}"/>
              </a:ext>
            </a:extLst>
          </p:cNvPr>
          <p:cNvSpPr txBox="1"/>
          <p:nvPr/>
        </p:nvSpPr>
        <p:spPr>
          <a:xfrm>
            <a:off x="9782694" y="3244334"/>
            <a:ext cx="131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42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B7FCAF-4300-48F1-9A05-E672888D0DE2}"/>
              </a:ext>
            </a:extLst>
          </p:cNvPr>
          <p:cNvCxnSpPr>
            <a:cxnSpLocks/>
          </p:cNvCxnSpPr>
          <p:nvPr/>
        </p:nvCxnSpPr>
        <p:spPr>
          <a:xfrm>
            <a:off x="9040305" y="3429000"/>
            <a:ext cx="31108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98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656028-3B28-44E6-8385-CE390AFDB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What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are</a:t>
            </a:r>
            <a:r>
              <a:rPr lang="de-DE" dirty="0">
                <a:cs typeface="Calibri Light"/>
              </a:rPr>
              <a:t> variables?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1CEAC5C-23C9-4BAE-96E9-16C52FB89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dirty="0">
                <a:cs typeface="Calibri"/>
              </a:rPr>
              <a:t>So variables </a:t>
            </a:r>
            <a:r>
              <a:rPr lang="de-DE" b="1" dirty="0" err="1">
                <a:cs typeface="Calibri"/>
              </a:rPr>
              <a:t>are</a:t>
            </a:r>
            <a:r>
              <a:rPr lang="de-DE" b="1" dirty="0">
                <a:cs typeface="Calibri"/>
              </a:rPr>
              <a:t> not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certain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values</a:t>
            </a:r>
            <a:r>
              <a:rPr lang="de-DE" dirty="0">
                <a:cs typeface="Calibri"/>
              </a:rPr>
              <a:t> - </a:t>
            </a:r>
            <a:r>
              <a:rPr lang="de-DE" dirty="0" err="1">
                <a:cs typeface="Calibri"/>
              </a:rPr>
              <a:t>they</a:t>
            </a:r>
            <a:r>
              <a:rPr lang="de-DE" dirty="0">
                <a:cs typeface="Calibri"/>
              </a:rPr>
              <a:t> </a:t>
            </a:r>
            <a:r>
              <a:rPr lang="de-DE" b="1" dirty="0" err="1">
                <a:cs typeface="Calibri"/>
              </a:rPr>
              <a:t>contain</a:t>
            </a:r>
            <a:r>
              <a:rPr lang="de-DE" b="1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certain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values</a:t>
            </a:r>
            <a:endParaRPr lang="de-DE" b="1" dirty="0" err="1">
              <a:cs typeface="Calibri"/>
            </a:endParaRPr>
          </a:p>
          <a:p>
            <a:pPr marL="182245" indent="-182245"/>
            <a:r>
              <a:rPr lang="de-DE" dirty="0">
                <a:cs typeface="Calibri"/>
              </a:rPr>
              <a:t>Values </a:t>
            </a:r>
            <a:r>
              <a:rPr lang="de-DE" dirty="0" err="1">
                <a:cs typeface="Calibri"/>
              </a:rPr>
              <a:t>are</a:t>
            </a:r>
            <a:r>
              <a:rPr lang="de-DE" dirty="0">
                <a:cs typeface="Calibri"/>
              </a:rPr>
              <a:t> </a:t>
            </a:r>
            <a:r>
              <a:rPr lang="de-DE" b="1" dirty="0" err="1">
                <a:cs typeface="Calibri"/>
              </a:rPr>
              <a:t>assigned</a:t>
            </a:r>
            <a:r>
              <a:rPr lang="de-DE" dirty="0">
                <a:cs typeface="Calibri"/>
              </a:rPr>
              <a:t> </a:t>
            </a:r>
            <a:r>
              <a:rPr lang="de-DE" b="1" dirty="0" err="1">
                <a:cs typeface="Calibri"/>
              </a:rPr>
              <a:t>to</a:t>
            </a:r>
            <a:r>
              <a:rPr lang="de-DE" b="1" dirty="0">
                <a:cs typeface="Calibri"/>
              </a:rPr>
              <a:t> </a:t>
            </a:r>
            <a:r>
              <a:rPr lang="de-DE" dirty="0">
                <a:cs typeface="Calibri"/>
              </a:rPr>
              <a:t>variables</a:t>
            </a:r>
          </a:p>
          <a:p>
            <a:pPr marL="383540" lvl="1"/>
            <a:r>
              <a:rPr lang="de-DE" dirty="0" err="1">
                <a:cs typeface="Calibri"/>
              </a:rPr>
              <a:t>When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assign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value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variable, </a:t>
            </a:r>
            <a:r>
              <a:rPr lang="de-DE" dirty="0" err="1">
                <a:cs typeface="Calibri"/>
              </a:rPr>
              <a:t>imagine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putting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this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value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into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box</a:t>
            </a:r>
          </a:p>
          <a:p>
            <a:pPr marL="182245" indent="-182245"/>
            <a:r>
              <a:rPr lang="de-DE" dirty="0">
                <a:cs typeface="Calibri"/>
              </a:rPr>
              <a:t>Variables </a:t>
            </a:r>
            <a:r>
              <a:rPr lang="de-DE" dirty="0" err="1">
                <a:cs typeface="Calibri"/>
              </a:rPr>
              <a:t>can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be</a:t>
            </a:r>
            <a:r>
              <a:rPr lang="de-DE" dirty="0">
                <a:cs typeface="Calibri"/>
              </a:rPr>
              <a:t> </a:t>
            </a:r>
            <a:r>
              <a:rPr lang="de-DE" b="1" dirty="0" err="1">
                <a:cs typeface="Calibri"/>
              </a:rPr>
              <a:t>reassigned</a:t>
            </a:r>
            <a:endParaRPr lang="de-DE" b="1" dirty="0">
              <a:cs typeface="Calibri"/>
            </a:endParaRPr>
          </a:p>
          <a:p>
            <a:pPr marL="383540" lvl="1"/>
            <a:r>
              <a:rPr lang="de-DE" dirty="0" err="1">
                <a:cs typeface="Calibri"/>
              </a:rPr>
              <a:t>Which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means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that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replace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current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value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by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new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one</a:t>
            </a:r>
          </a:p>
          <a:p>
            <a:pPr marL="383540" lvl="1"/>
            <a:endParaRPr lang="de-DE" i="1" dirty="0">
              <a:cs typeface="Calibri"/>
            </a:endParaRPr>
          </a:p>
          <a:p>
            <a:pPr marL="182245" indent="-182245"/>
            <a:endParaRPr lang="de-DE" dirty="0">
              <a:cs typeface="Calibri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935BF04-48B2-4BDB-A31C-226CE7566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042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656028-3B28-44E6-8385-CE390AFDB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Do variables </a:t>
            </a:r>
            <a:r>
              <a:rPr lang="de-DE" dirty="0" err="1">
                <a:cs typeface="Calibri Light"/>
              </a:rPr>
              <a:t>have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to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contain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numbers</a:t>
            </a:r>
            <a:r>
              <a:rPr lang="de-DE" dirty="0">
                <a:cs typeface="Calibri Light"/>
              </a:rPr>
              <a:t>?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1CEAC5C-23C9-4BAE-96E9-16C52FB89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4240" y="1762125"/>
            <a:ext cx="1005840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 marL="383540" lvl="1">
              <a:lnSpc>
                <a:spcPct val="150000"/>
              </a:lnSpc>
            </a:pPr>
            <a:r>
              <a:rPr lang="de-DE" sz="2400" dirty="0" err="1">
                <a:cs typeface="Calibri"/>
              </a:rPr>
              <a:t>Nope</a:t>
            </a:r>
            <a:r>
              <a:rPr lang="de-DE" sz="2400" dirty="0">
                <a:cs typeface="Calibri"/>
              </a:rPr>
              <a:t>!</a:t>
            </a:r>
            <a:endParaRPr lang="de-DE" sz="2400" dirty="0" err="1">
              <a:cs typeface="Calibri"/>
            </a:endParaRPr>
          </a:p>
          <a:p>
            <a:pPr marL="383540" lvl="1"/>
            <a:r>
              <a:rPr lang="de-DE" sz="2400" dirty="0">
                <a:cs typeface="Calibri"/>
              </a:rPr>
              <a:t>In </a:t>
            </a:r>
            <a:r>
              <a:rPr lang="de-DE" sz="2400" dirty="0" err="1">
                <a:cs typeface="Calibri"/>
              </a:rPr>
              <a:t>fact</a:t>
            </a:r>
            <a:r>
              <a:rPr lang="de-DE" sz="2400" dirty="0">
                <a:cs typeface="Calibri"/>
              </a:rPr>
              <a:t>, </a:t>
            </a:r>
            <a:r>
              <a:rPr lang="de-DE" sz="2400" dirty="0" err="1">
                <a:cs typeface="Calibri"/>
              </a:rPr>
              <a:t>you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can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store</a:t>
            </a:r>
            <a:r>
              <a:rPr lang="de-DE" sz="2400" dirty="0">
                <a:cs typeface="Calibri"/>
              </a:rPr>
              <a:t> all </a:t>
            </a:r>
            <a:r>
              <a:rPr lang="de-DE" sz="2400" dirty="0" err="1">
                <a:cs typeface="Calibri"/>
              </a:rPr>
              <a:t>kinds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of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things</a:t>
            </a:r>
            <a:r>
              <a:rPr lang="de-DE" sz="2400" dirty="0">
                <a:cs typeface="Calibri"/>
              </a:rPr>
              <a:t> in variables</a:t>
            </a:r>
          </a:p>
          <a:p>
            <a:pPr marL="566420" lvl="2"/>
            <a:r>
              <a:rPr lang="de-DE" sz="2000" dirty="0" err="1">
                <a:cs typeface="Calibri"/>
              </a:rPr>
              <a:t>For</a:t>
            </a:r>
            <a:r>
              <a:rPr lang="de-DE" sz="2000" dirty="0">
                <a:cs typeface="Calibri"/>
              </a:rPr>
              <a:t> </a:t>
            </a:r>
            <a:r>
              <a:rPr lang="de-DE" sz="2000" dirty="0" err="1">
                <a:cs typeface="Calibri"/>
              </a:rPr>
              <a:t>example</a:t>
            </a:r>
            <a:r>
              <a:rPr lang="de-DE" sz="2000" dirty="0">
                <a:cs typeface="Calibri"/>
              </a:rPr>
              <a:t>: </a:t>
            </a:r>
            <a:r>
              <a:rPr lang="de-DE" sz="2000" dirty="0" err="1">
                <a:cs typeface="Calibri"/>
              </a:rPr>
              <a:t>numbers</a:t>
            </a:r>
            <a:r>
              <a:rPr lang="de-DE" sz="2000" dirty="0">
                <a:cs typeface="Calibri"/>
              </a:rPr>
              <a:t>, </a:t>
            </a:r>
            <a:r>
              <a:rPr lang="de-DE" sz="2000" dirty="0" err="1">
                <a:cs typeface="Calibri"/>
              </a:rPr>
              <a:t>text</a:t>
            </a:r>
            <a:r>
              <a:rPr lang="de-DE" sz="2000" dirty="0">
                <a:cs typeface="Calibri"/>
              </a:rPr>
              <a:t>, </a:t>
            </a:r>
            <a:r>
              <a:rPr lang="de-DE" sz="2000" dirty="0" err="1">
                <a:cs typeface="Calibri"/>
              </a:rPr>
              <a:t>truth</a:t>
            </a:r>
            <a:r>
              <a:rPr lang="de-DE" sz="2000" dirty="0">
                <a:cs typeface="Calibri"/>
              </a:rPr>
              <a:t> </a:t>
            </a:r>
            <a:r>
              <a:rPr lang="de-DE" sz="2000" dirty="0" err="1">
                <a:cs typeface="Calibri"/>
              </a:rPr>
              <a:t>values</a:t>
            </a:r>
            <a:r>
              <a:rPr lang="de-DE" sz="2000" dirty="0">
                <a:cs typeface="Calibri"/>
              </a:rPr>
              <a:t>, ...</a:t>
            </a:r>
          </a:p>
          <a:p>
            <a:pPr marL="383540" lvl="1"/>
            <a:endParaRPr lang="de-DE" sz="2400" dirty="0">
              <a:cs typeface="Calibri"/>
            </a:endParaRPr>
          </a:p>
          <a:p>
            <a:pPr marL="383540" lvl="1"/>
            <a:endParaRPr lang="de-DE" i="1" dirty="0">
              <a:cs typeface="Calibri"/>
            </a:endParaRPr>
          </a:p>
          <a:p>
            <a:pPr marL="182245" indent="-182245"/>
            <a:endParaRPr lang="de-DE" dirty="0">
              <a:cs typeface="Calibri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935BF04-48B2-4BDB-A31C-226CE7566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240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FA3E27-8664-40D3-8CAE-94538FE2B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Variable </a:t>
            </a:r>
            <a:r>
              <a:rPr lang="de-DE" dirty="0" err="1">
                <a:cs typeface="Calibri Light"/>
              </a:rPr>
              <a:t>Types</a:t>
            </a:r>
            <a:endParaRPr lang="de-DE" dirty="0" err="1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42E388-9740-4979-B43A-F76103A55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577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CCC26-B5F4-445B-9894-044ABDE86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Number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types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E5014E-4309-491A-B29A-6289374FB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dirty="0" err="1">
                <a:cs typeface="Calibri"/>
              </a:rPr>
              <a:t>There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are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two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number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types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should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know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for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now</a:t>
            </a:r>
            <a:r>
              <a:rPr lang="de-DE" dirty="0">
                <a:cs typeface="Calibri"/>
              </a:rPr>
              <a:t>: </a:t>
            </a:r>
            <a:r>
              <a:rPr lang="de-DE" b="1" dirty="0" err="1">
                <a:cs typeface="Calibri"/>
              </a:rPr>
              <a:t>integers</a:t>
            </a:r>
            <a:r>
              <a:rPr lang="de-DE" b="1" dirty="0">
                <a:cs typeface="Calibri"/>
              </a:rPr>
              <a:t> </a:t>
            </a:r>
            <a:r>
              <a:rPr lang="de-DE" dirty="0">
                <a:cs typeface="Calibri"/>
              </a:rPr>
              <a:t>(</a:t>
            </a:r>
            <a:r>
              <a:rPr lang="de-DE" dirty="0" err="1">
                <a:cs typeface="Calibri"/>
              </a:rPr>
              <a:t>int</a:t>
            </a:r>
            <a:r>
              <a:rPr lang="de-DE" dirty="0">
                <a:cs typeface="Calibri"/>
              </a:rPr>
              <a:t>) and </a:t>
            </a:r>
            <a:r>
              <a:rPr lang="de-DE" b="1" dirty="0" err="1">
                <a:cs typeface="Calibri"/>
              </a:rPr>
              <a:t>floats</a:t>
            </a:r>
            <a:endParaRPr lang="de-DE" b="1" dirty="0">
              <a:cs typeface="Calibri"/>
            </a:endParaRPr>
          </a:p>
          <a:p>
            <a:pPr marL="182245" indent="-182245"/>
            <a:r>
              <a:rPr lang="de-DE" dirty="0" err="1">
                <a:cs typeface="Calibri"/>
              </a:rPr>
              <a:t>Integers</a:t>
            </a:r>
          </a:p>
          <a:p>
            <a:pPr marL="383540" lvl="1"/>
            <a:r>
              <a:rPr lang="de-DE" dirty="0">
                <a:cs typeface="Calibri"/>
              </a:rPr>
              <a:t>"Ganze Zahlen"</a:t>
            </a:r>
          </a:p>
          <a:p>
            <a:pPr marL="383540" lvl="1"/>
            <a:r>
              <a:rPr lang="de-DE" dirty="0" err="1">
                <a:cs typeface="Calibri"/>
              </a:rPr>
              <a:t>Examples</a:t>
            </a:r>
            <a:r>
              <a:rPr lang="de-DE" dirty="0">
                <a:cs typeface="Calibri"/>
              </a:rPr>
              <a:t>: 0, 19, -42, 478349</a:t>
            </a:r>
          </a:p>
          <a:p>
            <a:pPr marL="182245" indent="-182245"/>
            <a:r>
              <a:rPr lang="de-DE" dirty="0" err="1">
                <a:cs typeface="Calibri"/>
              </a:rPr>
              <a:t>Floats</a:t>
            </a:r>
            <a:r>
              <a:rPr lang="de-DE" dirty="0">
                <a:cs typeface="Calibri"/>
              </a:rPr>
              <a:t>:</a:t>
            </a:r>
          </a:p>
          <a:p>
            <a:pPr marL="383540" lvl="1"/>
            <a:r>
              <a:rPr lang="de-DE" dirty="0">
                <a:cs typeface="Calibri"/>
              </a:rPr>
              <a:t>Floating </a:t>
            </a:r>
            <a:r>
              <a:rPr lang="de-DE" dirty="0" err="1">
                <a:cs typeface="Calibri"/>
              </a:rPr>
              <a:t>point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numbers</a:t>
            </a:r>
          </a:p>
          <a:p>
            <a:pPr marL="383540" lvl="1"/>
            <a:r>
              <a:rPr lang="de-DE" dirty="0" err="1">
                <a:cs typeface="Calibri"/>
              </a:rPr>
              <a:t>Examples</a:t>
            </a:r>
            <a:r>
              <a:rPr lang="de-DE" dirty="0">
                <a:cs typeface="Calibri"/>
              </a:rPr>
              <a:t>: 0.01, 23.8912, -10.5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AF29B7-F2AB-4A5E-A585-80CFDAAC8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916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CCC26-B5F4-445B-9894-044ABDE86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Text </a:t>
            </a:r>
            <a:r>
              <a:rPr lang="de-DE" dirty="0" err="1">
                <a:cs typeface="Calibri Light"/>
              </a:rPr>
              <a:t>types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E5014E-4309-491A-B29A-6289374FB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dirty="0" err="1">
                <a:cs typeface="Calibri"/>
              </a:rPr>
              <a:t>We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are</a:t>
            </a:r>
            <a:r>
              <a:rPr lang="de-DE" dirty="0">
                <a:cs typeface="Calibri"/>
              </a:rPr>
              <a:t> also </a:t>
            </a:r>
            <a:r>
              <a:rPr lang="de-DE" dirty="0" err="1">
                <a:cs typeface="Calibri"/>
              </a:rPr>
              <a:t>introducing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two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text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types</a:t>
            </a:r>
            <a:r>
              <a:rPr lang="de-DE" dirty="0">
                <a:cs typeface="Calibri"/>
              </a:rPr>
              <a:t>:</a:t>
            </a:r>
            <a:r>
              <a:rPr lang="de-DE" b="1" dirty="0">
                <a:cs typeface="Calibri"/>
              </a:rPr>
              <a:t> </a:t>
            </a:r>
            <a:r>
              <a:rPr lang="de-DE" b="1" dirty="0" err="1">
                <a:cs typeface="Calibri"/>
              </a:rPr>
              <a:t>chars</a:t>
            </a:r>
            <a:r>
              <a:rPr lang="de-DE" dirty="0">
                <a:cs typeface="Calibri"/>
              </a:rPr>
              <a:t> and </a:t>
            </a:r>
            <a:r>
              <a:rPr lang="de-DE" b="1" dirty="0" err="1">
                <a:cs typeface="Calibri"/>
              </a:rPr>
              <a:t>strings</a:t>
            </a:r>
            <a:endParaRPr lang="de-DE" b="1" dirty="0">
              <a:cs typeface="Calibri"/>
            </a:endParaRPr>
          </a:p>
          <a:p>
            <a:pPr marL="182245" indent="-182245"/>
            <a:r>
              <a:rPr lang="de-DE" dirty="0">
                <a:cs typeface="Calibri"/>
              </a:rPr>
              <a:t>Chars</a:t>
            </a:r>
          </a:p>
          <a:p>
            <a:pPr marL="383540" lvl="1"/>
            <a:r>
              <a:rPr lang="de-DE" dirty="0" err="1">
                <a:cs typeface="Calibri"/>
              </a:rPr>
              <a:t>contain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single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characters</a:t>
            </a:r>
          </a:p>
          <a:p>
            <a:pPr marL="383540" lvl="1"/>
            <a:r>
              <a:rPr lang="de-DE" dirty="0" err="1">
                <a:cs typeface="Calibri"/>
              </a:rPr>
              <a:t>Characters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don't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have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letters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from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alphabet</a:t>
            </a:r>
            <a:r>
              <a:rPr lang="de-DE" dirty="0">
                <a:cs typeface="Calibri"/>
              </a:rPr>
              <a:t> – </a:t>
            </a:r>
            <a:r>
              <a:rPr lang="de-DE" dirty="0" err="1">
                <a:cs typeface="Calibri"/>
              </a:rPr>
              <a:t>they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can</a:t>
            </a:r>
            <a:r>
              <a:rPr lang="de-DE" dirty="0">
                <a:cs typeface="Calibri"/>
              </a:rPr>
              <a:t> also </a:t>
            </a:r>
            <a:r>
              <a:rPr lang="de-DE" dirty="0" err="1">
                <a:cs typeface="Calibri"/>
              </a:rPr>
              <a:t>be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punctuation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characters</a:t>
            </a:r>
            <a:r>
              <a:rPr lang="de-DE" dirty="0">
                <a:cs typeface="Calibri"/>
              </a:rPr>
              <a:t>, </a:t>
            </a:r>
            <a:r>
              <a:rPr lang="de-DE" dirty="0" err="1">
                <a:cs typeface="Calibri"/>
              </a:rPr>
              <a:t>numbers</a:t>
            </a:r>
            <a:r>
              <a:rPr lang="de-DE" dirty="0">
                <a:cs typeface="Calibri"/>
              </a:rPr>
              <a:t>, ...</a:t>
            </a:r>
          </a:p>
          <a:p>
            <a:pPr marL="383540" lvl="1"/>
            <a:r>
              <a:rPr lang="de-DE" dirty="0" err="1">
                <a:cs typeface="Calibri"/>
              </a:rPr>
              <a:t>Examples</a:t>
            </a:r>
            <a:r>
              <a:rPr lang="de-DE" dirty="0">
                <a:cs typeface="Calibri"/>
              </a:rPr>
              <a:t>: 'a', 'Z', '!', '#', '5'</a:t>
            </a:r>
          </a:p>
          <a:p>
            <a:pPr marL="182245" indent="-182245"/>
            <a:r>
              <a:rPr lang="de-DE" dirty="0">
                <a:cs typeface="Calibri"/>
              </a:rPr>
              <a:t>Strings:</a:t>
            </a:r>
          </a:p>
          <a:p>
            <a:pPr marL="383540" lvl="1"/>
            <a:r>
              <a:rPr lang="de-DE" dirty="0" err="1">
                <a:cs typeface="Calibri"/>
              </a:rPr>
              <a:t>Contain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concatenations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single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characters</a:t>
            </a:r>
            <a:r>
              <a:rPr lang="de-DE" dirty="0">
                <a:cs typeface="Calibri"/>
              </a:rPr>
              <a:t> (</a:t>
            </a:r>
            <a:r>
              <a:rPr lang="de-DE" dirty="0" err="1">
                <a:cs typeface="Calibri"/>
              </a:rPr>
              <a:t>they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can</a:t>
            </a:r>
            <a:r>
              <a:rPr lang="de-DE" dirty="0">
                <a:cs typeface="Calibri"/>
              </a:rPr>
              <a:t> also </a:t>
            </a:r>
            <a:r>
              <a:rPr lang="de-DE" dirty="0" err="1">
                <a:cs typeface="Calibri"/>
              </a:rPr>
              <a:t>be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empty</a:t>
            </a:r>
            <a:r>
              <a:rPr lang="de-DE" dirty="0">
                <a:solidFill>
                  <a:srgbClr val="404040"/>
                </a:solidFill>
                <a:cs typeface="Calibri"/>
              </a:rPr>
              <a:t>!)</a:t>
            </a:r>
          </a:p>
          <a:p>
            <a:pPr marL="383540" lvl="1"/>
            <a:r>
              <a:rPr lang="de-DE" dirty="0" err="1">
                <a:cs typeface="Calibri"/>
              </a:rPr>
              <a:t>Examples</a:t>
            </a:r>
            <a:r>
              <a:rPr lang="de-DE" dirty="0">
                <a:cs typeface="Calibri"/>
              </a:rPr>
              <a:t>: "Hello World", "</a:t>
            </a:r>
            <a:r>
              <a:rPr lang="de-DE" dirty="0" err="1">
                <a:cs typeface="Calibri"/>
              </a:rPr>
              <a:t>arrr</a:t>
            </a:r>
            <a:r>
              <a:rPr lang="de-DE" dirty="0">
                <a:cs typeface="Calibri"/>
              </a:rPr>
              <a:t>!", "347893helloworld", "x", ""</a:t>
            </a:r>
          </a:p>
          <a:p>
            <a:pPr marL="0" indent="0">
              <a:buNone/>
            </a:pPr>
            <a:endParaRPr lang="de-DE" dirty="0"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AF29B7-F2AB-4A5E-A585-80CFDAAC8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044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CCC26-B5F4-445B-9894-044ABDE86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Truth </a:t>
            </a:r>
            <a:r>
              <a:rPr lang="de-DE" dirty="0" err="1">
                <a:cs typeface="Calibri Light"/>
              </a:rPr>
              <a:t>values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E5014E-4309-491A-B29A-6289374FB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dirty="0">
                <a:cs typeface="Calibri"/>
              </a:rPr>
              <a:t>The type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a variable </a:t>
            </a:r>
            <a:r>
              <a:rPr lang="de-DE" dirty="0" err="1">
                <a:cs typeface="Calibri"/>
              </a:rPr>
              <a:t>containing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truth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value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called</a:t>
            </a:r>
            <a:r>
              <a:rPr lang="de-DE" dirty="0">
                <a:cs typeface="Calibri"/>
              </a:rPr>
              <a:t> </a:t>
            </a:r>
            <a:r>
              <a:rPr lang="de-DE" b="1" dirty="0" err="1">
                <a:cs typeface="Calibri"/>
              </a:rPr>
              <a:t>boolean</a:t>
            </a:r>
            <a:endParaRPr lang="de-DE" b="1" dirty="0">
              <a:cs typeface="Calibri"/>
            </a:endParaRPr>
          </a:p>
          <a:p>
            <a:pPr marL="182245" indent="-182245"/>
            <a:r>
              <a:rPr lang="de-DE" dirty="0" err="1">
                <a:cs typeface="Calibri"/>
              </a:rPr>
              <a:t>Booleans</a:t>
            </a:r>
          </a:p>
          <a:p>
            <a:pPr marL="383540" lvl="1"/>
            <a:r>
              <a:rPr lang="de-DE" dirty="0">
                <a:cs typeface="Calibri"/>
              </a:rPr>
              <a:t>Are </a:t>
            </a:r>
            <a:r>
              <a:rPr lang="de-DE" dirty="0" err="1">
                <a:cs typeface="Calibri"/>
              </a:rPr>
              <a:t>either</a:t>
            </a:r>
            <a:r>
              <a:rPr lang="de-DE" dirty="0">
                <a:cs typeface="Calibri"/>
              </a:rPr>
              <a:t> </a:t>
            </a:r>
            <a:r>
              <a:rPr lang="de-DE" i="1" dirty="0" err="1">
                <a:cs typeface="Calibri"/>
              </a:rPr>
              <a:t>true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or</a:t>
            </a:r>
            <a:r>
              <a:rPr lang="de-DE" dirty="0">
                <a:cs typeface="Calibri"/>
              </a:rPr>
              <a:t> </a:t>
            </a:r>
            <a:r>
              <a:rPr lang="de-DE" i="1" dirty="0" err="1">
                <a:cs typeface="Calibri"/>
              </a:rPr>
              <a:t>false</a:t>
            </a:r>
          </a:p>
          <a:p>
            <a:pPr marL="566420" lvl="2"/>
            <a:r>
              <a:rPr lang="de-DE" dirty="0" err="1">
                <a:cs typeface="Calibri"/>
              </a:rPr>
              <a:t>Which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translates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i="1" dirty="0" err="1">
                <a:cs typeface="Calibri"/>
              </a:rPr>
              <a:t>yes</a:t>
            </a:r>
            <a:r>
              <a:rPr lang="de-DE" i="1" dirty="0">
                <a:cs typeface="Calibri"/>
              </a:rPr>
              <a:t>/</a:t>
            </a:r>
            <a:r>
              <a:rPr lang="de-DE" i="1" dirty="0" err="1">
                <a:cs typeface="Calibri"/>
              </a:rPr>
              <a:t>no</a:t>
            </a:r>
            <a:r>
              <a:rPr lang="de-DE" i="1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or</a:t>
            </a:r>
            <a:r>
              <a:rPr lang="de-DE" dirty="0">
                <a:cs typeface="Calibri"/>
              </a:rPr>
              <a:t> </a:t>
            </a:r>
            <a:r>
              <a:rPr lang="de-DE" i="1" dirty="0">
                <a:cs typeface="Calibri"/>
              </a:rPr>
              <a:t>0/1 </a:t>
            </a:r>
          </a:p>
          <a:p>
            <a:pPr marL="383540" lvl="1"/>
            <a:r>
              <a:rPr lang="de-DE" dirty="0" err="1">
                <a:cs typeface="Calibri"/>
              </a:rPr>
              <a:t>there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other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option</a:t>
            </a:r>
          </a:p>
          <a:p>
            <a:pPr marL="0" indent="0">
              <a:buNone/>
            </a:pPr>
            <a:endParaRPr lang="de-DE" dirty="0">
              <a:cs typeface="Calibri"/>
            </a:endParaRPr>
          </a:p>
          <a:p>
            <a:pPr marL="0" indent="0">
              <a:buNone/>
            </a:pPr>
            <a:endParaRPr lang="de-DE" dirty="0"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AF29B7-F2AB-4A5E-A585-80CFDAAC8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760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CCC26-B5F4-445B-9894-044ABDE86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When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to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use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which</a:t>
            </a:r>
            <a:r>
              <a:rPr lang="de-DE">
                <a:cs typeface="Calibri Light"/>
              </a:rPr>
              <a:t> type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E5014E-4309-491A-B29A-6289374FB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lnSpcReduction="10000"/>
          </a:bodyPr>
          <a:lstStyle/>
          <a:p>
            <a:pPr marL="182245" indent="-182245"/>
            <a:r>
              <a:rPr lang="de-DE" dirty="0">
                <a:cs typeface="Calibri"/>
              </a:rPr>
              <a:t>This </a:t>
            </a:r>
            <a:r>
              <a:rPr lang="de-DE" i="1" dirty="0" err="1">
                <a:cs typeface="Calibri"/>
              </a:rPr>
              <a:t>should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rather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obvious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most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time</a:t>
            </a:r>
          </a:p>
          <a:p>
            <a:pPr marL="383730" lvl="1" indent="-182245"/>
            <a:r>
              <a:rPr lang="de-DE" dirty="0">
                <a:cs typeface="Calibri"/>
              </a:rPr>
              <a:t>Need a </a:t>
            </a:r>
            <a:r>
              <a:rPr lang="de-DE" dirty="0" err="1">
                <a:cs typeface="Calibri"/>
              </a:rPr>
              <a:t>counter</a:t>
            </a:r>
            <a:r>
              <a:rPr lang="de-DE" dirty="0">
                <a:cs typeface="Calibri"/>
              </a:rPr>
              <a:t>? Use an integer</a:t>
            </a:r>
          </a:p>
          <a:p>
            <a:pPr marL="383730" lvl="1" indent="-182245"/>
            <a:r>
              <a:rPr lang="de-DE" dirty="0" err="1">
                <a:cs typeface="Calibri"/>
              </a:rPr>
              <a:t>Doing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arithmetic</a:t>
            </a:r>
            <a:r>
              <a:rPr lang="de-DE" dirty="0">
                <a:cs typeface="Calibri"/>
              </a:rPr>
              <a:t>? Use a </a:t>
            </a:r>
            <a:r>
              <a:rPr lang="de-DE" dirty="0" err="1">
                <a:cs typeface="Calibri"/>
              </a:rPr>
              <a:t>float</a:t>
            </a:r>
            <a:endParaRPr lang="de-DE" dirty="0">
              <a:cs typeface="Calibri"/>
            </a:endParaRPr>
          </a:p>
          <a:p>
            <a:pPr marL="383730" lvl="1" indent="-182245"/>
            <a:r>
              <a:rPr lang="de-DE" dirty="0" err="1">
                <a:cs typeface="Calibri"/>
              </a:rPr>
              <a:t>Storing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messages</a:t>
            </a:r>
            <a:r>
              <a:rPr lang="de-DE" dirty="0">
                <a:cs typeface="Calibri"/>
              </a:rPr>
              <a:t>? Use a </a:t>
            </a:r>
            <a:r>
              <a:rPr lang="de-DE" dirty="0" err="1">
                <a:cs typeface="Calibri"/>
              </a:rPr>
              <a:t>string</a:t>
            </a:r>
            <a:endParaRPr lang="de-DE" dirty="0">
              <a:cs typeface="Calibri"/>
            </a:endParaRPr>
          </a:p>
          <a:p>
            <a:pPr marL="182245" indent="-182245"/>
            <a:r>
              <a:rPr lang="de-DE" dirty="0" err="1">
                <a:cs typeface="Calibri"/>
              </a:rPr>
              <a:t>Sometimes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it‘s</a:t>
            </a:r>
            <a:r>
              <a:rPr lang="de-DE" dirty="0">
                <a:cs typeface="Calibri"/>
              </a:rPr>
              <a:t> not </a:t>
            </a:r>
            <a:r>
              <a:rPr lang="de-DE" dirty="0" err="1">
                <a:cs typeface="Calibri"/>
              </a:rPr>
              <a:t>that</a:t>
            </a:r>
            <a:r>
              <a:rPr lang="de-DE" dirty="0">
                <a:cs typeface="Calibri"/>
              </a:rPr>
              <a:t> easy</a:t>
            </a:r>
          </a:p>
          <a:p>
            <a:pPr marL="383730" lvl="1" indent="-182245"/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get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unknown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input</a:t>
            </a:r>
            <a:endParaRPr lang="de-DE" dirty="0">
              <a:cs typeface="Calibri"/>
            </a:endParaRPr>
          </a:p>
          <a:p>
            <a:pPr marL="566610" lvl="2" indent="-182245"/>
            <a:r>
              <a:rPr lang="de-DE" dirty="0" err="1">
                <a:cs typeface="Calibri"/>
              </a:rPr>
              <a:t>What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save </a:t>
            </a:r>
            <a:r>
              <a:rPr lang="de-DE" dirty="0" err="1">
                <a:cs typeface="Calibri"/>
              </a:rPr>
              <a:t>that</a:t>
            </a:r>
            <a:r>
              <a:rPr lang="de-DE" dirty="0">
                <a:cs typeface="Calibri"/>
              </a:rPr>
              <a:t> in?</a:t>
            </a:r>
          </a:p>
          <a:p>
            <a:pPr marL="566610" lvl="2" indent="-182245"/>
            <a:r>
              <a:rPr lang="de-DE" dirty="0" err="1">
                <a:cs typeface="Calibri"/>
              </a:rPr>
              <a:t>Often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default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Strings </a:t>
            </a:r>
            <a:r>
              <a:rPr lang="de-DE" dirty="0" err="1">
                <a:cs typeface="Calibri"/>
              </a:rPr>
              <a:t>for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this</a:t>
            </a:r>
            <a:endParaRPr lang="de-DE" dirty="0">
              <a:cs typeface="Calibri"/>
            </a:endParaRPr>
          </a:p>
          <a:p>
            <a:pPr marL="383730" lvl="1" indent="-182245"/>
            <a:r>
              <a:rPr lang="de-DE" dirty="0">
                <a:cs typeface="Calibri"/>
              </a:rPr>
              <a:t>Date and time </a:t>
            </a:r>
            <a:r>
              <a:rPr lang="de-DE" dirty="0" err="1">
                <a:cs typeface="Calibri"/>
              </a:rPr>
              <a:t>can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numbers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strings</a:t>
            </a:r>
            <a:endParaRPr lang="de-DE" b="1" dirty="0">
              <a:cs typeface="Calibri"/>
            </a:endParaRPr>
          </a:p>
          <a:p>
            <a:pPr marL="182245" indent="-182245"/>
            <a:r>
              <a:rPr lang="de-DE" dirty="0">
                <a:cs typeface="Calibri"/>
              </a:rPr>
              <a:t>Different </a:t>
            </a:r>
            <a:r>
              <a:rPr lang="de-DE" dirty="0" err="1">
                <a:cs typeface="Calibri"/>
              </a:rPr>
              <a:t>programming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languages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have</a:t>
            </a:r>
            <a:r>
              <a:rPr lang="de-DE" dirty="0">
                <a:cs typeface="Calibri"/>
              </a:rPr>
              <a:t> different </a:t>
            </a:r>
            <a:r>
              <a:rPr lang="de-DE" dirty="0" err="1">
                <a:cs typeface="Calibri"/>
              </a:rPr>
              <a:t>implementations</a:t>
            </a:r>
            <a:r>
              <a:rPr lang="de-DE" dirty="0">
                <a:cs typeface="Calibri"/>
              </a:rPr>
              <a:t> and </a:t>
            </a:r>
            <a:r>
              <a:rPr lang="de-DE" dirty="0" err="1">
                <a:cs typeface="Calibri"/>
              </a:rPr>
              <a:t>variations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for</a:t>
            </a:r>
            <a:r>
              <a:rPr lang="de-DE" dirty="0">
                <a:cs typeface="Calibri"/>
              </a:rPr>
              <a:t> different </a:t>
            </a:r>
            <a:r>
              <a:rPr lang="de-DE" dirty="0" err="1">
                <a:cs typeface="Calibri"/>
              </a:rPr>
              <a:t>types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variables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AF29B7-F2AB-4A5E-A585-80CFDAAC8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107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A1A528-A78B-4B57-8488-5B22FED56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Variables in Python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1AF118-CC59-4691-A9FA-DDE2EB1E1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602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21F6FA-E7AD-4A3D-9722-C1400200D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5B93AEE-3827-4F04-8A34-BD7E7FD3CB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GB" dirty="0"/>
              <a:t>Week 1: Introduction</a:t>
            </a:r>
          </a:p>
          <a:p>
            <a:r>
              <a:rPr lang="en-GB" b="1" dirty="0"/>
              <a:t>Week 2: Syntax &amp; Variables</a:t>
            </a:r>
            <a:endParaRPr lang="en-GB" b="1" dirty="0">
              <a:cs typeface="Calibri"/>
            </a:endParaRPr>
          </a:p>
          <a:p>
            <a:r>
              <a:rPr lang="en-GB" dirty="0"/>
              <a:t>Week 3: Control Structures</a:t>
            </a:r>
          </a:p>
          <a:p>
            <a:r>
              <a:rPr lang="en-GB" dirty="0"/>
              <a:t>Week 4: Lists &amp; Collections</a:t>
            </a:r>
          </a:p>
          <a:p>
            <a:r>
              <a:rPr lang="en-GB" dirty="0"/>
              <a:t>Week 5: </a:t>
            </a:r>
            <a:r>
              <a:rPr lang="en-GB" dirty="0" err="1"/>
              <a:t>RegEx</a:t>
            </a:r>
            <a:r>
              <a:rPr lang="en-GB" dirty="0"/>
              <a:t> &amp; Strings</a:t>
            </a:r>
          </a:p>
          <a:p>
            <a:r>
              <a:rPr lang="en-GB" dirty="0"/>
              <a:t>Week 6: Sorting &amp; I/O</a:t>
            </a:r>
          </a:p>
          <a:p>
            <a:r>
              <a:rPr lang="en-GB" dirty="0"/>
              <a:t>Week 7:Debugging, Errors &amp; Strategies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F0A6DBF-216E-404A-8546-A8113F61AE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Week 8: Python Packages</a:t>
            </a:r>
          </a:p>
          <a:p>
            <a:r>
              <a:rPr lang="en-GB" dirty="0"/>
              <a:t>Week 9: Practical Python &amp; Good practices</a:t>
            </a:r>
          </a:p>
          <a:p>
            <a:r>
              <a:rPr lang="en-GB" dirty="0"/>
              <a:t>Week 10: Object Oriented Programming</a:t>
            </a:r>
          </a:p>
          <a:p>
            <a:r>
              <a:rPr lang="en-GB" dirty="0"/>
              <a:t>Week 11: Time, Space and documentation</a:t>
            </a:r>
          </a:p>
          <a:p>
            <a:r>
              <a:rPr lang="en-GB" dirty="0"/>
              <a:t>Week 12: </a:t>
            </a:r>
            <a:r>
              <a:rPr lang="en-GB" dirty="0" err="1"/>
              <a:t>Numpy</a:t>
            </a:r>
            <a:r>
              <a:rPr lang="en-GB" dirty="0"/>
              <a:t> &amp; Matplotlib</a:t>
            </a:r>
          </a:p>
          <a:p>
            <a:r>
              <a:rPr lang="en-GB" dirty="0"/>
              <a:t>Week 13: Outlook &amp; wrapping up</a:t>
            </a:r>
          </a:p>
          <a:p>
            <a:r>
              <a:rPr lang="en-GB" dirty="0"/>
              <a:t>Week 14: TBA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F9453C-3C2B-464C-9E46-E31265812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959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9BE8DF-2D08-4FD5-B662-42CBC1F97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Assigning</a:t>
            </a:r>
            <a:r>
              <a:rPr lang="de-DE" dirty="0">
                <a:cs typeface="Calibri Light"/>
              </a:rPr>
              <a:t> variables in Python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1CC889A-9483-4BFF-8D2C-5C3C2568C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dirty="0">
                <a:latin typeface="Calibri"/>
                <a:cs typeface="Calibri"/>
              </a:rPr>
              <a:t>Variable </a:t>
            </a:r>
            <a:r>
              <a:rPr lang="de-DE" dirty="0" err="1">
                <a:latin typeface="Calibri"/>
                <a:cs typeface="Calibri"/>
              </a:rPr>
              <a:t>assignment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is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indicated</a:t>
            </a:r>
            <a:r>
              <a:rPr lang="de-DE" dirty="0">
                <a:latin typeface="Calibri"/>
                <a:cs typeface="Calibri"/>
              </a:rPr>
              <a:t> </a:t>
            </a:r>
            <a:r>
              <a:rPr lang="de-DE" dirty="0" err="1">
                <a:latin typeface="Calibri"/>
                <a:cs typeface="Calibri"/>
              </a:rPr>
              <a:t>by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using</a:t>
            </a:r>
            <a:r>
              <a:rPr lang="de-DE" dirty="0">
                <a:latin typeface="Calibri"/>
                <a:cs typeface="Calibri"/>
              </a:rPr>
              <a:t> a </a:t>
            </a:r>
            <a:r>
              <a:rPr lang="de-DE" dirty="0" err="1">
                <a:latin typeface="Calibri"/>
                <a:cs typeface="Calibri"/>
              </a:rPr>
              <a:t>single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i="1" dirty="0">
                <a:latin typeface="Calibri"/>
                <a:cs typeface="Calibri"/>
              </a:rPr>
              <a:t>=</a:t>
            </a:r>
          </a:p>
          <a:p>
            <a:pPr marL="182245" indent="-182245"/>
            <a:r>
              <a:rPr lang="de-DE" dirty="0" err="1">
                <a:latin typeface="Calibri"/>
                <a:cs typeface="Calibri"/>
              </a:rPr>
              <a:t>You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always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state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the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b="1" dirty="0" err="1">
                <a:latin typeface="Calibri"/>
                <a:cs typeface="Calibri"/>
              </a:rPr>
              <a:t>name</a:t>
            </a:r>
            <a:r>
              <a:rPr lang="de-DE" b="1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of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your</a:t>
            </a:r>
            <a:r>
              <a:rPr lang="de-DE" dirty="0">
                <a:latin typeface="Calibri"/>
                <a:cs typeface="Calibri"/>
              </a:rPr>
              <a:t> variable on </a:t>
            </a:r>
            <a:r>
              <a:rPr lang="de-DE" dirty="0" err="1">
                <a:latin typeface="Calibri"/>
                <a:cs typeface="Calibri"/>
              </a:rPr>
              <a:t>the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left</a:t>
            </a:r>
            <a:r>
              <a:rPr lang="de-DE" dirty="0">
                <a:latin typeface="Calibri"/>
                <a:cs typeface="Calibri"/>
              </a:rPr>
              <a:t> and </a:t>
            </a:r>
            <a:r>
              <a:rPr lang="de-DE" dirty="0" err="1">
                <a:latin typeface="Calibri"/>
                <a:cs typeface="Calibri"/>
              </a:rPr>
              <a:t>the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b="1" dirty="0" err="1">
                <a:latin typeface="Calibri"/>
                <a:cs typeface="Calibri"/>
              </a:rPr>
              <a:t>value</a:t>
            </a:r>
            <a:r>
              <a:rPr lang="de-DE" b="1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you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want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to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store</a:t>
            </a:r>
            <a:r>
              <a:rPr lang="de-DE" dirty="0">
                <a:latin typeface="Calibri"/>
                <a:cs typeface="Calibri"/>
              </a:rPr>
              <a:t> on </a:t>
            </a:r>
            <a:r>
              <a:rPr lang="de-DE" dirty="0" err="1">
                <a:latin typeface="Calibri"/>
                <a:cs typeface="Calibri"/>
              </a:rPr>
              <a:t>the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right</a:t>
            </a:r>
            <a:endParaRPr lang="de-DE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dirty="0">
              <a:latin typeface="Consolas"/>
            </a:endParaRPr>
          </a:p>
          <a:p>
            <a:pPr marL="0" indent="0">
              <a:buNone/>
            </a:pPr>
            <a:r>
              <a:rPr lang="de-DE" dirty="0" err="1">
                <a:solidFill>
                  <a:srgbClr val="00B050"/>
                </a:solidFill>
                <a:latin typeface="Consolas"/>
              </a:rPr>
              <a:t>var</a:t>
            </a:r>
            <a:r>
              <a:rPr lang="de-DE" dirty="0">
                <a:solidFill>
                  <a:srgbClr val="00B050"/>
                </a:solidFill>
                <a:latin typeface="Consolas"/>
              </a:rPr>
              <a:t> = 5</a:t>
            </a:r>
            <a:r>
              <a:rPr lang="de-DE" dirty="0">
                <a:solidFill>
                  <a:srgbClr val="00B050"/>
                </a:solidFill>
                <a:latin typeface="Consolas"/>
                <a:cs typeface="Calibri"/>
              </a:rPr>
              <a:t> </a:t>
            </a:r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  <a:latin typeface="Consolas"/>
                <a:cs typeface="Calibri"/>
              </a:rPr>
              <a:t>5 = </a:t>
            </a:r>
            <a:r>
              <a:rPr lang="de-DE" dirty="0" err="1">
                <a:solidFill>
                  <a:srgbClr val="FF0000"/>
                </a:solidFill>
                <a:latin typeface="Consolas"/>
                <a:cs typeface="Calibri"/>
              </a:rPr>
              <a:t>var</a:t>
            </a:r>
          </a:p>
          <a:p>
            <a:pPr marL="0" indent="0">
              <a:buNone/>
            </a:pPr>
            <a:r>
              <a:rPr lang="de-DE" dirty="0" err="1">
                <a:solidFill>
                  <a:srgbClr val="FF0000"/>
                </a:solidFill>
                <a:latin typeface="Consolas"/>
                <a:cs typeface="Calibri"/>
              </a:rPr>
              <a:t>var</a:t>
            </a:r>
            <a:r>
              <a:rPr lang="de-DE" dirty="0">
                <a:solidFill>
                  <a:srgbClr val="FF0000"/>
                </a:solidFill>
                <a:latin typeface="Consolas"/>
                <a:cs typeface="Calibri"/>
              </a:rPr>
              <a:t> == 5</a:t>
            </a:r>
          </a:p>
          <a:p>
            <a:pPr marL="0" indent="0">
              <a:buNone/>
            </a:pPr>
            <a:endParaRPr lang="de-DE" dirty="0">
              <a:solidFill>
                <a:srgbClr val="00B050"/>
              </a:solidFill>
              <a:latin typeface="Consolas"/>
              <a:cs typeface="Calibri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B378421-3D43-4430-94E3-0922DD571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0123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45564-8F40-4250-B66B-2937A1CD5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Assigning</a:t>
            </a:r>
            <a:r>
              <a:rPr lang="de-DE" dirty="0">
                <a:cs typeface="Calibri Light"/>
              </a:rPr>
              <a:t> variables in Python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75329-7EB3-4AC5-9AE6-A1B025F6C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6015E6-CC2B-4B61-967F-31DD71D0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612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9BE8DF-2D08-4FD5-B662-42CBC1F97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Assigning</a:t>
            </a:r>
            <a:r>
              <a:rPr lang="de-DE" dirty="0">
                <a:cs typeface="Calibri Light"/>
              </a:rPr>
              <a:t> variables in Python</a:t>
            </a: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0F63E56-A880-49F8-A942-0E28B5AB1D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cs typeface="Calibri"/>
              </a:rPr>
              <a:t>Python </a:t>
            </a:r>
            <a:r>
              <a:rPr lang="de-DE" dirty="0" err="1">
                <a:cs typeface="Calibri"/>
              </a:rPr>
              <a:t>syntax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1CC889A-9483-4BFF-8D2C-5C3C2568CF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de-DE" dirty="0" err="1">
                <a:latin typeface="Consolas"/>
              </a:rPr>
              <a:t>var</a:t>
            </a:r>
            <a:r>
              <a:rPr lang="de-DE" dirty="0">
                <a:latin typeface="Consolas"/>
              </a:rPr>
              <a:t> = 5</a:t>
            </a:r>
          </a:p>
          <a:p>
            <a:pPr marL="0" indent="0">
              <a:buNone/>
            </a:pPr>
            <a:endParaRPr lang="de-DE" dirty="0">
              <a:latin typeface="Consolas"/>
              <a:cs typeface="Calibri"/>
            </a:endParaRPr>
          </a:p>
          <a:p>
            <a:pPr marL="0" indent="0">
              <a:buNone/>
            </a:pPr>
            <a:r>
              <a:rPr lang="de-DE" dirty="0">
                <a:latin typeface="Consolas"/>
                <a:cs typeface="Calibri"/>
              </a:rPr>
              <a:t>bar = </a:t>
            </a:r>
            <a:r>
              <a:rPr lang="de-DE" dirty="0" err="1">
                <a:latin typeface="Consolas"/>
                <a:cs typeface="Calibri"/>
              </a:rPr>
              <a:t>var</a:t>
            </a:r>
            <a:endParaRPr lang="de-DE" dirty="0">
              <a:latin typeface="Consolas"/>
              <a:cs typeface="Calibri"/>
            </a:endParaRPr>
          </a:p>
          <a:p>
            <a:pPr marL="0" indent="0">
              <a:buNone/>
            </a:pPr>
            <a:br>
              <a:rPr lang="de-DE" dirty="0">
                <a:latin typeface="Consolas"/>
                <a:cs typeface="Calibri"/>
              </a:rPr>
            </a:br>
            <a:endParaRPr lang="de-DE" dirty="0">
              <a:latin typeface="Consolas"/>
              <a:cs typeface="Calibri"/>
            </a:endParaRPr>
          </a:p>
          <a:p>
            <a:pPr marL="0" indent="0">
              <a:buNone/>
            </a:pPr>
            <a:endParaRPr lang="de-DE" dirty="0">
              <a:latin typeface="Consolas"/>
              <a:cs typeface="Calibri"/>
            </a:endParaRPr>
          </a:p>
          <a:p>
            <a:pPr marL="0" indent="0">
              <a:buNone/>
            </a:pPr>
            <a:r>
              <a:rPr lang="de-DE" dirty="0" err="1">
                <a:latin typeface="Consolas"/>
                <a:cs typeface="Calibri"/>
              </a:rPr>
              <a:t>var</a:t>
            </a:r>
            <a:r>
              <a:rPr lang="de-DE" dirty="0">
                <a:latin typeface="Consolas"/>
                <a:cs typeface="Calibri"/>
              </a:rPr>
              <a:t> = 42</a:t>
            </a:r>
            <a:endParaRPr lang="de-DE" dirty="0">
              <a:cs typeface="Calibri"/>
            </a:endParaRP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7BDB17A-276A-43F6-9343-FCB1ECAAD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>
                <a:cs typeface="Calibri"/>
              </a:rPr>
              <a:t>explained</a:t>
            </a:r>
            <a:endParaRPr lang="de-DE" dirty="0" err="1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3BE80849-40DF-4E88-9814-1050B4B8C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de-DE" i="1" dirty="0" err="1">
                <a:cs typeface="Calibri"/>
              </a:rPr>
              <a:t>var</a:t>
            </a:r>
            <a:r>
              <a:rPr lang="de-DE" i="1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shall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now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contain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value</a:t>
            </a:r>
            <a:r>
              <a:rPr lang="de-DE" dirty="0">
                <a:cs typeface="Calibri"/>
              </a:rPr>
              <a:t> </a:t>
            </a:r>
            <a:r>
              <a:rPr lang="de-DE" i="1" dirty="0">
                <a:cs typeface="Calibri"/>
              </a:rPr>
              <a:t>5</a:t>
            </a:r>
          </a:p>
          <a:p>
            <a:endParaRPr lang="de-DE" i="1" dirty="0">
              <a:cs typeface="Calibri"/>
            </a:endParaRPr>
          </a:p>
          <a:p>
            <a:pPr marL="0" indent="0">
              <a:buNone/>
            </a:pPr>
            <a:r>
              <a:rPr lang="de-DE" i="1" dirty="0">
                <a:cs typeface="Calibri"/>
              </a:rPr>
              <a:t>bar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shall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now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contain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value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var</a:t>
            </a:r>
            <a:endParaRPr lang="de-DE" dirty="0">
              <a:cs typeface="Calibri"/>
            </a:endParaRPr>
          </a:p>
          <a:p>
            <a:pPr marL="0" indent="0">
              <a:buNone/>
            </a:pPr>
            <a:endParaRPr lang="de-DE" i="1" dirty="0">
              <a:cs typeface="Calibri"/>
            </a:endParaRPr>
          </a:p>
          <a:p>
            <a:pPr marL="0" indent="0">
              <a:buNone/>
            </a:pPr>
            <a:r>
              <a:rPr lang="de-DE" dirty="0">
                <a:cs typeface="Calibri"/>
              </a:rPr>
              <a:t>Note </a:t>
            </a:r>
            <a:r>
              <a:rPr lang="de-DE" dirty="0" err="1">
                <a:cs typeface="Calibri"/>
              </a:rPr>
              <a:t>how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is</a:t>
            </a:r>
            <a:r>
              <a:rPr lang="de-DE" dirty="0">
                <a:cs typeface="Calibri"/>
              </a:rPr>
              <a:t> 5, not </a:t>
            </a:r>
            <a:r>
              <a:rPr lang="de-DE" dirty="0" err="1">
                <a:cs typeface="Calibri"/>
              </a:rPr>
              <a:t>var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as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value</a:t>
            </a:r>
            <a:br>
              <a:rPr lang="de-DE" dirty="0">
                <a:cs typeface="Calibri"/>
              </a:rPr>
            </a:br>
            <a:r>
              <a:rPr lang="de-DE" dirty="0">
                <a:cs typeface="Calibri"/>
              </a:rPr>
              <a:t>	</a:t>
            </a:r>
          </a:p>
          <a:p>
            <a:pPr marL="0" indent="0">
              <a:buNone/>
            </a:pPr>
            <a:r>
              <a:rPr lang="de-DE" i="1" dirty="0">
                <a:cs typeface="Calibri"/>
              </a:rPr>
              <a:t>Var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shall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now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contain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value</a:t>
            </a:r>
            <a:r>
              <a:rPr lang="de-DE" dirty="0">
                <a:cs typeface="Calibri"/>
              </a:rPr>
              <a:t> 42</a:t>
            </a:r>
            <a:endParaRPr lang="de-DE" i="1" dirty="0">
              <a:cs typeface="Calibri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B378421-3D43-4430-94E3-0922DD571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22</a:t>
            </a:fld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8D175A2-CA1F-4085-B39A-4AC3BF7F5353}"/>
              </a:ext>
            </a:extLst>
          </p:cNvPr>
          <p:cNvGrpSpPr/>
          <p:nvPr/>
        </p:nvGrpSpPr>
        <p:grpSpPr>
          <a:xfrm>
            <a:off x="6217920" y="2949284"/>
            <a:ext cx="3422904" cy="369332"/>
            <a:chOff x="7583039" y="4789049"/>
            <a:chExt cx="3422904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DCCC47-0ADD-4997-92F9-3EA88F012D11}"/>
                </a:ext>
              </a:extLst>
            </p:cNvPr>
            <p:cNvSpPr txBox="1"/>
            <p:nvPr/>
          </p:nvSpPr>
          <p:spPr>
            <a:xfrm>
              <a:off x="7583039" y="4789049"/>
              <a:ext cx="822960" cy="36933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r>
                <a:rPr lang="en-GB" dirty="0" err="1"/>
                <a:t>var</a:t>
              </a:r>
              <a:endParaRPr lang="en-GB" sz="1600" dirty="0"/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4E984C79-7540-45BD-BB40-E67170E296F1}"/>
                </a:ext>
              </a:extLst>
            </p:cNvPr>
            <p:cNvSpPr txBox="1"/>
            <p:nvPr/>
          </p:nvSpPr>
          <p:spPr>
            <a:xfrm>
              <a:off x="8405999" y="4789049"/>
              <a:ext cx="2599944" cy="369332"/>
            </a:xfrm>
            <a:prstGeom prst="rect">
              <a:avLst/>
            </a:prstGeom>
            <a:solidFill>
              <a:srgbClr val="C7A455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7ADEE3F-DAFC-4E7D-A79B-23FC5CBE1650}"/>
                </a:ext>
              </a:extLst>
            </p:cNvPr>
            <p:cNvSpPr txBox="1"/>
            <p:nvPr/>
          </p:nvSpPr>
          <p:spPr>
            <a:xfrm>
              <a:off x="8405999" y="4789049"/>
              <a:ext cx="14056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5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3AA9382-2C8D-470D-B745-7302C2529D21}"/>
              </a:ext>
            </a:extLst>
          </p:cNvPr>
          <p:cNvGrpSpPr/>
          <p:nvPr/>
        </p:nvGrpSpPr>
        <p:grpSpPr>
          <a:xfrm>
            <a:off x="6217920" y="3902102"/>
            <a:ext cx="3422904" cy="369332"/>
            <a:chOff x="7583039" y="4789049"/>
            <a:chExt cx="3422904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B504777-721F-498D-9F1C-D33BD01E61CF}"/>
                </a:ext>
              </a:extLst>
            </p:cNvPr>
            <p:cNvSpPr txBox="1"/>
            <p:nvPr/>
          </p:nvSpPr>
          <p:spPr>
            <a:xfrm>
              <a:off x="7583039" y="4789049"/>
              <a:ext cx="822960" cy="36933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r>
                <a:rPr lang="en-GB" dirty="0"/>
                <a:t>bar</a:t>
              </a:r>
              <a:endParaRPr lang="en-GB" sz="1600" dirty="0"/>
            </a:p>
          </p:txBody>
        </p:sp>
        <p:sp>
          <p:nvSpPr>
            <p:cNvPr id="20" name="Textfeld 11">
              <a:extLst>
                <a:ext uri="{FF2B5EF4-FFF2-40B4-BE49-F238E27FC236}">
                  <a16:creationId xmlns:a16="http://schemas.microsoft.com/office/drawing/2014/main" id="{4ED4E2D1-0943-44F1-A00D-E1F8859F869E}"/>
                </a:ext>
              </a:extLst>
            </p:cNvPr>
            <p:cNvSpPr txBox="1"/>
            <p:nvPr/>
          </p:nvSpPr>
          <p:spPr>
            <a:xfrm>
              <a:off x="8405999" y="4789049"/>
              <a:ext cx="2599944" cy="369332"/>
            </a:xfrm>
            <a:prstGeom prst="rect">
              <a:avLst/>
            </a:prstGeom>
            <a:solidFill>
              <a:srgbClr val="C7A455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695AB93-1165-4F9C-B18A-759A714EA96E}"/>
                </a:ext>
              </a:extLst>
            </p:cNvPr>
            <p:cNvSpPr txBox="1"/>
            <p:nvPr/>
          </p:nvSpPr>
          <p:spPr>
            <a:xfrm>
              <a:off x="8405999" y="4789049"/>
              <a:ext cx="14056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5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D2734AA-61FE-4EC1-A125-60B515538AAC}"/>
              </a:ext>
            </a:extLst>
          </p:cNvPr>
          <p:cNvGrpSpPr/>
          <p:nvPr/>
        </p:nvGrpSpPr>
        <p:grpSpPr>
          <a:xfrm>
            <a:off x="6217920" y="5707794"/>
            <a:ext cx="3422904" cy="369332"/>
            <a:chOff x="7583039" y="4789049"/>
            <a:chExt cx="3422904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6F36212-6A3B-49A8-980D-4ABCF16E7991}"/>
                </a:ext>
              </a:extLst>
            </p:cNvPr>
            <p:cNvSpPr txBox="1"/>
            <p:nvPr/>
          </p:nvSpPr>
          <p:spPr>
            <a:xfrm>
              <a:off x="7583039" y="4789049"/>
              <a:ext cx="822960" cy="36933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r>
                <a:rPr lang="en-GB" dirty="0" err="1"/>
                <a:t>var</a:t>
              </a:r>
              <a:endParaRPr lang="en-GB" sz="1600" dirty="0"/>
            </a:p>
          </p:txBody>
        </p:sp>
        <p:sp>
          <p:nvSpPr>
            <p:cNvPr id="24" name="Textfeld 11">
              <a:extLst>
                <a:ext uri="{FF2B5EF4-FFF2-40B4-BE49-F238E27FC236}">
                  <a16:creationId xmlns:a16="http://schemas.microsoft.com/office/drawing/2014/main" id="{6A3E1496-2A53-4ECA-AB3E-5801560C4645}"/>
                </a:ext>
              </a:extLst>
            </p:cNvPr>
            <p:cNvSpPr txBox="1"/>
            <p:nvPr/>
          </p:nvSpPr>
          <p:spPr>
            <a:xfrm>
              <a:off x="8405999" y="4789049"/>
              <a:ext cx="2599944" cy="369332"/>
            </a:xfrm>
            <a:prstGeom prst="rect">
              <a:avLst/>
            </a:prstGeom>
            <a:solidFill>
              <a:srgbClr val="C7A455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D30914A-782C-49DD-A8A2-51A47E9DA1D2}"/>
                </a:ext>
              </a:extLst>
            </p:cNvPr>
            <p:cNvSpPr txBox="1"/>
            <p:nvPr/>
          </p:nvSpPr>
          <p:spPr>
            <a:xfrm>
              <a:off x="8405999" y="4789049"/>
              <a:ext cx="14056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42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1527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1A22B9-8C57-4D71-92B2-AF05D5556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Python and variable </a:t>
            </a:r>
            <a:r>
              <a:rPr lang="de-DE" dirty="0" err="1">
                <a:cs typeface="Calibri Light"/>
              </a:rPr>
              <a:t>types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01C4BC-150D-4DB1-B2A3-D3862724D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dirty="0">
                <a:cs typeface="Calibri"/>
              </a:rPr>
              <a:t>In Python,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type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a variable </a:t>
            </a:r>
            <a:r>
              <a:rPr lang="de-DE" dirty="0" err="1">
                <a:cs typeface="Calibri"/>
              </a:rPr>
              <a:t>depends</a:t>
            </a:r>
            <a:r>
              <a:rPr lang="de-DE" dirty="0">
                <a:cs typeface="Calibri"/>
              </a:rPr>
              <a:t> on </a:t>
            </a:r>
            <a:r>
              <a:rPr lang="de-DE" dirty="0" err="1">
                <a:cs typeface="Calibri"/>
              </a:rPr>
              <a:t>what's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currently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inside</a:t>
            </a:r>
            <a:endParaRPr lang="de-DE" dirty="0"/>
          </a:p>
          <a:p>
            <a:pPr marL="182245" indent="-182245"/>
            <a:r>
              <a:rPr lang="de-DE" dirty="0">
                <a:cs typeface="Calibri"/>
              </a:rPr>
              <a:t>So </a:t>
            </a:r>
            <a:r>
              <a:rPr lang="de-DE" dirty="0" err="1">
                <a:cs typeface="Calibri"/>
              </a:rPr>
              <a:t>when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assign</a:t>
            </a:r>
            <a:r>
              <a:rPr lang="de-DE" dirty="0">
                <a:cs typeface="Calibri"/>
              </a:rPr>
              <a:t> a variable, </a:t>
            </a:r>
            <a:r>
              <a:rPr lang="de-DE" dirty="0" err="1">
                <a:cs typeface="Calibri"/>
              </a:rPr>
              <a:t>it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implicitly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has</a:t>
            </a:r>
            <a:r>
              <a:rPr lang="de-DE" dirty="0">
                <a:cs typeface="Calibri"/>
              </a:rPr>
              <a:t> a type</a:t>
            </a:r>
          </a:p>
          <a:p>
            <a:pPr marL="182245" indent="-182245"/>
            <a:endParaRPr lang="de-DE" dirty="0">
              <a:latin typeface="Calibri"/>
              <a:cs typeface="Calibri"/>
            </a:endParaRPr>
          </a:p>
          <a:p>
            <a:pPr marL="182245" indent="-182245"/>
            <a:r>
              <a:rPr lang="de-DE" dirty="0" err="1">
                <a:latin typeface="Consolas"/>
                <a:cs typeface="Calibri"/>
              </a:rPr>
              <a:t>var</a:t>
            </a:r>
            <a:r>
              <a:rPr lang="de-DE" dirty="0">
                <a:latin typeface="Consolas"/>
                <a:cs typeface="Calibri"/>
              </a:rPr>
              <a:t> = 5</a:t>
            </a:r>
            <a:endParaRPr lang="de-DE" dirty="0">
              <a:latin typeface="Calibri"/>
              <a:cs typeface="Calibri"/>
            </a:endParaRPr>
          </a:p>
          <a:p>
            <a:pPr marL="383540" lvl="1"/>
            <a:r>
              <a:rPr lang="de-DE" dirty="0">
                <a:latin typeface="Calibri"/>
                <a:cs typeface="Calibri"/>
              </a:rPr>
              <a:t>The type </a:t>
            </a:r>
            <a:r>
              <a:rPr lang="de-DE" dirty="0" err="1">
                <a:latin typeface="Calibri"/>
                <a:cs typeface="Calibri"/>
              </a:rPr>
              <a:t>is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now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implicitly</a:t>
            </a:r>
            <a:r>
              <a:rPr lang="de-DE" dirty="0">
                <a:latin typeface="Calibri"/>
                <a:cs typeface="Calibri"/>
              </a:rPr>
              <a:t> </a:t>
            </a:r>
            <a:r>
              <a:rPr lang="de-DE" i="1" dirty="0">
                <a:latin typeface="Calibri"/>
                <a:cs typeface="Calibri"/>
              </a:rPr>
              <a:t>integer</a:t>
            </a:r>
          </a:p>
          <a:p>
            <a:pPr marL="383540" lvl="1"/>
            <a:endParaRPr lang="de-DE" i="1" dirty="0">
              <a:latin typeface="Calibri"/>
              <a:cs typeface="Calibri"/>
            </a:endParaRPr>
          </a:p>
          <a:p>
            <a:pPr marL="182245" indent="-182245"/>
            <a:r>
              <a:rPr lang="de-DE" dirty="0" err="1">
                <a:latin typeface="Consolas"/>
                <a:cs typeface="Calibri"/>
              </a:rPr>
              <a:t>var</a:t>
            </a:r>
            <a:r>
              <a:rPr lang="de-DE" dirty="0">
                <a:latin typeface="Consolas"/>
                <a:cs typeface="Calibri"/>
              </a:rPr>
              <a:t> = "a"</a:t>
            </a:r>
            <a:endParaRPr lang="de-DE" i="1" dirty="0">
              <a:latin typeface="Consolas"/>
              <a:cs typeface="Calibri"/>
            </a:endParaRPr>
          </a:p>
          <a:p>
            <a:pPr marL="383540" lvl="1"/>
            <a:r>
              <a:rPr lang="de-DE" dirty="0">
                <a:latin typeface="Calibri"/>
                <a:cs typeface="Calibri"/>
              </a:rPr>
              <a:t>The type </a:t>
            </a:r>
            <a:r>
              <a:rPr lang="de-DE" dirty="0" err="1">
                <a:latin typeface="Calibri"/>
                <a:cs typeface="Calibri"/>
              </a:rPr>
              <a:t>is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now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implicitly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i="1" dirty="0" err="1">
                <a:latin typeface="Calibri"/>
                <a:cs typeface="Calibri"/>
              </a:rPr>
              <a:t>string</a:t>
            </a:r>
          </a:p>
          <a:p>
            <a:pPr marL="383540" lvl="1"/>
            <a:r>
              <a:rPr lang="de-DE" i="1" dirty="0" err="1">
                <a:latin typeface="Calibri"/>
                <a:cs typeface="Calibri"/>
              </a:rPr>
              <a:t>char</a:t>
            </a:r>
            <a:r>
              <a:rPr lang="de-DE" dirty="0" err="1">
                <a:latin typeface="Calibri"/>
                <a:cs typeface="Calibri"/>
              </a:rPr>
              <a:t>s</a:t>
            </a:r>
            <a:r>
              <a:rPr lang="de-DE" i="1" dirty="0">
                <a:latin typeface="Calibri"/>
                <a:cs typeface="Calibri"/>
              </a:rPr>
              <a:t> </a:t>
            </a:r>
            <a:r>
              <a:rPr lang="de-DE" dirty="0" err="1">
                <a:latin typeface="Calibri"/>
                <a:cs typeface="Calibri"/>
              </a:rPr>
              <a:t>actually</a:t>
            </a:r>
            <a:r>
              <a:rPr lang="de-DE" i="1" dirty="0">
                <a:latin typeface="Calibri"/>
                <a:cs typeface="Calibri"/>
              </a:rPr>
              <a:t> </a:t>
            </a:r>
            <a:r>
              <a:rPr lang="de-DE" dirty="0" err="1">
                <a:latin typeface="Calibri"/>
                <a:cs typeface="Calibri"/>
              </a:rPr>
              <a:t>don't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dirty="0" err="1">
                <a:latin typeface="Calibri"/>
                <a:cs typeface="Calibri"/>
              </a:rPr>
              <a:t>exist</a:t>
            </a:r>
            <a:r>
              <a:rPr lang="de-DE" dirty="0">
                <a:latin typeface="Calibri"/>
                <a:cs typeface="Calibri"/>
              </a:rPr>
              <a:t> in Python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1E6ABB-37CE-4A53-A8CD-3234D2704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6446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56604E-D781-4470-87F3-8AD004602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Variable </a:t>
            </a:r>
            <a:r>
              <a:rPr lang="de-DE" dirty="0" err="1">
                <a:cs typeface="Calibri Light"/>
              </a:rPr>
              <a:t>types</a:t>
            </a:r>
            <a:r>
              <a:rPr lang="de-DE" dirty="0">
                <a:cs typeface="Calibri Light"/>
              </a:rPr>
              <a:t> in </a:t>
            </a:r>
            <a:r>
              <a:rPr lang="de-DE" dirty="0" err="1">
                <a:cs typeface="Calibri Light"/>
              </a:rPr>
              <a:t>other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languages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E0A0E2-6A2A-4DE7-A1E8-326ACF070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dirty="0">
                <a:cs typeface="Calibri"/>
              </a:rPr>
              <a:t>In </a:t>
            </a:r>
            <a:r>
              <a:rPr lang="de-DE" dirty="0" err="1">
                <a:cs typeface="Calibri"/>
              </a:rPr>
              <a:t>many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other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programming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languages</a:t>
            </a:r>
            <a:r>
              <a:rPr lang="de-DE" dirty="0">
                <a:cs typeface="Calibri"/>
              </a:rPr>
              <a:t>, variables </a:t>
            </a:r>
            <a:r>
              <a:rPr lang="de-DE" dirty="0" err="1">
                <a:cs typeface="Calibri"/>
              </a:rPr>
              <a:t>have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specific</a:t>
            </a:r>
            <a:r>
              <a:rPr lang="de-DE" dirty="0">
                <a:cs typeface="Calibri"/>
              </a:rPr>
              <a:t> type </a:t>
            </a:r>
            <a:r>
              <a:rPr lang="de-DE" dirty="0" err="1">
                <a:cs typeface="Calibri"/>
              </a:rPr>
              <a:t>that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need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declare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first</a:t>
            </a:r>
          </a:p>
          <a:p>
            <a:pPr marL="383540" lvl="1"/>
            <a:r>
              <a:rPr lang="de-DE" dirty="0">
                <a:cs typeface="Calibri"/>
              </a:rPr>
              <a:t>Put </a:t>
            </a:r>
            <a:r>
              <a:rPr lang="de-DE" dirty="0" err="1">
                <a:cs typeface="Calibri"/>
              </a:rPr>
              <a:t>more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simply</a:t>
            </a:r>
            <a:r>
              <a:rPr lang="de-DE" dirty="0">
                <a:cs typeface="Calibri"/>
              </a:rPr>
              <a:t>, </a:t>
            </a:r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need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tell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computer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what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kind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values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stored</a:t>
            </a:r>
            <a:r>
              <a:rPr lang="de-DE" dirty="0">
                <a:cs typeface="Calibri"/>
              </a:rPr>
              <a:t> in </a:t>
            </a:r>
            <a:r>
              <a:rPr lang="de-DE" dirty="0" err="1">
                <a:cs typeface="Calibri"/>
              </a:rPr>
              <a:t>your</a:t>
            </a:r>
            <a:r>
              <a:rPr lang="de-DE" dirty="0">
                <a:cs typeface="Calibri"/>
              </a:rPr>
              <a:t> variable</a:t>
            </a:r>
          </a:p>
          <a:p>
            <a:pPr marL="383540" lvl="1"/>
            <a:r>
              <a:rPr lang="de-DE" dirty="0">
                <a:cs typeface="Calibri"/>
              </a:rPr>
              <a:t>The type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a variable </a:t>
            </a:r>
            <a:r>
              <a:rPr lang="de-DE" dirty="0" err="1">
                <a:cs typeface="Calibri"/>
              </a:rPr>
              <a:t>cannot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be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changed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afterwards</a:t>
            </a:r>
          </a:p>
          <a:p>
            <a:pPr marL="182245" indent="-182245"/>
            <a:endParaRPr lang="de-DE" dirty="0">
              <a:cs typeface="Calibri"/>
            </a:endParaRPr>
          </a:p>
          <a:p>
            <a:pPr marL="182245" indent="-182245"/>
            <a:r>
              <a:rPr lang="de-DE" dirty="0" err="1">
                <a:cs typeface="Calibri"/>
              </a:rPr>
              <a:t>Example</a:t>
            </a:r>
            <a:r>
              <a:rPr lang="de-DE" dirty="0">
                <a:cs typeface="Calibri"/>
              </a:rPr>
              <a:t>: Java</a:t>
            </a:r>
          </a:p>
          <a:p>
            <a:pPr marL="200660" lvl="1" indent="0">
              <a:buNone/>
            </a:pPr>
            <a:r>
              <a:rPr lang="de-DE" dirty="0" err="1">
                <a:latin typeface="Consolas"/>
                <a:cs typeface="Calibri"/>
              </a:rPr>
              <a:t>int</a:t>
            </a:r>
            <a:r>
              <a:rPr lang="de-DE" dirty="0">
                <a:latin typeface="Consolas"/>
                <a:cs typeface="Calibri"/>
              </a:rPr>
              <a:t> </a:t>
            </a:r>
            <a:r>
              <a:rPr lang="de-DE" dirty="0" err="1">
                <a:latin typeface="Consolas"/>
                <a:cs typeface="Calibri"/>
              </a:rPr>
              <a:t>var</a:t>
            </a:r>
            <a:r>
              <a:rPr lang="de-DE" dirty="0">
                <a:latin typeface="Consolas"/>
                <a:cs typeface="Calibri"/>
              </a:rPr>
              <a:t>;</a:t>
            </a:r>
          </a:p>
          <a:p>
            <a:pPr marL="200660" lvl="1" indent="0">
              <a:buNone/>
            </a:pPr>
            <a:r>
              <a:rPr lang="de-DE" dirty="0" err="1">
                <a:latin typeface="Consolas"/>
                <a:cs typeface="Calibri"/>
              </a:rPr>
              <a:t>var</a:t>
            </a:r>
            <a:r>
              <a:rPr lang="de-DE" dirty="0">
                <a:latin typeface="Consolas"/>
                <a:cs typeface="Calibri"/>
              </a:rPr>
              <a:t> = 5;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0853594-70D6-4032-8EDD-BD4F3F4F7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010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97BDA2-F0AE-4E0E-9D6B-69C780906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>
                <a:cs typeface="Calibri Light"/>
              </a:rPr>
              <a:t>Therefore</a:t>
            </a:r>
            <a:r>
              <a:rPr lang="de-DE" dirty="0">
                <a:cs typeface="Calibri Light"/>
              </a:rPr>
              <a:t>, </a:t>
            </a:r>
            <a:r>
              <a:rPr lang="de-DE" dirty="0" err="1">
                <a:cs typeface="Calibri Light"/>
              </a:rPr>
              <a:t>the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following</a:t>
            </a:r>
            <a:r>
              <a:rPr lang="de-DE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is</a:t>
            </a:r>
            <a:r>
              <a:rPr lang="de-DE" dirty="0">
                <a:cs typeface="Calibri Light"/>
              </a:rPr>
              <a:t> </a:t>
            </a:r>
            <a:r>
              <a:rPr lang="de-DE" b="1" dirty="0" err="1">
                <a:cs typeface="Calibri Light"/>
              </a:rPr>
              <a:t>very</a:t>
            </a:r>
            <a:r>
              <a:rPr lang="de-DE" b="1" dirty="0">
                <a:cs typeface="Calibri Light"/>
              </a:rPr>
              <a:t> </a:t>
            </a:r>
            <a:r>
              <a:rPr lang="de-DE" dirty="0" err="1">
                <a:cs typeface="Calibri Light"/>
              </a:rPr>
              <a:t>important</a:t>
            </a:r>
            <a:r>
              <a:rPr lang="de-DE" dirty="0">
                <a:cs typeface="Calibri Light"/>
              </a:rPr>
              <a:t>...</a:t>
            </a:r>
            <a:endParaRPr lang="de-DE" b="1" dirty="0">
              <a:cs typeface="Calibri Ligh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EC3A80-3A67-4399-B09F-D7509A314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SO VERY SO VERY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B5C55AB-D003-47D8-80CD-AAADF0B5B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6651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F7C7CE-06FC-435E-9D4E-01BE26B79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Do. Not. Mix. </a:t>
            </a:r>
            <a:r>
              <a:rPr lang="de-DE" dirty="0" err="1">
                <a:cs typeface="Calibri Light"/>
              </a:rPr>
              <a:t>Types</a:t>
            </a:r>
            <a:r>
              <a:rPr lang="de-DE" dirty="0">
                <a:cs typeface="Calibri Light"/>
              </a:rPr>
              <a:t>.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673C46-ED62-46BD-AB78-F744B7697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de-DE" dirty="0" err="1">
                <a:cs typeface="Calibri"/>
              </a:rPr>
              <a:t>It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good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practice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use</a:t>
            </a:r>
            <a:r>
              <a:rPr lang="de-DE" dirty="0">
                <a:cs typeface="Calibri"/>
              </a:rPr>
              <a:t> a variable </a:t>
            </a:r>
            <a:r>
              <a:rPr lang="de-DE" dirty="0" err="1">
                <a:cs typeface="Calibri"/>
              </a:rPr>
              <a:t>only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with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certain</a:t>
            </a:r>
            <a:r>
              <a:rPr lang="de-DE" dirty="0">
                <a:cs typeface="Calibri"/>
              </a:rPr>
              <a:t> type</a:t>
            </a:r>
          </a:p>
          <a:p>
            <a:pPr marL="182245" indent="-182245"/>
            <a:r>
              <a:rPr lang="de-DE" dirty="0" err="1">
                <a:cs typeface="Calibri"/>
              </a:rPr>
              <a:t>If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need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store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value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a different type, </a:t>
            </a:r>
            <a:r>
              <a:rPr lang="de-DE" b="1" dirty="0" err="1">
                <a:cs typeface="Calibri"/>
              </a:rPr>
              <a:t>make</a:t>
            </a:r>
            <a:r>
              <a:rPr lang="de-DE" b="1" dirty="0">
                <a:cs typeface="Calibri"/>
              </a:rPr>
              <a:t> a </a:t>
            </a:r>
            <a:r>
              <a:rPr lang="de-DE" b="1" dirty="0" err="1">
                <a:cs typeface="Calibri"/>
              </a:rPr>
              <a:t>new</a:t>
            </a:r>
            <a:r>
              <a:rPr lang="de-DE" b="1" dirty="0">
                <a:cs typeface="Calibri"/>
              </a:rPr>
              <a:t> variable </a:t>
            </a:r>
            <a:r>
              <a:rPr lang="de-DE" b="1" dirty="0" err="1">
                <a:cs typeface="Calibri"/>
              </a:rPr>
              <a:t>with</a:t>
            </a:r>
            <a:r>
              <a:rPr lang="de-DE" b="1" dirty="0">
                <a:cs typeface="Calibri"/>
              </a:rPr>
              <a:t> a different </a:t>
            </a:r>
            <a:r>
              <a:rPr lang="de-DE" b="1" dirty="0" err="1">
                <a:cs typeface="Calibri"/>
              </a:rPr>
              <a:t>name</a:t>
            </a:r>
          </a:p>
          <a:p>
            <a:pPr marL="182245" indent="-182245"/>
            <a:r>
              <a:rPr lang="de-DE" dirty="0">
                <a:cs typeface="Calibri"/>
              </a:rPr>
              <a:t>In </a:t>
            </a:r>
            <a:r>
              <a:rPr lang="de-DE" dirty="0" err="1">
                <a:cs typeface="Calibri"/>
              </a:rPr>
              <a:t>this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class</a:t>
            </a:r>
            <a:r>
              <a:rPr lang="de-DE" dirty="0">
                <a:cs typeface="Calibri"/>
              </a:rPr>
              <a:t>, </a:t>
            </a:r>
            <a:r>
              <a:rPr lang="de-DE" dirty="0" err="1">
                <a:cs typeface="Calibri"/>
              </a:rPr>
              <a:t>your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program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might</a:t>
            </a:r>
            <a:r>
              <a:rPr lang="de-DE" dirty="0">
                <a:cs typeface="Calibri"/>
              </a:rPr>
              <a:t> not crash </a:t>
            </a:r>
            <a:r>
              <a:rPr lang="de-DE" dirty="0" err="1">
                <a:cs typeface="Calibri"/>
              </a:rPr>
              <a:t>if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you</a:t>
            </a:r>
            <a:r>
              <a:rPr lang="de-DE" dirty="0">
                <a:cs typeface="Calibri"/>
              </a:rPr>
              <a:t> mix </a:t>
            </a:r>
            <a:r>
              <a:rPr lang="de-DE" dirty="0" err="1">
                <a:cs typeface="Calibri"/>
              </a:rPr>
              <a:t>types</a:t>
            </a:r>
            <a:r>
              <a:rPr lang="de-DE" dirty="0">
                <a:cs typeface="Calibri"/>
              </a:rPr>
              <a:t>, but </a:t>
            </a:r>
            <a:r>
              <a:rPr lang="de-DE" dirty="0" err="1">
                <a:cs typeface="Calibri"/>
              </a:rPr>
              <a:t>it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can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lead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 a </a:t>
            </a:r>
            <a:r>
              <a:rPr lang="de-DE" dirty="0" err="1">
                <a:cs typeface="Calibri"/>
              </a:rPr>
              <a:t>lot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trouble</a:t>
            </a:r>
            <a:r>
              <a:rPr lang="de-DE" dirty="0">
                <a:cs typeface="Calibri"/>
              </a:rPr>
              <a:t> down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line</a:t>
            </a:r>
          </a:p>
          <a:p>
            <a:pPr marL="383540" lvl="1"/>
            <a:r>
              <a:rPr lang="de-DE" dirty="0" err="1">
                <a:cs typeface="Calibri"/>
              </a:rPr>
              <a:t>especially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if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you're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using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programming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languages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other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than</a:t>
            </a:r>
            <a:r>
              <a:rPr lang="de-DE" dirty="0">
                <a:cs typeface="Calibri"/>
              </a:rPr>
              <a:t> Python</a:t>
            </a:r>
            <a:endParaRPr lang="de-DE" dirty="0">
              <a:solidFill>
                <a:schemeClr val="tx1"/>
              </a:solidFill>
              <a:cs typeface="Calibri"/>
            </a:endParaRPr>
          </a:p>
          <a:p>
            <a:pPr marL="182245" indent="-182245"/>
            <a:r>
              <a:rPr lang="de-DE" dirty="0">
                <a:cs typeface="Calibri"/>
              </a:rPr>
              <a:t>So do </a:t>
            </a:r>
            <a:r>
              <a:rPr lang="de-DE" dirty="0" err="1">
                <a:cs typeface="Calibri"/>
              </a:rPr>
              <a:t>yourself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the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favour</a:t>
            </a:r>
            <a:r>
              <a:rPr lang="de-DE" dirty="0">
                <a:cs typeface="Calibri"/>
              </a:rPr>
              <a:t> and </a:t>
            </a:r>
            <a:r>
              <a:rPr lang="de-DE" dirty="0" err="1">
                <a:cs typeface="Calibri"/>
              </a:rPr>
              <a:t>get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used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to</a:t>
            </a:r>
            <a:r>
              <a:rPr lang="de-DE" dirty="0">
                <a:cs typeface="Calibri"/>
              </a:rPr>
              <a:t> </a:t>
            </a:r>
            <a:r>
              <a:rPr lang="de-DE" dirty="0" err="1">
                <a:cs typeface="Calibri"/>
              </a:rPr>
              <a:t>using</a:t>
            </a:r>
            <a:r>
              <a:rPr lang="de-DE" dirty="0">
                <a:cs typeface="Calibri"/>
              </a:rPr>
              <a:t> </a:t>
            </a:r>
            <a:r>
              <a:rPr lang="de-DE" b="1" dirty="0">
                <a:cs typeface="Calibri"/>
              </a:rPr>
              <a:t>different variables </a:t>
            </a:r>
            <a:r>
              <a:rPr lang="de-DE" b="1" dirty="0" err="1">
                <a:cs typeface="Calibri"/>
              </a:rPr>
              <a:t>for</a:t>
            </a:r>
            <a:r>
              <a:rPr lang="de-DE" b="1" dirty="0">
                <a:cs typeface="Calibri"/>
              </a:rPr>
              <a:t> different </a:t>
            </a:r>
            <a:r>
              <a:rPr lang="de-DE" b="1" dirty="0" err="1">
                <a:cs typeface="Calibri"/>
              </a:rPr>
              <a:t>types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right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away</a:t>
            </a:r>
            <a:endParaRPr lang="de-DE" dirty="0">
              <a:cs typeface="Calibri"/>
            </a:endParaRPr>
          </a:p>
          <a:p>
            <a:pPr marL="182245" indent="-182245"/>
            <a:endParaRPr lang="de-DE" dirty="0"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5A3FEE5-91B8-4193-939D-3A5B1E267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6535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03204-BC88-45B6-8110-187D2AADF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Math Operators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300D3-C0B4-4C23-AECC-D079A313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4989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683A-EAB8-4919-A2B3-118F2B22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Math Operators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C1040D-5C35-45DE-B9C4-5B62421BF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en-US" dirty="0">
                <a:cs typeface="Calibri"/>
              </a:rPr>
              <a:t>Basic mathematical operations in Python are rather straightforward</a:t>
            </a:r>
          </a:p>
          <a:p>
            <a:pPr marL="182245" indent="-182245"/>
            <a:r>
              <a:rPr lang="en-US" dirty="0">
                <a:cs typeface="Calibri"/>
              </a:rPr>
              <a:t>We can use variables and numbers in these operations</a:t>
            </a:r>
          </a:p>
          <a:p>
            <a:pPr marL="182245" indent="-182245"/>
            <a:r>
              <a:rPr lang="en-US" dirty="0">
                <a:cs typeface="Calibri"/>
              </a:rPr>
              <a:t>We can use multiple operators in one 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93FE57-8C1A-4F04-B8E2-A3111126B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183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BF2B3-6DED-4001-95DB-88A596485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Math Operators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A0DEE-C015-4C50-900C-B3FE05EBFC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Addition:</a:t>
            </a:r>
          </a:p>
          <a:p>
            <a:pPr lvl="1"/>
            <a:r>
              <a:rPr lang="en-US" dirty="0"/>
              <a:t>a = 3 + 3</a:t>
            </a:r>
          </a:p>
          <a:p>
            <a:pPr lvl="1"/>
            <a:r>
              <a:rPr lang="en-US" dirty="0"/>
              <a:t>a = 5 + b</a:t>
            </a:r>
          </a:p>
          <a:p>
            <a:pPr lvl="1"/>
            <a:r>
              <a:rPr lang="en-US" dirty="0"/>
              <a:t>a = b + c</a:t>
            </a:r>
          </a:p>
          <a:p>
            <a:r>
              <a:rPr lang="en-US" b="1" dirty="0"/>
              <a:t>Subtraction: </a:t>
            </a:r>
          </a:p>
          <a:p>
            <a:pPr lvl="1"/>
            <a:r>
              <a:rPr lang="en-US" dirty="0"/>
              <a:t>a = 12 - 15</a:t>
            </a:r>
          </a:p>
          <a:p>
            <a:pPr lvl="1"/>
            <a:r>
              <a:rPr lang="en-US" dirty="0"/>
              <a:t>a = 10 - b</a:t>
            </a:r>
          </a:p>
          <a:p>
            <a:pPr lvl="1"/>
            <a:r>
              <a:rPr lang="en-US" dirty="0"/>
              <a:t>a = b – c - 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27A935-2416-4FAE-A329-E9AAB509D4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Multiplication:</a:t>
            </a:r>
          </a:p>
          <a:p>
            <a:pPr lvl="1"/>
            <a:r>
              <a:rPr lang="en-US" dirty="0"/>
              <a:t>a = 3 * -3</a:t>
            </a:r>
          </a:p>
          <a:p>
            <a:pPr lvl="1"/>
            <a:r>
              <a:rPr lang="en-US" dirty="0"/>
              <a:t>a = 2 * b</a:t>
            </a:r>
          </a:p>
          <a:p>
            <a:pPr lvl="1"/>
            <a:r>
              <a:rPr lang="en-US" dirty="0"/>
              <a:t>a = b * c</a:t>
            </a:r>
          </a:p>
          <a:p>
            <a:r>
              <a:rPr lang="en-US" b="1" dirty="0"/>
              <a:t>Division:</a:t>
            </a:r>
          </a:p>
          <a:p>
            <a:pPr lvl="1"/>
            <a:r>
              <a:rPr lang="en-US" dirty="0"/>
              <a:t>a = 14 / 8</a:t>
            </a:r>
          </a:p>
          <a:p>
            <a:pPr lvl="1"/>
            <a:r>
              <a:rPr lang="en-US" dirty="0"/>
              <a:t>a = b / 10 </a:t>
            </a:r>
          </a:p>
          <a:p>
            <a:pPr lvl="1"/>
            <a:r>
              <a:rPr lang="en-US" dirty="0"/>
              <a:t>a = b / c</a:t>
            </a:r>
          </a:p>
          <a:p>
            <a:r>
              <a:rPr lang="en-GB" b="1" dirty="0"/>
              <a:t>Modulo:</a:t>
            </a:r>
            <a:endParaRPr lang="en-GB" dirty="0"/>
          </a:p>
          <a:p>
            <a:pPr lvl="1"/>
            <a:r>
              <a:rPr lang="en-GB" dirty="0"/>
              <a:t>a = 13 % 4</a:t>
            </a:r>
          </a:p>
          <a:p>
            <a:pPr lvl="1"/>
            <a:r>
              <a:rPr lang="en-GB" dirty="0"/>
              <a:t>a = b % 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68766F-2397-43FF-B577-5E64ABBBA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355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BA56A-7002-4ECD-9D62-F527140E6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Scripts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D8A50D-CB4D-469F-99D7-C0B2F2845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3608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A0DDA-6525-4DE7-9C7E-C57DFE0A7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Math Operators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D31D06-ECA4-4D11-AD90-8442716DC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not so straightforward ones</a:t>
            </a:r>
          </a:p>
          <a:p>
            <a:pPr lvl="1"/>
            <a:r>
              <a:rPr lang="en-GB" dirty="0"/>
              <a:t>**</a:t>
            </a:r>
          </a:p>
          <a:p>
            <a:pPr lvl="1"/>
            <a:r>
              <a:rPr lang="en-GB" dirty="0"/>
              <a:t>//</a:t>
            </a:r>
          </a:p>
          <a:p>
            <a:r>
              <a:rPr lang="en-GB" dirty="0"/>
              <a:t>** is exponentiation</a:t>
            </a:r>
          </a:p>
          <a:p>
            <a:pPr lvl="1"/>
            <a:r>
              <a:rPr lang="en-GB" dirty="0"/>
              <a:t>2 ** 3 = 8</a:t>
            </a:r>
          </a:p>
          <a:p>
            <a:r>
              <a:rPr lang="en-GB" dirty="0"/>
              <a:t>// is integer division</a:t>
            </a:r>
          </a:p>
          <a:p>
            <a:pPr lvl="1"/>
            <a:r>
              <a:rPr lang="en-GB" dirty="0"/>
              <a:t>It always floors the result</a:t>
            </a:r>
          </a:p>
          <a:p>
            <a:pPr lvl="1"/>
            <a:r>
              <a:rPr lang="en-GB" dirty="0"/>
              <a:t>5 // 6 = 0</a:t>
            </a:r>
          </a:p>
          <a:p>
            <a:pPr lvl="1"/>
            <a:r>
              <a:rPr lang="en-GB" dirty="0"/>
              <a:t>13 // 10 =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63BC69-50D3-43FE-98E7-7E0360133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2291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FE7FD1-810C-46A2-97D0-5F2EE7872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Math Operators: Modulo Recap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F8DC58-2468-4E76-983E-E9F731147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modulo calculates the reminder of a division</a:t>
            </a:r>
          </a:p>
          <a:p>
            <a:pPr marL="0" indent="0">
              <a:buNone/>
            </a:pPr>
            <a:r>
              <a:rPr lang="en-GB" dirty="0"/>
              <a:t>Say you have a pie cut into 8 pieces, but you have 5 guests (so 6 people total). You know want to distribute the pie equally. So how many pieces are left over?</a:t>
            </a:r>
          </a:p>
          <a:p>
            <a:pPr marL="0" indent="0">
              <a:buNone/>
            </a:pPr>
            <a:r>
              <a:rPr lang="en-GB" dirty="0"/>
              <a:t>	1) 8 / 6 = 1R2</a:t>
            </a:r>
            <a:br>
              <a:rPr lang="en-GB" dirty="0"/>
            </a:br>
            <a:r>
              <a:rPr lang="en-GB" dirty="0"/>
              <a:t>	2) 8 % 6 = 2</a:t>
            </a:r>
          </a:p>
          <a:p>
            <a:pPr marL="0" indent="0">
              <a:buNone/>
            </a:pPr>
            <a:r>
              <a:rPr lang="en-GB" dirty="0"/>
              <a:t>In Python 8 / 6 would give you 1.25, whereas 8 // 6 equals 1.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F501A-8943-4EE3-9BCE-3F45A339E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5247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92804-3C39-4AB0-B6D6-D99816406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Math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F627F-2B0F-4AB0-BBC0-931E3BE8D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can use them just like we are used from calculators and math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a = (24 * (13 – 9a) / 4) * -3</a:t>
            </a:r>
          </a:p>
          <a:p>
            <a:r>
              <a:rPr lang="en-GB" dirty="0"/>
              <a:t>Python prioritises parentheses correctly</a:t>
            </a:r>
          </a:p>
          <a:p>
            <a:r>
              <a:rPr lang="en-GB" dirty="0"/>
              <a:t>It can also handle negative numbers on the right of operators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2 * -3 </a:t>
            </a:r>
            <a:r>
              <a:rPr lang="en-GB" dirty="0"/>
              <a:t>will correctly result in -6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BC4EC-7B59-406E-93C8-B56B9053B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4600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6F80-8C7B-40AC-B4EC-096F1FAF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Math Operators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D12ECC9-20A9-4A9E-B320-9F8AD3B7B0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716288"/>
              </p:ext>
            </p:extLst>
          </p:nvPr>
        </p:nvGraphicFramePr>
        <p:xfrm>
          <a:off x="1096963" y="1846263"/>
          <a:ext cx="10058400" cy="25958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70524">
                  <a:extLst>
                    <a:ext uri="{9D8B030D-6E8A-4147-A177-3AD203B41FA5}">
                      <a16:colId xmlns:a16="http://schemas.microsoft.com/office/drawing/2014/main" val="1619546989"/>
                    </a:ext>
                  </a:extLst>
                </a:gridCol>
                <a:gridCol w="3266983">
                  <a:extLst>
                    <a:ext uri="{9D8B030D-6E8A-4147-A177-3AD203B41FA5}">
                      <a16:colId xmlns:a16="http://schemas.microsoft.com/office/drawing/2014/main" val="2328296562"/>
                    </a:ext>
                  </a:extLst>
                </a:gridCol>
                <a:gridCol w="5020893">
                  <a:extLst>
                    <a:ext uri="{9D8B030D-6E8A-4147-A177-3AD203B41FA5}">
                      <a16:colId xmlns:a16="http://schemas.microsoft.com/office/drawing/2014/main" val="4142623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Strength</a:t>
                      </a:r>
                      <a:r>
                        <a:rPr lang="en-GB" baseline="30000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Explanations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251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Strongest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( …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Parentheses</a:t>
                      </a:r>
                      <a:r>
                        <a:rPr lang="en-GB" baseline="30000" dirty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348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Stronger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Exponentiation</a:t>
                      </a:r>
                      <a:r>
                        <a:rPr lang="en-GB" baseline="30000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074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+x, -x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Positive/Negative numbers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139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*, /, //,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Multiplication, (Integer) Division, Modulo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712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Weaker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+,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Addition, Subtraction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67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Weakest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Assignment (not equality!)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06317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8844AE-0CBE-488B-91FC-B0A1D404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33</a:t>
            </a:fld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7B50BF-0E33-4E4E-83B4-2D7FE38F628E}"/>
              </a:ext>
            </a:extLst>
          </p:cNvPr>
          <p:cNvCxnSpPr>
            <a:cxnSpLocks/>
          </p:cNvCxnSpPr>
          <p:nvPr/>
        </p:nvCxnSpPr>
        <p:spPr>
          <a:xfrm>
            <a:off x="1096963" y="4953740"/>
            <a:ext cx="10115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DC943F1-F35C-4F5C-8AF4-8631622C520B}"/>
              </a:ext>
            </a:extLst>
          </p:cNvPr>
          <p:cNvSpPr txBox="1"/>
          <p:nvPr/>
        </p:nvSpPr>
        <p:spPr>
          <a:xfrm>
            <a:off x="1096963" y="5095783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aseline="30000" dirty="0"/>
              <a:t>1</a:t>
            </a:r>
            <a:r>
              <a:rPr lang="en-GB" dirty="0"/>
              <a:t> Equally strong operators are executed left to right, unless overwritten with </a:t>
            </a:r>
            <a:r>
              <a:rPr lang="en-GB" dirty="0" err="1"/>
              <a:t>parantheses</a:t>
            </a:r>
            <a:r>
              <a:rPr lang="en-GB" dirty="0"/>
              <a:t>.</a:t>
            </a:r>
            <a:endParaRPr lang="en-GB" baseline="30000" dirty="0"/>
          </a:p>
          <a:p>
            <a:r>
              <a:rPr lang="en-GB" baseline="30000" dirty="0"/>
              <a:t>2</a:t>
            </a:r>
            <a:r>
              <a:rPr lang="en-GB" dirty="0"/>
              <a:t> Parentheses (and other brackets) are resolved inner to outer</a:t>
            </a:r>
          </a:p>
          <a:p>
            <a:r>
              <a:rPr lang="en-GB" baseline="30000" dirty="0"/>
              <a:t>3</a:t>
            </a:r>
            <a:r>
              <a:rPr lang="en-GB" dirty="0"/>
              <a:t> Exception: ** is weaker than –x on its </a:t>
            </a:r>
            <a:r>
              <a:rPr lang="en-GB" i="1" dirty="0"/>
              <a:t>right hand side</a:t>
            </a:r>
            <a:r>
              <a:rPr lang="en-GB" dirty="0"/>
              <a:t> (i.e. </a:t>
            </a:r>
            <a:r>
              <a:rPr lang="en-GB" dirty="0">
                <a:latin typeface="Consolas" panose="020B0609020204030204" pitchFamily="49" charset="0"/>
              </a:rPr>
              <a:t>2**-3=0.125</a:t>
            </a:r>
            <a:r>
              <a:rPr lang="en-GB" dirty="0"/>
              <a:t> but </a:t>
            </a:r>
            <a:r>
              <a:rPr lang="en-GB" dirty="0">
                <a:latin typeface="Consolas" panose="020B0609020204030204" pitchFamily="49" charset="0"/>
              </a:rPr>
              <a:t>-3**2=-9</a:t>
            </a:r>
            <a:r>
              <a:rPr lang="en-GB" dirty="0"/>
              <a:t>) </a:t>
            </a:r>
            <a:endParaRPr lang="en-GB" baseline="30000" dirty="0"/>
          </a:p>
        </p:txBody>
      </p:sp>
    </p:spTree>
    <p:extLst>
      <p:ext uri="{BB962C8B-B14F-4D97-AF65-F5344CB8AC3E}">
        <p14:creationId xmlns:p14="http://schemas.microsoft.com/office/powerpoint/2010/main" val="27502179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8FB11-1F8B-46A4-9FCB-C03986744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and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451E6-CE73-408E-B775-A709E5F52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 HUGE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B65C4-A131-4723-BFCC-E288707A4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2633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69868-E7A1-4134-B1E6-C078E6B78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Roots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7876D2-2F3B-4214-A779-719F575DCE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Math Recap:</a:t>
                </a:r>
              </a:p>
              <a:p>
                <a:pPr lvl="1"/>
                <a14:m>
                  <m:oMath xmlns:m="http://schemas.openxmlformats.org/officeDocument/2006/math">
                    <m:rad>
                      <m:ra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g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e>
                    </m:ra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e>
                    </m:ra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e>
                      <m:sup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endParaRPr lang="en-GB" b="0" dirty="0"/>
              </a:p>
              <a:p>
                <a:pPr lvl="1"/>
                <a14:m>
                  <m:oMath xmlns:m="http://schemas.openxmlformats.org/officeDocument/2006/math">
                    <m:rad>
                      <m:ra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g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ra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0.75</m:t>
                        </m:r>
                      </m:sup>
                    </m:sSup>
                  </m:oMath>
                </a14:m>
                <a:endParaRPr lang="en-GB" dirty="0"/>
              </a:p>
              <a:p>
                <a:r>
                  <a:rPr lang="en-GB" dirty="0"/>
                  <a:t>So you can do roots with the built in functions!</a:t>
                </a:r>
              </a:p>
              <a:p>
                <a:pPr lvl="1"/>
                <a:r>
                  <a:rPr lang="en-GB" dirty="0"/>
                  <a:t>Just use </a:t>
                </a:r>
                <a:r>
                  <a:rPr lang="en-GB" dirty="0">
                    <a:latin typeface="Consolas" panose="020B0609020204030204" pitchFamily="49" charset="0"/>
                  </a:rPr>
                  <a:t>9**0.5 </a:t>
                </a:r>
                <a:r>
                  <a:rPr lang="en-GB" dirty="0"/>
                  <a:t>to calculate the square root of 9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7876D2-2F3B-4214-A779-719F575DCE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79" t="-2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5E16D-ECEC-48FD-A177-F1AC0958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3534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93B79-B0D7-4983-99B1-FCF86AA67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Style &amp; Syntax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BC15F1-8A02-470C-88DC-981CA2C79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856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6B33A-E6E7-42B2-9462-2C096515B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Style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B206FB-6ED0-4689-8C4E-D3DCE3548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en-US" dirty="0">
                <a:cs typeface="Calibri"/>
              </a:rPr>
              <a:t>“[…] </a:t>
            </a:r>
            <a:r>
              <a:rPr lang="en-GB" dirty="0"/>
              <a:t>code is read much more often than it is written.”</a:t>
            </a:r>
          </a:p>
          <a:p>
            <a:pPr marL="383730" lvl="1" indent="-182245"/>
            <a:r>
              <a:rPr lang="en-US" dirty="0">
                <a:cs typeface="Calibri"/>
                <a:hlinkClick r:id="rId2"/>
              </a:rPr>
              <a:t>Python Docs - PEP8</a:t>
            </a:r>
            <a:r>
              <a:rPr lang="en-US" dirty="0">
                <a:cs typeface="Calibri"/>
              </a:rPr>
              <a:t>, Guido van Rossum</a:t>
            </a:r>
          </a:p>
          <a:p>
            <a:pPr marL="182245" indent="-182245"/>
            <a:r>
              <a:rPr lang="en-US" dirty="0">
                <a:cs typeface="Calibri"/>
              </a:rPr>
              <a:t>The way you structure and style your code is very important as it improves readability and keeps one from making careless mistakes</a:t>
            </a:r>
          </a:p>
          <a:p>
            <a:pPr marL="182245" indent="-182245"/>
            <a:r>
              <a:rPr lang="en-US" dirty="0">
                <a:cs typeface="Calibri"/>
              </a:rPr>
              <a:t>It's best to get used to having a good style in your code right from the start!</a:t>
            </a:r>
          </a:p>
          <a:p>
            <a:pPr marL="182245" indent="-182245"/>
            <a:r>
              <a:rPr lang="en-US" dirty="0">
                <a:cs typeface="Calibri"/>
              </a:rPr>
              <a:t>We will therefore give you tips on how to structure and style your code along the way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534F7C-9EBD-43D1-B206-FB1C5DC0A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1078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FD49E-9F7E-4513-A085-149481D1D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Style: Spacing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EABCE-BB68-422E-9071-479B025E7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en-US" dirty="0">
                <a:cs typeface="Calibri"/>
              </a:rPr>
              <a:t>When making variable assignments, leave exactly one space before and after the </a:t>
            </a:r>
            <a:r>
              <a:rPr lang="en-US" i="1" dirty="0">
                <a:cs typeface="Calibri"/>
              </a:rPr>
              <a:t>=</a:t>
            </a:r>
          </a:p>
          <a:p>
            <a:pPr marL="182245" indent="-182245"/>
            <a:r>
              <a:rPr lang="en-US" dirty="0">
                <a:cs typeface="Calibri"/>
              </a:rPr>
              <a:t>Same goes for all mathematical operators</a:t>
            </a:r>
            <a:endParaRPr lang="en-US" i="1" dirty="0">
              <a:cs typeface="Calibri"/>
            </a:endParaRPr>
          </a:p>
          <a:p>
            <a:pPr marL="383540" lvl="1"/>
            <a:r>
              <a:rPr lang="en-US" dirty="0">
                <a:cs typeface="Calibri"/>
              </a:rPr>
              <a:t>Note: </a:t>
            </a:r>
            <a:r>
              <a:rPr lang="en-US" i="1" dirty="0">
                <a:cs typeface="Calibri"/>
              </a:rPr>
              <a:t>+= </a:t>
            </a:r>
            <a:r>
              <a:rPr lang="en-US" dirty="0">
                <a:cs typeface="Calibri"/>
              </a:rPr>
              <a:t>and similar operators are seen as one operator though – if you add a space here, it will not work anymore!</a:t>
            </a:r>
          </a:p>
          <a:p>
            <a:pPr marL="383540" lvl="1"/>
            <a:endParaRPr lang="en-US" dirty="0">
              <a:cs typeface="Calibri"/>
            </a:endParaRPr>
          </a:p>
          <a:p>
            <a:pPr marL="182245" indent="-182245"/>
            <a:endParaRPr lang="en-US" i="1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8C564-1DB4-4E22-93E3-1615BF2F8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6533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BE7F8-680C-4218-9459-523D12CF0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Style: Spacing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3D9BE-1410-43BE-A583-660EF257D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182245" indent="-182245"/>
            <a:r>
              <a:rPr lang="en-US" dirty="0">
                <a:solidFill>
                  <a:srgbClr val="00B050"/>
                </a:solidFill>
                <a:cs typeface="Calibri"/>
              </a:rPr>
              <a:t>A = (b + 5 – 3) * c</a:t>
            </a:r>
          </a:p>
          <a:p>
            <a:pPr marL="182245" indent="-182245"/>
            <a:r>
              <a:rPr lang="en-US" dirty="0">
                <a:solidFill>
                  <a:srgbClr val="FF0000"/>
                </a:solidFill>
                <a:cs typeface="Calibri"/>
              </a:rPr>
              <a:t>A= 4</a:t>
            </a:r>
          </a:p>
          <a:p>
            <a:pPr marL="182245" indent="-182245"/>
            <a:r>
              <a:rPr lang="en-US" dirty="0">
                <a:solidFill>
                  <a:srgbClr val="FF0000"/>
                </a:solidFill>
                <a:cs typeface="Calibri"/>
              </a:rPr>
              <a:t>A =5</a:t>
            </a:r>
          </a:p>
          <a:p>
            <a:pPr marL="182245" indent="-182245"/>
            <a:r>
              <a:rPr lang="en-US" dirty="0">
                <a:solidFill>
                  <a:srgbClr val="FF0000"/>
                </a:solidFill>
                <a:cs typeface="Calibri"/>
              </a:rPr>
              <a:t>A=b + c</a:t>
            </a:r>
          </a:p>
          <a:p>
            <a:pPr marL="182245" indent="-182245"/>
            <a:r>
              <a:rPr lang="en-US" dirty="0">
                <a:solidFill>
                  <a:srgbClr val="FF0000"/>
                </a:solidFill>
                <a:cs typeface="Calibri"/>
              </a:rPr>
              <a:t>A = b +c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9D163-343F-4923-BCB2-3156EB33D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293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1216121-2D61-438E-90D9-826C503AC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script?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121BED5-8327-4FB0-8BEA-FCAB233B8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Last week we asked you to write your commands into a file</a:t>
            </a:r>
          </a:p>
          <a:p>
            <a:r>
              <a:rPr lang="en-GB" dirty="0"/>
              <a:t>That file ended in </a:t>
            </a:r>
            <a:r>
              <a:rPr lang="en-GB" i="1" dirty="0"/>
              <a:t>.</a:t>
            </a:r>
            <a:r>
              <a:rPr lang="en-GB" i="1" dirty="0" err="1"/>
              <a:t>py</a:t>
            </a:r>
            <a:endParaRPr lang="en-GB" i="1" dirty="0"/>
          </a:p>
          <a:p>
            <a:r>
              <a:rPr lang="en-GB" dirty="0"/>
              <a:t>This is a python script</a:t>
            </a:r>
          </a:p>
          <a:p>
            <a:r>
              <a:rPr lang="en-GB" dirty="0"/>
              <a:t>It is a file containing a series of commands to be executed</a:t>
            </a:r>
          </a:p>
          <a:p>
            <a:r>
              <a:rPr lang="en-GB" dirty="0"/>
              <a:t>But how can you execute it?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052FE4-ACCF-4055-B4B2-F7DE0DC54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3773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683A-EAB8-4919-A2B3-118F2B22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Syntax: Math Operators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C1040D-5C35-45DE-B9C4-5B62421BF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6963" y="3443434"/>
            <a:ext cx="4938712" cy="2517629"/>
          </a:xfrm>
        </p:spPr>
        <p:txBody>
          <a:bodyPr vert="horz" lIns="0" tIns="45720" rIns="0" bIns="45720" rtlCol="0" anchor="t">
            <a:normAutofit lnSpcReduction="10000"/>
          </a:bodyPr>
          <a:lstStyle/>
          <a:p>
            <a:pPr marL="182245" indent="-182245"/>
            <a:r>
              <a:rPr lang="en-US" dirty="0">
                <a:cs typeface="Calibri"/>
              </a:rPr>
              <a:t>a = a + 2</a:t>
            </a:r>
          </a:p>
          <a:p>
            <a:pPr marL="182245" indent="-182245"/>
            <a:r>
              <a:rPr lang="en-US" dirty="0">
                <a:cs typeface="Calibri"/>
              </a:rPr>
              <a:t>a = a – 5</a:t>
            </a:r>
          </a:p>
          <a:p>
            <a:pPr marL="182245" indent="-182245"/>
            <a:r>
              <a:rPr lang="en-US" dirty="0">
                <a:cs typeface="Calibri"/>
              </a:rPr>
              <a:t>a = 3 * a</a:t>
            </a:r>
          </a:p>
          <a:p>
            <a:pPr marL="182245" indent="-182245"/>
            <a:r>
              <a:rPr lang="en-US" dirty="0">
                <a:cs typeface="Calibri"/>
              </a:rPr>
              <a:t>a = a / 4</a:t>
            </a:r>
          </a:p>
          <a:p>
            <a:pPr marL="182245" indent="-182245"/>
            <a:r>
              <a:rPr lang="en-US" dirty="0">
                <a:cs typeface="Calibri"/>
              </a:rPr>
              <a:t>a = a**2</a:t>
            </a:r>
          </a:p>
          <a:p>
            <a:pPr marL="182245" indent="-182245"/>
            <a:r>
              <a:rPr lang="en-US" dirty="0">
                <a:cs typeface="Calibri"/>
              </a:rPr>
              <a:t>a = a % 5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ECB72FA-DA72-4206-AFBF-7C14EDF121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8238" y="3463204"/>
            <a:ext cx="4937125" cy="2497859"/>
          </a:xfrm>
        </p:spPr>
        <p:txBody>
          <a:bodyPr vert="horz" lIns="0" tIns="45720" rIns="0" bIns="45720" rtlCol="0" anchor="t">
            <a:normAutofit lnSpcReduction="10000"/>
          </a:bodyPr>
          <a:lstStyle/>
          <a:p>
            <a:pPr marL="182245" indent="-182245"/>
            <a:r>
              <a:rPr lang="en-US" dirty="0">
                <a:cs typeface="Calibri"/>
              </a:rPr>
              <a:t>a += 2</a:t>
            </a:r>
          </a:p>
          <a:p>
            <a:pPr marL="182245" indent="-182245"/>
            <a:r>
              <a:rPr lang="en-US" dirty="0">
                <a:cs typeface="Calibri"/>
              </a:rPr>
              <a:t>a -= 5</a:t>
            </a:r>
          </a:p>
          <a:p>
            <a:pPr marL="182245" indent="-182245"/>
            <a:r>
              <a:rPr lang="en-US" dirty="0">
                <a:cs typeface="Calibri"/>
              </a:rPr>
              <a:t>a *= 3</a:t>
            </a:r>
          </a:p>
          <a:p>
            <a:pPr marL="182245" indent="-182245"/>
            <a:r>
              <a:rPr lang="en-US" dirty="0">
                <a:cs typeface="Calibri"/>
              </a:rPr>
              <a:t>a /= 4</a:t>
            </a:r>
          </a:p>
          <a:p>
            <a:pPr marL="182245" indent="-182245"/>
            <a:r>
              <a:rPr lang="en-US" dirty="0">
                <a:cs typeface="Calibri"/>
              </a:rPr>
              <a:t>a **= 2</a:t>
            </a:r>
          </a:p>
          <a:p>
            <a:pPr marL="182245" indent="-182245"/>
            <a:r>
              <a:rPr lang="en-US" dirty="0">
                <a:cs typeface="Calibri"/>
              </a:rPr>
              <a:t>a %= 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93FE57-8C1A-4F04-B8E2-A3111126B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40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2AC46A-AC0C-4734-9A93-D237A8D82025}"/>
              </a:ext>
            </a:extLst>
          </p:cNvPr>
          <p:cNvSpPr txBox="1"/>
          <p:nvPr/>
        </p:nvSpPr>
        <p:spPr>
          <a:xfrm>
            <a:off x="1096963" y="2127250"/>
            <a:ext cx="10045700" cy="105157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82245" indent="-182245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har char="•"/>
            </a:pPr>
            <a:r>
              <a:rPr lang="en-US" sz="2000" dirty="0"/>
              <a:t>the variable that we want to assign the result to can also be used in the operation itself</a:t>
            </a:r>
            <a:endParaRPr lang="en-US" sz="2000" dirty="0">
              <a:cs typeface="Calibri"/>
            </a:endParaRPr>
          </a:p>
          <a:p>
            <a:pPr marL="383540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har char="•"/>
            </a:pPr>
            <a:r>
              <a:rPr lang="en-US" sz="2000" dirty="0"/>
              <a:t>e.g.: a = a / 2</a:t>
            </a:r>
            <a:endParaRPr lang="en-US" sz="2000" dirty="0">
              <a:cs typeface="Calibri"/>
            </a:endParaRPr>
          </a:p>
          <a:p>
            <a:pPr indent="-25654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har char="•"/>
            </a:pPr>
            <a:r>
              <a:rPr lang="en-US" sz="2000" dirty="0">
                <a:cs typeface="Calibri"/>
              </a:rPr>
              <a:t>In these cases, we can make the notation of the operation a little shorter:</a:t>
            </a:r>
          </a:p>
        </p:txBody>
      </p:sp>
    </p:spTree>
    <p:extLst>
      <p:ext uri="{BB962C8B-B14F-4D97-AF65-F5344CB8AC3E}">
        <p14:creationId xmlns:p14="http://schemas.microsoft.com/office/powerpoint/2010/main" val="198626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F9390-7102-4473-85D0-70203FC44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short excursion: The Terminal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69107-0B65-4621-9F57-0EB6B69C5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already used the terminal to use the Python shell</a:t>
            </a:r>
          </a:p>
          <a:p>
            <a:r>
              <a:rPr lang="en-GB" dirty="0"/>
              <a:t>You can execute your scripts with: </a:t>
            </a:r>
            <a:r>
              <a:rPr lang="en-GB" dirty="0">
                <a:latin typeface="Consolas" panose="020B0609020204030204" pitchFamily="49" charset="0"/>
              </a:rPr>
              <a:t>python my_script.py</a:t>
            </a:r>
          </a:p>
          <a:p>
            <a:pPr lvl="1"/>
            <a:r>
              <a:rPr lang="en-GB" dirty="0"/>
              <a:t>Some editors and most IDE’s have a built in “run” functionality to execute your script</a:t>
            </a:r>
          </a:p>
          <a:p>
            <a:r>
              <a:rPr lang="en-GB" dirty="0"/>
              <a:t>This only works though if you change into the directory where your script is in</a:t>
            </a:r>
          </a:p>
          <a:p>
            <a:pPr lvl="1"/>
            <a:r>
              <a:rPr lang="en-GB" dirty="0"/>
              <a:t>Or you can give the full path like: </a:t>
            </a:r>
            <a:r>
              <a:rPr lang="en-GB" dirty="0">
                <a:latin typeface="Consolas" panose="020B0609020204030204" pitchFamily="49" charset="0"/>
              </a:rPr>
              <a:t>python ~/scripts/basic_python/scripty.py</a:t>
            </a:r>
          </a:p>
          <a:p>
            <a:pPr lvl="2"/>
            <a:r>
              <a:rPr lang="en-GB" dirty="0"/>
              <a:t>Or a windows example: python “C:\My Courses\</a:t>
            </a:r>
            <a:r>
              <a:rPr lang="en-GB" dirty="0" err="1"/>
              <a:t>basic_python</a:t>
            </a:r>
            <a:r>
              <a:rPr lang="en-GB" dirty="0"/>
              <a:t>\scripty.py”</a:t>
            </a:r>
          </a:p>
          <a:p>
            <a:pPr lvl="3"/>
            <a:r>
              <a:rPr lang="en-GB" dirty="0"/>
              <a:t>If there are spaces in the path put it in quotes “path”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C5233-D70A-495F-90CE-0CEBD4D33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798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4D57E-87D5-4989-A646-D3455444A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short excursion: Terminal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BA5F7-7DF2-48AB-BCB3-572136184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cd</a:t>
            </a:r>
          </a:p>
          <a:p>
            <a:pPr lvl="1"/>
            <a:r>
              <a:rPr lang="en-GB" dirty="0"/>
              <a:t>Change the directory you are working in, </a:t>
            </a:r>
            <a:r>
              <a:rPr lang="en-GB" dirty="0">
                <a:latin typeface="Consolas" panose="020B0609020204030204" pitchFamily="49" charset="0"/>
              </a:rPr>
              <a:t>cd </a:t>
            </a:r>
            <a:r>
              <a:rPr lang="en-GB" dirty="0" err="1">
                <a:latin typeface="Consolas" panose="020B0609020204030204" pitchFamily="49" charset="0"/>
              </a:rPr>
              <a:t>path_where_my_scripts_are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/>
              <a:t>ls (</a:t>
            </a:r>
            <a:r>
              <a:rPr lang="en-GB" dirty="0" err="1"/>
              <a:t>dir</a:t>
            </a:r>
            <a:r>
              <a:rPr lang="en-GB" dirty="0"/>
              <a:t> on windows)</a:t>
            </a:r>
          </a:p>
          <a:p>
            <a:pPr lvl="1"/>
            <a:r>
              <a:rPr lang="en-GB" dirty="0"/>
              <a:t>List the files of the current directory</a:t>
            </a:r>
          </a:p>
          <a:p>
            <a:r>
              <a:rPr lang="en-GB" dirty="0" err="1"/>
              <a:t>rm</a:t>
            </a:r>
            <a:r>
              <a:rPr lang="en-GB" dirty="0"/>
              <a:t> (del on windows)</a:t>
            </a:r>
          </a:p>
          <a:p>
            <a:pPr lvl="1"/>
            <a:r>
              <a:rPr lang="en-GB" dirty="0"/>
              <a:t>Deletes the given file</a:t>
            </a:r>
          </a:p>
          <a:p>
            <a:r>
              <a:rPr lang="en-GB" dirty="0"/>
              <a:t>mv (move on windows, </a:t>
            </a:r>
            <a:r>
              <a:rPr lang="en-GB" dirty="0" err="1"/>
              <a:t>ren</a:t>
            </a:r>
            <a:r>
              <a:rPr lang="en-GB" dirty="0"/>
              <a:t> to rename on windows)</a:t>
            </a:r>
          </a:p>
          <a:p>
            <a:pPr lvl="1"/>
            <a:r>
              <a:rPr lang="en-GB" dirty="0"/>
              <a:t>Move or </a:t>
            </a:r>
            <a:r>
              <a:rPr lang="en-GB" i="1" dirty="0"/>
              <a:t>rename</a:t>
            </a:r>
            <a:r>
              <a:rPr lang="en-GB" dirty="0"/>
              <a:t> a file (renaming is “moving” the file to a new name)</a:t>
            </a:r>
          </a:p>
          <a:p>
            <a:r>
              <a:rPr lang="en-GB" dirty="0" err="1"/>
              <a:t>mkdir</a:t>
            </a:r>
            <a:endParaRPr lang="en-GB" dirty="0"/>
          </a:p>
          <a:p>
            <a:pPr lvl="1"/>
            <a:r>
              <a:rPr lang="en-GB" dirty="0"/>
              <a:t>Creates a new directory</a:t>
            </a:r>
          </a:p>
          <a:p>
            <a:r>
              <a:rPr lang="en-GB" dirty="0" err="1"/>
              <a:t>pwd</a:t>
            </a:r>
            <a:r>
              <a:rPr lang="en-GB" dirty="0"/>
              <a:t> (</a:t>
            </a:r>
            <a:r>
              <a:rPr lang="en-GB" dirty="0" err="1"/>
              <a:t>chdir</a:t>
            </a:r>
            <a:r>
              <a:rPr lang="en-GB" dirty="0"/>
              <a:t> on windows)</a:t>
            </a:r>
          </a:p>
          <a:p>
            <a:pPr lvl="1"/>
            <a:r>
              <a:rPr lang="en-GB" dirty="0"/>
              <a:t>Shows you the full path of where you currently are</a:t>
            </a:r>
          </a:p>
          <a:p>
            <a:r>
              <a:rPr lang="en-GB" dirty="0"/>
              <a:t>man </a:t>
            </a:r>
            <a:r>
              <a:rPr lang="en-GB" i="1" dirty="0"/>
              <a:t>&lt;command&gt;</a:t>
            </a:r>
            <a:r>
              <a:rPr lang="en-GB" dirty="0"/>
              <a:t> (</a:t>
            </a:r>
            <a:r>
              <a:rPr lang="en-GB" i="1" dirty="0"/>
              <a:t>&lt;command&gt;</a:t>
            </a:r>
            <a:r>
              <a:rPr lang="en-GB" dirty="0"/>
              <a:t> /? on windows)</a:t>
            </a:r>
          </a:p>
          <a:p>
            <a:pPr lvl="1"/>
            <a:r>
              <a:rPr lang="en-GB" dirty="0"/>
              <a:t>Displays help for this command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9EF5C-96FD-4E4A-B0CD-DB9BA35AC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556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CB081-DD7B-43AF-9ACC-1838DFC47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short excursion: Terminal “Tricks”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64FCB-96E2-4EAF-8396-77959F34B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press the up-arrow to copy your last commands</a:t>
            </a:r>
          </a:p>
          <a:p>
            <a:r>
              <a:rPr lang="en-GB" dirty="0"/>
              <a:t>Many (not all) terminals allow auto completion of commands and names with tab (that’s the key with two arrows next to the “q”-key)</a:t>
            </a:r>
          </a:p>
          <a:p>
            <a:r>
              <a:rPr lang="en-GB" dirty="0"/>
              <a:t>Many terminals block </a:t>
            </a:r>
            <a:r>
              <a:rPr lang="en-GB" dirty="0" err="1"/>
              <a:t>ctrl+c</a:t>
            </a:r>
            <a:r>
              <a:rPr lang="en-GB" dirty="0"/>
              <a:t> / </a:t>
            </a:r>
            <a:r>
              <a:rPr lang="en-GB" dirty="0" err="1"/>
              <a:t>ctrl+v</a:t>
            </a:r>
            <a:r>
              <a:rPr lang="en-GB" dirty="0"/>
              <a:t> for copy and paste</a:t>
            </a:r>
          </a:p>
          <a:p>
            <a:pPr lvl="1"/>
            <a:r>
              <a:rPr lang="en-GB" dirty="0"/>
              <a:t>Most default to </a:t>
            </a:r>
            <a:r>
              <a:rPr lang="en-GB" dirty="0" err="1"/>
              <a:t>ctrl+shift</a:t>
            </a:r>
            <a:r>
              <a:rPr lang="en-GB" dirty="0"/>
              <a:t>+ </a:t>
            </a:r>
            <a:r>
              <a:rPr lang="en-GB" dirty="0" err="1"/>
              <a:t>c|v</a:t>
            </a:r>
            <a:r>
              <a:rPr lang="en-GB" dirty="0"/>
              <a:t> for that</a:t>
            </a:r>
          </a:p>
          <a:p>
            <a:r>
              <a:rPr lang="en-GB" dirty="0"/>
              <a:t>You can start your editor to edit your files straight from the terminal (for most editors)</a:t>
            </a:r>
          </a:p>
          <a:p>
            <a:pPr lvl="1"/>
            <a:r>
              <a:rPr lang="en-GB" dirty="0"/>
              <a:t>e.g. </a:t>
            </a:r>
            <a:r>
              <a:rPr lang="en-GB" dirty="0">
                <a:latin typeface="Consolas" panose="020B0609020204030204" pitchFamily="49" charset="0"/>
              </a:rPr>
              <a:t>atom [my_script.py]</a:t>
            </a:r>
            <a:r>
              <a:rPr lang="en-GB" dirty="0"/>
              <a:t> or </a:t>
            </a:r>
            <a:r>
              <a:rPr lang="en-GB" dirty="0">
                <a:latin typeface="Consolas" panose="020B0609020204030204" pitchFamily="49" charset="0"/>
              </a:rPr>
              <a:t>code [my_script.py]</a:t>
            </a:r>
          </a:p>
          <a:p>
            <a:pPr lvl="2"/>
            <a:r>
              <a:rPr lang="en-GB" dirty="0">
                <a:latin typeface="Consolas" panose="020B0609020204030204" pitchFamily="49" charset="0"/>
              </a:rPr>
              <a:t>Squared brackets around parts of a command imply that they are optional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D32E4-30CC-4B07-865E-2A98B81D0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622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4A91D72-4AD0-4902-940F-2B0D6A98C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A8143-3286-41DD-B232-3C231D696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65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7190DD-30EB-4706-A45A-965ED5A44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mistakes &amp; bonus solutions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7B98F0-1C8A-474A-83D8-6E622BBBC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Wubbadidub</a:t>
            </a:r>
            <a:r>
              <a:rPr lang="en-GB" dirty="0">
                <a:solidFill>
                  <a:srgbClr val="FF0000"/>
                </a:solidFill>
              </a:rPr>
              <a:t> da dam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79A3A0-5D8B-4922-A354-F49EEE6C9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4E583-6443-4199-AF95-A2ECCC288D4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8410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4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D8D8D8"/>
      </a:hlink>
      <a:folHlink>
        <a:srgbClr val="E7AA5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ptx" id="{44647F27-30A9-41FF-8AAD-C4EA196F5CB9}" vid="{2A8CAD35-B4B3-463D-9CF5-84126DD168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3384</TotalTime>
  <Words>1623</Words>
  <Application>Microsoft Office PowerPoint</Application>
  <PresentationFormat>Widescreen</PresentationFormat>
  <Paragraphs>338</Paragraphs>
  <Slides>40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Calibri</vt:lpstr>
      <vt:lpstr>Calibri Light</vt:lpstr>
      <vt:lpstr>Cambria Math</vt:lpstr>
      <vt:lpstr>Consolas</vt:lpstr>
      <vt:lpstr>Retrospect</vt:lpstr>
      <vt:lpstr>The very basics</vt:lpstr>
      <vt:lpstr>Structure</vt:lpstr>
      <vt:lpstr>Scripts</vt:lpstr>
      <vt:lpstr>What is a script?</vt:lpstr>
      <vt:lpstr>A short excursion: The Terminal</vt:lpstr>
      <vt:lpstr>A short excursion: Terminal Commands</vt:lpstr>
      <vt:lpstr>A short excursion: Terminal “Tricks”</vt:lpstr>
      <vt:lpstr>Homework</vt:lpstr>
      <vt:lpstr>Common mistakes &amp; bonus solutions</vt:lpstr>
      <vt:lpstr>Variables</vt:lpstr>
      <vt:lpstr>What are variables?</vt:lpstr>
      <vt:lpstr>What are variables?</vt:lpstr>
      <vt:lpstr>Do variables have to contain numbers?</vt:lpstr>
      <vt:lpstr>Variable Types</vt:lpstr>
      <vt:lpstr>Number types</vt:lpstr>
      <vt:lpstr>Text types</vt:lpstr>
      <vt:lpstr>Truth values</vt:lpstr>
      <vt:lpstr>When to use which type</vt:lpstr>
      <vt:lpstr>Variables in Python</vt:lpstr>
      <vt:lpstr>Assigning variables in Python</vt:lpstr>
      <vt:lpstr>Assigning variables in Python</vt:lpstr>
      <vt:lpstr>Assigning variables in Python</vt:lpstr>
      <vt:lpstr>Python and variable types</vt:lpstr>
      <vt:lpstr>Variable types in other languages</vt:lpstr>
      <vt:lpstr>Therefore, the following is very important...</vt:lpstr>
      <vt:lpstr>Do. Not. Mix. Types.</vt:lpstr>
      <vt:lpstr>Math Operators</vt:lpstr>
      <vt:lpstr>Math Operators</vt:lpstr>
      <vt:lpstr>Math Operators</vt:lpstr>
      <vt:lpstr>Math Operators</vt:lpstr>
      <vt:lpstr>Math Operators: Modulo Recap</vt:lpstr>
      <vt:lpstr>Math Operators</vt:lpstr>
      <vt:lpstr>Math Operators</vt:lpstr>
      <vt:lpstr>Python and numbers</vt:lpstr>
      <vt:lpstr>Roots</vt:lpstr>
      <vt:lpstr>Style &amp; Syntax</vt:lpstr>
      <vt:lpstr>Style</vt:lpstr>
      <vt:lpstr>Style: Spacing</vt:lpstr>
      <vt:lpstr>Style: Spacing</vt:lpstr>
      <vt:lpstr>Syntax: Math Operators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Moritz Nipshagen</dc:creator>
  <cp:lastModifiedBy>Moritz Nipshagen</cp:lastModifiedBy>
  <cp:revision>51</cp:revision>
  <dcterms:created xsi:type="dcterms:W3CDTF">2018-03-16T16:08:26Z</dcterms:created>
  <dcterms:modified xsi:type="dcterms:W3CDTF">2018-04-03T19:13:51Z</dcterms:modified>
</cp:coreProperties>
</file>