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sldIdLst>
    <p:sldId id="256" r:id="rId2"/>
    <p:sldId id="257" r:id="rId3"/>
    <p:sldId id="259" r:id="rId4"/>
    <p:sldId id="258" r:id="rId5"/>
    <p:sldId id="260" r:id="rId6"/>
    <p:sldId id="262" r:id="rId7"/>
    <p:sldId id="281" r:id="rId8"/>
    <p:sldId id="282" r:id="rId9"/>
    <p:sldId id="263" r:id="rId10"/>
    <p:sldId id="276" r:id="rId11"/>
    <p:sldId id="264" r:id="rId12"/>
    <p:sldId id="266" r:id="rId13"/>
    <p:sldId id="269" r:id="rId14"/>
    <p:sldId id="272" r:id="rId15"/>
    <p:sldId id="267" r:id="rId16"/>
    <p:sldId id="268" r:id="rId17"/>
    <p:sldId id="273" r:id="rId18"/>
    <p:sldId id="274" r:id="rId19"/>
    <p:sldId id="279" r:id="rId20"/>
    <p:sldId id="270" r:id="rId21"/>
    <p:sldId id="271" r:id="rId22"/>
    <p:sldId id="275" r:id="rId23"/>
    <p:sldId id="277"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varScale="1">
        <p:scale>
          <a:sx n="159" d="100"/>
          <a:sy n="159" d="100"/>
        </p:scale>
        <p:origin x="2430" y="144"/>
      </p:cViewPr>
      <p:guideLst/>
    </p:cSldViewPr>
  </p:slid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28/03/2018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28/03/2018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A2F8DDAA-96A7-4A58-BF95-E7FB5E2AE443}"/>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id="{3951C0E8-C08C-4742-B043-4AD4BE0A3677}"/>
              </a:ext>
            </a:extLst>
          </p:cNvPr>
          <p:cNvGrpSpPr/>
          <p:nvPr userDrawn="1"/>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id="{0A611F47-1F04-4C53-B1C8-B35B68ABD923}"/>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id="{6A1B6CE6-9CFA-4017-9C7A-43B94272023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id="{211287FD-4478-48EC-9190-EEAA7481BF1D}"/>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3166497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28/03/2018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39581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BB1C3B-24F6-4AC1-B694-40E27DE719F2}" type="datetime1">
              <a:rPr lang="en-GB" smtClean="0"/>
              <a:t>28/03/2018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4" name="Footer Placeholder 4">
            <a:extLst>
              <a:ext uri="{FF2B5EF4-FFF2-40B4-BE49-F238E27FC236}">
                <a16:creationId xmlns:a16="http://schemas.microsoft.com/office/drawing/2014/main" id="{72E0AB67-F1B0-4C90-A19F-73FDE8286FEC}"/>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428C8027-9337-4E66-9E01-653A0653F69A}"/>
              </a:ext>
            </a:extLst>
          </p:cNvPr>
          <p:cNvGrpSpPr/>
          <p:nvPr userDrawn="1"/>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id="{9B96B695-F940-4F2C-A211-A8C3DDDB1D9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id="{28C081C3-9690-4087-891D-D2C68ED02CD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id="{A8A7427E-D9D0-4261-92F1-94C87F01EFF8}"/>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32916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BF7B5F6-71AF-4144-B18A-52D5DACADA0A}" type="datetime1">
              <a:rPr lang="en-GB" smtClean="0"/>
              <a:t>28/03/2018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287942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dirty="0"/>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28/03/2018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28/03/2018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78600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28/03/2018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26686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28/03/2018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98891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28/03/2018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4C1906CC-0007-421F-A189-FF05F3AADC9A}"/>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F0753368-43EB-48DE-AF80-8822CE9C79DB}"/>
              </a:ext>
            </a:extLst>
          </p:cNvPr>
          <p:cNvGrpSpPr/>
          <p:nvPr userDrawn="1"/>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id="{CBBA5965-1D45-4584-B359-296E3283C7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018C1B56-97E9-497E-B4BA-C43CA4A6E27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C0F31DD2-4414-4E49-84E8-696DBBC5DB3F}"/>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97207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28/03/2018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7D5A7D1F-D6B4-49F8-BFA5-36DA444D93E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C2B5356F-D6E0-48D5-A64F-970C40D0C516}"/>
              </a:ext>
            </a:extLst>
          </p:cNvPr>
          <p:cNvGrpSpPr/>
          <p:nvPr userDrawn="1"/>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id="{2BE6C0BC-5BA1-48A0-B5B8-4ED55CE0C94E}"/>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5D19D18F-D912-4759-85FC-E852CC76A956}"/>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71511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28/03/2018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2177C8A1-94B1-4FD8-9B97-0F241A76EF8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61D9C402-508F-40AA-B227-41A2183FAC3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3B03AD29-EF48-424D-9D68-861B4710F692}"/>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88F740E0-500D-4EDD-A6C2-24CCA29F4CD4}"/>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95DD8512-A089-483C-8D5C-E00C1BBEA20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37413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mailto:mnipshagen@uos.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ahai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28/03/2018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77F7ACD3-6B5C-4F85-B678-F514CFB10390}"/>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3"/>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4"/>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id="{C7F9C49F-2AD5-464F-A70C-C11B3D63E7DD}"/>
              </a:ext>
            </a:extLst>
          </p:cNvPr>
          <p:cNvGrpSpPr/>
          <p:nvPr userDrawn="1"/>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id="{3EE10AE8-E8FE-4459-A599-CE3DA06F341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93AA9ECC-926D-4DDB-8178-A028779C294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 – Week 1</a:t>
              </a:r>
              <a:endParaRPr lang="en-GB" sz="1800" b="0" cap="none" baseline="0" dirty="0"/>
            </a:p>
          </p:txBody>
        </p:sp>
        <p:sp>
          <p:nvSpPr>
            <p:cNvPr id="19" name="Footer Placeholder 4">
              <a:extLst>
                <a:ext uri="{FF2B5EF4-FFF2-40B4-BE49-F238E27FC236}">
                  <a16:creationId xmlns:a16="http://schemas.microsoft.com/office/drawing/2014/main" id="{010A8F88-99CB-48C3-98C1-9E27A56262E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6343749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erriam-webster.com/dictionary/program" TargetMode="External"/><Relationship Id="rId2" Type="http://schemas.openxmlformats.org/officeDocument/2006/relationships/hyperlink" Target="https://www.merriam-webster.com/dictionary/programm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xkcd.com/13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conda.io/miniconda.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www.atom.io/" TargetMode="External"/><Relationship Id="rId1" Type="http://schemas.openxmlformats.org/officeDocument/2006/relationships/slideLayout" Target="../slideLayouts/slideLayout2.xml"/><Relationship Id="rId5" Type="http://schemas.openxmlformats.org/officeDocument/2006/relationships/hyperlink" Target="https://www.jetbrains.com/pycharm/" TargetMode="External"/><Relationship Id="rId4" Type="http://schemas.openxmlformats.org/officeDocument/2006/relationships/hyperlink" Target="https://pythonhosted.org/spyd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udip.uos.de/plugins.php/blubber/streams/forum?cid=4f689242f85c14b4ca386a37b39c9d7c" TargetMode="External"/><Relationship Id="rId2" Type="http://schemas.openxmlformats.org/officeDocument/2006/relationships/hyperlink" Target="https://studip.uos.de/plugins.php/coreforum/index/index?cid=4f689242f85c14b4ca386a37b39c9d7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F2E-A9D1-4948-B574-B8DF7C3E46CD}"/>
              </a:ext>
            </a:extLst>
          </p:cNvPr>
          <p:cNvSpPr>
            <a:spLocks noGrp="1"/>
          </p:cNvSpPr>
          <p:nvPr>
            <p:ph type="ctrTitle"/>
          </p:nvPr>
        </p:nvSpPr>
        <p:spPr/>
        <p:txBody>
          <a:bodyPr>
            <a:normAutofit/>
          </a:bodyPr>
          <a:lstStyle/>
          <a:p>
            <a:r>
              <a:rPr lang="en-GB" dirty="0">
                <a:ea typeface="Roboto Mono" pitchFamily="2" charset="0"/>
              </a:rPr>
              <a:t>print(“Hello World”)</a:t>
            </a:r>
          </a:p>
        </p:txBody>
      </p:sp>
      <p:sp>
        <p:nvSpPr>
          <p:cNvPr id="3" name="Subtitle 2">
            <a:extLst>
              <a:ext uri="{FF2B5EF4-FFF2-40B4-BE49-F238E27FC236}">
                <a16:creationId xmlns:a16="http://schemas.microsoft.com/office/drawing/2014/main" id="{5CFE0883-6419-41DA-9FAA-5B60F3DE8E1B}"/>
              </a:ext>
            </a:extLst>
          </p:cNvPr>
          <p:cNvSpPr>
            <a:spLocks noGrp="1"/>
          </p:cNvSpPr>
          <p:nvPr>
            <p:ph type="subTitle" idx="1"/>
          </p:nvPr>
        </p:nvSpPr>
        <p:spPr/>
        <p:txBody>
          <a:bodyPr/>
          <a:lstStyle/>
          <a:p>
            <a:r>
              <a:rPr lang="en-GB" dirty="0"/>
              <a:t>Introduction and Organisation</a:t>
            </a:r>
          </a:p>
        </p:txBody>
      </p:sp>
    </p:spTree>
    <p:extLst>
      <p:ext uri="{BB962C8B-B14F-4D97-AF65-F5344CB8AC3E}">
        <p14:creationId xmlns:p14="http://schemas.microsoft.com/office/powerpoint/2010/main" val="418115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01CFC-5984-4057-AB8B-9B6A9722CF70}"/>
              </a:ext>
            </a:extLst>
          </p:cNvPr>
          <p:cNvSpPr>
            <a:spLocks noGrp="1"/>
          </p:cNvSpPr>
          <p:nvPr>
            <p:ph type="title"/>
          </p:nvPr>
        </p:nvSpPr>
        <p:spPr/>
        <p:txBody>
          <a:bodyPr/>
          <a:lstStyle/>
          <a:p>
            <a:r>
              <a:rPr lang="en-GB" dirty="0"/>
              <a:t>Preamble: Some terminology</a:t>
            </a:r>
          </a:p>
        </p:txBody>
      </p:sp>
      <p:sp>
        <p:nvSpPr>
          <p:cNvPr id="5" name="Content Placeholder 4">
            <a:extLst>
              <a:ext uri="{FF2B5EF4-FFF2-40B4-BE49-F238E27FC236}">
                <a16:creationId xmlns:a16="http://schemas.microsoft.com/office/drawing/2014/main" id="{615814BA-53F2-483B-856B-E4EFC33AFE9F}"/>
              </a:ext>
            </a:extLst>
          </p:cNvPr>
          <p:cNvSpPr>
            <a:spLocks noGrp="1"/>
          </p:cNvSpPr>
          <p:nvPr>
            <p:ph idx="1"/>
          </p:nvPr>
        </p:nvSpPr>
        <p:spPr/>
        <p:txBody>
          <a:bodyPr/>
          <a:lstStyle/>
          <a:p>
            <a:r>
              <a:rPr lang="en-GB" dirty="0"/>
              <a:t>Terminal | </a:t>
            </a:r>
            <a:r>
              <a:rPr lang="en-GB" dirty="0" err="1"/>
              <a:t>Commandline</a:t>
            </a:r>
            <a:r>
              <a:rPr lang="en-GB" dirty="0"/>
              <a:t> | CMD | CLI</a:t>
            </a:r>
          </a:p>
          <a:p>
            <a:pPr lvl="1"/>
            <a:r>
              <a:rPr lang="en-GB" dirty="0"/>
              <a:t>Nearly every operating system comes with a </a:t>
            </a:r>
            <a:r>
              <a:rPr lang="en-GB" i="1" dirty="0"/>
              <a:t>command line interface (CLI)</a:t>
            </a:r>
          </a:p>
          <a:p>
            <a:pPr lvl="1"/>
            <a:r>
              <a:rPr lang="en-GB" dirty="0"/>
              <a:t>It is solely text &amp; command based and can be used to interact with your system</a:t>
            </a:r>
          </a:p>
          <a:p>
            <a:pPr lvl="1"/>
            <a:r>
              <a:rPr lang="en-GB" dirty="0"/>
              <a:t>The terminal plays a central role in programming, as it is mostly used to execute/start code</a:t>
            </a:r>
          </a:p>
          <a:p>
            <a:r>
              <a:rPr lang="en-GB" dirty="0"/>
              <a:t>Printing</a:t>
            </a:r>
          </a:p>
          <a:p>
            <a:pPr lvl="1"/>
            <a:r>
              <a:rPr lang="en-GB" dirty="0"/>
              <a:t>In the context of programming, printing means to output something, usually to the terminal</a:t>
            </a:r>
          </a:p>
          <a:p>
            <a:pPr lvl="1"/>
            <a:r>
              <a:rPr lang="en-GB" dirty="0"/>
              <a:t>You won’t need to bring any printers</a:t>
            </a:r>
          </a:p>
        </p:txBody>
      </p:sp>
      <p:sp>
        <p:nvSpPr>
          <p:cNvPr id="3" name="Slide Number Placeholder 2">
            <a:extLst>
              <a:ext uri="{FF2B5EF4-FFF2-40B4-BE49-F238E27FC236}">
                <a16:creationId xmlns:a16="http://schemas.microsoft.com/office/drawing/2014/main" id="{B661626E-0734-4671-8FF8-67A7903922F2}"/>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3077764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What is Programming?</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idx="1"/>
          </p:nvPr>
        </p:nvSpPr>
        <p:spPr>
          <a:xfrm>
            <a:off x="1097280" y="1845734"/>
            <a:ext cx="10058400" cy="4023360"/>
          </a:xfrm>
        </p:spPr>
        <p:txBody>
          <a:bodyPr>
            <a:normAutofit fontScale="92500"/>
          </a:bodyPr>
          <a:lstStyle/>
          <a:p>
            <a:r>
              <a:rPr lang="en-GB" dirty="0"/>
              <a:t>The planning, scheduling, or performing of a program </a:t>
            </a:r>
            <a:r>
              <a:rPr lang="en-GB" sz="1900" dirty="0"/>
              <a:t>(from </a:t>
            </a:r>
            <a:r>
              <a:rPr lang="en-GB" sz="1900" dirty="0">
                <a:hlinkClick r:id="rId2"/>
              </a:rPr>
              <a:t>Merriam-Webster</a:t>
            </a:r>
            <a:r>
              <a:rPr lang="en-GB" dirty="0"/>
              <a:t>)</a:t>
            </a:r>
          </a:p>
          <a:p>
            <a:pPr lvl="1"/>
            <a:r>
              <a:rPr lang="en-GB" dirty="0"/>
              <a:t>Program:</a:t>
            </a:r>
          </a:p>
          <a:p>
            <a:pPr lvl="2"/>
            <a:r>
              <a:rPr lang="en-GB" dirty="0"/>
              <a:t>a plan or system under which action may be taken toward a goal</a:t>
            </a:r>
            <a:r>
              <a:rPr lang="en-GB" baseline="30000" dirty="0"/>
              <a:t> </a:t>
            </a:r>
            <a:r>
              <a:rPr lang="en-GB" sz="1300" dirty="0"/>
              <a:t>(from </a:t>
            </a:r>
            <a:r>
              <a:rPr lang="en-GB" sz="1300" dirty="0">
                <a:hlinkClick r:id="rId3"/>
              </a:rPr>
              <a:t>Merriam-Webster</a:t>
            </a:r>
            <a:r>
              <a:rPr lang="en-GB" sz="1300" dirty="0"/>
              <a:t>)</a:t>
            </a:r>
            <a:endParaRPr lang="en-GB" dirty="0"/>
          </a:p>
          <a:p>
            <a:r>
              <a:rPr lang="en-GB" dirty="0"/>
              <a:t>So basically, it is a formulated plan to solve a given problem</a:t>
            </a:r>
          </a:p>
          <a:p>
            <a:r>
              <a:rPr lang="en-GB" dirty="0"/>
              <a:t>But: A computer is not all too good with human language (yet)</a:t>
            </a:r>
          </a:p>
          <a:p>
            <a:r>
              <a:rPr lang="en-GB" dirty="0"/>
              <a:t>In order for a computer to solve a problem we write algorithms</a:t>
            </a:r>
          </a:p>
          <a:p>
            <a:pPr lvl="1"/>
            <a:r>
              <a:rPr lang="en-GB" i="1" dirty="0"/>
              <a:t>An algorithm is a problem-solving procedure composed of a finite number of unambiguous steps.</a:t>
            </a:r>
          </a:p>
          <a:p>
            <a:pPr lvl="1"/>
            <a:r>
              <a:rPr lang="de-DE" dirty="0" err="1"/>
              <a:t>Examples</a:t>
            </a:r>
            <a:r>
              <a:rPr lang="de-DE" dirty="0"/>
              <a:t>:</a:t>
            </a:r>
          </a:p>
          <a:p>
            <a:pPr marL="566420" lvl="2"/>
            <a:r>
              <a:rPr lang="en-GB" dirty="0"/>
              <a:t>My morning routine</a:t>
            </a:r>
          </a:p>
          <a:p>
            <a:pPr marL="566420" lvl="2"/>
            <a:r>
              <a:rPr lang="en-GB" dirty="0"/>
              <a:t>Recharging your Campus Card</a:t>
            </a:r>
          </a:p>
          <a:p>
            <a:pPr marL="566420" lvl="2"/>
            <a:r>
              <a:rPr lang="en-GB" dirty="0"/>
              <a:t>...</a:t>
            </a:r>
          </a:p>
          <a:p>
            <a:pPr lvl="2"/>
            <a:endParaRPr lang="de-DE" i="1" dirty="0"/>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11</a:t>
            </a:fld>
            <a:endParaRPr lang="en-GB"/>
          </a:p>
        </p:txBody>
      </p:sp>
    </p:spTree>
    <p:extLst>
      <p:ext uri="{BB962C8B-B14F-4D97-AF65-F5344CB8AC3E}">
        <p14:creationId xmlns:p14="http://schemas.microsoft.com/office/powerpoint/2010/main" val="391900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1604-E6D3-41C9-8CC8-E9A8437EDCB6}"/>
              </a:ext>
            </a:extLst>
          </p:cNvPr>
          <p:cNvSpPr>
            <a:spLocks noGrp="1"/>
          </p:cNvSpPr>
          <p:nvPr>
            <p:ph type="title"/>
          </p:nvPr>
        </p:nvSpPr>
        <p:spPr/>
        <p:txBody>
          <a:bodyPr/>
          <a:lstStyle/>
          <a:p>
            <a:r>
              <a:rPr lang="en-GB" dirty="0"/>
              <a:t>Where is programming?</a:t>
            </a:r>
          </a:p>
        </p:txBody>
      </p:sp>
      <p:sp>
        <p:nvSpPr>
          <p:cNvPr id="3" name="Content Placeholder 2">
            <a:extLst>
              <a:ext uri="{FF2B5EF4-FFF2-40B4-BE49-F238E27FC236}">
                <a16:creationId xmlns:a16="http://schemas.microsoft.com/office/drawing/2014/main" id="{4994B490-AAC6-4584-B142-9091ABCD078A}"/>
              </a:ext>
            </a:extLst>
          </p:cNvPr>
          <p:cNvSpPr>
            <a:spLocks noGrp="1"/>
          </p:cNvSpPr>
          <p:nvPr>
            <p:ph idx="1"/>
          </p:nvPr>
        </p:nvSpPr>
        <p:spPr/>
        <p:txBody>
          <a:bodyPr/>
          <a:lstStyle/>
          <a:p>
            <a:r>
              <a:rPr lang="en-GB" dirty="0"/>
              <a:t>It’s easier to say where it </a:t>
            </a:r>
            <a:r>
              <a:rPr lang="en-GB" b="1" dirty="0"/>
              <a:t>isn’t</a:t>
            </a:r>
            <a:endParaRPr lang="en-GB" dirty="0"/>
          </a:p>
          <a:p>
            <a:r>
              <a:rPr lang="en-GB" dirty="0"/>
              <a:t>Obvious:</a:t>
            </a:r>
          </a:p>
          <a:p>
            <a:pPr lvl="1"/>
            <a:r>
              <a:rPr lang="en-GB" dirty="0"/>
              <a:t>PC’s, Smartphones, Experimental design</a:t>
            </a:r>
          </a:p>
          <a:p>
            <a:r>
              <a:rPr lang="en-GB" dirty="0"/>
              <a:t>Less obvious:</a:t>
            </a:r>
          </a:p>
          <a:p>
            <a:pPr lvl="1"/>
            <a:r>
              <a:rPr lang="en-GB" dirty="0"/>
              <a:t>TV’s &amp; Monitors, Microwaves, electric blinds</a:t>
            </a:r>
          </a:p>
          <a:p>
            <a:r>
              <a:rPr lang="en-GB" dirty="0"/>
              <a:t>Programming is used in nearly every place with electricity</a:t>
            </a:r>
          </a:p>
          <a:p>
            <a:endParaRPr lang="en-GB" dirty="0"/>
          </a:p>
        </p:txBody>
      </p:sp>
      <p:sp>
        <p:nvSpPr>
          <p:cNvPr id="4" name="Slide Number Placeholder 3">
            <a:extLst>
              <a:ext uri="{FF2B5EF4-FFF2-40B4-BE49-F238E27FC236}">
                <a16:creationId xmlns:a16="http://schemas.microsoft.com/office/drawing/2014/main" id="{B02CC19C-BE33-41C5-8D43-D575A88CF7A3}"/>
              </a:ext>
            </a:extLst>
          </p:cNvPr>
          <p:cNvSpPr>
            <a:spLocks noGrp="1"/>
          </p:cNvSpPr>
          <p:nvPr>
            <p:ph type="sldNum" sz="quarter" idx="12"/>
          </p:nvPr>
        </p:nvSpPr>
        <p:spPr/>
        <p:txBody>
          <a:bodyPr/>
          <a:lstStyle/>
          <a:p>
            <a:fld id="{89C4E583-6443-4199-AF95-A2ECCC288D48}" type="slidenum">
              <a:rPr lang="en-GB" smtClean="0"/>
              <a:t>12</a:t>
            </a:fld>
            <a:endParaRPr lang="en-GB"/>
          </a:p>
        </p:txBody>
      </p:sp>
    </p:spTree>
    <p:extLst>
      <p:ext uri="{BB962C8B-B14F-4D97-AF65-F5344CB8AC3E}">
        <p14:creationId xmlns:p14="http://schemas.microsoft.com/office/powerpoint/2010/main" val="253408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3118-AEBD-4147-8589-89A694F7FE11}"/>
              </a:ext>
            </a:extLst>
          </p:cNvPr>
          <p:cNvSpPr>
            <a:spLocks noGrp="1"/>
          </p:cNvSpPr>
          <p:nvPr>
            <p:ph type="title"/>
          </p:nvPr>
        </p:nvSpPr>
        <p:spPr/>
        <p:txBody>
          <a:bodyPr/>
          <a:lstStyle/>
          <a:p>
            <a:r>
              <a:rPr lang="en-GB" dirty="0"/>
              <a:t>Why should you learn programming?</a:t>
            </a:r>
          </a:p>
        </p:txBody>
      </p:sp>
      <p:sp>
        <p:nvSpPr>
          <p:cNvPr id="3" name="Content Placeholder 2">
            <a:extLst>
              <a:ext uri="{FF2B5EF4-FFF2-40B4-BE49-F238E27FC236}">
                <a16:creationId xmlns:a16="http://schemas.microsoft.com/office/drawing/2014/main" id="{8A342637-6A6E-42FC-8BC7-429C02B10CC5}"/>
              </a:ext>
            </a:extLst>
          </p:cNvPr>
          <p:cNvSpPr>
            <a:spLocks noGrp="1"/>
          </p:cNvSpPr>
          <p:nvPr>
            <p:ph idx="1"/>
          </p:nvPr>
        </p:nvSpPr>
        <p:spPr>
          <a:xfrm>
            <a:off x="1097280" y="1845734"/>
            <a:ext cx="7028177" cy="4023360"/>
          </a:xfrm>
        </p:spPr>
        <p:txBody>
          <a:bodyPr/>
          <a:lstStyle/>
          <a:p>
            <a:r>
              <a:rPr lang="en-GB" dirty="0"/>
              <a:t>Automation of tasks can save you </a:t>
            </a:r>
            <a:r>
              <a:rPr lang="en-GB" i="1" dirty="0"/>
              <a:t>a lot </a:t>
            </a:r>
            <a:r>
              <a:rPr lang="en-GB" dirty="0"/>
              <a:t>of time</a:t>
            </a:r>
          </a:p>
          <a:p>
            <a:r>
              <a:rPr lang="en-GB" dirty="0"/>
              <a:t>Theses and papers become easier</a:t>
            </a:r>
          </a:p>
          <a:p>
            <a:r>
              <a:rPr lang="en-GB" dirty="0"/>
              <a:t>Data analysis becomes easier</a:t>
            </a:r>
          </a:p>
          <a:p>
            <a:r>
              <a:rPr lang="en-GB" dirty="0"/>
              <a:t>Devices &amp; Software become less magic</a:t>
            </a:r>
          </a:p>
          <a:p>
            <a:r>
              <a:rPr lang="en-GB" dirty="0"/>
              <a:t>Programming principles are helpful in everyday tasks</a:t>
            </a:r>
          </a:p>
          <a:p>
            <a:pPr lvl="1"/>
            <a:r>
              <a:rPr lang="en-GB" dirty="0"/>
              <a:t>Office programs</a:t>
            </a:r>
          </a:p>
          <a:p>
            <a:pPr lvl="1"/>
            <a:r>
              <a:rPr lang="en-GB" dirty="0"/>
              <a:t>Understanding policies</a:t>
            </a:r>
          </a:p>
          <a:p>
            <a:pPr lvl="2"/>
            <a:r>
              <a:rPr lang="en-GB" dirty="0"/>
              <a:t>They basically are a long list of if-</a:t>
            </a:r>
            <a:r>
              <a:rPr lang="en-GB" dirty="0" err="1"/>
              <a:t>then’s</a:t>
            </a:r>
            <a:endParaRPr lang="en-GB" dirty="0"/>
          </a:p>
          <a:p>
            <a:r>
              <a:rPr lang="en-GB" dirty="0"/>
              <a:t>A lot of jobs for academics involve coding</a:t>
            </a:r>
          </a:p>
        </p:txBody>
      </p:sp>
      <p:sp>
        <p:nvSpPr>
          <p:cNvPr id="4" name="Slide Number Placeholder 3">
            <a:extLst>
              <a:ext uri="{FF2B5EF4-FFF2-40B4-BE49-F238E27FC236}">
                <a16:creationId xmlns:a16="http://schemas.microsoft.com/office/drawing/2014/main" id="{6778C0D6-A32D-4AB9-9F66-9DEC676F9467}"/>
              </a:ext>
            </a:extLst>
          </p:cNvPr>
          <p:cNvSpPr>
            <a:spLocks noGrp="1"/>
          </p:cNvSpPr>
          <p:nvPr>
            <p:ph type="sldNum" sz="quarter" idx="12"/>
          </p:nvPr>
        </p:nvSpPr>
        <p:spPr/>
        <p:txBody>
          <a:bodyPr/>
          <a:lstStyle/>
          <a:p>
            <a:fld id="{89C4E583-6443-4199-AF95-A2ECCC288D48}" type="slidenum">
              <a:rPr lang="en-GB" smtClean="0"/>
              <a:t>13</a:t>
            </a:fld>
            <a:endParaRPr lang="en-GB"/>
          </a:p>
        </p:txBody>
      </p:sp>
      <p:pic>
        <p:nvPicPr>
          <p:cNvPr id="6" name="Picture 5" descr="Automation to saved work graph - theory vs reality">
            <a:hlinkClick r:id="rId2"/>
            <a:extLst>
              <a:ext uri="{FF2B5EF4-FFF2-40B4-BE49-F238E27FC236}">
                <a16:creationId xmlns:a16="http://schemas.microsoft.com/office/drawing/2014/main" id="{A7F1D347-FCAC-4A8F-A11B-30A7E620E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457" y="1841527"/>
            <a:ext cx="3877246" cy="3925291"/>
          </a:xfrm>
          <a:prstGeom prst="rect">
            <a:avLst/>
          </a:prstGeom>
        </p:spPr>
      </p:pic>
      <p:sp>
        <p:nvSpPr>
          <p:cNvPr id="7" name="TextBox 6">
            <a:extLst>
              <a:ext uri="{FF2B5EF4-FFF2-40B4-BE49-F238E27FC236}">
                <a16:creationId xmlns:a16="http://schemas.microsoft.com/office/drawing/2014/main" id="{CCA1F9E7-C36A-48BF-B1D7-FDD1725B8E86}"/>
              </a:ext>
            </a:extLst>
          </p:cNvPr>
          <p:cNvSpPr txBox="1"/>
          <p:nvPr/>
        </p:nvSpPr>
        <p:spPr>
          <a:xfrm>
            <a:off x="8125458" y="5797009"/>
            <a:ext cx="3877246" cy="369332"/>
          </a:xfrm>
          <a:prstGeom prst="rect">
            <a:avLst/>
          </a:prstGeom>
          <a:noFill/>
        </p:spPr>
        <p:txBody>
          <a:bodyPr wrap="square" rtlCol="0">
            <a:spAutoFit/>
          </a:bodyPr>
          <a:lstStyle/>
          <a:p>
            <a:pPr algn="ctr"/>
            <a:r>
              <a:rPr lang="en-GB" dirty="0" err="1"/>
              <a:t>Xkcd</a:t>
            </a:r>
            <a:r>
              <a:rPr lang="en-GB" dirty="0"/>
              <a:t>, 2014, https://xkcd.com/1319/</a:t>
            </a:r>
          </a:p>
        </p:txBody>
      </p:sp>
    </p:spTree>
    <p:extLst>
      <p:ext uri="{BB962C8B-B14F-4D97-AF65-F5344CB8AC3E}">
        <p14:creationId xmlns:p14="http://schemas.microsoft.com/office/powerpoint/2010/main" val="1057996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CDD9-9517-438B-A381-1B7BD755D42D}"/>
              </a:ext>
            </a:extLst>
          </p:cNvPr>
          <p:cNvSpPr>
            <a:spLocks noGrp="1"/>
          </p:cNvSpPr>
          <p:nvPr>
            <p:ph type="title"/>
          </p:nvPr>
        </p:nvSpPr>
        <p:spPr/>
        <p:txBody>
          <a:bodyPr/>
          <a:lstStyle/>
          <a:p>
            <a:r>
              <a:rPr lang="en-GB" dirty="0"/>
              <a:t>Code</a:t>
            </a:r>
          </a:p>
        </p:txBody>
      </p:sp>
      <p:sp>
        <p:nvSpPr>
          <p:cNvPr id="3" name="Content Placeholder 2">
            <a:extLst>
              <a:ext uri="{FF2B5EF4-FFF2-40B4-BE49-F238E27FC236}">
                <a16:creationId xmlns:a16="http://schemas.microsoft.com/office/drawing/2014/main" id="{05DACE8F-A413-47BC-B5B0-2066FC02C9A8}"/>
              </a:ext>
            </a:extLst>
          </p:cNvPr>
          <p:cNvSpPr>
            <a:spLocks noGrp="1"/>
          </p:cNvSpPr>
          <p:nvPr>
            <p:ph idx="1"/>
          </p:nvPr>
        </p:nvSpPr>
        <p:spPr/>
        <p:txBody>
          <a:bodyPr/>
          <a:lstStyle/>
          <a:p>
            <a:r>
              <a:rPr lang="en-GB" dirty="0"/>
              <a:t>We refer to programs and algorithms we write for computers as </a:t>
            </a:r>
            <a:r>
              <a:rPr lang="en-GB" b="1" dirty="0"/>
              <a:t>code</a:t>
            </a:r>
            <a:endParaRPr lang="en-GB" dirty="0"/>
          </a:p>
          <a:p>
            <a:r>
              <a:rPr lang="en-GB" dirty="0"/>
              <a:t>Code for the same algorithm varies a lot depending on the </a:t>
            </a:r>
            <a:r>
              <a:rPr lang="en-GB" b="1" dirty="0"/>
              <a:t>programming language</a:t>
            </a:r>
            <a:endParaRPr lang="en-GB" dirty="0"/>
          </a:p>
          <a:p>
            <a:pPr lvl="1"/>
            <a:r>
              <a:rPr lang="en-GB" dirty="0"/>
              <a:t>These differences are due to the </a:t>
            </a:r>
            <a:r>
              <a:rPr lang="en-GB" b="1" dirty="0"/>
              <a:t>syntax</a:t>
            </a:r>
            <a:r>
              <a:rPr lang="en-GB" dirty="0"/>
              <a:t> of a specific language</a:t>
            </a:r>
          </a:p>
          <a:p>
            <a:r>
              <a:rPr lang="en-GB" dirty="0"/>
              <a:t>Outside of a specific programming language you often see </a:t>
            </a:r>
            <a:r>
              <a:rPr lang="en-GB" b="1" dirty="0"/>
              <a:t>pseudo code</a:t>
            </a:r>
          </a:p>
          <a:p>
            <a:pPr lvl="1"/>
            <a:r>
              <a:rPr lang="en-GB" dirty="0"/>
              <a:t>Pseudo code is an algorithm but written to resemble natural language</a:t>
            </a:r>
          </a:p>
        </p:txBody>
      </p:sp>
      <p:sp>
        <p:nvSpPr>
          <p:cNvPr id="4" name="Slide Number Placeholder 3">
            <a:extLst>
              <a:ext uri="{FF2B5EF4-FFF2-40B4-BE49-F238E27FC236}">
                <a16:creationId xmlns:a16="http://schemas.microsoft.com/office/drawing/2014/main" id="{DF6142B7-3837-4B13-9CB3-143FC7B1D087}"/>
              </a:ext>
            </a:extLst>
          </p:cNvPr>
          <p:cNvSpPr>
            <a:spLocks noGrp="1"/>
          </p:cNvSpPr>
          <p:nvPr>
            <p:ph type="sldNum" sz="quarter" idx="12"/>
          </p:nvPr>
        </p:nvSpPr>
        <p:spPr/>
        <p:txBody>
          <a:bodyPr/>
          <a:lstStyle/>
          <a:p>
            <a:fld id="{89C4E583-6443-4199-AF95-A2ECCC288D48}" type="slidenum">
              <a:rPr lang="en-GB" smtClean="0"/>
              <a:t>14</a:t>
            </a:fld>
            <a:endParaRPr lang="en-GB"/>
          </a:p>
        </p:txBody>
      </p:sp>
    </p:spTree>
    <p:extLst>
      <p:ext uri="{BB962C8B-B14F-4D97-AF65-F5344CB8AC3E}">
        <p14:creationId xmlns:p14="http://schemas.microsoft.com/office/powerpoint/2010/main" val="46950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Algorithm examples</a:t>
            </a:r>
            <a:endParaRPr lang="de-DE" dirty="0">
              <a:solidFill>
                <a:schemeClr val="tx1"/>
              </a:solidFill>
            </a:endParaRPr>
          </a:p>
        </p:txBody>
      </p:sp>
      <p:sp>
        <p:nvSpPr>
          <p:cNvPr id="6" name="Textplatzhalter 5">
            <a:extLst>
              <a:ext uri="{FF2B5EF4-FFF2-40B4-BE49-F238E27FC236}">
                <a16:creationId xmlns:a16="http://schemas.microsoft.com/office/drawing/2014/main" id="{5CF28CA0-57D6-4E4E-988D-BCE5041DEE2E}"/>
              </a:ext>
            </a:extLst>
          </p:cNvPr>
          <p:cNvSpPr>
            <a:spLocks noGrp="1"/>
          </p:cNvSpPr>
          <p:nvPr>
            <p:ph type="body" idx="1"/>
          </p:nvPr>
        </p:nvSpPr>
        <p:spPr/>
        <p:txBody>
          <a:bodyPr/>
          <a:lstStyle/>
          <a:p>
            <a:r>
              <a:rPr lang="de-DE" dirty="0" err="1"/>
              <a:t>My</a:t>
            </a:r>
            <a:r>
              <a:rPr lang="de-DE" dirty="0"/>
              <a:t> </a:t>
            </a:r>
            <a:r>
              <a:rPr lang="de-DE" dirty="0" err="1"/>
              <a:t>morning</a:t>
            </a:r>
            <a:r>
              <a:rPr lang="de-DE" dirty="0"/>
              <a:t> </a:t>
            </a:r>
            <a:r>
              <a:rPr lang="de-DE" dirty="0" err="1"/>
              <a:t>routine</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sz="half" idx="2"/>
          </p:nvPr>
        </p:nvSpPr>
        <p:spPr/>
        <p:txBody>
          <a:bodyPr vert="horz" lIns="0" tIns="45720" rIns="0" bIns="45720" rtlCol="0" anchor="t">
            <a:normAutofit fontScale="92500" lnSpcReduction="20000"/>
          </a:bodyPr>
          <a:lstStyle/>
          <a:p>
            <a:pPr marL="200660" lvl="1" indent="0">
              <a:buNone/>
            </a:pPr>
            <a:r>
              <a:rPr lang="en-GB" dirty="0">
                <a:latin typeface="Consolas"/>
              </a:rPr>
              <a:t>WAKE UP</a:t>
            </a:r>
          </a:p>
          <a:p>
            <a:pPr marL="200660" lvl="1" indent="0">
              <a:buNone/>
            </a:pPr>
            <a:r>
              <a:rPr lang="en-GB" dirty="0">
                <a:latin typeface="Consolas"/>
              </a:rPr>
              <a:t>IF IT IS NOT TOO LATE</a:t>
            </a:r>
          </a:p>
          <a:p>
            <a:pPr marL="200660" lvl="1" indent="0">
              <a:buNone/>
            </a:pPr>
            <a:r>
              <a:rPr lang="en-GB" dirty="0">
                <a:latin typeface="Consolas"/>
              </a:rPr>
              <a:t>    HIT SNOOZE</a:t>
            </a:r>
          </a:p>
          <a:p>
            <a:pPr marL="200660" lvl="1" indent="0">
              <a:buNone/>
            </a:pPr>
            <a:r>
              <a:rPr lang="en-GB" dirty="0">
                <a:latin typeface="Consolas"/>
              </a:rPr>
              <a:t>    SPEND 10 MINUTES DOING NOTHING</a:t>
            </a:r>
          </a:p>
          <a:p>
            <a:pPr marL="200660" lvl="1" indent="0">
              <a:buNone/>
            </a:pPr>
            <a:r>
              <a:rPr lang="en-GB" dirty="0">
                <a:latin typeface="Consolas"/>
              </a:rPr>
              <a:t>TURN OFF ALARM</a:t>
            </a:r>
          </a:p>
          <a:p>
            <a:pPr marL="200660" lvl="1" indent="0">
              <a:buNone/>
            </a:pPr>
            <a:r>
              <a:rPr lang="en-GB" dirty="0">
                <a:latin typeface="Consolas"/>
              </a:rPr>
              <a:t>STAND UP</a:t>
            </a:r>
          </a:p>
          <a:p>
            <a:pPr marL="200660" lvl="1" indent="0">
              <a:buNone/>
            </a:pPr>
            <a:r>
              <a:rPr lang="en-GB" dirty="0">
                <a:latin typeface="Consolas"/>
              </a:rPr>
              <a:t>TAKE A SHOWER</a:t>
            </a:r>
          </a:p>
          <a:p>
            <a:pPr marL="200660" lvl="1" indent="0">
              <a:buNone/>
            </a:pPr>
            <a:r>
              <a:rPr lang="en-GB" dirty="0">
                <a:latin typeface="Consolas"/>
              </a:rPr>
              <a:t>FOR EACH ITEM IN MY OUTFIT:</a:t>
            </a:r>
          </a:p>
          <a:p>
            <a:pPr marL="200660" lvl="1" indent="0">
              <a:buNone/>
            </a:pPr>
            <a:r>
              <a:rPr lang="en-GB" dirty="0">
                <a:latin typeface="Consolas"/>
              </a:rPr>
              <a:t>    PUT ON ITEM</a:t>
            </a:r>
          </a:p>
          <a:p>
            <a:pPr marL="200660" lvl="1" indent="0">
              <a:buNone/>
            </a:pPr>
            <a:r>
              <a:rPr lang="en-GB" dirty="0">
                <a:latin typeface="Consolas"/>
              </a:rPr>
              <a:t>GET A BOWL</a:t>
            </a:r>
          </a:p>
          <a:p>
            <a:pPr marL="200660" lvl="1" indent="0">
              <a:buNone/>
            </a:pPr>
            <a:r>
              <a:rPr lang="en-GB" dirty="0">
                <a:latin typeface="Consolas"/>
              </a:rPr>
              <a:t>GET CEREAL</a:t>
            </a:r>
          </a:p>
          <a:p>
            <a:pPr marL="200660" lvl="1" indent="0">
              <a:buNone/>
            </a:pPr>
            <a:r>
              <a:rPr lang="en-GB" dirty="0">
                <a:latin typeface="Consolas"/>
              </a:rPr>
              <a:t>POUR CEREAL INTO BOWL</a:t>
            </a:r>
          </a:p>
          <a:p>
            <a:pPr marL="200660" lvl="1" indent="0">
              <a:buNone/>
            </a:pPr>
            <a:r>
              <a:rPr lang="en-GB" dirty="0">
                <a:latin typeface="Consolas"/>
              </a:rPr>
              <a:t>(…)</a:t>
            </a:r>
          </a:p>
        </p:txBody>
      </p:sp>
      <p:sp>
        <p:nvSpPr>
          <p:cNvPr id="8" name="Textplatzhalter 7">
            <a:extLst>
              <a:ext uri="{FF2B5EF4-FFF2-40B4-BE49-F238E27FC236}">
                <a16:creationId xmlns:a16="http://schemas.microsoft.com/office/drawing/2014/main" id="{F2A7B53B-D603-45FA-AFE6-504EBEB37600}"/>
              </a:ext>
            </a:extLst>
          </p:cNvPr>
          <p:cNvSpPr>
            <a:spLocks noGrp="1"/>
          </p:cNvSpPr>
          <p:nvPr>
            <p:ph type="body" sz="quarter" idx="3"/>
          </p:nvPr>
        </p:nvSpPr>
        <p:spPr/>
        <p:txBody>
          <a:bodyPr/>
          <a:lstStyle/>
          <a:p>
            <a:r>
              <a:rPr lang="de-DE" dirty="0" err="1"/>
              <a:t>Recharging</a:t>
            </a:r>
            <a:r>
              <a:rPr lang="de-DE" dirty="0"/>
              <a:t> </a:t>
            </a:r>
            <a:r>
              <a:rPr lang="de-DE" dirty="0" err="1"/>
              <a:t>your</a:t>
            </a:r>
            <a:r>
              <a:rPr lang="de-DE" dirty="0"/>
              <a:t> </a:t>
            </a:r>
            <a:r>
              <a:rPr lang="de-DE" dirty="0" err="1"/>
              <a:t>campus</a:t>
            </a:r>
            <a:r>
              <a:rPr lang="de-DE" dirty="0"/>
              <a:t> </a:t>
            </a:r>
            <a:r>
              <a:rPr lang="de-DE" dirty="0" err="1"/>
              <a:t>card</a:t>
            </a:r>
          </a:p>
        </p:txBody>
      </p:sp>
      <p:sp>
        <p:nvSpPr>
          <p:cNvPr id="10" name="Inhaltsplatzhalter 9">
            <a:extLst>
              <a:ext uri="{FF2B5EF4-FFF2-40B4-BE49-F238E27FC236}">
                <a16:creationId xmlns:a16="http://schemas.microsoft.com/office/drawing/2014/main" id="{473D6760-7AB1-4127-B923-CF41A958FDA7}"/>
              </a:ext>
            </a:extLst>
          </p:cNvPr>
          <p:cNvSpPr>
            <a:spLocks noGrp="1"/>
          </p:cNvSpPr>
          <p:nvPr>
            <p:ph sz="quarter" idx="4"/>
          </p:nvPr>
        </p:nvSpPr>
        <p:spPr/>
        <p:txBody>
          <a:bodyPr vert="horz" lIns="0" tIns="45720" rIns="0" bIns="45720" rtlCol="0" anchor="t">
            <a:noAutofit/>
          </a:bodyPr>
          <a:lstStyle/>
          <a:p>
            <a:pPr marL="200660" lvl="1" indent="0">
              <a:lnSpc>
                <a:spcPct val="80000"/>
              </a:lnSpc>
              <a:buNone/>
            </a:pPr>
            <a:r>
              <a:rPr lang="de-DE" sz="1700" dirty="0">
                <a:latin typeface="Consolas"/>
              </a:rPr>
              <a:t>APPROACH CHARGING MACHINE</a:t>
            </a:r>
          </a:p>
          <a:p>
            <a:pPr marL="200660" lvl="1" indent="0">
              <a:lnSpc>
                <a:spcPct val="80000"/>
              </a:lnSpc>
              <a:buNone/>
            </a:pPr>
            <a:r>
              <a:rPr lang="de-DE" sz="1700" dirty="0">
                <a:latin typeface="Consolas"/>
              </a:rPr>
              <a:t>PUT CAMPUS CARD INTO MACHINE</a:t>
            </a:r>
          </a:p>
          <a:p>
            <a:pPr marL="200660" lvl="1" indent="0">
              <a:lnSpc>
                <a:spcPct val="80000"/>
              </a:lnSpc>
              <a:buNone/>
            </a:pPr>
            <a:r>
              <a:rPr lang="de-DE" sz="1700" dirty="0">
                <a:latin typeface="Consolas"/>
              </a:rPr>
              <a:t>CHOOSE CHARGE AMOUNT</a:t>
            </a:r>
          </a:p>
          <a:p>
            <a:pPr marL="200660" lvl="1" indent="0">
              <a:lnSpc>
                <a:spcPct val="80000"/>
              </a:lnSpc>
              <a:buNone/>
            </a:pPr>
            <a:r>
              <a:rPr lang="de-DE" sz="1700" dirty="0">
                <a:latin typeface="Consolas"/>
              </a:rPr>
              <a:t>PRESS OK</a:t>
            </a:r>
          </a:p>
          <a:p>
            <a:pPr marL="200660" lvl="1" indent="0">
              <a:lnSpc>
                <a:spcPct val="80000"/>
              </a:lnSpc>
              <a:buNone/>
            </a:pPr>
            <a:r>
              <a:rPr lang="de-DE" sz="1700" dirty="0">
                <a:latin typeface="Consolas"/>
              </a:rPr>
              <a:t>INSERT BANK CARD</a:t>
            </a:r>
          </a:p>
          <a:p>
            <a:pPr marL="200660" lvl="1" indent="0">
              <a:lnSpc>
                <a:spcPct val="80000"/>
              </a:lnSpc>
              <a:buNone/>
            </a:pPr>
            <a:r>
              <a:rPr lang="de-DE" sz="1700" dirty="0">
                <a:latin typeface="Consolas"/>
              </a:rPr>
              <a:t>ENTER PIN</a:t>
            </a:r>
          </a:p>
          <a:p>
            <a:pPr marL="200660" lvl="1" indent="0">
              <a:lnSpc>
                <a:spcPct val="80000"/>
              </a:lnSpc>
              <a:buNone/>
            </a:pPr>
            <a:r>
              <a:rPr lang="de-DE" sz="1700" dirty="0">
                <a:latin typeface="Consolas"/>
              </a:rPr>
              <a:t>PRESS OK</a:t>
            </a:r>
          </a:p>
          <a:p>
            <a:pPr marL="200660" lvl="1" indent="0">
              <a:lnSpc>
                <a:spcPct val="80000"/>
              </a:lnSpc>
              <a:buNone/>
            </a:pPr>
            <a:r>
              <a:rPr lang="de-DE" sz="1700" dirty="0">
                <a:latin typeface="Consolas"/>
              </a:rPr>
              <a:t>WHILE TRANSFER NOT COMPLETED</a:t>
            </a:r>
          </a:p>
          <a:p>
            <a:pPr marL="200660" lvl="1" indent="0">
              <a:lnSpc>
                <a:spcPct val="80000"/>
              </a:lnSpc>
              <a:buNone/>
            </a:pPr>
            <a:r>
              <a:rPr lang="de-DE" sz="1700" dirty="0">
                <a:latin typeface="Consolas"/>
              </a:rPr>
              <a:t>    WAIT</a:t>
            </a:r>
          </a:p>
          <a:p>
            <a:pPr marL="200660" lvl="1" indent="0">
              <a:lnSpc>
                <a:spcPct val="80000"/>
              </a:lnSpc>
              <a:buNone/>
            </a:pPr>
            <a:r>
              <a:rPr lang="de-DE" sz="1700" dirty="0">
                <a:latin typeface="Consolas"/>
              </a:rPr>
              <a:t>TAKE OUT BANK CARD</a:t>
            </a:r>
          </a:p>
          <a:p>
            <a:pPr marL="200660" lvl="1" indent="0">
              <a:lnSpc>
                <a:spcPct val="80000"/>
              </a:lnSpc>
              <a:buNone/>
            </a:pPr>
            <a:r>
              <a:rPr lang="de-DE" sz="1700" dirty="0">
                <a:latin typeface="Consolas"/>
              </a:rPr>
              <a:t>TAKE OUT CAMPUS CARD</a:t>
            </a:r>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15</a:t>
            </a:fld>
            <a:endParaRPr lang="en-GB"/>
          </a:p>
        </p:txBody>
      </p:sp>
    </p:spTree>
    <p:extLst>
      <p:ext uri="{BB962C8B-B14F-4D97-AF65-F5344CB8AC3E}">
        <p14:creationId xmlns:p14="http://schemas.microsoft.com/office/powerpoint/2010/main" val="20091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Why Python?</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idx="1"/>
          </p:nvPr>
        </p:nvSpPr>
        <p:spPr/>
        <p:txBody>
          <a:bodyPr vert="horz" lIns="0" tIns="45720" rIns="0" bIns="45720" rtlCol="0" anchor="t">
            <a:normAutofit/>
          </a:bodyPr>
          <a:lstStyle/>
          <a:p>
            <a:pPr marL="182245" indent="-182245"/>
            <a:r>
              <a:rPr lang="en-GB" dirty="0"/>
              <a:t>Python is a </a:t>
            </a:r>
            <a:r>
              <a:rPr lang="en-GB" b="1" dirty="0"/>
              <a:t>high-level</a:t>
            </a:r>
            <a:r>
              <a:rPr lang="en-GB" dirty="0"/>
              <a:t> language, which means that...</a:t>
            </a:r>
          </a:p>
          <a:p>
            <a:pPr marL="383540" lvl="1"/>
            <a:r>
              <a:rPr lang="en-GB" dirty="0"/>
              <a:t>its syntax is fairly easy to grasp</a:t>
            </a:r>
          </a:p>
          <a:p>
            <a:pPr marL="383540" lvl="1"/>
            <a:r>
              <a:rPr lang="en-GB" dirty="0"/>
              <a:t>one doesn't need much knowledge about hardware to use it properly</a:t>
            </a:r>
          </a:p>
          <a:p>
            <a:pPr marL="182245" indent="-182245"/>
            <a:r>
              <a:rPr lang="en-GB" dirty="0"/>
              <a:t>There is an abundance of </a:t>
            </a:r>
            <a:r>
              <a:rPr lang="en-GB" b="1" dirty="0"/>
              <a:t>libraries</a:t>
            </a:r>
            <a:r>
              <a:rPr lang="en-GB" dirty="0"/>
              <a:t> that make your life easier</a:t>
            </a:r>
          </a:p>
          <a:p>
            <a:pPr marL="383540" lvl="1"/>
            <a:r>
              <a:rPr lang="en-GB" dirty="0"/>
              <a:t>we'll talk more about libraries in some later week</a:t>
            </a:r>
          </a:p>
          <a:p>
            <a:pPr marL="182245" indent="-182245"/>
            <a:r>
              <a:rPr lang="en-GB" dirty="0"/>
              <a:t>Python is </a:t>
            </a:r>
            <a:r>
              <a:rPr lang="en-GB" b="1" dirty="0"/>
              <a:t>widely used</a:t>
            </a:r>
          </a:p>
          <a:p>
            <a:pPr marL="383540" lvl="1"/>
            <a:r>
              <a:rPr lang="en-GB" dirty="0"/>
              <a:t>especially in academia, for example for experiments</a:t>
            </a:r>
          </a:p>
          <a:p>
            <a:pPr marL="182245" indent="-182245"/>
            <a:r>
              <a:rPr lang="en-GB" dirty="0"/>
              <a:t>Python is </a:t>
            </a:r>
            <a:r>
              <a:rPr lang="en-GB" b="1" dirty="0"/>
              <a:t>free</a:t>
            </a:r>
            <a:r>
              <a:rPr lang="en-GB" dirty="0"/>
              <a:t>!</a:t>
            </a:r>
          </a:p>
          <a:p>
            <a:pPr marL="383540" lvl="1"/>
            <a:endParaRPr lang="en-GB" dirty="0"/>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16</a:t>
            </a:fld>
            <a:endParaRPr lang="en-GB"/>
          </a:p>
        </p:txBody>
      </p:sp>
    </p:spTree>
    <p:extLst>
      <p:ext uri="{BB962C8B-B14F-4D97-AF65-F5344CB8AC3E}">
        <p14:creationId xmlns:p14="http://schemas.microsoft.com/office/powerpoint/2010/main" val="3190951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E80E-B9AF-46C5-88FA-7E91D5439E92}"/>
              </a:ext>
            </a:extLst>
          </p:cNvPr>
          <p:cNvSpPr>
            <a:spLocks noGrp="1"/>
          </p:cNvSpPr>
          <p:nvPr>
            <p:ph type="title"/>
          </p:nvPr>
        </p:nvSpPr>
        <p:spPr/>
        <p:txBody>
          <a:bodyPr/>
          <a:lstStyle/>
          <a:p>
            <a:r>
              <a:rPr lang="en-GB" dirty="0"/>
              <a:t>Hello World!</a:t>
            </a:r>
          </a:p>
        </p:txBody>
      </p:sp>
      <p:sp>
        <p:nvSpPr>
          <p:cNvPr id="7" name="Content Placeholder 6">
            <a:extLst>
              <a:ext uri="{FF2B5EF4-FFF2-40B4-BE49-F238E27FC236}">
                <a16:creationId xmlns:a16="http://schemas.microsoft.com/office/drawing/2014/main" id="{4EFF8D77-A3FD-4175-84E5-28B84EAD3230}"/>
              </a:ext>
            </a:extLst>
          </p:cNvPr>
          <p:cNvSpPr>
            <a:spLocks noGrp="1"/>
          </p:cNvSpPr>
          <p:nvPr>
            <p:ph idx="1"/>
          </p:nvPr>
        </p:nvSpPr>
        <p:spPr/>
        <p:txBody>
          <a:bodyPr/>
          <a:lstStyle/>
          <a:p>
            <a:r>
              <a:rPr lang="en-GB" dirty="0"/>
              <a:t>“Hello World!” is the standard introduction to programming</a:t>
            </a:r>
          </a:p>
          <a:p>
            <a:r>
              <a:rPr lang="en-GB" dirty="0"/>
              <a:t>It is a program that simply prints hello world</a:t>
            </a:r>
          </a:p>
          <a:p>
            <a:r>
              <a:rPr lang="en-GB" dirty="0"/>
              <a:t>It is a rather short code snippet to show the syntax of a language</a:t>
            </a:r>
          </a:p>
        </p:txBody>
      </p:sp>
      <p:sp>
        <p:nvSpPr>
          <p:cNvPr id="4" name="Slide Number Placeholder 3">
            <a:extLst>
              <a:ext uri="{FF2B5EF4-FFF2-40B4-BE49-F238E27FC236}">
                <a16:creationId xmlns:a16="http://schemas.microsoft.com/office/drawing/2014/main" id="{B532C2BC-BE14-4BDC-83D3-F87A90B9B708}"/>
              </a:ext>
            </a:extLst>
          </p:cNvPr>
          <p:cNvSpPr>
            <a:spLocks noGrp="1"/>
          </p:cNvSpPr>
          <p:nvPr>
            <p:ph type="sldNum" sz="quarter" idx="12"/>
          </p:nvPr>
        </p:nvSpPr>
        <p:spPr/>
        <p:txBody>
          <a:bodyPr/>
          <a:lstStyle/>
          <a:p>
            <a:fld id="{89C4E583-6443-4199-AF95-A2ECCC288D48}" type="slidenum">
              <a:rPr lang="en-GB" smtClean="0"/>
              <a:pPr/>
              <a:t>17</a:t>
            </a:fld>
            <a:endParaRPr lang="en-GB"/>
          </a:p>
        </p:txBody>
      </p:sp>
    </p:spTree>
    <p:extLst>
      <p:ext uri="{BB962C8B-B14F-4D97-AF65-F5344CB8AC3E}">
        <p14:creationId xmlns:p14="http://schemas.microsoft.com/office/powerpoint/2010/main" val="3170563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1C18-E1B4-4334-AFB8-203AC290EA37}"/>
              </a:ext>
            </a:extLst>
          </p:cNvPr>
          <p:cNvSpPr>
            <a:spLocks noGrp="1"/>
          </p:cNvSpPr>
          <p:nvPr>
            <p:ph type="title"/>
          </p:nvPr>
        </p:nvSpPr>
        <p:spPr/>
        <p:txBody>
          <a:bodyPr/>
          <a:lstStyle/>
          <a:p>
            <a:r>
              <a:rPr lang="en-GB" dirty="0"/>
              <a:t>The Hello Worlds</a:t>
            </a:r>
          </a:p>
        </p:txBody>
      </p:sp>
      <p:sp>
        <p:nvSpPr>
          <p:cNvPr id="4" name="Slide Number Placeholder 3">
            <a:extLst>
              <a:ext uri="{FF2B5EF4-FFF2-40B4-BE49-F238E27FC236}">
                <a16:creationId xmlns:a16="http://schemas.microsoft.com/office/drawing/2014/main" id="{7DE653C9-1751-4C77-80E6-14C74DE26B30}"/>
              </a:ext>
            </a:extLst>
          </p:cNvPr>
          <p:cNvSpPr>
            <a:spLocks noGrp="1"/>
          </p:cNvSpPr>
          <p:nvPr>
            <p:ph type="sldNum" sz="quarter" idx="12"/>
          </p:nvPr>
        </p:nvSpPr>
        <p:spPr/>
        <p:txBody>
          <a:bodyPr/>
          <a:lstStyle/>
          <a:p>
            <a:fld id="{89C4E583-6443-4199-AF95-A2ECCC288D48}" type="slidenum">
              <a:rPr lang="en-GB" smtClean="0"/>
              <a:t>18</a:t>
            </a:fld>
            <a:endParaRPr lang="en-GB"/>
          </a:p>
        </p:txBody>
      </p:sp>
      <p:sp>
        <p:nvSpPr>
          <p:cNvPr id="6" name="TextBox 5">
            <a:extLst>
              <a:ext uri="{FF2B5EF4-FFF2-40B4-BE49-F238E27FC236}">
                <a16:creationId xmlns:a16="http://schemas.microsoft.com/office/drawing/2014/main" id="{9FE15343-C0E9-4EBE-A308-D59C788263C1}"/>
              </a:ext>
            </a:extLst>
          </p:cNvPr>
          <p:cNvSpPr txBox="1"/>
          <p:nvPr/>
        </p:nvSpPr>
        <p:spPr>
          <a:xfrm>
            <a:off x="1097280" y="1984358"/>
            <a:ext cx="3060834" cy="646331"/>
          </a:xfrm>
          <a:prstGeom prst="rect">
            <a:avLst/>
          </a:prstGeom>
          <a:noFill/>
        </p:spPr>
        <p:txBody>
          <a:bodyPr wrap="square" rtlCol="0">
            <a:spAutoFit/>
          </a:bodyPr>
          <a:lstStyle/>
          <a:p>
            <a:r>
              <a:rPr lang="en-GB" dirty="0"/>
              <a:t>Pseudocode:</a:t>
            </a:r>
          </a:p>
          <a:p>
            <a:r>
              <a:rPr lang="en-GB" dirty="0">
                <a:solidFill>
                  <a:schemeClr val="tx1">
                    <a:lumMod val="85000"/>
                    <a:lumOff val="15000"/>
                  </a:schemeClr>
                </a:solidFill>
                <a:latin typeface="Consolas" panose="020B0609020204030204" pitchFamily="49" charset="0"/>
              </a:rPr>
              <a:t>print "Hello World!"</a:t>
            </a:r>
            <a:endParaRPr lang="en-GB" b="0" dirty="0">
              <a:solidFill>
                <a:schemeClr val="tx1">
                  <a:lumMod val="85000"/>
                  <a:lumOff val="15000"/>
                </a:schemeClr>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7F87C0F-4397-470A-8692-22F1AA703C53}"/>
              </a:ext>
            </a:extLst>
          </p:cNvPr>
          <p:cNvSpPr txBox="1"/>
          <p:nvPr/>
        </p:nvSpPr>
        <p:spPr>
          <a:xfrm>
            <a:off x="909588" y="3759231"/>
            <a:ext cx="3248526" cy="646331"/>
          </a:xfrm>
          <a:prstGeom prst="rect">
            <a:avLst/>
          </a:prstGeom>
          <a:noFill/>
        </p:spPr>
        <p:txBody>
          <a:bodyPr wrap="square" rtlCol="0">
            <a:spAutoFit/>
          </a:bodyPr>
          <a:lstStyle/>
          <a:p>
            <a:r>
              <a:rPr lang="en-GB" dirty="0" err="1"/>
              <a:t>Prolog</a:t>
            </a:r>
            <a:r>
              <a:rPr lang="en-GB" dirty="0"/>
              <a:t>:</a:t>
            </a:r>
          </a:p>
          <a:p>
            <a:r>
              <a:rPr lang="en-GB" dirty="0">
                <a:solidFill>
                  <a:srgbClr val="A25D0E"/>
                </a:solidFill>
                <a:latin typeface="Consolas" panose="020B0609020204030204" pitchFamily="49" charset="0"/>
              </a:rPr>
              <a:t>message</a:t>
            </a:r>
            <a:r>
              <a:rPr lang="en-GB" dirty="0">
                <a:solidFill>
                  <a:srgbClr val="424242"/>
                </a:solidFill>
                <a:latin typeface="Consolas" panose="020B0609020204030204" pitchFamily="49" charset="0"/>
              </a:rPr>
              <a:t>(</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E08C81F-C2AB-4EF0-ABA2-80F6F878E866}"/>
              </a:ext>
            </a:extLst>
          </p:cNvPr>
          <p:cNvSpPr txBox="1"/>
          <p:nvPr/>
        </p:nvSpPr>
        <p:spPr>
          <a:xfrm>
            <a:off x="4428913" y="1813743"/>
            <a:ext cx="5666072" cy="1754326"/>
          </a:xfrm>
          <a:prstGeom prst="rect">
            <a:avLst/>
          </a:prstGeom>
          <a:noFill/>
        </p:spPr>
        <p:txBody>
          <a:bodyPr wrap="square" rtlCol="0">
            <a:spAutoFit/>
          </a:bodyPr>
          <a:lstStyle/>
          <a:p>
            <a:r>
              <a:rPr lang="en-GB" dirty="0"/>
              <a:t>Java:</a:t>
            </a:r>
          </a:p>
          <a:p>
            <a:r>
              <a:rPr lang="en-GB" dirty="0">
                <a:solidFill>
                  <a:srgbClr val="2C65B5"/>
                </a:solidFill>
                <a:latin typeface="Consolas" panose="020B0609020204030204" pitchFamily="49" charset="0"/>
              </a:rPr>
              <a:t>class</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HelloWorld</a:t>
            </a:r>
            <a:r>
              <a:rPr lang="en-GB" dirty="0">
                <a:solidFill>
                  <a:srgbClr val="424242"/>
                </a:solidFill>
                <a:latin typeface="Consolas" panose="020B0609020204030204" pitchFamily="49" charset="0"/>
              </a:rPr>
              <a:t>{</a:t>
            </a:r>
          </a:p>
          <a:p>
            <a:r>
              <a:rPr lang="en-GB" dirty="0">
                <a:solidFill>
                  <a:srgbClr val="2C65B5"/>
                </a:solidFill>
                <a:latin typeface="Consolas" panose="020B0609020204030204" pitchFamily="49" charset="0"/>
              </a:rPr>
              <a:t>  public</a:t>
            </a:r>
            <a:r>
              <a:rPr lang="en-GB" dirty="0">
                <a:solidFill>
                  <a:srgbClr val="424242"/>
                </a:solidFill>
                <a:latin typeface="Consolas" panose="020B0609020204030204" pitchFamily="49" charset="0"/>
              </a:rPr>
              <a:t> </a:t>
            </a:r>
            <a:r>
              <a:rPr lang="en-GB" dirty="0">
                <a:solidFill>
                  <a:srgbClr val="2C65B5"/>
                </a:solidFill>
                <a:latin typeface="Consolas" panose="020B0609020204030204" pitchFamily="49" charset="0"/>
              </a:rPr>
              <a:t>static</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void</a:t>
            </a:r>
            <a:r>
              <a:rPr lang="en-GB" dirty="0">
                <a:solidFill>
                  <a:srgbClr val="424242"/>
                </a:solidFill>
                <a:latin typeface="Consolas" panose="020B0609020204030204" pitchFamily="49" charset="0"/>
              </a:rPr>
              <a:t> </a:t>
            </a:r>
            <a:r>
              <a:rPr lang="en-GB" dirty="0">
                <a:solidFill>
                  <a:srgbClr val="A25D0E"/>
                </a:solidFill>
                <a:latin typeface="Consolas" panose="020B0609020204030204" pitchFamily="49" charset="0"/>
              </a:rPr>
              <a:t>main</a:t>
            </a:r>
            <a:r>
              <a:rPr lang="en-GB" dirty="0">
                <a:solidFill>
                  <a:srgbClr val="424242"/>
                </a:solidFill>
                <a:latin typeface="Consolas" panose="020B0609020204030204" pitchFamily="49" charset="0"/>
              </a:rPr>
              <a:t>(</a:t>
            </a:r>
            <a:r>
              <a:rPr lang="en-GB" dirty="0">
                <a:solidFill>
                  <a:srgbClr val="27BBBE"/>
                </a:solidFill>
                <a:latin typeface="Consolas" panose="020B0609020204030204" pitchFamily="49" charset="0"/>
              </a:rPr>
              <a:t>String</a:t>
            </a:r>
            <a:r>
              <a:rPr lang="en-GB" dirty="0">
                <a:solidFill>
                  <a:srgbClr val="424242"/>
                </a:solidFill>
                <a:latin typeface="Consolas" panose="020B0609020204030204" pitchFamily="49" charset="0"/>
              </a:rPr>
              <a:t>[] </a:t>
            </a:r>
            <a:r>
              <a:rPr lang="en-GB" dirty="0" err="1">
                <a:solidFill>
                  <a:srgbClr val="B062A7"/>
                </a:solidFill>
                <a:latin typeface="Consolas" panose="020B0609020204030204" pitchFamily="49" charset="0"/>
              </a:rPr>
              <a:t>args</a:t>
            </a:r>
            <a:r>
              <a:rPr lang="en-GB" dirty="0">
                <a:solidFill>
                  <a:srgbClr val="424242"/>
                </a:solidFill>
                <a:latin typeface="Consolas" panose="020B0609020204030204" pitchFamily="49" charset="0"/>
              </a:rPr>
              <a:t>){</a:t>
            </a:r>
          </a:p>
          <a:p>
            <a:r>
              <a:rPr lang="en-GB" dirty="0">
                <a:solidFill>
                  <a:srgbClr val="B062A7"/>
                </a:solidFill>
                <a:latin typeface="Consolas" panose="020B0609020204030204" pitchFamily="49" charset="0"/>
              </a:rPr>
              <a:t>    </a:t>
            </a:r>
            <a:r>
              <a:rPr lang="en-GB" dirty="0" err="1">
                <a:solidFill>
                  <a:srgbClr val="B062A7"/>
                </a:solidFill>
                <a:latin typeface="Consolas" panose="020B0609020204030204" pitchFamily="49" charset="0"/>
              </a:rPr>
              <a:t>System</a:t>
            </a:r>
            <a:r>
              <a:rPr lang="en-GB" dirty="0" err="1">
                <a:solidFill>
                  <a:srgbClr val="424242"/>
                </a:solidFill>
                <a:latin typeface="Consolas" panose="020B0609020204030204" pitchFamily="49" charset="0"/>
              </a:rPr>
              <a:t>.</a:t>
            </a:r>
            <a:r>
              <a:rPr lang="en-GB" dirty="0" err="1">
                <a:solidFill>
                  <a:srgbClr val="B062A7"/>
                </a:solidFill>
                <a:latin typeface="Consolas" panose="020B0609020204030204" pitchFamily="49" charset="0"/>
              </a:rPr>
              <a:t>out</a:t>
            </a:r>
            <a:r>
              <a:rPr lang="en-GB" dirty="0" err="1">
                <a:solidFill>
                  <a:srgbClr val="424242"/>
                </a:solidFill>
                <a:latin typeface="Consolas" panose="020B0609020204030204" pitchFamily="49" charset="0"/>
              </a:rPr>
              <a:t>.</a:t>
            </a:r>
            <a:r>
              <a:rPr lang="en-GB" dirty="0" err="1">
                <a:solidFill>
                  <a:srgbClr val="A25D0E"/>
                </a:solidFill>
                <a:latin typeface="Consolas" panose="020B0609020204030204" pitchFamily="49" charset="0"/>
              </a:rPr>
              <a:t>println</a:t>
            </a:r>
            <a:r>
              <a:rPr lang="en-GB" dirty="0">
                <a:solidFill>
                  <a:srgbClr val="424242"/>
                </a:solidFill>
                <a:latin typeface="Consolas" panose="020B0609020204030204" pitchFamily="49" charset="0"/>
              </a:rPr>
              <a:t>(“</a:t>
            </a:r>
            <a:r>
              <a:rPr lang="en-GB" dirty="0">
                <a:solidFill>
                  <a:srgbClr val="27BBBE"/>
                </a:solidFill>
                <a:latin typeface="Consolas" panose="020B0609020204030204" pitchFamily="49" charset="0"/>
              </a:rPr>
              <a:t>Hello</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World</a:t>
            </a:r>
            <a:r>
              <a:rPr lang="en-GB" dirty="0">
                <a:solidFill>
                  <a:srgbClr val="424242"/>
                </a:solidFill>
                <a:latin typeface="Consolas" panose="020B0609020204030204" pitchFamily="49" charset="0"/>
              </a:rPr>
              <a:t>!”);</a:t>
            </a:r>
          </a:p>
          <a:p>
            <a:r>
              <a:rPr lang="en-GB" dirty="0">
                <a:solidFill>
                  <a:srgbClr val="424242"/>
                </a:solidFill>
                <a:latin typeface="Consolas" panose="020B0609020204030204" pitchFamily="49" charset="0"/>
              </a:rPr>
              <a:t>  }</a:t>
            </a:r>
          </a:p>
          <a:p>
            <a:r>
              <a:rPr lang="en-GB" dirty="0">
                <a:solidFill>
                  <a:srgbClr val="424242"/>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4FBACDFA-3CE0-4124-8800-551ACCD5349C}"/>
              </a:ext>
            </a:extLst>
          </p:cNvPr>
          <p:cNvSpPr txBox="1"/>
          <p:nvPr/>
        </p:nvSpPr>
        <p:spPr>
          <a:xfrm>
            <a:off x="5271437" y="3449759"/>
            <a:ext cx="5666071" cy="1477328"/>
          </a:xfrm>
          <a:prstGeom prst="rect">
            <a:avLst/>
          </a:prstGeom>
          <a:noFill/>
        </p:spPr>
        <p:txBody>
          <a:bodyPr wrap="square" rtlCol="0">
            <a:spAutoFit/>
          </a:bodyPr>
          <a:lstStyle/>
          <a:p>
            <a:r>
              <a:rPr lang="en-GB" dirty="0"/>
              <a:t>C++:</a:t>
            </a:r>
          </a:p>
          <a:p>
            <a:r>
              <a:rPr lang="en-GB" dirty="0">
                <a:solidFill>
                  <a:srgbClr val="E32791"/>
                </a:solidFill>
                <a:latin typeface="Consolas" panose="020B0609020204030204" pitchFamily="49" charset="0"/>
              </a:rPr>
              <a:t>#include</a:t>
            </a:r>
            <a:r>
              <a:rPr lang="en-GB" dirty="0">
                <a:solidFill>
                  <a:srgbClr val="2C65B5"/>
                </a:solidFill>
                <a:latin typeface="Consolas" panose="020B0609020204030204" pitchFamily="49" charset="0"/>
              </a:rPr>
              <a:t> </a:t>
            </a:r>
            <a:r>
              <a:rPr lang="en-GB" dirty="0">
                <a:solidFill>
                  <a:srgbClr val="488432"/>
                </a:solidFill>
                <a:latin typeface="Consolas" panose="020B0609020204030204" pitchFamily="49" charset="0"/>
              </a:rPr>
              <a:t>&lt;iostream&gt;</a:t>
            </a:r>
            <a:endParaRPr lang="en-GB" dirty="0">
              <a:solidFill>
                <a:srgbClr val="424242"/>
              </a:solidFill>
              <a:latin typeface="Consolas" panose="020B0609020204030204" pitchFamily="49" charset="0"/>
            </a:endParaRPr>
          </a:p>
          <a:p>
            <a:r>
              <a:rPr lang="en-GB" dirty="0" err="1">
                <a:solidFill>
                  <a:srgbClr val="2C65B5"/>
                </a:solidFill>
                <a:latin typeface="Consolas" panose="020B0609020204030204" pitchFamily="49" charset="0"/>
              </a:rPr>
              <a:t>int</a:t>
            </a:r>
            <a:r>
              <a:rPr lang="en-GB" dirty="0">
                <a:solidFill>
                  <a:srgbClr val="424242"/>
                </a:solidFill>
                <a:latin typeface="Consolas" panose="020B0609020204030204" pitchFamily="49" charset="0"/>
              </a:rPr>
              <a:t> </a:t>
            </a:r>
            <a:r>
              <a:rPr lang="en-GB" dirty="0">
                <a:solidFill>
                  <a:srgbClr val="A25D0E"/>
                </a:solidFill>
                <a:latin typeface="Consolas" panose="020B0609020204030204" pitchFamily="49" charset="0"/>
              </a:rPr>
              <a:t>main</a:t>
            </a:r>
            <a:r>
              <a:rPr lang="en-GB" dirty="0">
                <a:solidFill>
                  <a:srgbClr val="424242"/>
                </a:solidFill>
                <a:latin typeface="Consolas" panose="020B0609020204030204" pitchFamily="49" charset="0"/>
              </a:rPr>
              <a:t>() {</a:t>
            </a:r>
          </a:p>
          <a:p>
            <a:r>
              <a:rPr lang="en-GB" dirty="0">
                <a:solidFill>
                  <a:srgbClr val="424242"/>
                </a:solidFill>
                <a:latin typeface="Consolas" panose="020B0609020204030204" pitchFamily="49" charset="0"/>
              </a:rPr>
              <a:t>  </a:t>
            </a:r>
            <a:r>
              <a:rPr lang="en-GB" dirty="0" err="1">
                <a:solidFill>
                  <a:srgbClr val="424242"/>
                </a:solidFill>
                <a:latin typeface="Consolas" panose="020B0609020204030204" pitchFamily="49" charset="0"/>
              </a:rPr>
              <a:t>std</a:t>
            </a:r>
            <a:r>
              <a:rPr lang="en-GB" dirty="0">
                <a:solidFill>
                  <a:srgbClr val="424242"/>
                </a:solidFill>
                <a:latin typeface="Consolas" panose="020B0609020204030204" pitchFamily="49" charset="0"/>
              </a:rPr>
              <a:t>::</a:t>
            </a:r>
            <a:r>
              <a:rPr lang="en-GB" dirty="0" err="1">
                <a:solidFill>
                  <a:srgbClr val="424242"/>
                </a:solidFill>
                <a:latin typeface="Consolas" panose="020B0609020204030204" pitchFamily="49" charset="0"/>
              </a:rPr>
              <a:t>cout</a:t>
            </a:r>
            <a:r>
              <a:rPr lang="en-GB" dirty="0">
                <a:solidFill>
                  <a:srgbClr val="424242"/>
                </a:solidFill>
                <a:latin typeface="Consolas" panose="020B0609020204030204" pitchFamily="49" charset="0"/>
              </a:rPr>
              <a:t> &lt;&lt; </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 &lt;&lt; </a:t>
            </a:r>
            <a:r>
              <a:rPr lang="en-GB" dirty="0" err="1">
                <a:solidFill>
                  <a:srgbClr val="424242"/>
                </a:solidFill>
                <a:latin typeface="Consolas" panose="020B0609020204030204" pitchFamily="49" charset="0"/>
              </a:rPr>
              <a:t>std</a:t>
            </a:r>
            <a:r>
              <a:rPr lang="en-GB" dirty="0">
                <a:solidFill>
                  <a:srgbClr val="424242"/>
                </a:solidFill>
                <a:latin typeface="Consolas" panose="020B0609020204030204" pitchFamily="49" charset="0"/>
              </a:rPr>
              <a:t>::</a:t>
            </a:r>
            <a:r>
              <a:rPr lang="en-GB" dirty="0" err="1">
                <a:solidFill>
                  <a:srgbClr val="424242"/>
                </a:solidFill>
                <a:latin typeface="Consolas" panose="020B0609020204030204" pitchFamily="49" charset="0"/>
              </a:rPr>
              <a:t>endl</a:t>
            </a:r>
            <a:r>
              <a:rPr lang="en-GB" dirty="0">
                <a:solidFill>
                  <a:srgbClr val="424242"/>
                </a:solidFill>
                <a:latin typeface="Consolas" panose="020B0609020204030204" pitchFamily="49" charset="0"/>
              </a:rPr>
              <a:t>;</a:t>
            </a:r>
          </a:p>
          <a:p>
            <a:r>
              <a:rPr lang="en-GB" dirty="0">
                <a:solidFill>
                  <a:srgbClr val="424242"/>
                </a:solidFill>
                <a:latin typeface="Consolas" panose="020B0609020204030204" pitchFamily="49" charset="0"/>
              </a:rPr>
              <a:t>}</a:t>
            </a:r>
          </a:p>
        </p:txBody>
      </p:sp>
      <p:sp>
        <p:nvSpPr>
          <p:cNvPr id="13" name="TextBox 12">
            <a:extLst>
              <a:ext uri="{FF2B5EF4-FFF2-40B4-BE49-F238E27FC236}">
                <a16:creationId xmlns:a16="http://schemas.microsoft.com/office/drawing/2014/main" id="{9DB9B10B-0809-41BA-9778-8A823BA23E37}"/>
              </a:ext>
            </a:extLst>
          </p:cNvPr>
          <p:cNvSpPr txBox="1"/>
          <p:nvPr/>
        </p:nvSpPr>
        <p:spPr>
          <a:xfrm>
            <a:off x="566598" y="2840245"/>
            <a:ext cx="3060834" cy="646331"/>
          </a:xfrm>
          <a:prstGeom prst="rect">
            <a:avLst/>
          </a:prstGeom>
          <a:noFill/>
        </p:spPr>
        <p:txBody>
          <a:bodyPr wrap="square" rtlCol="0">
            <a:spAutoFit/>
          </a:bodyPr>
          <a:lstStyle/>
          <a:p>
            <a:r>
              <a:rPr lang="en-GB" dirty="0"/>
              <a:t>MATLAB:</a:t>
            </a:r>
          </a:p>
          <a:p>
            <a:r>
              <a:rPr lang="en-GB" dirty="0" err="1">
                <a:solidFill>
                  <a:srgbClr val="2C65B5"/>
                </a:solidFill>
                <a:latin typeface="Consolas" panose="020B0609020204030204" pitchFamily="49" charset="0"/>
              </a:rPr>
              <a:t>disp</a:t>
            </a:r>
            <a:r>
              <a:rPr lang="en-GB" dirty="0">
                <a:solidFill>
                  <a:srgbClr val="424242"/>
                </a:solidFill>
                <a:latin typeface="Consolas" panose="020B0609020204030204" pitchFamily="49" charset="0"/>
              </a:rPr>
              <a:t>(</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14" name="Rectangle 13">
            <a:extLst>
              <a:ext uri="{FF2B5EF4-FFF2-40B4-BE49-F238E27FC236}">
                <a16:creationId xmlns:a16="http://schemas.microsoft.com/office/drawing/2014/main" id="{9F9C91F7-E107-4BD6-9A31-9445091BF4CA}"/>
              </a:ext>
            </a:extLst>
          </p:cNvPr>
          <p:cNvSpPr/>
          <p:nvPr/>
        </p:nvSpPr>
        <p:spPr>
          <a:xfrm>
            <a:off x="8729802" y="4824826"/>
            <a:ext cx="2730366" cy="1477328"/>
          </a:xfrm>
          <a:prstGeom prst="rect">
            <a:avLst/>
          </a:prstGeom>
        </p:spPr>
        <p:txBody>
          <a:bodyPr wrap="square">
            <a:spAutoFit/>
          </a:bodyPr>
          <a:lstStyle/>
          <a:p>
            <a:r>
              <a:rPr lang="en-GB" dirty="0">
                <a:solidFill>
                  <a:srgbClr val="424242"/>
                </a:solidFill>
              </a:rPr>
              <a:t>LOLCODE:</a:t>
            </a:r>
          </a:p>
          <a:p>
            <a:r>
              <a:rPr lang="en-GB" dirty="0">
                <a:solidFill>
                  <a:srgbClr val="424242"/>
                </a:solidFill>
                <a:latin typeface="Consolas" panose="020B0609020204030204" pitchFamily="49" charset="0"/>
              </a:rPr>
              <a:t>HAI</a:t>
            </a:r>
          </a:p>
          <a:p>
            <a:r>
              <a:rPr lang="en-GB" dirty="0">
                <a:solidFill>
                  <a:srgbClr val="424242"/>
                </a:solidFill>
                <a:latin typeface="Consolas" panose="020B0609020204030204" pitchFamily="49" charset="0"/>
              </a:rPr>
              <a:t>CAN HAS STDIO?</a:t>
            </a:r>
          </a:p>
          <a:p>
            <a:r>
              <a:rPr lang="en-GB" dirty="0">
                <a:solidFill>
                  <a:srgbClr val="424242"/>
                </a:solidFill>
                <a:latin typeface="Consolas" panose="020B0609020204030204" pitchFamily="49" charset="0"/>
              </a:rPr>
              <a:t>VISIBLE </a:t>
            </a:r>
            <a:r>
              <a:rPr lang="en-GB" dirty="0">
                <a:solidFill>
                  <a:srgbClr val="488432"/>
                </a:solidFill>
                <a:latin typeface="Consolas" panose="020B0609020204030204" pitchFamily="49" charset="0"/>
              </a:rPr>
              <a:t>"HAI WORLD!"</a:t>
            </a:r>
            <a:endParaRPr lang="en-GB" dirty="0">
              <a:solidFill>
                <a:srgbClr val="424242"/>
              </a:solidFill>
              <a:latin typeface="Consolas" panose="020B0609020204030204" pitchFamily="49" charset="0"/>
            </a:endParaRPr>
          </a:p>
          <a:p>
            <a:r>
              <a:rPr lang="en-GB" dirty="0">
                <a:solidFill>
                  <a:srgbClr val="424242"/>
                </a:solidFill>
                <a:latin typeface="Consolas" panose="020B0609020204030204" pitchFamily="49" charset="0"/>
              </a:rPr>
              <a:t>KTHXBYE</a:t>
            </a:r>
            <a:endParaRPr lang="en-GB" b="0" dirty="0">
              <a:solidFill>
                <a:srgbClr val="424242"/>
              </a:solidFill>
              <a:effectLst/>
              <a:latin typeface="Consolas" panose="020B0609020204030204" pitchFamily="49" charset="0"/>
            </a:endParaRPr>
          </a:p>
        </p:txBody>
      </p:sp>
      <p:grpSp>
        <p:nvGrpSpPr>
          <p:cNvPr id="18" name="Group 17">
            <a:extLst>
              <a:ext uri="{FF2B5EF4-FFF2-40B4-BE49-F238E27FC236}">
                <a16:creationId xmlns:a16="http://schemas.microsoft.com/office/drawing/2014/main" id="{4E7F4CF9-80ED-4678-8B63-4B59405DFD9D}"/>
              </a:ext>
            </a:extLst>
          </p:cNvPr>
          <p:cNvGrpSpPr/>
          <p:nvPr/>
        </p:nvGrpSpPr>
        <p:grpSpPr>
          <a:xfrm>
            <a:off x="10559577" y="1799692"/>
            <a:ext cx="1362076" cy="1754327"/>
            <a:chOff x="4573870" y="3544502"/>
            <a:chExt cx="1362076" cy="1754327"/>
          </a:xfrm>
        </p:grpSpPr>
        <p:pic>
          <p:nvPicPr>
            <p:cNvPr id="16" name="Picture 15" descr="A picture containing colorful, object, yellow, building&#10;&#10;Description generated with high confidence">
              <a:extLst>
                <a:ext uri="{FF2B5EF4-FFF2-40B4-BE49-F238E27FC236}">
                  <a16:creationId xmlns:a16="http://schemas.microsoft.com/office/drawing/2014/main" id="{98827A59-6DCC-4A09-A6DE-CCDECB38B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3870" y="3936754"/>
              <a:ext cx="1362075" cy="1362075"/>
            </a:xfrm>
            <a:prstGeom prst="rect">
              <a:avLst/>
            </a:prstGeom>
          </p:spPr>
        </p:pic>
        <p:sp>
          <p:nvSpPr>
            <p:cNvPr id="17" name="TextBox 16">
              <a:extLst>
                <a:ext uri="{FF2B5EF4-FFF2-40B4-BE49-F238E27FC236}">
                  <a16:creationId xmlns:a16="http://schemas.microsoft.com/office/drawing/2014/main" id="{FADC46F0-E84F-4EFD-9CA7-F6DE0C949CEC}"/>
                </a:ext>
              </a:extLst>
            </p:cNvPr>
            <p:cNvSpPr txBox="1"/>
            <p:nvPr/>
          </p:nvSpPr>
          <p:spPr>
            <a:xfrm>
              <a:off x="4573870" y="3544502"/>
              <a:ext cx="1362076" cy="369332"/>
            </a:xfrm>
            <a:prstGeom prst="rect">
              <a:avLst/>
            </a:prstGeom>
            <a:noFill/>
          </p:spPr>
          <p:txBody>
            <a:bodyPr wrap="square" rtlCol="0">
              <a:spAutoFit/>
            </a:bodyPr>
            <a:lstStyle/>
            <a:p>
              <a:r>
                <a:rPr lang="en-GB" dirty="0"/>
                <a:t>PIET:</a:t>
              </a:r>
              <a:endParaRPr lang="en-GB" dirty="0">
                <a:latin typeface="Consolas" panose="020B0609020204030204" pitchFamily="49" charset="0"/>
              </a:endParaRPr>
            </a:p>
          </p:txBody>
        </p:sp>
      </p:grpSp>
      <p:sp>
        <p:nvSpPr>
          <p:cNvPr id="19" name="Rectangle 18">
            <a:extLst>
              <a:ext uri="{FF2B5EF4-FFF2-40B4-BE49-F238E27FC236}">
                <a16:creationId xmlns:a16="http://schemas.microsoft.com/office/drawing/2014/main" id="{5C9BED32-3496-46FD-9198-24CDAA25B697}"/>
              </a:ext>
            </a:extLst>
          </p:cNvPr>
          <p:cNvSpPr/>
          <p:nvPr/>
        </p:nvSpPr>
        <p:spPr>
          <a:xfrm>
            <a:off x="1247237" y="5199742"/>
            <a:ext cx="6857236" cy="923330"/>
          </a:xfrm>
          <a:prstGeom prst="rect">
            <a:avLst/>
          </a:prstGeom>
        </p:spPr>
        <p:txBody>
          <a:bodyPr wrap="square">
            <a:spAutoFit/>
          </a:bodyPr>
          <a:lstStyle/>
          <a:p>
            <a:r>
              <a:rPr lang="en-GB" dirty="0">
                <a:solidFill>
                  <a:srgbClr val="424242"/>
                </a:solidFill>
              </a:rPr>
              <a:t>Brainfuck:</a:t>
            </a:r>
          </a:p>
          <a:p>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&lt;&lt;&lt;</a:t>
            </a:r>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p>
          <a:p>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&lt;&lt;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3" name="TextBox 2">
            <a:extLst>
              <a:ext uri="{FF2B5EF4-FFF2-40B4-BE49-F238E27FC236}">
                <a16:creationId xmlns:a16="http://schemas.microsoft.com/office/drawing/2014/main" id="{A19AC9C5-15A8-437E-9556-6F9D11F426E4}"/>
              </a:ext>
            </a:extLst>
          </p:cNvPr>
          <p:cNvSpPr txBox="1"/>
          <p:nvPr/>
        </p:nvSpPr>
        <p:spPr>
          <a:xfrm>
            <a:off x="8053623" y="831275"/>
            <a:ext cx="1352358" cy="369332"/>
          </a:xfrm>
          <a:prstGeom prst="rect">
            <a:avLst/>
          </a:prstGeom>
          <a:noFill/>
        </p:spPr>
        <p:txBody>
          <a:bodyPr wrap="none" rtlCol="0">
            <a:spAutoFit/>
          </a:bodyPr>
          <a:lstStyle/>
          <a:p>
            <a:r>
              <a:rPr lang="en-GB" dirty="0"/>
              <a:t>Whitespace:</a:t>
            </a:r>
          </a:p>
        </p:txBody>
      </p:sp>
    </p:spTree>
    <p:extLst>
      <p:ext uri="{BB962C8B-B14F-4D97-AF65-F5344CB8AC3E}">
        <p14:creationId xmlns:p14="http://schemas.microsoft.com/office/powerpoint/2010/main" val="408885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3" grpId="0"/>
      <p:bldP spid="14" grpId="0"/>
      <p:bldP spid="19"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5D16-3FDE-4AB4-B852-2E800ACB3B8E}"/>
              </a:ext>
            </a:extLst>
          </p:cNvPr>
          <p:cNvSpPr>
            <a:spLocks noGrp="1"/>
          </p:cNvSpPr>
          <p:nvPr>
            <p:ph type="title"/>
          </p:nvPr>
        </p:nvSpPr>
        <p:spPr/>
        <p:txBody>
          <a:bodyPr/>
          <a:lstStyle/>
          <a:p>
            <a:r>
              <a:rPr lang="en-GB" dirty="0"/>
              <a:t>And now Python</a:t>
            </a:r>
          </a:p>
        </p:txBody>
      </p:sp>
      <p:sp>
        <p:nvSpPr>
          <p:cNvPr id="3" name="Content Placeholder 2">
            <a:extLst>
              <a:ext uri="{FF2B5EF4-FFF2-40B4-BE49-F238E27FC236}">
                <a16:creationId xmlns:a16="http://schemas.microsoft.com/office/drawing/2014/main" id="{87376590-54B2-491E-AA58-BCE3ADFA7DD1}"/>
              </a:ext>
            </a:extLst>
          </p:cNvPr>
          <p:cNvSpPr>
            <a:spLocks noGrp="1"/>
          </p:cNvSpPr>
          <p:nvPr>
            <p:ph idx="1"/>
          </p:nvPr>
        </p:nvSpPr>
        <p:spPr/>
        <p:txBody>
          <a:bodyPr/>
          <a:lstStyle/>
          <a:p>
            <a:pPr marL="809625" lvl="0" indent="0" defTabSz="457200">
              <a:lnSpc>
                <a:spcPct val="100000"/>
              </a:lnSpc>
              <a:spcBef>
                <a:spcPts val="0"/>
              </a:spcBef>
              <a:spcAft>
                <a:spcPts val="0"/>
              </a:spcAft>
              <a:buClrTx/>
              <a:buSzTx/>
              <a:buNone/>
            </a:pPr>
            <a:r>
              <a:rPr lang="en-GB" sz="1800" dirty="0">
                <a:solidFill>
                  <a:srgbClr val="608B4E"/>
                </a:solidFill>
                <a:latin typeface="Consolas" panose="020B0609020204030204" pitchFamily="49" charset="0"/>
              </a:rPr>
              <a:t># this prints "Hello World!“</a:t>
            </a:r>
            <a:br>
              <a:rPr lang="en-GB" sz="1800" dirty="0">
                <a:solidFill>
                  <a:srgbClr val="D4D4D4"/>
                </a:solidFill>
                <a:latin typeface="Consolas" panose="020B0609020204030204" pitchFamily="49" charset="0"/>
              </a:rPr>
            </a:br>
            <a:r>
              <a:rPr lang="en-GB" sz="1800" dirty="0">
                <a:solidFill>
                  <a:srgbClr val="DCDCAA"/>
                </a:solidFill>
                <a:latin typeface="Consolas" panose="020B0609020204030204" pitchFamily="49" charset="0"/>
              </a:rPr>
              <a:t>print</a:t>
            </a:r>
            <a:r>
              <a:rPr lang="en-GB" sz="1800" dirty="0">
                <a:solidFill>
                  <a:srgbClr val="D4D4D4"/>
                </a:solidFill>
                <a:latin typeface="Consolas" panose="020B0609020204030204" pitchFamily="49" charset="0"/>
              </a:rPr>
              <a:t>(</a:t>
            </a:r>
            <a:r>
              <a:rPr lang="en-GB" sz="1800" dirty="0">
                <a:solidFill>
                  <a:srgbClr val="CE9178"/>
                </a:solidFill>
                <a:latin typeface="Consolas" panose="020B0609020204030204" pitchFamily="49" charset="0"/>
              </a:rPr>
              <a:t>"Hello World!"</a:t>
            </a:r>
            <a:r>
              <a:rPr lang="en-GB" sz="1800" dirty="0">
                <a:solidFill>
                  <a:srgbClr val="D4D4D4"/>
                </a:solidFill>
                <a:latin typeface="Consolas" panose="020B0609020204030204" pitchFamily="49" charset="0"/>
              </a:rPr>
              <a:t>)</a:t>
            </a:r>
          </a:p>
          <a:p>
            <a:r>
              <a:rPr lang="en-GB" dirty="0"/>
              <a:t>The line with `#` at the front is a </a:t>
            </a:r>
            <a:r>
              <a:rPr lang="en-GB" i="1" dirty="0"/>
              <a:t>comment</a:t>
            </a:r>
            <a:endParaRPr lang="en-GB" dirty="0"/>
          </a:p>
          <a:p>
            <a:r>
              <a:rPr lang="en-GB" dirty="0"/>
              <a:t>Comments can be used to explain you ideas, or a certain code piece</a:t>
            </a:r>
          </a:p>
          <a:p>
            <a:r>
              <a:rPr lang="en-GB" dirty="0"/>
              <a:t>Comments are ignored by the interpreter when executing the script</a:t>
            </a:r>
          </a:p>
        </p:txBody>
      </p:sp>
      <p:sp>
        <p:nvSpPr>
          <p:cNvPr id="4" name="Slide Number Placeholder 3">
            <a:extLst>
              <a:ext uri="{FF2B5EF4-FFF2-40B4-BE49-F238E27FC236}">
                <a16:creationId xmlns:a16="http://schemas.microsoft.com/office/drawing/2014/main" id="{5A33ABF8-FEC7-43CE-9F3D-39308558E8E5}"/>
              </a:ext>
            </a:extLst>
          </p:cNvPr>
          <p:cNvSpPr>
            <a:spLocks noGrp="1"/>
          </p:cNvSpPr>
          <p:nvPr>
            <p:ph type="sldNum" sz="quarter" idx="12"/>
          </p:nvPr>
        </p:nvSpPr>
        <p:spPr/>
        <p:txBody>
          <a:bodyPr/>
          <a:lstStyle/>
          <a:p>
            <a:fld id="{89C4E583-6443-4199-AF95-A2ECCC288D48}" type="slidenum">
              <a:rPr lang="en-GB" smtClean="0"/>
              <a:t>19</a:t>
            </a:fld>
            <a:endParaRPr lang="en-GB"/>
          </a:p>
        </p:txBody>
      </p:sp>
    </p:spTree>
    <p:extLst>
      <p:ext uri="{BB962C8B-B14F-4D97-AF65-F5344CB8AC3E}">
        <p14:creationId xmlns:p14="http://schemas.microsoft.com/office/powerpoint/2010/main" val="4223126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CF310-6B17-475B-AE3D-2AF20461847F}"/>
              </a:ext>
            </a:extLst>
          </p:cNvPr>
          <p:cNvSpPr>
            <a:spLocks noGrp="1"/>
          </p:cNvSpPr>
          <p:nvPr>
            <p:ph type="title"/>
          </p:nvPr>
        </p:nvSpPr>
        <p:spPr/>
        <p:txBody>
          <a:bodyPr/>
          <a:lstStyle/>
          <a:p>
            <a:r>
              <a:rPr lang="en-GB" dirty="0"/>
              <a:t>Organisation</a:t>
            </a:r>
          </a:p>
        </p:txBody>
      </p:sp>
      <p:sp>
        <p:nvSpPr>
          <p:cNvPr id="4" name="Slide Number Placeholder 3">
            <a:extLst>
              <a:ext uri="{FF2B5EF4-FFF2-40B4-BE49-F238E27FC236}">
                <a16:creationId xmlns:a16="http://schemas.microsoft.com/office/drawing/2014/main" id="{F0DCB621-E9D2-4AF1-AF60-AF530DCD104F}"/>
              </a:ext>
            </a:extLst>
          </p:cNvPr>
          <p:cNvSpPr>
            <a:spLocks noGrp="1"/>
          </p:cNvSpPr>
          <p:nvPr>
            <p:ph type="sldNum" sz="quarter" idx="12"/>
          </p:nvPr>
        </p:nvSpPr>
        <p:spPr/>
        <p:txBody>
          <a:bodyPr/>
          <a:lstStyle/>
          <a:p>
            <a:fld id="{89C4E583-6443-4199-AF95-A2ECCC288D48}" type="slidenum">
              <a:rPr lang="en-GB" smtClean="0"/>
              <a:pPr/>
              <a:t>2</a:t>
            </a:fld>
            <a:endParaRPr lang="en-GB"/>
          </a:p>
        </p:txBody>
      </p:sp>
    </p:spTree>
    <p:extLst>
      <p:ext uri="{BB962C8B-B14F-4D97-AF65-F5344CB8AC3E}">
        <p14:creationId xmlns:p14="http://schemas.microsoft.com/office/powerpoint/2010/main" val="1438144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F433-7DB5-4326-BA0A-6DEEE11D6F10}"/>
              </a:ext>
            </a:extLst>
          </p:cNvPr>
          <p:cNvSpPr>
            <a:spLocks noGrp="1"/>
          </p:cNvSpPr>
          <p:nvPr>
            <p:ph type="title"/>
          </p:nvPr>
        </p:nvSpPr>
        <p:spPr/>
        <p:txBody>
          <a:bodyPr/>
          <a:lstStyle/>
          <a:p>
            <a:r>
              <a:rPr lang="en-GB" dirty="0"/>
              <a:t>Setup</a:t>
            </a:r>
          </a:p>
        </p:txBody>
      </p:sp>
      <p:sp>
        <p:nvSpPr>
          <p:cNvPr id="4" name="Slide Number Placeholder 3">
            <a:extLst>
              <a:ext uri="{FF2B5EF4-FFF2-40B4-BE49-F238E27FC236}">
                <a16:creationId xmlns:a16="http://schemas.microsoft.com/office/drawing/2014/main" id="{8BB5D6EB-EAFB-4F70-A2A2-331057F66026}"/>
              </a:ext>
            </a:extLst>
          </p:cNvPr>
          <p:cNvSpPr>
            <a:spLocks noGrp="1"/>
          </p:cNvSpPr>
          <p:nvPr>
            <p:ph type="sldNum" sz="quarter" idx="12"/>
          </p:nvPr>
        </p:nvSpPr>
        <p:spPr/>
        <p:txBody>
          <a:bodyPr/>
          <a:lstStyle/>
          <a:p>
            <a:fld id="{89C4E583-6443-4199-AF95-A2ECCC288D48}" type="slidenum">
              <a:rPr lang="en-GB" smtClean="0"/>
              <a:t>20</a:t>
            </a:fld>
            <a:endParaRPr lang="en-GB"/>
          </a:p>
        </p:txBody>
      </p:sp>
    </p:spTree>
    <p:extLst>
      <p:ext uri="{BB962C8B-B14F-4D97-AF65-F5344CB8AC3E}">
        <p14:creationId xmlns:p14="http://schemas.microsoft.com/office/powerpoint/2010/main" val="134962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11BC-CDBE-431B-B50E-F3623A21AB2B}"/>
              </a:ext>
            </a:extLst>
          </p:cNvPr>
          <p:cNvSpPr>
            <a:spLocks noGrp="1"/>
          </p:cNvSpPr>
          <p:nvPr>
            <p:ph type="title"/>
          </p:nvPr>
        </p:nvSpPr>
        <p:spPr/>
        <p:txBody>
          <a:bodyPr/>
          <a:lstStyle/>
          <a:p>
            <a:r>
              <a:rPr lang="en-GB" dirty="0"/>
              <a:t>Installing Python</a:t>
            </a:r>
          </a:p>
        </p:txBody>
      </p:sp>
      <p:sp>
        <p:nvSpPr>
          <p:cNvPr id="6" name="Content Placeholder 5">
            <a:extLst>
              <a:ext uri="{FF2B5EF4-FFF2-40B4-BE49-F238E27FC236}">
                <a16:creationId xmlns:a16="http://schemas.microsoft.com/office/drawing/2014/main" id="{5B489288-A8BA-4100-96F3-3792D7F2AF41}"/>
              </a:ext>
            </a:extLst>
          </p:cNvPr>
          <p:cNvSpPr>
            <a:spLocks noGrp="1"/>
          </p:cNvSpPr>
          <p:nvPr>
            <p:ph idx="1"/>
          </p:nvPr>
        </p:nvSpPr>
        <p:spPr/>
        <p:txBody>
          <a:bodyPr/>
          <a:lstStyle/>
          <a:p>
            <a:r>
              <a:rPr lang="de-DE" dirty="0" err="1"/>
              <a:t>We</a:t>
            </a:r>
            <a:r>
              <a:rPr lang="de-DE" dirty="0"/>
              <a:t> </a:t>
            </a:r>
            <a:r>
              <a:rPr lang="de-DE" dirty="0" err="1"/>
              <a:t>recommend</a:t>
            </a:r>
            <a:r>
              <a:rPr lang="de-DE" dirty="0"/>
              <a:t> </a:t>
            </a:r>
            <a:r>
              <a:rPr lang="de-DE" dirty="0" err="1"/>
              <a:t>using</a:t>
            </a:r>
            <a:r>
              <a:rPr lang="de-DE" dirty="0"/>
              <a:t> </a:t>
            </a:r>
            <a:r>
              <a:rPr lang="de-DE" dirty="0" err="1"/>
              <a:t>miniconda</a:t>
            </a:r>
            <a:endParaRPr lang="de-DE" dirty="0"/>
          </a:p>
          <a:p>
            <a:pPr lvl="1"/>
            <a:r>
              <a:rPr lang="de-DE" dirty="0" err="1"/>
              <a:t>Miniconda</a:t>
            </a:r>
            <a:r>
              <a:rPr lang="de-DE" dirty="0"/>
              <a:t> </a:t>
            </a:r>
            <a:r>
              <a:rPr lang="de-DE" dirty="0" err="1"/>
              <a:t>is</a:t>
            </a:r>
            <a:r>
              <a:rPr lang="de-DE" dirty="0"/>
              <a:t> a </a:t>
            </a:r>
            <a:r>
              <a:rPr lang="de-DE" i="1" dirty="0" err="1"/>
              <a:t>package</a:t>
            </a:r>
            <a:r>
              <a:rPr lang="de-DE" i="1" dirty="0"/>
              <a:t> </a:t>
            </a:r>
            <a:r>
              <a:rPr lang="de-DE" i="1" dirty="0" err="1"/>
              <a:t>management</a:t>
            </a:r>
            <a:r>
              <a:rPr lang="de-DE" dirty="0"/>
              <a:t> s</a:t>
            </a:r>
            <a:r>
              <a:rPr lang="en-GB" dirty="0" err="1"/>
              <a:t>ystem</a:t>
            </a:r>
            <a:r>
              <a:rPr lang="en-GB" dirty="0"/>
              <a:t> and makes managing a Python installation easy</a:t>
            </a:r>
          </a:p>
          <a:p>
            <a:pPr lvl="1"/>
            <a:r>
              <a:rPr lang="en-GB" dirty="0"/>
              <a:t>Download </a:t>
            </a:r>
            <a:r>
              <a:rPr lang="en-GB" dirty="0" err="1"/>
              <a:t>Miniconda</a:t>
            </a:r>
            <a:r>
              <a:rPr lang="en-GB" dirty="0"/>
              <a:t> from:  </a:t>
            </a:r>
            <a:r>
              <a:rPr lang="en-GB" dirty="0">
                <a:hlinkClick r:id="rId2"/>
              </a:rPr>
              <a:t>conda.io/miniconda.html</a:t>
            </a:r>
            <a:endParaRPr lang="en-GB" dirty="0"/>
          </a:p>
          <a:p>
            <a:pPr lvl="1"/>
            <a:r>
              <a:rPr lang="en-GB" dirty="0"/>
              <a:t>Install and add it to your path</a:t>
            </a:r>
          </a:p>
          <a:p>
            <a:pPr lvl="2"/>
            <a:r>
              <a:rPr lang="en-GB" dirty="0"/>
              <a:t>Refer to the documentation for that or, if you are having trouble, come into the walk in session</a:t>
            </a:r>
          </a:p>
          <a:p>
            <a:pPr lvl="1"/>
            <a:r>
              <a:rPr lang="en-GB" dirty="0"/>
              <a:t>Then run the following commands in your terminal</a:t>
            </a:r>
          </a:p>
          <a:p>
            <a:pPr lvl="2"/>
            <a:r>
              <a:rPr lang="en-GB" dirty="0" err="1">
                <a:latin typeface="Consolas" panose="020B0609020204030204" pitchFamily="49" charset="0"/>
              </a:rPr>
              <a:t>conda</a:t>
            </a:r>
            <a:r>
              <a:rPr lang="en-GB" dirty="0">
                <a:latin typeface="Consolas" panose="020B0609020204030204" pitchFamily="49" charset="0"/>
              </a:rPr>
              <a:t> install pip </a:t>
            </a:r>
            <a:r>
              <a:rPr lang="en-GB" dirty="0" err="1">
                <a:latin typeface="Consolas" panose="020B0609020204030204" pitchFamily="49" charset="0"/>
              </a:rPr>
              <a:t>numpy</a:t>
            </a:r>
            <a:r>
              <a:rPr lang="en-GB" dirty="0">
                <a:latin typeface="Consolas" panose="020B0609020204030204" pitchFamily="49" charset="0"/>
              </a:rPr>
              <a:t> matplotlib </a:t>
            </a:r>
            <a:r>
              <a:rPr lang="en-GB" dirty="0" err="1">
                <a:latin typeface="Consolas" panose="020B0609020204030204" pitchFamily="49" charset="0"/>
              </a:rPr>
              <a:t>scipy</a:t>
            </a:r>
            <a:endParaRPr lang="en-GB" dirty="0">
              <a:latin typeface="Consolas" panose="020B0609020204030204" pitchFamily="49" charset="0"/>
            </a:endParaRPr>
          </a:p>
          <a:p>
            <a:pPr lvl="1"/>
            <a:r>
              <a:rPr lang="en-GB" dirty="0"/>
              <a:t>Some packages that are used in e.g. </a:t>
            </a:r>
            <a:r>
              <a:rPr lang="en-GB" dirty="0" err="1"/>
              <a:t>neuroinformatics</a:t>
            </a:r>
            <a:r>
              <a:rPr lang="en-GB" dirty="0"/>
              <a:t>, computer vision, etc.</a:t>
            </a:r>
          </a:p>
          <a:p>
            <a:pPr lvl="2"/>
            <a:r>
              <a:rPr lang="en-GB" dirty="0" err="1">
                <a:latin typeface="Consolas" panose="020B0609020204030204" pitchFamily="49" charset="0"/>
              </a:rPr>
              <a:t>conda</a:t>
            </a:r>
            <a:r>
              <a:rPr lang="en-GB" dirty="0">
                <a:latin typeface="Consolas" panose="020B0609020204030204" pitchFamily="49" charset="0"/>
              </a:rPr>
              <a:t> install pandas </a:t>
            </a:r>
            <a:r>
              <a:rPr lang="en-GB" dirty="0" err="1">
                <a:latin typeface="Consolas" panose="020B0609020204030204" pitchFamily="49" charset="0"/>
              </a:rPr>
              <a:t>jupyter</a:t>
            </a:r>
            <a:r>
              <a:rPr lang="en-GB" dirty="0">
                <a:latin typeface="Consolas" panose="020B0609020204030204" pitchFamily="49" charset="0"/>
              </a:rPr>
              <a:t> </a:t>
            </a:r>
            <a:r>
              <a:rPr lang="en-GB" dirty="0" err="1">
                <a:latin typeface="Consolas" panose="020B0609020204030204" pitchFamily="49" charset="0"/>
              </a:rPr>
              <a:t>scikit</a:t>
            </a:r>
            <a:r>
              <a:rPr lang="en-GB" dirty="0">
                <a:latin typeface="Consolas" panose="020B0609020204030204" pitchFamily="49" charset="0"/>
              </a:rPr>
              <a:t>-learn </a:t>
            </a:r>
            <a:r>
              <a:rPr lang="en-GB" dirty="0" err="1">
                <a:latin typeface="Consolas" panose="020B0609020204030204" pitchFamily="49" charset="0"/>
              </a:rPr>
              <a:t>scikit</a:t>
            </a:r>
            <a:r>
              <a:rPr lang="en-GB" dirty="0">
                <a:latin typeface="Consolas" panose="020B0609020204030204" pitchFamily="49" charset="0"/>
              </a:rPr>
              <a:t>-image</a:t>
            </a:r>
          </a:p>
          <a:p>
            <a:r>
              <a:rPr lang="en-GB" dirty="0"/>
              <a:t>You can of course also download Python from the official website and use pip</a:t>
            </a:r>
          </a:p>
        </p:txBody>
      </p:sp>
      <p:sp>
        <p:nvSpPr>
          <p:cNvPr id="3" name="Slide Number Placeholder 2">
            <a:extLst>
              <a:ext uri="{FF2B5EF4-FFF2-40B4-BE49-F238E27FC236}">
                <a16:creationId xmlns:a16="http://schemas.microsoft.com/office/drawing/2014/main" id="{23D73627-6CE6-48E3-945C-B97840BB4970}"/>
              </a:ext>
            </a:extLst>
          </p:cNvPr>
          <p:cNvSpPr>
            <a:spLocks noGrp="1"/>
          </p:cNvSpPr>
          <p:nvPr>
            <p:ph type="sldNum" sz="quarter" idx="12"/>
          </p:nvPr>
        </p:nvSpPr>
        <p:spPr/>
        <p:txBody>
          <a:bodyPr/>
          <a:lstStyle/>
          <a:p>
            <a:fld id="{89C4E583-6443-4199-AF95-A2ECCC288D48}" type="slidenum">
              <a:rPr lang="en-GB" smtClean="0"/>
              <a:t>21</a:t>
            </a:fld>
            <a:endParaRPr lang="en-GB"/>
          </a:p>
        </p:txBody>
      </p:sp>
    </p:spTree>
    <p:extLst>
      <p:ext uri="{BB962C8B-B14F-4D97-AF65-F5344CB8AC3E}">
        <p14:creationId xmlns:p14="http://schemas.microsoft.com/office/powerpoint/2010/main" val="382400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82C-4AA4-4215-B40A-7A586CBDD72D}"/>
              </a:ext>
            </a:extLst>
          </p:cNvPr>
          <p:cNvSpPr>
            <a:spLocks noGrp="1"/>
          </p:cNvSpPr>
          <p:nvPr>
            <p:ph type="title"/>
          </p:nvPr>
        </p:nvSpPr>
        <p:spPr/>
        <p:txBody>
          <a:bodyPr/>
          <a:lstStyle/>
          <a:p>
            <a:r>
              <a:rPr lang="en-GB" dirty="0"/>
              <a:t>Using Python</a:t>
            </a:r>
          </a:p>
        </p:txBody>
      </p:sp>
      <p:sp>
        <p:nvSpPr>
          <p:cNvPr id="3" name="Content Placeholder 2">
            <a:extLst>
              <a:ext uri="{FF2B5EF4-FFF2-40B4-BE49-F238E27FC236}">
                <a16:creationId xmlns:a16="http://schemas.microsoft.com/office/drawing/2014/main" id="{76CE8E8D-595C-46A2-89B9-7E2A2CDC9F2F}"/>
              </a:ext>
            </a:extLst>
          </p:cNvPr>
          <p:cNvSpPr>
            <a:spLocks noGrp="1"/>
          </p:cNvSpPr>
          <p:nvPr>
            <p:ph idx="1"/>
          </p:nvPr>
        </p:nvSpPr>
        <p:spPr>
          <a:xfrm>
            <a:off x="1097280" y="1845734"/>
            <a:ext cx="10058400" cy="4023360"/>
          </a:xfrm>
        </p:spPr>
        <p:txBody>
          <a:bodyPr/>
          <a:lstStyle/>
          <a:p>
            <a:r>
              <a:rPr lang="en-GB" dirty="0"/>
              <a:t>You can use Python fully from the command line in the </a:t>
            </a:r>
            <a:r>
              <a:rPr lang="en-GB" i="1" dirty="0"/>
              <a:t>Python shell</a:t>
            </a:r>
            <a:endParaRPr lang="en-GB" dirty="0"/>
          </a:p>
          <a:p>
            <a:pPr lvl="1"/>
            <a:r>
              <a:rPr lang="en-GB" dirty="0"/>
              <a:t>To start the Python shell, in your terminal type: </a:t>
            </a:r>
            <a:r>
              <a:rPr lang="en-GB" dirty="0">
                <a:latin typeface="Consolas" panose="020B0609020204030204" pitchFamily="49" charset="0"/>
              </a:rPr>
              <a:t>Python</a:t>
            </a:r>
          </a:p>
          <a:p>
            <a:pPr lvl="1"/>
            <a:r>
              <a:rPr lang="en-GB" dirty="0"/>
              <a:t>This should give some message about the version and the current line should start with </a:t>
            </a:r>
            <a:r>
              <a:rPr lang="en-GB" dirty="0">
                <a:latin typeface="Consolas" panose="020B0609020204030204" pitchFamily="49" charset="0"/>
              </a:rPr>
              <a:t>&gt;&gt;&gt;</a:t>
            </a:r>
          </a:p>
          <a:p>
            <a:r>
              <a:rPr lang="en-GB" dirty="0"/>
              <a:t>However, this is a bit tedious as it is missing some features and you cannot save your code</a:t>
            </a:r>
          </a:p>
          <a:p>
            <a:pPr lvl="1"/>
            <a:r>
              <a:rPr lang="en-GB" dirty="0"/>
              <a:t>Better to use an </a:t>
            </a:r>
            <a:r>
              <a:rPr lang="en-GB" b="1" dirty="0"/>
              <a:t>IDE</a:t>
            </a:r>
          </a:p>
          <a:p>
            <a:pPr lvl="2"/>
            <a:r>
              <a:rPr lang="en-GB" dirty="0"/>
              <a:t>An IDE is an </a:t>
            </a:r>
            <a:r>
              <a:rPr lang="en-GB" i="1" dirty="0"/>
              <a:t>Integrated Development Environment</a:t>
            </a:r>
          </a:p>
          <a:p>
            <a:pPr lvl="1"/>
            <a:r>
              <a:rPr lang="en-GB" dirty="0"/>
              <a:t>It offers features which makes coding easier like code completion, debugging help, and of course saving your code</a:t>
            </a:r>
          </a:p>
        </p:txBody>
      </p:sp>
      <p:sp>
        <p:nvSpPr>
          <p:cNvPr id="4" name="Slide Number Placeholder 3">
            <a:extLst>
              <a:ext uri="{FF2B5EF4-FFF2-40B4-BE49-F238E27FC236}">
                <a16:creationId xmlns:a16="http://schemas.microsoft.com/office/drawing/2014/main" id="{E9D179E4-3441-47A5-8452-5F23C7F680EE}"/>
              </a:ext>
            </a:extLst>
          </p:cNvPr>
          <p:cNvSpPr>
            <a:spLocks noGrp="1"/>
          </p:cNvSpPr>
          <p:nvPr>
            <p:ph type="sldNum" sz="quarter" idx="12"/>
          </p:nvPr>
        </p:nvSpPr>
        <p:spPr/>
        <p:txBody>
          <a:bodyPr/>
          <a:lstStyle/>
          <a:p>
            <a:fld id="{89C4E583-6443-4199-AF95-A2ECCC288D48}" type="slidenum">
              <a:rPr lang="en-GB" smtClean="0"/>
              <a:t>22</a:t>
            </a:fld>
            <a:endParaRPr lang="en-GB"/>
          </a:p>
        </p:txBody>
      </p:sp>
    </p:spTree>
    <p:extLst>
      <p:ext uri="{BB962C8B-B14F-4D97-AF65-F5344CB8AC3E}">
        <p14:creationId xmlns:p14="http://schemas.microsoft.com/office/powerpoint/2010/main" val="60453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6AEB-D5BA-4EFA-AB2F-E7546A95E9F7}"/>
              </a:ext>
            </a:extLst>
          </p:cNvPr>
          <p:cNvSpPr>
            <a:spLocks noGrp="1"/>
          </p:cNvSpPr>
          <p:nvPr>
            <p:ph type="title"/>
          </p:nvPr>
        </p:nvSpPr>
        <p:spPr/>
        <p:txBody>
          <a:bodyPr/>
          <a:lstStyle/>
          <a:p>
            <a:r>
              <a:rPr lang="en-GB" dirty="0"/>
              <a:t>IDEs</a:t>
            </a:r>
          </a:p>
        </p:txBody>
      </p:sp>
      <p:sp>
        <p:nvSpPr>
          <p:cNvPr id="3" name="Content Placeholder 2">
            <a:extLst>
              <a:ext uri="{FF2B5EF4-FFF2-40B4-BE49-F238E27FC236}">
                <a16:creationId xmlns:a16="http://schemas.microsoft.com/office/drawing/2014/main" id="{C0C1DC8F-FCED-42C0-89CF-C6D0C8B01D12}"/>
              </a:ext>
            </a:extLst>
          </p:cNvPr>
          <p:cNvSpPr>
            <a:spLocks noGrp="1"/>
          </p:cNvSpPr>
          <p:nvPr>
            <p:ph idx="1"/>
          </p:nvPr>
        </p:nvSpPr>
        <p:spPr/>
        <p:txBody>
          <a:bodyPr>
            <a:normAutofit lnSpcReduction="10000"/>
          </a:bodyPr>
          <a:lstStyle/>
          <a:p>
            <a:r>
              <a:rPr lang="en-GB" dirty="0"/>
              <a:t>While there are powerful and complex IDEs, they are not recommended to use for beginners, as you will learn to rely on the IDE instead of your knowledge, and they can be quite overwhelming at the start</a:t>
            </a:r>
          </a:p>
          <a:p>
            <a:r>
              <a:rPr lang="en-GB" dirty="0"/>
              <a:t>There are however more lightweight, yet power- &amp; featureful editors</a:t>
            </a:r>
          </a:p>
          <a:p>
            <a:pPr lvl="1"/>
            <a:r>
              <a:rPr lang="en-GB" dirty="0"/>
              <a:t>We recommend </a:t>
            </a:r>
            <a:r>
              <a:rPr lang="en-GB" b="1" dirty="0"/>
              <a:t>Atom</a:t>
            </a:r>
            <a:r>
              <a:rPr lang="en-GB" dirty="0"/>
              <a:t> </a:t>
            </a:r>
            <a:r>
              <a:rPr lang="en-GB" dirty="0">
                <a:hlinkClick r:id="rId2"/>
              </a:rPr>
              <a:t>(atom.io)</a:t>
            </a:r>
            <a:r>
              <a:rPr lang="en-GB" dirty="0"/>
              <a:t> or </a:t>
            </a:r>
            <a:r>
              <a:rPr lang="en-GB" b="1" dirty="0"/>
              <a:t>Visual Studio Code</a:t>
            </a:r>
            <a:r>
              <a:rPr lang="en-GB" dirty="0"/>
              <a:t> </a:t>
            </a:r>
            <a:r>
              <a:rPr lang="en-GB" dirty="0">
                <a:hlinkClick r:id="rId3"/>
              </a:rPr>
              <a:t>(code.visualstudio.com)</a:t>
            </a:r>
            <a:endParaRPr lang="en-GB" dirty="0"/>
          </a:p>
          <a:p>
            <a:pPr lvl="2"/>
            <a:r>
              <a:rPr lang="en-GB" dirty="0"/>
              <a:t>Atom is an open source editor based on electron and developed by GitHub with a very well done Python extension</a:t>
            </a:r>
          </a:p>
          <a:p>
            <a:pPr lvl="2"/>
            <a:r>
              <a:rPr lang="en-GB" dirty="0"/>
              <a:t>VS code is a proprietary electron editor developed from Microsoft, which is a tad more polished than Atom</a:t>
            </a:r>
          </a:p>
          <a:p>
            <a:pPr lvl="1"/>
            <a:r>
              <a:rPr lang="en-GB" dirty="0"/>
              <a:t>You can use whichever editor you are most comfortable with</a:t>
            </a:r>
          </a:p>
          <a:p>
            <a:pPr lvl="2"/>
            <a:r>
              <a:rPr lang="en-GB" dirty="0"/>
              <a:t>Notepad++, Vim, …</a:t>
            </a:r>
          </a:p>
          <a:p>
            <a:pPr lvl="1"/>
            <a:r>
              <a:rPr lang="en-GB" dirty="0"/>
              <a:t>We do </a:t>
            </a:r>
            <a:r>
              <a:rPr lang="en-GB" i="1" dirty="0"/>
              <a:t>not</a:t>
            </a:r>
            <a:r>
              <a:rPr lang="en-GB" dirty="0"/>
              <a:t> recommend IDEs but if you really need to use one</a:t>
            </a:r>
          </a:p>
          <a:p>
            <a:pPr lvl="2"/>
            <a:r>
              <a:rPr lang="en-GB" dirty="0"/>
              <a:t>Spyder </a:t>
            </a:r>
            <a:r>
              <a:rPr lang="en-GB" dirty="0">
                <a:hlinkClick r:id="rId4"/>
              </a:rPr>
              <a:t>(Pythonhosted.org/</a:t>
            </a:r>
            <a:r>
              <a:rPr lang="en-GB" dirty="0" err="1">
                <a:hlinkClick r:id="rId4"/>
              </a:rPr>
              <a:t>spyder</a:t>
            </a:r>
            <a:r>
              <a:rPr lang="en-GB" dirty="0">
                <a:hlinkClick r:id="rId4"/>
              </a:rPr>
              <a:t>/)</a:t>
            </a:r>
            <a:r>
              <a:rPr lang="en-GB" dirty="0"/>
              <a:t> or PyCharm </a:t>
            </a:r>
            <a:r>
              <a:rPr lang="en-GB" dirty="0">
                <a:hlinkClick r:id="rId5"/>
              </a:rPr>
              <a:t>(jetbrains.com/</a:t>
            </a:r>
            <a:r>
              <a:rPr lang="en-GB" dirty="0" err="1">
                <a:hlinkClick r:id="rId5"/>
              </a:rPr>
              <a:t>pycharm</a:t>
            </a:r>
            <a:r>
              <a:rPr lang="en-GB" dirty="0">
                <a:hlinkClick r:id="rId5"/>
              </a:rPr>
              <a:t>)</a:t>
            </a:r>
            <a:endParaRPr lang="en-GB" dirty="0"/>
          </a:p>
          <a:p>
            <a:pPr lvl="1"/>
            <a:r>
              <a:rPr lang="en-GB" dirty="0"/>
              <a:t>Please don’t use the default notepad / editor. They lack any kind of support for code.</a:t>
            </a:r>
          </a:p>
        </p:txBody>
      </p:sp>
      <p:sp>
        <p:nvSpPr>
          <p:cNvPr id="4" name="Slide Number Placeholder 3">
            <a:extLst>
              <a:ext uri="{FF2B5EF4-FFF2-40B4-BE49-F238E27FC236}">
                <a16:creationId xmlns:a16="http://schemas.microsoft.com/office/drawing/2014/main" id="{C60198BA-5E00-4799-90E9-C9281FCEEB20}"/>
              </a:ext>
            </a:extLst>
          </p:cNvPr>
          <p:cNvSpPr>
            <a:spLocks noGrp="1"/>
          </p:cNvSpPr>
          <p:nvPr>
            <p:ph type="sldNum" sz="quarter" idx="12"/>
          </p:nvPr>
        </p:nvSpPr>
        <p:spPr/>
        <p:txBody>
          <a:bodyPr/>
          <a:lstStyle/>
          <a:p>
            <a:fld id="{89C4E583-6443-4199-AF95-A2ECCC288D48}" type="slidenum">
              <a:rPr lang="en-GB" smtClean="0"/>
              <a:t>23</a:t>
            </a:fld>
            <a:endParaRPr lang="en-GB"/>
          </a:p>
        </p:txBody>
      </p:sp>
    </p:spTree>
    <p:extLst>
      <p:ext uri="{BB962C8B-B14F-4D97-AF65-F5344CB8AC3E}">
        <p14:creationId xmlns:p14="http://schemas.microsoft.com/office/powerpoint/2010/main" val="1915587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0BB4-FF3D-46A3-B5DE-285408EE6FC3}"/>
              </a:ext>
            </a:extLst>
          </p:cNvPr>
          <p:cNvSpPr>
            <a:spLocks noGrp="1"/>
          </p:cNvSpPr>
          <p:nvPr>
            <p:ph type="title"/>
          </p:nvPr>
        </p:nvSpPr>
        <p:spPr/>
        <p:txBody>
          <a:bodyPr/>
          <a:lstStyle/>
          <a:p>
            <a:r>
              <a:rPr lang="en-GB" dirty="0"/>
              <a:t>Homework</a:t>
            </a:r>
          </a:p>
        </p:txBody>
      </p:sp>
      <p:sp>
        <p:nvSpPr>
          <p:cNvPr id="3" name="Content Placeholder 2">
            <a:extLst>
              <a:ext uri="{FF2B5EF4-FFF2-40B4-BE49-F238E27FC236}">
                <a16:creationId xmlns:a16="http://schemas.microsoft.com/office/drawing/2014/main" id="{627CBCDC-0F1C-4085-B00C-95DD1B78C85F}"/>
              </a:ext>
            </a:extLst>
          </p:cNvPr>
          <p:cNvSpPr>
            <a:spLocks noGrp="1"/>
          </p:cNvSpPr>
          <p:nvPr>
            <p:ph idx="1"/>
          </p:nvPr>
        </p:nvSpPr>
        <p:spPr/>
        <p:txBody>
          <a:bodyPr/>
          <a:lstStyle/>
          <a:p>
            <a:r>
              <a:rPr lang="en-GB" dirty="0"/>
              <a:t>Install Python</a:t>
            </a:r>
          </a:p>
          <a:p>
            <a:pPr lvl="1"/>
            <a:r>
              <a:rPr lang="en-GB" dirty="0"/>
              <a:t>This is kind of the prerequisite to the whole course.</a:t>
            </a:r>
          </a:p>
          <a:p>
            <a:r>
              <a:rPr lang="en-GB" dirty="0"/>
              <a:t>Write your own small “Hello World!” program</a:t>
            </a:r>
          </a:p>
          <a:p>
            <a:r>
              <a:rPr lang="en-GB" dirty="0"/>
              <a:t>Draw St. Nicholas house </a:t>
            </a:r>
            <a:endParaRPr lang="en-GB" dirty="0">
              <a:solidFill>
                <a:srgbClr val="FF0000"/>
              </a:solidFill>
            </a:endParaRPr>
          </a:p>
        </p:txBody>
      </p:sp>
      <p:sp>
        <p:nvSpPr>
          <p:cNvPr id="4" name="Slide Number Placeholder 3">
            <a:extLst>
              <a:ext uri="{FF2B5EF4-FFF2-40B4-BE49-F238E27FC236}">
                <a16:creationId xmlns:a16="http://schemas.microsoft.com/office/drawing/2014/main" id="{4E09AAA5-14B9-401B-9255-45E1B22F2115}"/>
              </a:ext>
            </a:extLst>
          </p:cNvPr>
          <p:cNvSpPr>
            <a:spLocks noGrp="1"/>
          </p:cNvSpPr>
          <p:nvPr>
            <p:ph type="sldNum" sz="quarter" idx="12"/>
          </p:nvPr>
        </p:nvSpPr>
        <p:spPr/>
        <p:txBody>
          <a:bodyPr/>
          <a:lstStyle/>
          <a:p>
            <a:fld id="{89C4E583-6443-4199-AF95-A2ECCC288D48}" type="slidenum">
              <a:rPr lang="en-GB" smtClean="0"/>
              <a:t>24</a:t>
            </a:fld>
            <a:endParaRPr lang="en-GB"/>
          </a:p>
        </p:txBody>
      </p:sp>
    </p:spTree>
    <p:extLst>
      <p:ext uri="{BB962C8B-B14F-4D97-AF65-F5344CB8AC3E}">
        <p14:creationId xmlns:p14="http://schemas.microsoft.com/office/powerpoint/2010/main" val="330533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D7FCE5-8304-445C-ABE6-9BEA3540609B}"/>
              </a:ext>
            </a:extLst>
          </p:cNvPr>
          <p:cNvSpPr>
            <a:spLocks noGrp="1"/>
          </p:cNvSpPr>
          <p:nvPr>
            <p:ph type="title"/>
          </p:nvPr>
        </p:nvSpPr>
        <p:spPr/>
        <p:txBody>
          <a:bodyPr/>
          <a:lstStyle/>
          <a:p>
            <a:r>
              <a:rPr lang="en-GB" dirty="0"/>
              <a:t>Thanks!</a:t>
            </a:r>
          </a:p>
        </p:txBody>
      </p:sp>
      <p:sp>
        <p:nvSpPr>
          <p:cNvPr id="4" name="Slide Number Placeholder 3">
            <a:extLst>
              <a:ext uri="{FF2B5EF4-FFF2-40B4-BE49-F238E27FC236}">
                <a16:creationId xmlns:a16="http://schemas.microsoft.com/office/drawing/2014/main" id="{BF187CF0-0C21-4F37-A322-AE8F416E5424}"/>
              </a:ext>
            </a:extLst>
          </p:cNvPr>
          <p:cNvSpPr>
            <a:spLocks noGrp="1"/>
          </p:cNvSpPr>
          <p:nvPr>
            <p:ph type="sldNum" sz="quarter" idx="12"/>
          </p:nvPr>
        </p:nvSpPr>
        <p:spPr/>
        <p:txBody>
          <a:bodyPr/>
          <a:lstStyle/>
          <a:p>
            <a:fld id="{89C4E583-6443-4199-AF95-A2ECCC288D48}" type="slidenum">
              <a:rPr lang="en-GB" smtClean="0"/>
              <a:t>25</a:t>
            </a:fld>
            <a:endParaRPr lang="en-GB"/>
          </a:p>
        </p:txBody>
      </p:sp>
    </p:spTree>
    <p:extLst>
      <p:ext uri="{BB962C8B-B14F-4D97-AF65-F5344CB8AC3E}">
        <p14:creationId xmlns:p14="http://schemas.microsoft.com/office/powerpoint/2010/main" val="21777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BFB1FE-EAD4-4A61-9CEC-615AC33DE50A}"/>
              </a:ext>
            </a:extLst>
          </p:cNvPr>
          <p:cNvSpPr>
            <a:spLocks noGrp="1"/>
          </p:cNvSpPr>
          <p:nvPr>
            <p:ph type="title"/>
          </p:nvPr>
        </p:nvSpPr>
        <p:spPr/>
        <p:txBody>
          <a:bodyPr/>
          <a:lstStyle/>
          <a:p>
            <a:r>
              <a:rPr lang="en-GB" dirty="0"/>
              <a:t>This course</a:t>
            </a:r>
          </a:p>
        </p:txBody>
      </p:sp>
      <p:sp>
        <p:nvSpPr>
          <p:cNvPr id="7" name="Content Placeholder 6">
            <a:extLst>
              <a:ext uri="{FF2B5EF4-FFF2-40B4-BE49-F238E27FC236}">
                <a16:creationId xmlns:a16="http://schemas.microsoft.com/office/drawing/2014/main" id="{9727D30C-F500-4472-B15D-97A2296812DB}"/>
              </a:ext>
            </a:extLst>
          </p:cNvPr>
          <p:cNvSpPr>
            <a:spLocks noGrp="1"/>
          </p:cNvSpPr>
          <p:nvPr>
            <p:ph idx="1"/>
          </p:nvPr>
        </p:nvSpPr>
        <p:spPr/>
        <p:txBody>
          <a:bodyPr/>
          <a:lstStyle/>
          <a:p>
            <a:r>
              <a:rPr lang="en-GB" dirty="0"/>
              <a:t>This will be a rather slow moving course</a:t>
            </a:r>
          </a:p>
          <a:p>
            <a:r>
              <a:rPr lang="en-GB" dirty="0"/>
              <a:t>It is aimed foremost at Masters who have no programming experience</a:t>
            </a:r>
          </a:p>
          <a:p>
            <a:r>
              <a:rPr lang="en-GB" dirty="0"/>
              <a:t>If you already have experience with programming – even if not with Python – the scientific course might be better suited</a:t>
            </a:r>
          </a:p>
          <a:p>
            <a:r>
              <a:rPr lang="en-GB" dirty="0"/>
              <a:t>It will be quite a bit of work “for a 4 ECTS course”, but don’t worry, we are here to help you</a:t>
            </a:r>
          </a:p>
          <a:p>
            <a:endParaRPr lang="en-GB" dirty="0"/>
          </a:p>
        </p:txBody>
      </p:sp>
      <p:sp>
        <p:nvSpPr>
          <p:cNvPr id="5" name="Slide Number Placeholder 4">
            <a:extLst>
              <a:ext uri="{FF2B5EF4-FFF2-40B4-BE49-F238E27FC236}">
                <a16:creationId xmlns:a16="http://schemas.microsoft.com/office/drawing/2014/main" id="{862FEE4E-30BD-46A1-BDC1-1FDA2B2DB2A9}"/>
              </a:ext>
            </a:extLst>
          </p:cNvPr>
          <p:cNvSpPr>
            <a:spLocks noGrp="1"/>
          </p:cNvSpPr>
          <p:nvPr>
            <p:ph type="sldNum" sz="quarter" idx="12"/>
          </p:nvPr>
        </p:nvSpPr>
        <p:spPr/>
        <p:txBody>
          <a:bodyPr/>
          <a:lstStyle/>
          <a:p>
            <a:fld id="{89C4E583-6443-4199-AF95-A2ECCC288D48}" type="slidenum">
              <a:rPr lang="en-GB" smtClean="0"/>
              <a:t>3</a:t>
            </a:fld>
            <a:endParaRPr lang="en-GB"/>
          </a:p>
        </p:txBody>
      </p:sp>
    </p:spTree>
    <p:extLst>
      <p:ext uri="{BB962C8B-B14F-4D97-AF65-F5344CB8AC3E}">
        <p14:creationId xmlns:p14="http://schemas.microsoft.com/office/powerpoint/2010/main" val="143789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id="{85B93AEE-3827-4F04-8A34-BD7E7FD3CB90}"/>
              </a:ext>
            </a:extLst>
          </p:cNvPr>
          <p:cNvSpPr>
            <a:spLocks noGrp="1"/>
          </p:cNvSpPr>
          <p:nvPr>
            <p:ph sz="half" idx="1"/>
          </p:nvPr>
        </p:nvSpPr>
        <p:spPr/>
        <p:txBody>
          <a:bodyPr/>
          <a:lstStyle/>
          <a:p>
            <a:r>
              <a:rPr lang="en-GB" b="1" dirty="0"/>
              <a:t>Week 1: Introduction</a:t>
            </a:r>
          </a:p>
          <a:p>
            <a:r>
              <a:rPr lang="en-GB" dirty="0"/>
              <a:t>Week 2: Syntax &amp; Variables</a:t>
            </a:r>
          </a:p>
          <a:p>
            <a:r>
              <a:rPr lang="en-GB" dirty="0"/>
              <a:t>Week 3: Control Structures</a:t>
            </a:r>
          </a:p>
          <a:p>
            <a:r>
              <a:rPr lang="en-GB" dirty="0"/>
              <a:t>Week 4: Lists &amp; Collections</a:t>
            </a:r>
          </a:p>
          <a:p>
            <a:r>
              <a:rPr lang="en-GB" dirty="0"/>
              <a:t>Week 5: </a:t>
            </a:r>
            <a:r>
              <a:rPr lang="en-GB" dirty="0" err="1"/>
              <a:t>RegEx</a:t>
            </a:r>
            <a:r>
              <a:rPr lang="en-GB" dirty="0"/>
              <a:t> &amp; Strings</a:t>
            </a:r>
          </a:p>
          <a:p>
            <a:r>
              <a:rPr lang="en-GB" dirty="0"/>
              <a:t>Week 6: Sorting &amp; I/O</a:t>
            </a:r>
          </a:p>
          <a:p>
            <a:r>
              <a:rPr lang="en-GB" dirty="0"/>
              <a:t>Week 7:Debugging, Errors &amp; Strategies</a:t>
            </a:r>
          </a:p>
        </p:txBody>
      </p:sp>
      <p:sp>
        <p:nvSpPr>
          <p:cNvPr id="11" name="Content Placeholder 10">
            <a:extLst>
              <a:ext uri="{FF2B5EF4-FFF2-40B4-BE49-F238E27FC236}">
                <a16:creationId xmlns:a16="http://schemas.microsoft.com/office/drawing/2014/main"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48495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D7BBB0-E760-4AEB-BE89-A5D6CEDB7980}"/>
              </a:ext>
            </a:extLst>
          </p:cNvPr>
          <p:cNvSpPr>
            <a:spLocks noGrp="1"/>
          </p:cNvSpPr>
          <p:nvPr>
            <p:ph type="title"/>
          </p:nvPr>
        </p:nvSpPr>
        <p:spPr/>
        <p:txBody>
          <a:bodyPr/>
          <a:lstStyle/>
          <a:p>
            <a:r>
              <a:rPr lang="en-GB" dirty="0"/>
              <a:t>Structure</a:t>
            </a:r>
          </a:p>
        </p:txBody>
      </p:sp>
      <p:sp>
        <p:nvSpPr>
          <p:cNvPr id="7" name="Content Placeholder 6">
            <a:extLst>
              <a:ext uri="{FF2B5EF4-FFF2-40B4-BE49-F238E27FC236}">
                <a16:creationId xmlns:a16="http://schemas.microsoft.com/office/drawing/2014/main" id="{6D210EA4-CFEA-4E58-8CDA-24214376B10C}"/>
              </a:ext>
            </a:extLst>
          </p:cNvPr>
          <p:cNvSpPr>
            <a:spLocks noGrp="1"/>
          </p:cNvSpPr>
          <p:nvPr>
            <p:ph idx="1"/>
          </p:nvPr>
        </p:nvSpPr>
        <p:spPr/>
        <p:txBody>
          <a:bodyPr vert="horz" lIns="0" tIns="45720" rIns="0" bIns="45720" rtlCol="0" anchor="t">
            <a:normAutofit/>
          </a:bodyPr>
          <a:lstStyle/>
          <a:p>
            <a:pPr marL="182245" indent="-182245"/>
            <a:r>
              <a:rPr lang="en-GB" dirty="0"/>
              <a:t>There is one </a:t>
            </a:r>
            <a:r>
              <a:rPr lang="en-GB" b="1" dirty="0"/>
              <a:t>lecture</a:t>
            </a:r>
            <a:r>
              <a:rPr lang="en-GB" dirty="0"/>
              <a:t> every </a:t>
            </a:r>
            <a:r>
              <a:rPr lang="en-GB" i="1" dirty="0"/>
              <a:t>Wednesday,</a:t>
            </a:r>
            <a:r>
              <a:rPr lang="en-GB" dirty="0"/>
              <a:t> </a:t>
            </a:r>
            <a:r>
              <a:rPr lang="en-GB" i="1" dirty="0"/>
              <a:t>14:00-16:00</a:t>
            </a:r>
            <a:r>
              <a:rPr lang="en-GB" dirty="0"/>
              <a:t> in </a:t>
            </a:r>
            <a:r>
              <a:rPr lang="en-GB" i="1" dirty="0"/>
              <a:t>32/102</a:t>
            </a:r>
          </a:p>
          <a:p>
            <a:pPr marL="182245" indent="-182245"/>
            <a:r>
              <a:rPr lang="en-GB" dirty="0"/>
              <a:t>There will be </a:t>
            </a:r>
            <a:r>
              <a:rPr lang="en-GB" b="1" dirty="0"/>
              <a:t>homework</a:t>
            </a:r>
            <a:r>
              <a:rPr lang="en-GB" dirty="0"/>
              <a:t> every week</a:t>
            </a:r>
            <a:endParaRPr lang="de-DE" dirty="0"/>
          </a:p>
          <a:p>
            <a:pPr marL="182245" indent="-182245"/>
            <a:r>
              <a:rPr lang="en-GB" dirty="0"/>
              <a:t>Maybe something about final project</a:t>
            </a:r>
          </a:p>
          <a:p>
            <a:pPr marL="182245" indent="-182245"/>
            <a:r>
              <a:rPr lang="en-GB" dirty="0"/>
              <a:t>There will be a </a:t>
            </a:r>
            <a:r>
              <a:rPr lang="en-GB" b="1" dirty="0"/>
              <a:t>walk-in session</a:t>
            </a:r>
            <a:r>
              <a:rPr lang="en-GB" dirty="0"/>
              <a:t> every </a:t>
            </a:r>
            <a:r>
              <a:rPr lang="en-GB" i="1" dirty="0"/>
              <a:t>Thursday</a:t>
            </a:r>
            <a:r>
              <a:rPr lang="en-GB" dirty="0"/>
              <a:t>, </a:t>
            </a:r>
            <a:r>
              <a:rPr lang="en-GB" i="1" dirty="0"/>
              <a:t>14:00-18:00</a:t>
            </a:r>
            <a:r>
              <a:rPr lang="en-GB" dirty="0"/>
              <a:t> in </a:t>
            </a:r>
            <a:r>
              <a:rPr lang="en-GB" i="1" dirty="0"/>
              <a:t>HS-SL 103</a:t>
            </a:r>
          </a:p>
          <a:p>
            <a:pPr marL="383540" lvl="1"/>
            <a:r>
              <a:rPr lang="en-GB" dirty="0"/>
              <a:t>Feel free to come by if you have any questions or need help with your homework!</a:t>
            </a:r>
          </a:p>
          <a:p>
            <a:pPr marL="182245" indent="-182245"/>
            <a:r>
              <a:rPr lang="en-GB" dirty="0"/>
              <a:t>There will also be </a:t>
            </a:r>
            <a:r>
              <a:rPr lang="en-GB" b="1" dirty="0"/>
              <a:t>feedback sessions </a:t>
            </a:r>
            <a:r>
              <a:rPr lang="en-GB" dirty="0"/>
              <a:t>every </a:t>
            </a:r>
            <a:r>
              <a:rPr lang="en-GB" i="1" dirty="0"/>
              <a:t>Tuesday, 16:00-19:00 </a:t>
            </a:r>
            <a:r>
              <a:rPr lang="en-GB" dirty="0"/>
              <a:t>in </a:t>
            </a:r>
            <a:r>
              <a:rPr lang="en-GB" i="1" dirty="0"/>
              <a:t>32/110</a:t>
            </a:r>
            <a:endParaRPr lang="en-GB" dirty="0"/>
          </a:p>
          <a:p>
            <a:pPr marL="383540" lvl="1"/>
            <a:r>
              <a:rPr lang="en-GB" dirty="0"/>
              <a:t>More about this on the next slide</a:t>
            </a:r>
            <a:endParaRPr lang="en-GB" i="1" dirty="0"/>
          </a:p>
        </p:txBody>
      </p:sp>
      <p:sp>
        <p:nvSpPr>
          <p:cNvPr id="5" name="Slide Number Placeholder 4">
            <a:extLst>
              <a:ext uri="{FF2B5EF4-FFF2-40B4-BE49-F238E27FC236}">
                <a16:creationId xmlns:a16="http://schemas.microsoft.com/office/drawing/2014/main" id="{8287480C-3A75-4543-93B5-BCEE6EB0300C}"/>
              </a:ext>
            </a:extLst>
          </p:cNvPr>
          <p:cNvSpPr>
            <a:spLocks noGrp="1"/>
          </p:cNvSpPr>
          <p:nvPr>
            <p:ph type="sldNum" sz="quarter" idx="12"/>
          </p:nvPr>
        </p:nvSpPr>
        <p:spPr/>
        <p:txBody>
          <a:bodyPr/>
          <a:lstStyle/>
          <a:p>
            <a:fld id="{89C4E583-6443-4199-AF95-A2ECCC288D48}" type="slidenum">
              <a:rPr lang="en-GB" smtClean="0"/>
              <a:t>5</a:t>
            </a:fld>
            <a:endParaRPr lang="en-GB"/>
          </a:p>
        </p:txBody>
      </p:sp>
    </p:spTree>
    <p:extLst>
      <p:ext uri="{BB962C8B-B14F-4D97-AF65-F5344CB8AC3E}">
        <p14:creationId xmlns:p14="http://schemas.microsoft.com/office/powerpoint/2010/main" val="312746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60E7-1367-4B22-BE9E-DC948C8A5DC6}"/>
              </a:ext>
            </a:extLst>
          </p:cNvPr>
          <p:cNvSpPr>
            <a:spLocks noGrp="1"/>
          </p:cNvSpPr>
          <p:nvPr>
            <p:ph type="title"/>
          </p:nvPr>
        </p:nvSpPr>
        <p:spPr/>
        <p:txBody>
          <a:bodyPr/>
          <a:lstStyle/>
          <a:p>
            <a:r>
              <a:rPr lang="en-GB" dirty="0"/>
              <a:t>Homework</a:t>
            </a:r>
          </a:p>
        </p:txBody>
      </p:sp>
      <p:sp>
        <p:nvSpPr>
          <p:cNvPr id="3" name="Content Placeholder 2">
            <a:extLst>
              <a:ext uri="{FF2B5EF4-FFF2-40B4-BE49-F238E27FC236}">
                <a16:creationId xmlns:a16="http://schemas.microsoft.com/office/drawing/2014/main" id="{0AF9F5F1-ED96-46C3-9B5B-A2F9851D717A}"/>
              </a:ext>
            </a:extLst>
          </p:cNvPr>
          <p:cNvSpPr>
            <a:spLocks noGrp="1"/>
          </p:cNvSpPr>
          <p:nvPr>
            <p:ph idx="1"/>
          </p:nvPr>
        </p:nvSpPr>
        <p:spPr/>
        <p:txBody>
          <a:bodyPr vert="horz" lIns="0" tIns="45720" rIns="0" bIns="45720" rtlCol="0" anchor="t">
            <a:normAutofit fontScale="92500" lnSpcReduction="10000"/>
          </a:bodyPr>
          <a:lstStyle/>
          <a:p>
            <a:pPr marL="182245" indent="-182245"/>
            <a:r>
              <a:rPr lang="en-GB" dirty="0"/>
              <a:t>Homework is done in groups of up to 4 people</a:t>
            </a:r>
          </a:p>
          <a:p>
            <a:pPr marL="383540" lvl="1"/>
            <a:r>
              <a:rPr lang="en-GB" dirty="0"/>
              <a:t>Don’t split the tasks!</a:t>
            </a:r>
          </a:p>
          <a:p>
            <a:pPr marL="383540" lvl="1"/>
            <a:r>
              <a:rPr lang="en-GB" dirty="0"/>
              <a:t>Work together to solve your problems</a:t>
            </a:r>
          </a:p>
          <a:p>
            <a:pPr marL="182245" indent="-182245"/>
            <a:r>
              <a:rPr lang="en-GB" dirty="0"/>
              <a:t>You hand in your homework by uploading it on Stud.IP </a:t>
            </a:r>
            <a:r>
              <a:rPr lang="en-GB" b="1" dirty="0"/>
              <a:t>by Monday 8:00</a:t>
            </a:r>
          </a:p>
          <a:p>
            <a:pPr marL="182245" indent="-182245"/>
            <a:r>
              <a:rPr lang="en-GB" dirty="0"/>
              <a:t>We offer 12 feedback groups</a:t>
            </a:r>
          </a:p>
          <a:p>
            <a:pPr marL="383540" lvl="1"/>
            <a:r>
              <a:rPr lang="en-GB" dirty="0"/>
              <a:t>A feedback session is half an hour on Tuesday between 16:00 and 19:00</a:t>
            </a:r>
          </a:p>
          <a:p>
            <a:pPr marL="383540" lvl="1"/>
            <a:r>
              <a:rPr lang="en-GB" dirty="0"/>
              <a:t>There you will get feedback to your code and can ask further questions</a:t>
            </a:r>
          </a:p>
          <a:p>
            <a:pPr marL="383540" lvl="1"/>
            <a:r>
              <a:rPr lang="en-GB" dirty="0"/>
              <a:t>There are not enough feedback sessions for everyone</a:t>
            </a:r>
          </a:p>
          <a:p>
            <a:pPr marL="182055"/>
            <a:r>
              <a:rPr lang="en-GB" dirty="0"/>
              <a:t>If you have questions on our corrections, simply send us a mail</a:t>
            </a:r>
            <a:br>
              <a:rPr lang="en-GB" dirty="0"/>
            </a:br>
            <a:r>
              <a:rPr lang="en-GB" dirty="0"/>
              <a:t>and we will upload a commented version</a:t>
            </a:r>
          </a:p>
          <a:p>
            <a:pPr marL="182055"/>
            <a:r>
              <a:rPr lang="en-GB" dirty="0"/>
              <a:t>Sign up for groups opens on Thursday, 05.04 at 18:00</a:t>
            </a:r>
            <a:endParaRPr lang="en-GB" dirty="0">
              <a:solidFill>
                <a:srgbClr val="FF0000"/>
              </a:solidFill>
            </a:endParaRPr>
          </a:p>
          <a:p>
            <a:pPr marL="182245" indent="-182245"/>
            <a:endParaRPr lang="en-GB" dirty="0"/>
          </a:p>
        </p:txBody>
      </p:sp>
      <p:sp>
        <p:nvSpPr>
          <p:cNvPr id="4" name="Slide Number Placeholder 3">
            <a:extLst>
              <a:ext uri="{FF2B5EF4-FFF2-40B4-BE49-F238E27FC236}">
                <a16:creationId xmlns:a16="http://schemas.microsoft.com/office/drawing/2014/main" id="{2BC87328-4117-4CE3-B00E-3DDEAE39E0C7}"/>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296323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E34A-F73F-47DF-A3CB-EC49C02BC3D8}"/>
              </a:ext>
            </a:extLst>
          </p:cNvPr>
          <p:cNvSpPr>
            <a:spLocks noGrp="1"/>
          </p:cNvSpPr>
          <p:nvPr>
            <p:ph type="title"/>
          </p:nvPr>
        </p:nvSpPr>
        <p:spPr/>
        <p:txBody>
          <a:bodyPr/>
          <a:lstStyle/>
          <a:p>
            <a:r>
              <a:rPr lang="en-GB" dirty="0"/>
              <a:t>Grading</a:t>
            </a:r>
          </a:p>
        </p:txBody>
      </p:sp>
      <p:sp>
        <p:nvSpPr>
          <p:cNvPr id="3" name="Content Placeholder 2">
            <a:extLst>
              <a:ext uri="{FF2B5EF4-FFF2-40B4-BE49-F238E27FC236}">
                <a16:creationId xmlns:a16="http://schemas.microsoft.com/office/drawing/2014/main" id="{5901DAE9-E110-49EF-8925-63E745A21D7A}"/>
              </a:ext>
            </a:extLst>
          </p:cNvPr>
          <p:cNvSpPr>
            <a:spLocks noGrp="1"/>
          </p:cNvSpPr>
          <p:nvPr>
            <p:ph idx="1"/>
          </p:nvPr>
        </p:nvSpPr>
        <p:spPr/>
        <p:txBody>
          <a:bodyPr/>
          <a:lstStyle/>
          <a:p>
            <a:r>
              <a:rPr lang="en-GB" dirty="0"/>
              <a:t>There is only pass / fail</a:t>
            </a:r>
          </a:p>
          <a:p>
            <a:pPr marL="182245" indent="-182245"/>
            <a:r>
              <a:rPr lang="en-GB" dirty="0"/>
              <a:t>Pass </a:t>
            </a:r>
            <a:r>
              <a:rPr lang="en-GB" b="1" dirty="0"/>
              <a:t>10 out of 12~14 </a:t>
            </a:r>
            <a:r>
              <a:rPr lang="en-GB" dirty="0"/>
              <a:t>homework to get the certificate</a:t>
            </a:r>
          </a:p>
          <a:p>
            <a:pPr marL="383730" lvl="1" indent="-182245"/>
            <a:r>
              <a:rPr lang="de-DE" dirty="0" err="1"/>
              <a:t>Your</a:t>
            </a:r>
            <a:r>
              <a:rPr lang="de-DE" dirty="0"/>
              <a:t> </a:t>
            </a:r>
            <a:r>
              <a:rPr lang="de-DE" dirty="0" err="1"/>
              <a:t>solution</a:t>
            </a:r>
            <a:r>
              <a:rPr lang="de-DE" dirty="0"/>
              <a:t> </a:t>
            </a:r>
            <a:r>
              <a:rPr lang="de-DE" dirty="0" err="1"/>
              <a:t>doesn‘t</a:t>
            </a:r>
            <a:r>
              <a:rPr lang="de-DE" dirty="0"/>
              <a:t> </a:t>
            </a:r>
            <a:r>
              <a:rPr lang="de-DE" dirty="0" err="1"/>
              <a:t>need</a:t>
            </a:r>
            <a:r>
              <a:rPr lang="de-DE" dirty="0"/>
              <a:t> </a:t>
            </a:r>
            <a:r>
              <a:rPr lang="de-DE" dirty="0" err="1"/>
              <a:t>to</a:t>
            </a:r>
            <a:r>
              <a:rPr lang="de-DE" dirty="0"/>
              <a:t> </a:t>
            </a:r>
            <a:r>
              <a:rPr lang="de-DE" dirty="0" err="1"/>
              <a:t>be</a:t>
            </a:r>
            <a:r>
              <a:rPr lang="de-DE" dirty="0"/>
              <a:t> </a:t>
            </a:r>
            <a:r>
              <a:rPr lang="de-DE" dirty="0" err="1"/>
              <a:t>perfect</a:t>
            </a:r>
            <a:r>
              <a:rPr lang="de-DE" dirty="0"/>
              <a:t>, but </a:t>
            </a:r>
            <a:r>
              <a:rPr lang="de-DE" dirty="0" err="1"/>
              <a:t>should</a:t>
            </a:r>
            <a:r>
              <a:rPr lang="de-DE" dirty="0"/>
              <a:t> </a:t>
            </a:r>
            <a:r>
              <a:rPr lang="de-DE" dirty="0" err="1"/>
              <a:t>show</a:t>
            </a:r>
            <a:r>
              <a:rPr lang="de-DE" dirty="0"/>
              <a:t> </a:t>
            </a:r>
            <a:r>
              <a:rPr lang="de-DE" dirty="0" err="1"/>
              <a:t>that</a:t>
            </a:r>
            <a:r>
              <a:rPr lang="de-DE" dirty="0"/>
              <a:t> </a:t>
            </a:r>
            <a:r>
              <a:rPr lang="de-DE" dirty="0" err="1"/>
              <a:t>you</a:t>
            </a:r>
            <a:r>
              <a:rPr lang="de-DE" dirty="0"/>
              <a:t> </a:t>
            </a:r>
            <a:r>
              <a:rPr lang="de-DE" dirty="0" err="1"/>
              <a:t>spent</a:t>
            </a:r>
            <a:r>
              <a:rPr lang="de-DE" dirty="0"/>
              <a:t> time on </a:t>
            </a:r>
            <a:r>
              <a:rPr lang="de-DE" dirty="0" err="1"/>
              <a:t>the</a:t>
            </a:r>
            <a:r>
              <a:rPr lang="de-DE" dirty="0"/>
              <a:t> </a:t>
            </a:r>
            <a:r>
              <a:rPr lang="de-DE" dirty="0" err="1"/>
              <a:t>topic</a:t>
            </a:r>
            <a:endParaRPr lang="de-DE" dirty="0"/>
          </a:p>
          <a:p>
            <a:endParaRPr lang="en-GB" dirty="0"/>
          </a:p>
        </p:txBody>
      </p:sp>
      <p:sp>
        <p:nvSpPr>
          <p:cNvPr id="4" name="Slide Number Placeholder 3">
            <a:extLst>
              <a:ext uri="{FF2B5EF4-FFF2-40B4-BE49-F238E27FC236}">
                <a16:creationId xmlns:a16="http://schemas.microsoft.com/office/drawing/2014/main" id="{DDF7B61C-F6B0-4AE4-84FE-05A5583512D7}"/>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905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3652-E178-40CC-88B6-139F2A083401}"/>
              </a:ext>
            </a:extLst>
          </p:cNvPr>
          <p:cNvSpPr>
            <a:spLocks noGrp="1"/>
          </p:cNvSpPr>
          <p:nvPr>
            <p:ph type="title"/>
          </p:nvPr>
        </p:nvSpPr>
        <p:spPr/>
        <p:txBody>
          <a:bodyPr/>
          <a:lstStyle/>
          <a:p>
            <a:r>
              <a:rPr lang="en-GB" dirty="0"/>
              <a:t>Let’s learn together!</a:t>
            </a:r>
          </a:p>
        </p:txBody>
      </p:sp>
      <p:sp>
        <p:nvSpPr>
          <p:cNvPr id="3" name="Content Placeholder 2">
            <a:extLst>
              <a:ext uri="{FF2B5EF4-FFF2-40B4-BE49-F238E27FC236}">
                <a16:creationId xmlns:a16="http://schemas.microsoft.com/office/drawing/2014/main" id="{41814077-68DB-4203-BDA6-D7CB3FD0A402}"/>
              </a:ext>
            </a:extLst>
          </p:cNvPr>
          <p:cNvSpPr>
            <a:spLocks noGrp="1"/>
          </p:cNvSpPr>
          <p:nvPr>
            <p:ph idx="1"/>
          </p:nvPr>
        </p:nvSpPr>
        <p:spPr/>
        <p:txBody>
          <a:bodyPr/>
          <a:lstStyle/>
          <a:p>
            <a:r>
              <a:rPr lang="en-GB" dirty="0"/>
              <a:t>You can ask questions</a:t>
            </a:r>
          </a:p>
          <a:p>
            <a:pPr lvl="1"/>
            <a:r>
              <a:rPr lang="en-GB" dirty="0"/>
              <a:t>In class</a:t>
            </a:r>
          </a:p>
          <a:p>
            <a:pPr lvl="1"/>
            <a:r>
              <a:rPr lang="en-GB" dirty="0"/>
              <a:t>In the walk in sessions</a:t>
            </a:r>
          </a:p>
          <a:p>
            <a:pPr lvl="1"/>
            <a:r>
              <a:rPr lang="en-GB" dirty="0"/>
              <a:t>In the </a:t>
            </a:r>
            <a:r>
              <a:rPr lang="en-GB" dirty="0">
                <a:hlinkClick r:id="rId2"/>
              </a:rPr>
              <a:t>stud.ip forum</a:t>
            </a:r>
            <a:r>
              <a:rPr lang="en-GB" baseline="30000" dirty="0"/>
              <a:t>[1]</a:t>
            </a:r>
            <a:r>
              <a:rPr lang="en-GB" dirty="0"/>
              <a:t> &amp; </a:t>
            </a:r>
            <a:r>
              <a:rPr lang="en-GB" dirty="0">
                <a:hlinkClick r:id="rId3"/>
              </a:rPr>
              <a:t>blubber</a:t>
            </a:r>
            <a:r>
              <a:rPr lang="en-GB" baseline="30000" dirty="0"/>
              <a:t>[2]</a:t>
            </a:r>
            <a:endParaRPr lang="en-GB" dirty="0"/>
          </a:p>
          <a:p>
            <a:pPr lvl="1"/>
            <a:r>
              <a:rPr lang="en-GB" dirty="0"/>
              <a:t>Via mail</a:t>
            </a:r>
          </a:p>
          <a:p>
            <a:r>
              <a:rPr lang="en-GB" dirty="0"/>
              <a:t>And answer the questions of your classmates when you can!</a:t>
            </a:r>
          </a:p>
          <a:p>
            <a:pPr lvl="1"/>
            <a:r>
              <a:rPr lang="en-GB" dirty="0"/>
              <a:t>Explaining something is a great tool to see whether you really understood it</a:t>
            </a:r>
          </a:p>
        </p:txBody>
      </p:sp>
      <p:sp>
        <p:nvSpPr>
          <p:cNvPr id="4" name="Slide Number Placeholder 3">
            <a:extLst>
              <a:ext uri="{FF2B5EF4-FFF2-40B4-BE49-F238E27FC236}">
                <a16:creationId xmlns:a16="http://schemas.microsoft.com/office/drawing/2014/main" id="{7FDACAF3-A7F6-4849-96F0-6194EC18B89D}"/>
              </a:ext>
            </a:extLst>
          </p:cNvPr>
          <p:cNvSpPr>
            <a:spLocks noGrp="1"/>
          </p:cNvSpPr>
          <p:nvPr>
            <p:ph type="sldNum" sz="quarter" idx="12"/>
          </p:nvPr>
        </p:nvSpPr>
        <p:spPr/>
        <p:txBody>
          <a:bodyPr/>
          <a:lstStyle/>
          <a:p>
            <a:fld id="{89C4E583-6443-4199-AF95-A2ECCC288D48}" type="slidenum">
              <a:rPr lang="en-GB" smtClean="0"/>
              <a:t>8</a:t>
            </a:fld>
            <a:endParaRPr lang="en-GB"/>
          </a:p>
        </p:txBody>
      </p:sp>
      <p:sp>
        <p:nvSpPr>
          <p:cNvPr id="6" name="TextBox 5">
            <a:extLst>
              <a:ext uri="{FF2B5EF4-FFF2-40B4-BE49-F238E27FC236}">
                <a16:creationId xmlns:a16="http://schemas.microsoft.com/office/drawing/2014/main" id="{8B282A1C-05DF-44F2-9E39-AEF12D671C36}"/>
              </a:ext>
            </a:extLst>
          </p:cNvPr>
          <p:cNvSpPr txBox="1"/>
          <p:nvPr/>
        </p:nvSpPr>
        <p:spPr>
          <a:xfrm>
            <a:off x="1097280" y="5869094"/>
            <a:ext cx="10058400" cy="523220"/>
          </a:xfrm>
          <a:prstGeom prst="rect">
            <a:avLst/>
          </a:prstGeom>
          <a:noFill/>
        </p:spPr>
        <p:txBody>
          <a:bodyPr wrap="square" rtlCol="0">
            <a:spAutoFit/>
          </a:bodyPr>
          <a:lstStyle/>
          <a:p>
            <a:r>
              <a:rPr lang="en-GB" sz="1400" dirty="0"/>
              <a:t>[1] </a:t>
            </a:r>
            <a:r>
              <a:rPr lang="en-GB" sz="1400" dirty="0">
                <a:hlinkClick r:id="rId2"/>
              </a:rPr>
              <a:t>https://studip.uos.de/plugins.php/coreforum/index/index?cid=4f689242f85c14b4ca386a37b39c9d7c</a:t>
            </a:r>
            <a:endParaRPr lang="en-GB" sz="1400" dirty="0"/>
          </a:p>
          <a:p>
            <a:r>
              <a:rPr lang="en-GB" sz="1400" dirty="0"/>
              <a:t>[2] </a:t>
            </a:r>
            <a:r>
              <a:rPr lang="en-GB" sz="1400" dirty="0">
                <a:hlinkClick r:id="rId3"/>
              </a:rPr>
              <a:t>https://studip.uos.de/plugins.php/blubber/streams/forum?cid=4f689242f85c14b4ca386a37b39c9d7c</a:t>
            </a:r>
            <a:r>
              <a:rPr lang="en-GB" sz="1400" dirty="0"/>
              <a:t> </a:t>
            </a:r>
          </a:p>
        </p:txBody>
      </p:sp>
      <p:cxnSp>
        <p:nvCxnSpPr>
          <p:cNvPr id="8" name="Straight Connector 7">
            <a:extLst>
              <a:ext uri="{FF2B5EF4-FFF2-40B4-BE49-F238E27FC236}">
                <a16:creationId xmlns:a16="http://schemas.microsoft.com/office/drawing/2014/main" id="{1BA02B45-97BC-46CE-80B8-9313E81F0E59}"/>
              </a:ext>
            </a:extLst>
          </p:cNvPr>
          <p:cNvCxnSpPr/>
          <p:nvPr/>
        </p:nvCxnSpPr>
        <p:spPr>
          <a:xfrm>
            <a:off x="1036320" y="5869094"/>
            <a:ext cx="1011936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5916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F433-7DB5-4326-BA0A-6DEEE11D6F10}"/>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8BB5D6EB-EAFB-4F70-A2A2-331057F66026}"/>
              </a:ext>
            </a:extLst>
          </p:cNvPr>
          <p:cNvSpPr>
            <a:spLocks noGrp="1"/>
          </p:cNvSpPr>
          <p:nvPr>
            <p:ph type="sldNum" sz="quarter" idx="12"/>
          </p:nvPr>
        </p:nvSpPr>
        <p:spPr/>
        <p:txBody>
          <a:bodyPr/>
          <a:lstStyle/>
          <a:p>
            <a:fld id="{89C4E583-6443-4199-AF95-A2ECCC288D48}" type="slidenum">
              <a:rPr lang="en-GB" smtClean="0"/>
              <a:t>9</a:t>
            </a:fld>
            <a:endParaRPr lang="en-GB"/>
          </a:p>
        </p:txBody>
      </p:sp>
    </p:spTree>
    <p:extLst>
      <p:ext uri="{BB962C8B-B14F-4D97-AF65-F5344CB8AC3E}">
        <p14:creationId xmlns:p14="http://schemas.microsoft.com/office/powerpoint/2010/main" val="3307220957"/>
      </p:ext>
    </p:extLst>
  </p:cSld>
  <p:clrMapOvr>
    <a:masterClrMapping/>
  </p:clrMapOvr>
</p:sld>
</file>

<file path=ppt/theme/theme1.xml><?xml version="1.0" encoding="utf-8"?>
<a:theme xmlns:a="http://schemas.openxmlformats.org/drawingml/2006/main" name="Retrospect">
  <a:themeElements>
    <a:clrScheme name="Custom 4">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D8D8D8"/>
      </a:hlink>
      <a:folHlink>
        <a:srgbClr val="E7AA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4647</TotalTime>
  <Words>1399</Words>
  <Application>Microsoft Office PowerPoint</Application>
  <PresentationFormat>Widescreen</PresentationFormat>
  <Paragraphs>235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Consolas</vt:lpstr>
      <vt:lpstr>Roboto Mono</vt:lpstr>
      <vt:lpstr>Retrospect</vt:lpstr>
      <vt:lpstr>print(“Hello World”)</vt:lpstr>
      <vt:lpstr>Organisation</vt:lpstr>
      <vt:lpstr>This course</vt:lpstr>
      <vt:lpstr>Structure</vt:lpstr>
      <vt:lpstr>Structure</vt:lpstr>
      <vt:lpstr>Homework</vt:lpstr>
      <vt:lpstr>Grading</vt:lpstr>
      <vt:lpstr>Let’s learn together!</vt:lpstr>
      <vt:lpstr>Introduction</vt:lpstr>
      <vt:lpstr>Preamble: Some terminology</vt:lpstr>
      <vt:lpstr>What is Programming?</vt:lpstr>
      <vt:lpstr>Where is programming?</vt:lpstr>
      <vt:lpstr>Why should you learn programming?</vt:lpstr>
      <vt:lpstr>Code</vt:lpstr>
      <vt:lpstr>Algorithm examples</vt:lpstr>
      <vt:lpstr>Why Python?</vt:lpstr>
      <vt:lpstr>Hello World!</vt:lpstr>
      <vt:lpstr>The Hello Worlds</vt:lpstr>
      <vt:lpstr>And now Python</vt:lpstr>
      <vt:lpstr>Setup</vt:lpstr>
      <vt:lpstr>Installing Python</vt:lpstr>
      <vt:lpstr>Using Python</vt:lpstr>
      <vt:lpstr>IDEs</vt:lpstr>
      <vt:lpstr>Homework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Mortiz Nipshagen</dc:creator>
  <cp:lastModifiedBy>Moritz Nipshagen</cp:lastModifiedBy>
  <cp:revision>36</cp:revision>
  <dcterms:created xsi:type="dcterms:W3CDTF">2018-03-13T14:25:10Z</dcterms:created>
  <dcterms:modified xsi:type="dcterms:W3CDTF">2018-03-28T16:10:17Z</dcterms:modified>
</cp:coreProperties>
</file>