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58" r:id="rId11"/>
    <p:sldId id="259" r:id="rId12"/>
    <p:sldId id="261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3" r:id="rId21"/>
    <p:sldId id="271" r:id="rId22"/>
    <p:sldId id="272" r:id="rId23"/>
    <p:sldId id="274" r:id="rId24"/>
    <p:sldId id="277" r:id="rId25"/>
    <p:sldId id="275" r:id="rId26"/>
    <p:sldId id="276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455"/>
    <a:srgbClr val="BDA95F"/>
    <a:srgbClr val="FFB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7442" autoAdjust="0"/>
  </p:normalViewPr>
  <p:slideViewPr>
    <p:cSldViewPr snapToGrid="0">
      <p:cViewPr varScale="1">
        <p:scale>
          <a:sx n="108" d="100"/>
          <a:sy n="108" d="100"/>
        </p:scale>
        <p:origin x="114" y="1146"/>
      </p:cViewPr>
      <p:guideLst/>
    </p:cSldViewPr>
  </p:slideViewPr>
  <p:outlineViewPr>
    <p:cViewPr>
      <p:scale>
        <a:sx n="33" d="100"/>
        <a:sy n="33" d="100"/>
      </p:scale>
      <p:origin x="0" y="-31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31/03/2018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34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6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9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Slide probably needs polishing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1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31/03/2018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64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31/03/2018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31/03/2018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1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31/03/2018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31/03/2018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31/03/2018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0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31/03/2018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8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31/03/2018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31/03/2018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20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31/03/2018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1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31/03/2018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13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mnipshagen@uos.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ahain@uos.d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31/03/2018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3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4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37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The very basics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 Light"/>
              </a:rPr>
              <a:t>Syntax &amp; Variables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A3E27-8664-40D3-8CAE-94538FE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42E388-9740-4979-B43A-F76103A5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4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943C7-8E09-4DE7-8311-A1BB903714D5}"/>
              </a:ext>
            </a:extLst>
          </p:cNvPr>
          <p:cNvSpPr txBox="1"/>
          <p:nvPr/>
        </p:nvSpPr>
        <p:spPr>
          <a:xfrm>
            <a:off x="7671816" y="3244334"/>
            <a:ext cx="82296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dirty="0" err="1"/>
              <a:t>var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are</a:t>
            </a:r>
            <a:r>
              <a:rPr lang="de-DE" dirty="0">
                <a:cs typeface="Calibri Light"/>
              </a:rPr>
              <a:t> variables?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182245" indent="-182245"/>
            <a:r>
              <a:rPr lang="en-GB" dirty="0">
                <a:cs typeface="Calibri"/>
              </a:rPr>
              <a:t>Variables are </a:t>
            </a:r>
            <a:r>
              <a:rPr lang="en-GB" b="1" dirty="0">
                <a:cs typeface="Calibri"/>
              </a:rPr>
              <a:t>containers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>
                <a:cs typeface="Calibri"/>
              </a:rPr>
              <a:t>just imagine a box or a basket</a:t>
            </a:r>
          </a:p>
          <a:p>
            <a:pPr marL="182055"/>
            <a:r>
              <a:rPr lang="en-GB" dirty="0">
                <a:cs typeface="Calibri"/>
              </a:rPr>
              <a:t>Variables have </a:t>
            </a:r>
            <a:r>
              <a:rPr lang="en-GB" b="1" dirty="0">
                <a:cs typeface="Calibri"/>
              </a:rPr>
              <a:t>names</a:t>
            </a:r>
          </a:p>
          <a:p>
            <a:pPr marL="383540" lvl="1"/>
            <a:r>
              <a:rPr lang="en-GB" dirty="0">
                <a:cs typeface="Calibri"/>
              </a:rPr>
              <a:t>We will name ours </a:t>
            </a:r>
            <a:r>
              <a:rPr lang="en-GB" i="1" dirty="0" err="1">
                <a:cs typeface="Calibri"/>
              </a:rPr>
              <a:t>var</a:t>
            </a:r>
            <a:endParaRPr lang="en-GB" i="1" dirty="0">
              <a:cs typeface="Calibri"/>
            </a:endParaRPr>
          </a:p>
          <a:p>
            <a:pPr marL="182055"/>
            <a:r>
              <a:rPr lang="en-GB" dirty="0">
                <a:cs typeface="Calibri"/>
              </a:rPr>
              <a:t>Variables can be </a:t>
            </a:r>
            <a:r>
              <a:rPr lang="en-GB" b="1" dirty="0">
                <a:cs typeface="Calibri"/>
              </a:rPr>
              <a:t>assigned</a:t>
            </a:r>
            <a:r>
              <a:rPr lang="en-GB" dirty="0">
                <a:cs typeface="Calibri"/>
              </a:rPr>
              <a:t> values</a:t>
            </a:r>
          </a:p>
          <a:p>
            <a:pPr marL="383540" lvl="1"/>
            <a:r>
              <a:rPr lang="en-GB" dirty="0">
                <a:cs typeface="Calibri"/>
              </a:rPr>
              <a:t>We will put a 5 into our variable</a:t>
            </a:r>
          </a:p>
          <a:p>
            <a:pPr marL="182055"/>
            <a:r>
              <a:rPr lang="en-GB" dirty="0">
                <a:cs typeface="Calibri"/>
              </a:rPr>
              <a:t>Variables can be </a:t>
            </a:r>
            <a:r>
              <a:rPr lang="en-GB" b="1" dirty="0">
                <a:cs typeface="Calibri"/>
              </a:rPr>
              <a:t>reassigned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>
                <a:cs typeface="Calibri"/>
              </a:rPr>
              <a:t>Effectively overwriting the value</a:t>
            </a:r>
          </a:p>
          <a:p>
            <a:pPr marL="566420" lvl="2"/>
            <a:r>
              <a:rPr lang="en-GB" sz="1400" dirty="0">
                <a:cs typeface="Calibri"/>
              </a:rPr>
              <a:t>You could say they are… variable</a:t>
            </a:r>
          </a:p>
          <a:p>
            <a:pPr marL="749300" lvl="3"/>
            <a:r>
              <a:rPr lang="en-GB" sz="700" dirty="0">
                <a:cs typeface="Calibri"/>
              </a:rPr>
              <a:t>I am sorry.</a:t>
            </a:r>
          </a:p>
          <a:p>
            <a:pPr marL="383540" lvl="1"/>
            <a:r>
              <a:rPr lang="en-GB" sz="1900" dirty="0">
                <a:cs typeface="Calibri"/>
              </a:rPr>
              <a:t>Variables do not remember their previous values</a:t>
            </a:r>
          </a:p>
          <a:p>
            <a:pPr marL="383540" lvl="1"/>
            <a:r>
              <a:rPr lang="en-GB" dirty="0">
                <a:cs typeface="Calibri"/>
              </a:rPr>
              <a:t>Let’s assign 42 to our variable</a:t>
            </a:r>
          </a:p>
          <a:p>
            <a:pPr marL="182245" indent="-182245"/>
            <a:endParaRPr lang="en-GB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11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DEE9ED9-30BC-4C39-962B-124B2FF21A17}"/>
              </a:ext>
            </a:extLst>
          </p:cNvPr>
          <p:cNvSpPr txBox="1"/>
          <p:nvPr/>
        </p:nvSpPr>
        <p:spPr>
          <a:xfrm>
            <a:off x="8494776" y="3244334"/>
            <a:ext cx="2599944" cy="369332"/>
          </a:xfrm>
          <a:prstGeom prst="rect">
            <a:avLst/>
          </a:prstGeom>
          <a:solidFill>
            <a:srgbClr val="C7A45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5F4BF-3DFD-45D5-83AC-F5465204408E}"/>
              </a:ext>
            </a:extLst>
          </p:cNvPr>
          <p:cNvSpPr txBox="1"/>
          <p:nvPr/>
        </p:nvSpPr>
        <p:spPr>
          <a:xfrm>
            <a:off x="8494776" y="3244334"/>
            <a:ext cx="140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F4ECC-D948-427C-AFB9-6A1F1B23D5B2}"/>
              </a:ext>
            </a:extLst>
          </p:cNvPr>
          <p:cNvSpPr txBox="1"/>
          <p:nvPr/>
        </p:nvSpPr>
        <p:spPr>
          <a:xfrm>
            <a:off x="9782694" y="3244334"/>
            <a:ext cx="13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B7FCAF-4300-48F1-9A05-E672888D0DE2}"/>
              </a:ext>
            </a:extLst>
          </p:cNvPr>
          <p:cNvCxnSpPr>
            <a:cxnSpLocks/>
          </p:cNvCxnSpPr>
          <p:nvPr/>
        </p:nvCxnSpPr>
        <p:spPr>
          <a:xfrm>
            <a:off x="9040305" y="3429000"/>
            <a:ext cx="3110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8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are</a:t>
            </a:r>
            <a:r>
              <a:rPr lang="de-DE" dirty="0">
                <a:cs typeface="Calibri Light"/>
              </a:rPr>
              <a:t> variables?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So variables </a:t>
            </a:r>
            <a:r>
              <a:rPr lang="de-DE" b="1" dirty="0" err="1">
                <a:cs typeface="Calibri"/>
              </a:rPr>
              <a:t>are</a:t>
            </a:r>
            <a:r>
              <a:rPr lang="de-DE" b="1" dirty="0">
                <a:cs typeface="Calibri"/>
              </a:rPr>
              <a:t> not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r>
              <a:rPr lang="de-DE" dirty="0">
                <a:cs typeface="Calibri"/>
              </a:rPr>
              <a:t> - 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contain</a:t>
            </a:r>
            <a:r>
              <a:rPr lang="de-DE" b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endParaRPr lang="de-DE" b="1" dirty="0" err="1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Values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assigned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to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variables</a:t>
            </a:r>
          </a:p>
          <a:p>
            <a:pPr marL="383540" lvl="1"/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variable, </a:t>
            </a:r>
            <a:r>
              <a:rPr lang="de-DE" dirty="0" err="1">
                <a:cs typeface="Calibri"/>
              </a:rPr>
              <a:t>imagine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putting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box</a:t>
            </a:r>
          </a:p>
          <a:p>
            <a:pPr marL="182245" indent="-182245"/>
            <a:r>
              <a:rPr lang="de-DE" dirty="0">
                <a:cs typeface="Calibri"/>
              </a:rPr>
              <a:t>Variables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reassigned</a:t>
            </a:r>
            <a:endParaRPr lang="de-DE" b="1" dirty="0">
              <a:cs typeface="Calibri"/>
            </a:endParaRPr>
          </a:p>
          <a:p>
            <a:pPr marL="383540" lvl="1"/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means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replace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current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by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new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one</a:t>
            </a:r>
          </a:p>
          <a:p>
            <a:pPr marL="383540" lvl="1"/>
            <a:endParaRPr lang="de-DE" i="1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04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Do variables </a:t>
            </a:r>
            <a:r>
              <a:rPr lang="de-DE" dirty="0" err="1">
                <a:cs typeface="Calibri Light"/>
              </a:rPr>
              <a:t>have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to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contain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numbers</a:t>
            </a:r>
            <a:r>
              <a:rPr lang="de-DE" dirty="0">
                <a:cs typeface="Calibri Light"/>
              </a:rPr>
              <a:t>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240" y="1762125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lnSpc>
                <a:spcPct val="150000"/>
              </a:lnSpc>
            </a:pPr>
            <a:r>
              <a:rPr lang="de-DE" sz="2400" dirty="0" err="1">
                <a:cs typeface="Calibri"/>
              </a:rPr>
              <a:t>Nope</a:t>
            </a:r>
            <a:r>
              <a:rPr lang="de-DE" sz="2400" dirty="0">
                <a:cs typeface="Calibri"/>
              </a:rPr>
              <a:t>!</a:t>
            </a:r>
            <a:endParaRPr lang="de-DE" sz="2400" dirty="0" err="1">
              <a:cs typeface="Calibri"/>
            </a:endParaRPr>
          </a:p>
          <a:p>
            <a:pPr marL="383540" lvl="1"/>
            <a:r>
              <a:rPr lang="de-DE" sz="2400" dirty="0">
                <a:cs typeface="Calibri"/>
              </a:rPr>
              <a:t>In </a:t>
            </a:r>
            <a:r>
              <a:rPr lang="de-DE" sz="2400" dirty="0" err="1">
                <a:cs typeface="Calibri"/>
              </a:rPr>
              <a:t>fact</a:t>
            </a:r>
            <a:r>
              <a:rPr lang="de-DE" sz="2400" dirty="0">
                <a:cs typeface="Calibri"/>
              </a:rPr>
              <a:t>, </a:t>
            </a:r>
            <a:r>
              <a:rPr lang="de-DE" sz="2400" dirty="0" err="1">
                <a:cs typeface="Calibri"/>
              </a:rPr>
              <a:t>you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can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store</a:t>
            </a:r>
            <a:r>
              <a:rPr lang="de-DE" sz="2400" dirty="0">
                <a:cs typeface="Calibri"/>
              </a:rPr>
              <a:t> all </a:t>
            </a:r>
            <a:r>
              <a:rPr lang="de-DE" sz="2400" dirty="0" err="1">
                <a:cs typeface="Calibri"/>
              </a:rPr>
              <a:t>kinds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things</a:t>
            </a:r>
            <a:r>
              <a:rPr lang="de-DE" sz="2400" dirty="0">
                <a:cs typeface="Calibri"/>
              </a:rPr>
              <a:t> in variables</a:t>
            </a:r>
          </a:p>
          <a:p>
            <a:pPr marL="566420" lvl="2"/>
            <a:r>
              <a:rPr lang="de-DE" sz="2000" dirty="0" err="1">
                <a:cs typeface="Calibri"/>
              </a:rPr>
              <a:t>For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example</a:t>
            </a:r>
            <a:r>
              <a:rPr lang="de-DE" sz="2000" dirty="0">
                <a:cs typeface="Calibri"/>
              </a:rPr>
              <a:t>: </a:t>
            </a:r>
            <a:r>
              <a:rPr lang="de-DE" sz="2000" dirty="0" err="1">
                <a:cs typeface="Calibri"/>
              </a:rPr>
              <a:t>numbers</a:t>
            </a:r>
            <a:r>
              <a:rPr lang="de-DE" sz="2000" dirty="0">
                <a:cs typeface="Calibri"/>
              </a:rPr>
              <a:t>, </a:t>
            </a:r>
            <a:r>
              <a:rPr lang="de-DE" sz="2000" dirty="0" err="1">
                <a:cs typeface="Calibri"/>
              </a:rPr>
              <a:t>text</a:t>
            </a:r>
            <a:r>
              <a:rPr lang="de-DE" sz="2000" dirty="0">
                <a:cs typeface="Calibri"/>
              </a:rPr>
              <a:t>, </a:t>
            </a:r>
            <a:r>
              <a:rPr lang="de-DE" sz="2000" dirty="0" err="1">
                <a:cs typeface="Calibri"/>
              </a:rPr>
              <a:t>truth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values</a:t>
            </a:r>
            <a:r>
              <a:rPr lang="de-DE" sz="2000" dirty="0">
                <a:cs typeface="Calibri"/>
              </a:rPr>
              <a:t>, ...</a:t>
            </a:r>
          </a:p>
          <a:p>
            <a:pPr marL="383540" lvl="1"/>
            <a:endParaRPr lang="de-DE" sz="2400" dirty="0">
              <a:cs typeface="Calibri"/>
            </a:endParaRPr>
          </a:p>
          <a:p>
            <a:pPr marL="383540" lvl="1"/>
            <a:endParaRPr lang="de-DE" i="1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24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A3E27-8664-40D3-8CAE-94538FE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42E388-9740-4979-B43A-F76103A5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577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Number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two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should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know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: </a:t>
            </a:r>
            <a:r>
              <a:rPr lang="de-DE" b="1" dirty="0" err="1">
                <a:cs typeface="Calibri"/>
              </a:rPr>
              <a:t>integers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(</a:t>
            </a:r>
            <a:r>
              <a:rPr lang="de-DE" dirty="0" err="1">
                <a:cs typeface="Calibri"/>
              </a:rPr>
              <a:t>int</a:t>
            </a:r>
            <a:r>
              <a:rPr lang="de-DE" dirty="0">
                <a:cs typeface="Calibri"/>
              </a:rPr>
              <a:t>) and </a:t>
            </a:r>
            <a:r>
              <a:rPr lang="de-DE" b="1" dirty="0" err="1">
                <a:cs typeface="Calibri"/>
              </a:rPr>
              <a:t>floats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Integers</a:t>
            </a:r>
          </a:p>
          <a:p>
            <a:pPr marL="383540" lvl="1"/>
            <a:r>
              <a:rPr lang="de-DE" dirty="0">
                <a:cs typeface="Calibri"/>
              </a:rPr>
              <a:t>"Ganze Zahlen"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0, 19, -42, 478349</a:t>
            </a:r>
          </a:p>
          <a:p>
            <a:pPr marL="182245" indent="-182245"/>
            <a:r>
              <a:rPr lang="de-DE" dirty="0" err="1">
                <a:cs typeface="Calibri"/>
              </a:rPr>
              <a:t>Floats</a:t>
            </a:r>
            <a:r>
              <a:rPr lang="de-DE" dirty="0">
                <a:cs typeface="Calibri"/>
              </a:rPr>
              <a:t>:</a:t>
            </a:r>
          </a:p>
          <a:p>
            <a:pPr marL="383540" lvl="1"/>
            <a:r>
              <a:rPr lang="de-DE" dirty="0">
                <a:cs typeface="Calibri"/>
              </a:rPr>
              <a:t>Floating </a:t>
            </a:r>
            <a:r>
              <a:rPr lang="de-DE" dirty="0" err="1">
                <a:cs typeface="Calibri"/>
              </a:rPr>
              <a:t>point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numbers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0.01, 23.8912, -10.5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91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Text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introducing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two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text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:</a:t>
            </a:r>
            <a:r>
              <a:rPr lang="de-DE" b="1" dirty="0">
                <a:cs typeface="Calibri"/>
              </a:rPr>
              <a:t> </a:t>
            </a:r>
            <a:r>
              <a:rPr lang="de-DE" b="1" dirty="0" err="1">
                <a:cs typeface="Calibri"/>
              </a:rPr>
              <a:t>chars</a:t>
            </a:r>
            <a:r>
              <a:rPr lang="de-DE" dirty="0">
                <a:cs typeface="Calibri"/>
              </a:rPr>
              <a:t> and </a:t>
            </a:r>
            <a:r>
              <a:rPr lang="de-DE" b="1" dirty="0" err="1">
                <a:cs typeface="Calibri"/>
              </a:rPr>
              <a:t>strings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Chars</a:t>
            </a:r>
          </a:p>
          <a:p>
            <a:pPr marL="383540" lvl="1"/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single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</a:p>
          <a:p>
            <a:pPr marL="383540" lvl="1"/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don't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letters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from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alphabet</a:t>
            </a:r>
            <a:r>
              <a:rPr lang="de-DE" dirty="0">
                <a:cs typeface="Calibri"/>
              </a:rPr>
              <a:t> – 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punctuation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numbers</a:t>
            </a:r>
            <a:r>
              <a:rPr lang="de-DE" dirty="0">
                <a:cs typeface="Calibri"/>
              </a:rPr>
              <a:t>, ...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'a', 'Z', '!', '#', '5'</a:t>
            </a:r>
          </a:p>
          <a:p>
            <a:pPr marL="182245" indent="-182245"/>
            <a:r>
              <a:rPr lang="de-DE" dirty="0">
                <a:cs typeface="Calibri"/>
              </a:rPr>
              <a:t>Strings:</a:t>
            </a:r>
          </a:p>
          <a:p>
            <a:pPr marL="383540" lvl="1"/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concatenations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single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empty</a:t>
            </a:r>
            <a:r>
              <a:rPr lang="de-DE" dirty="0">
                <a:solidFill>
                  <a:srgbClr val="404040"/>
                </a:solidFill>
                <a:cs typeface="Calibri"/>
              </a:rPr>
              <a:t>!)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"Hello World", "</a:t>
            </a:r>
            <a:r>
              <a:rPr lang="de-DE" dirty="0" err="1">
                <a:cs typeface="Calibri"/>
              </a:rPr>
              <a:t>arrr</a:t>
            </a:r>
            <a:r>
              <a:rPr lang="de-DE" dirty="0">
                <a:cs typeface="Calibri"/>
              </a:rPr>
              <a:t>!", "347893helloworld", "x", ""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044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Truth </a:t>
            </a:r>
            <a:r>
              <a:rPr lang="de-DE" dirty="0" err="1">
                <a:cs typeface="Calibri Light"/>
              </a:rPr>
              <a:t>values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The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containing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truth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called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boolean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Booleans</a:t>
            </a:r>
          </a:p>
          <a:p>
            <a:pPr marL="383540" lvl="1"/>
            <a:r>
              <a:rPr lang="de-DE" dirty="0">
                <a:cs typeface="Calibri"/>
              </a:rPr>
              <a:t>Are </a:t>
            </a:r>
            <a:r>
              <a:rPr lang="de-DE" dirty="0" err="1">
                <a:cs typeface="Calibri"/>
              </a:rPr>
              <a:t>either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true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false</a:t>
            </a:r>
          </a:p>
          <a:p>
            <a:pPr marL="566420" lvl="2"/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translates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yes</a:t>
            </a:r>
            <a:r>
              <a:rPr lang="de-DE" i="1" dirty="0">
                <a:cs typeface="Calibri"/>
              </a:rPr>
              <a:t>/</a:t>
            </a:r>
            <a:r>
              <a:rPr lang="de-DE" i="1" dirty="0" err="1">
                <a:cs typeface="Calibri"/>
              </a:rPr>
              <a:t>no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0/1 </a:t>
            </a:r>
          </a:p>
          <a:p>
            <a:pPr marL="383540" lvl="1"/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option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76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When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to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use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which</a:t>
            </a:r>
            <a:r>
              <a:rPr lang="de-DE">
                <a:cs typeface="Calibri Light"/>
              </a:rPr>
              <a:t> type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de-DE" dirty="0">
                <a:cs typeface="Calibri"/>
              </a:rPr>
              <a:t>This </a:t>
            </a:r>
            <a:r>
              <a:rPr lang="de-DE" i="1" dirty="0" err="1">
                <a:cs typeface="Calibri"/>
              </a:rPr>
              <a:t>should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rather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obvious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time</a:t>
            </a:r>
          </a:p>
          <a:p>
            <a:pPr marL="383730" lvl="1" indent="-182245"/>
            <a:r>
              <a:rPr lang="de-DE" dirty="0">
                <a:cs typeface="Calibri"/>
              </a:rPr>
              <a:t>Need a </a:t>
            </a:r>
            <a:r>
              <a:rPr lang="de-DE" dirty="0" err="1">
                <a:cs typeface="Calibri"/>
              </a:rPr>
              <a:t>counter</a:t>
            </a:r>
            <a:r>
              <a:rPr lang="de-DE" dirty="0">
                <a:cs typeface="Calibri"/>
              </a:rPr>
              <a:t>? Use an integer</a:t>
            </a:r>
          </a:p>
          <a:p>
            <a:pPr marL="383730" lvl="1" indent="-182245"/>
            <a:r>
              <a:rPr lang="de-DE" dirty="0" err="1">
                <a:cs typeface="Calibri"/>
              </a:rPr>
              <a:t>Doing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arithmetic</a:t>
            </a:r>
            <a:r>
              <a:rPr lang="de-DE" dirty="0">
                <a:cs typeface="Calibri"/>
              </a:rPr>
              <a:t>? Use a </a:t>
            </a:r>
            <a:r>
              <a:rPr lang="de-DE" dirty="0" err="1">
                <a:cs typeface="Calibri"/>
              </a:rPr>
              <a:t>float</a:t>
            </a:r>
            <a:endParaRPr lang="de-DE" dirty="0">
              <a:cs typeface="Calibri"/>
            </a:endParaRPr>
          </a:p>
          <a:p>
            <a:pPr marL="383730" lvl="1" indent="-182245"/>
            <a:r>
              <a:rPr lang="de-DE" dirty="0" err="1">
                <a:cs typeface="Calibri"/>
              </a:rPr>
              <a:t>Storing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messages</a:t>
            </a:r>
            <a:r>
              <a:rPr lang="de-DE" dirty="0">
                <a:cs typeface="Calibri"/>
              </a:rPr>
              <a:t>? Use a </a:t>
            </a:r>
            <a:r>
              <a:rPr lang="de-DE" dirty="0" err="1">
                <a:cs typeface="Calibri"/>
              </a:rPr>
              <a:t>string</a:t>
            </a:r>
            <a:endParaRPr lang="de-DE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Sometimes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it‘s</a:t>
            </a:r>
            <a:r>
              <a:rPr lang="de-DE" dirty="0">
                <a:cs typeface="Calibri"/>
              </a:rPr>
              <a:t> not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easy</a:t>
            </a:r>
          </a:p>
          <a:p>
            <a:pPr marL="383730" lvl="1" indent="-182245"/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unknown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input</a:t>
            </a:r>
            <a:endParaRPr lang="de-DE" dirty="0">
              <a:cs typeface="Calibri"/>
            </a:endParaRPr>
          </a:p>
          <a:p>
            <a:pPr marL="566610" lvl="2" indent="-182245"/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save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in?</a:t>
            </a:r>
          </a:p>
          <a:p>
            <a:pPr marL="566610" lvl="2" indent="-182245"/>
            <a:r>
              <a:rPr lang="de-DE" dirty="0" err="1">
                <a:cs typeface="Calibri"/>
              </a:rPr>
              <a:t>Often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default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Strings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endParaRPr lang="de-DE" dirty="0">
              <a:cs typeface="Calibri"/>
            </a:endParaRPr>
          </a:p>
          <a:p>
            <a:pPr marL="383730" lvl="1" indent="-182245"/>
            <a:r>
              <a:rPr lang="de-DE" dirty="0">
                <a:cs typeface="Calibri"/>
              </a:rPr>
              <a:t>Date and time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strings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Different 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different </a:t>
            </a:r>
            <a:r>
              <a:rPr lang="de-DE" dirty="0" err="1">
                <a:cs typeface="Calibri"/>
              </a:rPr>
              <a:t>implementations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variations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different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variables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07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1A528-A78B-4B57-8488-5B22FED5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Variables in Python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1AF118-CC59-4691-A9FA-DDE2EB1E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60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dirty="0"/>
              <a:t>Week 1: Introduction</a:t>
            </a:r>
          </a:p>
          <a:p>
            <a:r>
              <a:rPr lang="en-GB" b="1" dirty="0"/>
              <a:t>Week 2: Syntax &amp; Variables</a:t>
            </a:r>
            <a:endParaRPr lang="en-GB" b="1" dirty="0">
              <a:cs typeface="Calibri"/>
            </a:endParaRPr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Assigning</a:t>
            </a:r>
            <a:r>
              <a:rPr lang="de-DE" dirty="0">
                <a:cs typeface="Calibri Light"/>
              </a:rPr>
              <a:t> variables in Python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latin typeface="Calibri"/>
                <a:cs typeface="Calibri"/>
              </a:rPr>
              <a:t>Variable </a:t>
            </a:r>
            <a:r>
              <a:rPr lang="de-DE" dirty="0" err="1">
                <a:latin typeface="Calibri"/>
                <a:cs typeface="Calibri"/>
              </a:rPr>
              <a:t>assignment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indicated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by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using</a:t>
            </a:r>
            <a:r>
              <a:rPr lang="de-DE" dirty="0">
                <a:latin typeface="Calibri"/>
                <a:cs typeface="Calibri"/>
              </a:rPr>
              <a:t> a </a:t>
            </a:r>
            <a:r>
              <a:rPr lang="de-DE" dirty="0" err="1">
                <a:latin typeface="Calibri"/>
                <a:cs typeface="Calibri"/>
              </a:rPr>
              <a:t>single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i="1" dirty="0">
                <a:latin typeface="Calibri"/>
                <a:cs typeface="Calibri"/>
              </a:rPr>
              <a:t>=</a:t>
            </a:r>
          </a:p>
          <a:p>
            <a:pPr marL="182245" indent="-182245"/>
            <a:r>
              <a:rPr lang="de-DE" dirty="0" err="1">
                <a:latin typeface="Calibri"/>
                <a:cs typeface="Calibri"/>
              </a:rPr>
              <a:t>You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always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state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b="1" dirty="0" err="1">
                <a:latin typeface="Calibri"/>
                <a:cs typeface="Calibri"/>
              </a:rPr>
              <a:t>name</a:t>
            </a:r>
            <a:r>
              <a:rPr lang="de-DE" b="1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of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your</a:t>
            </a:r>
            <a:r>
              <a:rPr lang="de-DE" dirty="0">
                <a:latin typeface="Calibri"/>
                <a:cs typeface="Calibri"/>
              </a:rPr>
              <a:t> variable on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left</a:t>
            </a:r>
            <a:r>
              <a:rPr lang="de-DE" dirty="0">
                <a:latin typeface="Calibri"/>
                <a:cs typeface="Calibri"/>
              </a:rPr>
              <a:t> and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b="1" dirty="0" err="1">
                <a:latin typeface="Calibri"/>
                <a:cs typeface="Calibri"/>
              </a:rPr>
              <a:t>value</a:t>
            </a:r>
            <a:r>
              <a:rPr lang="de-DE" b="1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you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want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to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store</a:t>
            </a:r>
            <a:r>
              <a:rPr lang="de-DE" dirty="0">
                <a:latin typeface="Calibri"/>
                <a:cs typeface="Calibri"/>
              </a:rPr>
              <a:t> on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right</a:t>
            </a: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latin typeface="Consolas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00B050"/>
                </a:solidFill>
                <a:latin typeface="Consolas"/>
              </a:rPr>
              <a:t>var</a:t>
            </a:r>
            <a:r>
              <a:rPr lang="de-DE" dirty="0">
                <a:solidFill>
                  <a:srgbClr val="00B050"/>
                </a:solidFill>
                <a:latin typeface="Consolas"/>
              </a:rPr>
              <a:t> = 5</a:t>
            </a:r>
            <a:r>
              <a:rPr lang="de-DE" dirty="0">
                <a:solidFill>
                  <a:srgbClr val="00B050"/>
                </a:solidFill>
                <a:latin typeface="Consolas"/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  <a:latin typeface="Consolas"/>
                <a:cs typeface="Calibri"/>
              </a:rPr>
              <a:t>5 =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alibri"/>
              </a:rPr>
              <a:t>var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FF0000"/>
                </a:solidFill>
                <a:latin typeface="Consolas"/>
                <a:cs typeface="Calibri"/>
              </a:rPr>
              <a:t>var</a:t>
            </a:r>
            <a:r>
              <a:rPr lang="de-DE" dirty="0">
                <a:solidFill>
                  <a:srgbClr val="FF0000"/>
                </a:solidFill>
                <a:latin typeface="Consolas"/>
                <a:cs typeface="Calibri"/>
              </a:rPr>
              <a:t> == 5</a:t>
            </a:r>
          </a:p>
          <a:p>
            <a:pPr marL="0" indent="0">
              <a:buNone/>
            </a:pPr>
            <a:endParaRPr lang="de-DE" dirty="0">
              <a:solidFill>
                <a:srgbClr val="00B050"/>
              </a:solidFill>
              <a:latin typeface="Consolas"/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12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Assigning</a:t>
            </a:r>
            <a:r>
              <a:rPr lang="de-DE" dirty="0">
                <a:cs typeface="Calibri Light"/>
              </a:rPr>
              <a:t> variables in Python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F63E56-A880-49F8-A942-0E28B5AB1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Python </a:t>
            </a:r>
            <a:r>
              <a:rPr lang="de-DE" dirty="0" err="1">
                <a:cs typeface="Calibri"/>
              </a:rPr>
              <a:t>syntax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>
                <a:latin typeface="Consolas"/>
              </a:rPr>
              <a:t>var</a:t>
            </a:r>
            <a:r>
              <a:rPr lang="de-DE" dirty="0">
                <a:latin typeface="Consolas"/>
              </a:rPr>
              <a:t> = 5</a:t>
            </a:r>
            <a:endParaRPr lang="de-DE" dirty="0">
              <a:cs typeface="Calibri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BDB17A-276A-43F6-9343-FCB1ECAA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explained</a:t>
            </a:r>
            <a:endParaRPr lang="de-DE" dirty="0" err="1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BE80849-40DF-4E88-9814-1050B4B8C1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i="1" dirty="0" err="1">
                <a:cs typeface="Calibri"/>
              </a:rPr>
              <a:t>var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5</a:t>
            </a:r>
          </a:p>
          <a:p>
            <a:endParaRPr lang="de-DE" i="1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21</a:t>
            </a:fld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11760D7-8057-476D-B099-7D92A43FD856}"/>
              </a:ext>
            </a:extLst>
          </p:cNvPr>
          <p:cNvSpPr txBox="1"/>
          <p:nvPr/>
        </p:nvSpPr>
        <p:spPr>
          <a:xfrm>
            <a:off x="6210300" y="3362325"/>
            <a:ext cx="30542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C7AACEF-AC55-4EA0-987E-B016B9546F29}"/>
              </a:ext>
            </a:extLst>
          </p:cNvPr>
          <p:cNvSpPr txBox="1"/>
          <p:nvPr/>
        </p:nvSpPr>
        <p:spPr>
          <a:xfrm>
            <a:off x="6210300" y="2990850"/>
            <a:ext cx="3153251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/>
              <a:t>var</a:t>
            </a:r>
            <a:endParaRPr lang="de-DE" i="1"/>
          </a:p>
        </p:txBody>
      </p:sp>
    </p:spTree>
    <p:extLst>
      <p:ext uri="{BB962C8B-B14F-4D97-AF65-F5344CB8AC3E}">
        <p14:creationId xmlns:p14="http://schemas.microsoft.com/office/powerpoint/2010/main" val="1761527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Reassigning</a:t>
            </a:r>
            <a:r>
              <a:rPr lang="de-DE" dirty="0">
                <a:cs typeface="Calibri Light"/>
              </a:rPr>
              <a:t> variables in Python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F63E56-A880-49F8-A942-0E28B5AB1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Python </a:t>
            </a:r>
            <a:r>
              <a:rPr lang="de-DE" dirty="0" err="1">
                <a:cs typeface="Calibri"/>
              </a:rPr>
              <a:t>syntax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/>
              </a:rPr>
              <a:t>var</a:t>
            </a:r>
            <a:r>
              <a:rPr lang="de-DE" dirty="0">
                <a:latin typeface="Consolas"/>
              </a:rPr>
              <a:t> = 5</a:t>
            </a:r>
            <a:endParaRPr lang="de-DE" dirty="0"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42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BDB17A-276A-43F6-9343-FCB1ECAA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explained</a:t>
            </a:r>
            <a:endParaRPr lang="de-DE" dirty="0" err="1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BE80849-40DF-4E88-9814-1050B4B8C1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i="1" dirty="0" err="1">
                <a:cs typeface="Calibri"/>
              </a:rPr>
              <a:t>var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5</a:t>
            </a:r>
            <a:endParaRPr lang="de-DE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r>
              <a:rPr lang="de-DE" i="1" dirty="0" err="1">
                <a:cs typeface="Calibri"/>
              </a:rPr>
              <a:t>var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i="1" dirty="0">
                <a:cs typeface="Calibri"/>
              </a:rPr>
              <a:t> 42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22</a:t>
            </a:fld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11760D7-8057-476D-B099-7D92A43FD856}"/>
              </a:ext>
            </a:extLst>
          </p:cNvPr>
          <p:cNvSpPr txBox="1"/>
          <p:nvPr/>
        </p:nvSpPr>
        <p:spPr>
          <a:xfrm>
            <a:off x="6210300" y="3362325"/>
            <a:ext cx="30542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C7AACEF-AC55-4EA0-987E-B016B9546F29}"/>
              </a:ext>
            </a:extLst>
          </p:cNvPr>
          <p:cNvSpPr txBox="1"/>
          <p:nvPr/>
        </p:nvSpPr>
        <p:spPr>
          <a:xfrm>
            <a:off x="6210300" y="2990850"/>
            <a:ext cx="3153251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/>
              <a:t>var</a:t>
            </a:r>
            <a:endParaRPr lang="de-DE" i="1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9B96E62-6ACC-40DC-8E59-A58C0DE7C22A}"/>
              </a:ext>
            </a:extLst>
          </p:cNvPr>
          <p:cNvSpPr txBox="1"/>
          <p:nvPr/>
        </p:nvSpPr>
        <p:spPr>
          <a:xfrm>
            <a:off x="6219825" y="5095875"/>
            <a:ext cx="30542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trike="sngStrike" dirty="0">
                <a:cs typeface="Calibri"/>
              </a:rPr>
              <a:t>5</a:t>
            </a:r>
            <a:r>
              <a:rPr lang="de-DE" dirty="0">
                <a:cs typeface="Calibri"/>
              </a:rPr>
              <a:t> 42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8A14748-7136-4857-81DC-F29E06033C93}"/>
              </a:ext>
            </a:extLst>
          </p:cNvPr>
          <p:cNvSpPr txBox="1"/>
          <p:nvPr/>
        </p:nvSpPr>
        <p:spPr>
          <a:xfrm>
            <a:off x="6219825" y="4724400"/>
            <a:ext cx="3153251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/>
              <a:t>var</a:t>
            </a:r>
            <a:endParaRPr lang="de-DE" i="1"/>
          </a:p>
        </p:txBody>
      </p:sp>
    </p:spTree>
    <p:extLst>
      <p:ext uri="{BB962C8B-B14F-4D97-AF65-F5344CB8AC3E}">
        <p14:creationId xmlns:p14="http://schemas.microsoft.com/office/powerpoint/2010/main" val="1562201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A22B9-8C57-4D71-92B2-AF05D555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Python and variable </a:t>
            </a:r>
            <a:r>
              <a:rPr lang="de-DE" dirty="0" err="1">
                <a:cs typeface="Calibri Light"/>
              </a:rPr>
              <a:t>types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1C4BC-150D-4DB1-B2A3-D3862724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In Python,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depends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what's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currently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inside</a:t>
            </a:r>
            <a:endParaRPr lang="de-DE" dirty="0"/>
          </a:p>
          <a:p>
            <a:pPr marL="182245" indent="-182245"/>
            <a:r>
              <a:rPr lang="de-DE" dirty="0">
                <a:cs typeface="Calibri"/>
              </a:rPr>
              <a:t>So </a:t>
            </a:r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 a variable,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implicitly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has</a:t>
            </a:r>
            <a:r>
              <a:rPr lang="de-DE" dirty="0">
                <a:cs typeface="Calibri"/>
              </a:rPr>
              <a:t> a type</a:t>
            </a:r>
          </a:p>
          <a:p>
            <a:pPr marL="182245" indent="-182245"/>
            <a:endParaRPr lang="de-DE" dirty="0"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5</a:t>
            </a:r>
            <a:endParaRPr lang="de-DE" dirty="0">
              <a:latin typeface="Calibri"/>
              <a:cs typeface="Calibri"/>
            </a:endParaRPr>
          </a:p>
          <a:p>
            <a:pPr marL="383540" lvl="1"/>
            <a:r>
              <a:rPr lang="de-DE" dirty="0">
                <a:latin typeface="Calibri"/>
                <a:cs typeface="Calibri"/>
              </a:rPr>
              <a:t>The type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now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implicitly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i="1" dirty="0">
                <a:latin typeface="Calibri"/>
                <a:cs typeface="Calibri"/>
              </a:rPr>
              <a:t>integer</a:t>
            </a:r>
          </a:p>
          <a:p>
            <a:pPr marL="383540" lvl="1"/>
            <a:endParaRPr lang="de-DE" i="1" dirty="0"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"a"</a:t>
            </a:r>
            <a:endParaRPr lang="de-DE" i="1" dirty="0">
              <a:latin typeface="Consolas"/>
              <a:cs typeface="Calibri"/>
            </a:endParaRPr>
          </a:p>
          <a:p>
            <a:pPr marL="383540" lvl="1"/>
            <a:r>
              <a:rPr lang="de-DE" dirty="0">
                <a:latin typeface="Calibri"/>
                <a:cs typeface="Calibri"/>
              </a:rPr>
              <a:t>The type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now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implicitly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i="1" dirty="0" err="1">
                <a:latin typeface="Calibri"/>
                <a:cs typeface="Calibri"/>
              </a:rPr>
              <a:t>string</a:t>
            </a:r>
          </a:p>
          <a:p>
            <a:pPr marL="383540" lvl="1"/>
            <a:r>
              <a:rPr lang="de-DE" i="1" dirty="0" err="1">
                <a:latin typeface="Calibri"/>
                <a:cs typeface="Calibri"/>
              </a:rPr>
              <a:t>char</a:t>
            </a:r>
            <a:r>
              <a:rPr lang="de-DE" dirty="0" err="1">
                <a:latin typeface="Calibri"/>
                <a:cs typeface="Calibri"/>
              </a:rPr>
              <a:t>s</a:t>
            </a:r>
            <a:r>
              <a:rPr lang="de-DE" i="1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actually</a:t>
            </a:r>
            <a:r>
              <a:rPr lang="de-DE" i="1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don't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exist</a:t>
            </a:r>
            <a:r>
              <a:rPr lang="de-DE" dirty="0">
                <a:latin typeface="Calibri"/>
                <a:cs typeface="Calibri"/>
              </a:rPr>
              <a:t> in Python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E6ABB-37CE-4A53-A8CD-3234D270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446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6604E-D781-4470-87F3-8AD00460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 </a:t>
            </a:r>
            <a:r>
              <a:rPr lang="de-DE" dirty="0" err="1">
                <a:cs typeface="Calibri Light"/>
              </a:rPr>
              <a:t>types</a:t>
            </a:r>
            <a:r>
              <a:rPr lang="de-DE" dirty="0">
                <a:cs typeface="Calibri Light"/>
              </a:rPr>
              <a:t> in </a:t>
            </a:r>
            <a:r>
              <a:rPr lang="de-DE" dirty="0" err="1">
                <a:cs typeface="Calibri Light"/>
              </a:rPr>
              <a:t>other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languages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E0A0E2-6A2A-4DE7-A1E8-326ACF07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many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, variables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specific</a:t>
            </a:r>
            <a:r>
              <a:rPr lang="de-DE" dirty="0">
                <a:cs typeface="Calibri"/>
              </a:rPr>
              <a:t> type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declare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first</a:t>
            </a:r>
          </a:p>
          <a:p>
            <a:pPr marL="383540" lvl="1"/>
            <a:r>
              <a:rPr lang="de-DE" dirty="0">
                <a:cs typeface="Calibri"/>
              </a:rPr>
              <a:t>Put </a:t>
            </a:r>
            <a:r>
              <a:rPr lang="de-DE" dirty="0" err="1">
                <a:cs typeface="Calibri"/>
              </a:rPr>
              <a:t>more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simply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computer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kind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stored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variable</a:t>
            </a:r>
          </a:p>
          <a:p>
            <a:pPr marL="383540" lvl="1"/>
            <a:r>
              <a:rPr lang="de-DE" dirty="0">
                <a:cs typeface="Calibri"/>
              </a:rPr>
              <a:t>The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cannot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changed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afterwards</a:t>
            </a:r>
          </a:p>
          <a:p>
            <a:pPr marL="182245" indent="-182245"/>
            <a:endParaRPr lang="de-DE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Example</a:t>
            </a:r>
            <a:r>
              <a:rPr lang="de-DE" dirty="0">
                <a:cs typeface="Calibri"/>
              </a:rPr>
              <a:t>: Java</a:t>
            </a:r>
          </a:p>
          <a:p>
            <a:pPr marL="200660" lvl="1" indent="0">
              <a:buNone/>
            </a:pPr>
            <a:r>
              <a:rPr lang="de-DE" dirty="0" err="1">
                <a:latin typeface="Consolas"/>
                <a:cs typeface="Calibri"/>
              </a:rPr>
              <a:t>int</a:t>
            </a:r>
            <a:r>
              <a:rPr lang="de-DE" dirty="0">
                <a:latin typeface="Consolas"/>
                <a:cs typeface="Calibri"/>
              </a:rPr>
              <a:t> </a:t>
            </a: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;</a:t>
            </a:r>
          </a:p>
          <a:p>
            <a:pPr marL="200660" lvl="1" indent="0">
              <a:buNone/>
            </a:pP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5;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853594-70D6-4032-8EDD-BD4F3F4F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10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7BDA2-F0AE-4E0E-9D6B-69C78090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cs typeface="Calibri Light"/>
              </a:rPr>
              <a:t>Therefore</a:t>
            </a:r>
            <a:r>
              <a:rPr lang="de-DE" dirty="0">
                <a:cs typeface="Calibri Light"/>
              </a:rPr>
              <a:t>, </a:t>
            </a:r>
            <a:r>
              <a:rPr lang="de-DE" dirty="0" err="1">
                <a:cs typeface="Calibri Light"/>
              </a:rPr>
              <a:t>the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following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is</a:t>
            </a:r>
            <a:r>
              <a:rPr lang="de-DE" dirty="0">
                <a:cs typeface="Calibri Light"/>
              </a:rPr>
              <a:t> </a:t>
            </a:r>
            <a:r>
              <a:rPr lang="de-DE" b="1" dirty="0" err="1">
                <a:cs typeface="Calibri Light"/>
              </a:rPr>
              <a:t>very</a:t>
            </a:r>
            <a:r>
              <a:rPr lang="de-DE" b="1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important</a:t>
            </a:r>
            <a:r>
              <a:rPr lang="de-DE" dirty="0">
                <a:cs typeface="Calibri Light"/>
              </a:rPr>
              <a:t>...</a:t>
            </a:r>
            <a:endParaRPr lang="de-DE" b="1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C3A80-3A67-4399-B09F-D7509A31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5C55AB-D003-47D8-80CD-AAADF0B5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65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7C7CE-06FC-435E-9D4E-01BE26B7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Do. Not. Mix. </a:t>
            </a:r>
            <a:r>
              <a:rPr lang="de-DE" dirty="0" err="1">
                <a:cs typeface="Calibri Light"/>
              </a:rPr>
              <a:t>Types</a:t>
            </a:r>
            <a:r>
              <a:rPr lang="de-DE" dirty="0">
                <a:cs typeface="Calibri Light"/>
              </a:rPr>
              <a:t>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673C46-ED62-46BD-AB78-F744B769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good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practice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only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type</a:t>
            </a:r>
          </a:p>
          <a:p>
            <a:pPr marL="182245" indent="-182245"/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store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different type, </a:t>
            </a:r>
            <a:r>
              <a:rPr lang="de-DE" b="1" dirty="0" err="1">
                <a:cs typeface="Calibri"/>
              </a:rPr>
              <a:t>make</a:t>
            </a:r>
            <a:r>
              <a:rPr lang="de-DE" b="1" dirty="0">
                <a:cs typeface="Calibri"/>
              </a:rPr>
              <a:t> a </a:t>
            </a:r>
            <a:r>
              <a:rPr lang="de-DE" b="1" dirty="0" err="1">
                <a:cs typeface="Calibri"/>
              </a:rPr>
              <a:t>new</a:t>
            </a:r>
            <a:r>
              <a:rPr lang="de-DE" b="1" dirty="0">
                <a:cs typeface="Calibri"/>
              </a:rPr>
              <a:t> variable </a:t>
            </a:r>
            <a:r>
              <a:rPr lang="de-DE" b="1" dirty="0" err="1">
                <a:cs typeface="Calibri"/>
              </a:rPr>
              <a:t>with</a:t>
            </a:r>
            <a:r>
              <a:rPr lang="de-DE" b="1" dirty="0">
                <a:cs typeface="Calibri"/>
              </a:rPr>
              <a:t> a different </a:t>
            </a:r>
            <a:r>
              <a:rPr lang="de-DE" b="1" dirty="0" err="1">
                <a:cs typeface="Calibri"/>
              </a:rPr>
              <a:t>name</a:t>
            </a:r>
          </a:p>
          <a:p>
            <a:pPr marL="182245" indent="-182245"/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class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program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might</a:t>
            </a:r>
            <a:r>
              <a:rPr lang="de-DE" dirty="0">
                <a:cs typeface="Calibri"/>
              </a:rPr>
              <a:t> not crash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mix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, but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lead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lot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trouble</a:t>
            </a:r>
            <a:r>
              <a:rPr lang="de-DE" dirty="0">
                <a:cs typeface="Calibri"/>
              </a:rPr>
              <a:t> down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line</a:t>
            </a:r>
          </a:p>
          <a:p>
            <a:pPr marL="383540" lvl="1"/>
            <a:r>
              <a:rPr lang="de-DE" dirty="0" err="1">
                <a:cs typeface="Calibri"/>
              </a:rPr>
              <a:t>especially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you're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than</a:t>
            </a:r>
            <a:r>
              <a:rPr lang="de-DE" dirty="0">
                <a:cs typeface="Calibri"/>
              </a:rPr>
              <a:t> Python</a:t>
            </a:r>
            <a:endParaRPr lang="de-DE" dirty="0">
              <a:solidFill>
                <a:schemeClr val="tx1"/>
              </a:solidFill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So do </a:t>
            </a:r>
            <a:r>
              <a:rPr lang="de-DE" dirty="0" err="1">
                <a:cs typeface="Calibri"/>
              </a:rPr>
              <a:t>yourself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favour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 </a:t>
            </a:r>
            <a:r>
              <a:rPr lang="de-DE" b="1" dirty="0">
                <a:cs typeface="Calibri"/>
              </a:rPr>
              <a:t>different variables </a:t>
            </a:r>
            <a:r>
              <a:rPr lang="de-DE" b="1" dirty="0" err="1">
                <a:cs typeface="Calibri"/>
              </a:rPr>
              <a:t>for</a:t>
            </a:r>
            <a:r>
              <a:rPr lang="de-DE" b="1" dirty="0">
                <a:cs typeface="Calibri"/>
              </a:rPr>
              <a:t> different </a:t>
            </a:r>
            <a:r>
              <a:rPr lang="de-DE" b="1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right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away</a:t>
            </a:r>
            <a:endParaRPr lang="de-DE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A3FEE5-91B8-4193-939D-3A5B1E26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53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3204-BC88-45B6-8110-187D2AAD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300D3-C0B4-4C23-AECC-D079A31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498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683A-EAB8-4919-A2B3-118F2B2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1040D-5C35-45DE-B9C4-5B62421B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20000"/>
          </a:bodyPr>
          <a:lstStyle/>
          <a:p>
            <a:pPr marL="182245" indent="-182245"/>
            <a:r>
              <a:rPr lang="en-US" dirty="0">
                <a:cs typeface="Calibri"/>
              </a:rPr>
              <a:t>Python makes it really easy to perform basic mathematical operations</a:t>
            </a:r>
          </a:p>
          <a:p>
            <a:pPr marL="182245" indent="-182245"/>
            <a:r>
              <a:rPr lang="en-US" dirty="0">
                <a:cs typeface="Calibri"/>
              </a:rPr>
              <a:t>We can use variables as well as numbers in these operations</a:t>
            </a:r>
          </a:p>
          <a:p>
            <a:pPr marL="182245" indent="-182245"/>
            <a:r>
              <a:rPr lang="en-US" dirty="0">
                <a:cs typeface="Calibri"/>
              </a:rPr>
              <a:t>We can use multiple operators in one line</a:t>
            </a:r>
          </a:p>
          <a:p>
            <a:pPr marL="182245" indent="-182245"/>
            <a:endParaRPr lang="en-US" dirty="0">
              <a:cs typeface="Calibri"/>
            </a:endParaRPr>
          </a:p>
          <a:p>
            <a:pPr marL="182245" indent="-182245"/>
            <a:r>
              <a:rPr lang="en-US" b="1" dirty="0">
                <a:cs typeface="Calibri"/>
              </a:rPr>
              <a:t>Addition:</a:t>
            </a:r>
          </a:p>
          <a:p>
            <a:pPr marL="383540" lvl="1"/>
            <a:r>
              <a:rPr lang="en-US" dirty="0">
                <a:latin typeface="Conolas"/>
                <a:cs typeface="Calibri"/>
              </a:rPr>
              <a:t>a = 3 + 8 </a:t>
            </a:r>
          </a:p>
          <a:p>
            <a:pPr marL="383540" lvl="1"/>
            <a:r>
              <a:rPr lang="en-US" dirty="0">
                <a:solidFill>
                  <a:srgbClr val="000000"/>
                </a:solidFill>
                <a:latin typeface="Conolas"/>
                <a:cs typeface="Calibri"/>
              </a:rPr>
              <a:t>a = 5 + b</a:t>
            </a:r>
          </a:p>
          <a:p>
            <a:pPr marL="383540" lvl="1"/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a = b + c</a:t>
            </a:r>
          </a:p>
          <a:p>
            <a:pPr marL="383540" lvl="1"/>
            <a:endParaRPr lang="en-US" dirty="0">
              <a:solidFill>
                <a:schemeClr val="tx1"/>
              </a:solidFill>
              <a:latin typeface="Conolas"/>
              <a:cs typeface="Calibri"/>
            </a:endParaRPr>
          </a:p>
          <a:p>
            <a:pPr marL="182245" indent="-182245"/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Subtraction</a:t>
            </a:r>
            <a:r>
              <a:rPr lang="en-US" b="1" dirty="0">
                <a:solidFill>
                  <a:schemeClr val="tx1"/>
                </a:solidFill>
                <a:latin typeface="Conolas"/>
                <a:cs typeface="Calibri"/>
              </a:rPr>
              <a:t>:</a:t>
            </a:r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 </a:t>
            </a:r>
          </a:p>
          <a:p>
            <a:pPr marL="383540" lvl="1"/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a = 10 - b</a:t>
            </a:r>
          </a:p>
          <a:p>
            <a:pPr marL="383540" lvl="1"/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a = b – c -</a:t>
            </a:r>
            <a:r>
              <a:rPr lang="en-US" dirty="0">
                <a:solidFill>
                  <a:schemeClr val="tx1"/>
                </a:solidFill>
                <a:latin typeface="Conolas"/>
              </a:rPr>
              <a:t>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3FE57-8C1A-4F04-B8E2-A311112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18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2B3-6DED-4001-95DB-88A59648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DEE-C015-4C50-900C-B3FE05EB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b="1" dirty="0">
                <a:cs typeface="Calibri"/>
              </a:rPr>
              <a:t>Multiplication: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a = 2 * b</a:t>
            </a:r>
          </a:p>
          <a:p>
            <a:pPr marL="383540" lvl="1"/>
            <a:r>
              <a:rPr lang="en-US" dirty="0">
                <a:cs typeface="Calibri"/>
              </a:rPr>
              <a:t>a = b * c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383540" lvl="1"/>
            <a:endParaRPr lang="en-US" dirty="0">
              <a:solidFill>
                <a:srgbClr val="404040"/>
              </a:solidFill>
              <a:cs typeface="Calibri"/>
            </a:endParaRPr>
          </a:p>
          <a:p>
            <a:pPr marL="182245" indent="-182245"/>
            <a:r>
              <a:rPr lang="en-US" b="1" dirty="0">
                <a:solidFill>
                  <a:srgbClr val="404040"/>
                </a:solidFill>
                <a:cs typeface="Calibri"/>
              </a:rPr>
              <a:t>Division:</a:t>
            </a:r>
            <a:endParaRPr lang="en-US" dirty="0">
              <a:solidFill>
                <a:srgbClr val="404040"/>
              </a:solidFill>
              <a:cs typeface="Calibri"/>
            </a:endParaRPr>
          </a:p>
          <a:p>
            <a:pPr marL="383540" lvl="1"/>
            <a:r>
              <a:rPr lang="en-US" dirty="0">
                <a:solidFill>
                  <a:srgbClr val="404040"/>
                </a:solidFill>
                <a:cs typeface="Calibri"/>
              </a:rPr>
              <a:t>a = b / 10 </a:t>
            </a:r>
          </a:p>
          <a:p>
            <a:pPr marL="383540" lvl="1"/>
            <a:r>
              <a:rPr lang="en-US" dirty="0">
                <a:solidFill>
                  <a:srgbClr val="404040"/>
                </a:solidFill>
                <a:cs typeface="Calibri"/>
              </a:rPr>
              <a:t>a = b /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8766F-2397-43FF-B577-5E64ABBB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5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A56A-7002-4ECD-9D62-F527140E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8A50D-CB4D-469F-99D7-C0B2F284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60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2B3-6DED-4001-95DB-88A59648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DEE-C015-4C50-900C-B3FE05EB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b="1" dirty="0">
                <a:cs typeface="Calibri"/>
              </a:rPr>
              <a:t>Power: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a = b**2</a:t>
            </a:r>
          </a:p>
          <a:p>
            <a:pPr marL="383540" lvl="1"/>
            <a:r>
              <a:rPr lang="en-US" dirty="0">
                <a:cs typeface="Calibri"/>
              </a:rPr>
              <a:t>a = c</a:t>
            </a:r>
            <a:r>
              <a:rPr lang="en-US" dirty="0">
                <a:solidFill>
                  <a:srgbClr val="404040"/>
                </a:solidFill>
                <a:cs typeface="Calibri"/>
              </a:rPr>
              <a:t>**b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383540" lvl="1"/>
            <a:endParaRPr lang="en-US" dirty="0">
              <a:solidFill>
                <a:srgbClr val="404040"/>
              </a:solidFill>
              <a:cs typeface="Calibri"/>
            </a:endParaRPr>
          </a:p>
          <a:p>
            <a:pPr marL="182245" indent="-182245"/>
            <a:r>
              <a:rPr lang="en-US" b="1" dirty="0" err="1">
                <a:solidFill>
                  <a:srgbClr val="404040"/>
                </a:solidFill>
                <a:cs typeface="Calibri"/>
              </a:rPr>
              <a:t>Modulu</a:t>
            </a:r>
            <a:r>
              <a:rPr lang="en-US" b="1" dirty="0">
                <a:solidFill>
                  <a:srgbClr val="404040"/>
                </a:solidFill>
                <a:cs typeface="Calibri"/>
              </a:rPr>
              <a:t> operation:</a:t>
            </a:r>
            <a:endParaRPr lang="en-US" dirty="0">
              <a:solidFill>
                <a:srgbClr val="404040"/>
              </a:solidFill>
              <a:cs typeface="Calibri"/>
            </a:endParaRPr>
          </a:p>
          <a:p>
            <a:pPr marL="383540" lvl="1"/>
            <a:r>
              <a:rPr lang="en-US" dirty="0">
                <a:solidFill>
                  <a:srgbClr val="404040"/>
                </a:solidFill>
                <a:cs typeface="Calibri"/>
              </a:rPr>
              <a:t>returns remainder of the division</a:t>
            </a:r>
            <a:endParaRPr lang="en-US" sz="2400" dirty="0" err="1">
              <a:solidFill>
                <a:srgbClr val="404040"/>
              </a:solidFill>
              <a:cs typeface="Calibri"/>
            </a:endParaRPr>
          </a:p>
          <a:p>
            <a:pPr marL="383540" lvl="1"/>
            <a:r>
              <a:rPr lang="en-US" dirty="0">
                <a:solidFill>
                  <a:srgbClr val="404040"/>
                </a:solidFill>
                <a:cs typeface="Calibri"/>
              </a:rPr>
              <a:t>a = b % 3 </a:t>
            </a:r>
          </a:p>
          <a:p>
            <a:pPr marL="566420" lvl="2"/>
            <a:r>
              <a:rPr lang="en-US" dirty="0">
                <a:solidFill>
                  <a:srgbClr val="404040"/>
                </a:solidFill>
                <a:cs typeface="Calibri"/>
              </a:rPr>
              <a:t>Say b = 7, then b % 3 will assign 1 to a, as 7 / 3 leaves a remainder of 1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8766F-2397-43FF-B577-5E64ABBB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413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683A-EAB8-4919-A2B3-118F2B2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1040D-5C35-45DE-B9C4-5B62421B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6963" y="3443434"/>
            <a:ext cx="4938712" cy="2517629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en-US" dirty="0">
                <a:cs typeface="Calibri"/>
              </a:rPr>
              <a:t>A = a + 2</a:t>
            </a:r>
          </a:p>
          <a:p>
            <a:pPr marL="182245" indent="-182245"/>
            <a:r>
              <a:rPr lang="en-US" dirty="0">
                <a:cs typeface="Calibri"/>
              </a:rPr>
              <a:t>A = a – 5</a:t>
            </a:r>
          </a:p>
          <a:p>
            <a:pPr marL="182245" indent="-182245"/>
            <a:r>
              <a:rPr lang="en-US" dirty="0">
                <a:cs typeface="Calibri"/>
              </a:rPr>
              <a:t>A = 3 * a</a:t>
            </a:r>
          </a:p>
          <a:p>
            <a:pPr marL="182245" indent="-182245"/>
            <a:r>
              <a:rPr lang="en-US" dirty="0">
                <a:cs typeface="Calibri"/>
              </a:rPr>
              <a:t>A = a / 4</a:t>
            </a:r>
          </a:p>
          <a:p>
            <a:pPr marL="182245" indent="-182245"/>
            <a:r>
              <a:rPr lang="en-US" dirty="0">
                <a:cs typeface="Calibri"/>
              </a:rPr>
              <a:t>A = a**2</a:t>
            </a:r>
          </a:p>
          <a:p>
            <a:pPr marL="182245" indent="-182245"/>
            <a:r>
              <a:rPr lang="en-US" dirty="0">
                <a:cs typeface="Calibri"/>
              </a:rPr>
              <a:t>A = a % 5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CB72FA-DA72-4206-AFBF-7C14EDF12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238" y="3463204"/>
            <a:ext cx="4937125" cy="2497859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A += 2</a:t>
            </a:r>
          </a:p>
          <a:p>
            <a:r>
              <a:rPr lang="en-US" dirty="0">
                <a:cs typeface="Calibri"/>
              </a:rPr>
              <a:t>A -= 5</a:t>
            </a:r>
          </a:p>
          <a:p>
            <a:r>
              <a:rPr lang="en-US" dirty="0">
                <a:cs typeface="Calibri"/>
              </a:rPr>
              <a:t>A *= 3</a:t>
            </a:r>
          </a:p>
          <a:p>
            <a:r>
              <a:rPr lang="en-US" dirty="0">
                <a:cs typeface="Calibri"/>
              </a:rPr>
              <a:t>A /= 4</a:t>
            </a:r>
          </a:p>
          <a:p>
            <a:r>
              <a:rPr lang="en-US" dirty="0">
                <a:cs typeface="Calibri"/>
              </a:rPr>
              <a:t>A **= 2</a:t>
            </a:r>
          </a:p>
          <a:p>
            <a:r>
              <a:rPr lang="en-US" dirty="0">
                <a:cs typeface="Calibri"/>
              </a:rPr>
              <a:t>A %=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3FE57-8C1A-4F04-B8E2-A311112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31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AC46A-AC0C-4734-9A93-D237A8D82025}"/>
              </a:ext>
            </a:extLst>
          </p:cNvPr>
          <p:cNvSpPr txBox="1"/>
          <p:nvPr/>
        </p:nvSpPr>
        <p:spPr>
          <a:xfrm>
            <a:off x="1096963" y="2127250"/>
            <a:ext cx="10045700" cy="10515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245" indent="-18224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har char="•"/>
            </a:pPr>
            <a:r>
              <a:rPr lang="en-US" sz="2000" dirty="0"/>
              <a:t>the variable that we want to assign the result to can also be used in the operation itself</a:t>
            </a:r>
            <a:endParaRPr lang="en-US" sz="2000" dirty="0"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sz="2000" dirty="0"/>
              <a:t>e.g.: a = a / 2</a:t>
            </a:r>
            <a:endParaRPr lang="en-US" sz="2000" dirty="0">
              <a:cs typeface="Calibri"/>
            </a:endParaRPr>
          </a:p>
          <a:p>
            <a:pPr indent="-25654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sz="2000" dirty="0">
                <a:cs typeface="Calibri"/>
              </a:rPr>
              <a:t>In these cases, we can make the notation of the operation a little shorter:</a:t>
            </a:r>
          </a:p>
        </p:txBody>
      </p:sp>
    </p:spTree>
    <p:extLst>
      <p:ext uri="{BB962C8B-B14F-4D97-AF65-F5344CB8AC3E}">
        <p14:creationId xmlns:p14="http://schemas.microsoft.com/office/powerpoint/2010/main" val="198626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3B79-B0D7-4983-99B1-FCF86AA6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 Notes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C15F1-8A02-470C-88DC-981CA2C7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85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B33A-E6E7-42B2-9462-2C09651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206FB-6ED0-4689-8C4E-D3DCE354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cs typeface="Calibri"/>
              </a:rPr>
              <a:t>“[…] </a:t>
            </a:r>
            <a:r>
              <a:rPr lang="en-GB" dirty="0"/>
              <a:t>code is read much more often than it is written.”</a:t>
            </a:r>
          </a:p>
          <a:p>
            <a:pPr marL="383730" lvl="1" indent="-182245"/>
            <a:r>
              <a:rPr lang="en-US" dirty="0">
                <a:cs typeface="Calibri"/>
                <a:hlinkClick r:id="rId2"/>
              </a:rPr>
              <a:t>Python Docs - PEP8</a:t>
            </a:r>
            <a:r>
              <a:rPr lang="en-US" dirty="0">
                <a:cs typeface="Calibri"/>
              </a:rPr>
              <a:t>, Guido van Rossum</a:t>
            </a:r>
          </a:p>
          <a:p>
            <a:pPr marL="182245" indent="-182245"/>
            <a:r>
              <a:rPr lang="en-US" dirty="0">
                <a:cs typeface="Calibri"/>
              </a:rPr>
              <a:t>The way you structure and style your code is very important as it improves readability and keeps one from making careless mistakes</a:t>
            </a:r>
          </a:p>
          <a:p>
            <a:pPr marL="182245" indent="-182245"/>
            <a:r>
              <a:rPr lang="en-US" dirty="0">
                <a:cs typeface="Calibri"/>
              </a:rPr>
              <a:t>It's best to get used to having a good style in your code right from the start!</a:t>
            </a:r>
          </a:p>
          <a:p>
            <a:pPr marL="182245" indent="-182245"/>
            <a:r>
              <a:rPr lang="en-US" dirty="0">
                <a:cs typeface="Calibri"/>
              </a:rPr>
              <a:t>We will therefore give you tips on how to structure and style your code along the 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34F7C-9EBD-43D1-B206-FB1C5DC0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107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D49E-9F7E-4513-A085-149481D1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Style: 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ABCE-BB68-422E-9071-479B025E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cs typeface="Calibri"/>
              </a:rPr>
              <a:t>When making variable assignments, leave exactly one space before and after the </a:t>
            </a:r>
            <a:r>
              <a:rPr lang="en-US" i="1" dirty="0">
                <a:cs typeface="Calibri"/>
              </a:rPr>
              <a:t>=</a:t>
            </a:r>
          </a:p>
          <a:p>
            <a:pPr marL="182245" indent="-182245"/>
            <a:r>
              <a:rPr lang="en-US" dirty="0">
                <a:cs typeface="Calibri"/>
              </a:rPr>
              <a:t>Same goes for all mathematical operators</a:t>
            </a:r>
            <a:endParaRPr lang="en-US" i="1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Note: </a:t>
            </a:r>
            <a:r>
              <a:rPr lang="en-US" i="1" dirty="0">
                <a:cs typeface="Calibri"/>
              </a:rPr>
              <a:t>+= </a:t>
            </a:r>
            <a:r>
              <a:rPr lang="en-US" dirty="0">
                <a:cs typeface="Calibri"/>
              </a:rPr>
              <a:t>and similar operators are seen as one operator though – if you add a space here, it will not work anymore!</a:t>
            </a:r>
          </a:p>
          <a:p>
            <a:pPr marL="383540" lvl="1"/>
            <a:endParaRPr lang="en-US" dirty="0">
              <a:cs typeface="Calibri"/>
            </a:endParaRPr>
          </a:p>
          <a:p>
            <a:pPr marL="182245" indent="-182245"/>
            <a:endParaRPr lang="en-US" i="1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8C564-1DB4-4E22-93E3-1615BF2F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53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E7F8-680C-4218-9459-523D12CF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Style: 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D9BE-1410-43BE-A583-660EF257D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solidFill>
                  <a:srgbClr val="00B050"/>
                </a:solidFill>
                <a:cs typeface="Calibri"/>
              </a:rPr>
              <a:t>A = (b + 5 – 3) * c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A= 4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 =5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A=b + c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 = b +c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9D163-343F-4923-BCB2-3156EB33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29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216121-2D61-438E-90D9-826C503A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script?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21BED5-8327-4FB0-8BEA-FCAB233B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Last week we asked you to write your commands into a file</a:t>
            </a:r>
          </a:p>
          <a:p>
            <a:r>
              <a:rPr lang="en-GB" dirty="0"/>
              <a:t>That file ended in </a:t>
            </a:r>
            <a:r>
              <a:rPr lang="en-GB" i="1" dirty="0"/>
              <a:t>.</a:t>
            </a:r>
            <a:r>
              <a:rPr lang="en-GB" i="1" dirty="0" err="1"/>
              <a:t>py</a:t>
            </a:r>
            <a:endParaRPr lang="en-GB" i="1" dirty="0"/>
          </a:p>
          <a:p>
            <a:r>
              <a:rPr lang="en-GB" dirty="0"/>
              <a:t>This is a python script</a:t>
            </a:r>
          </a:p>
          <a:p>
            <a:r>
              <a:rPr lang="en-GB" dirty="0"/>
              <a:t>It is a file containing a series of commands to be executed</a:t>
            </a:r>
          </a:p>
          <a:p>
            <a:r>
              <a:rPr lang="en-GB" dirty="0"/>
              <a:t>But how can you execute it?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052FE4-ACCF-4055-B4B2-F7DE0DC5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37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390-7102-4473-85D0-70203FC4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short excursion: The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69107-0B65-4621-9F57-0EB6B69C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already used the terminal to use the Python shell</a:t>
            </a:r>
          </a:p>
          <a:p>
            <a:r>
              <a:rPr lang="en-GB" dirty="0"/>
              <a:t>You can execute your scripts with: </a:t>
            </a:r>
            <a:r>
              <a:rPr lang="en-GB" dirty="0">
                <a:latin typeface="Consolas" panose="020B0609020204030204" pitchFamily="49" charset="0"/>
              </a:rPr>
              <a:t>python my_script.py</a:t>
            </a:r>
          </a:p>
          <a:p>
            <a:pPr lvl="1"/>
            <a:r>
              <a:rPr lang="en-GB" dirty="0"/>
              <a:t>Some editors and most IDE’s have a built in “run” functionality to execute your script</a:t>
            </a:r>
          </a:p>
          <a:p>
            <a:r>
              <a:rPr lang="en-GB" dirty="0"/>
              <a:t>This only works though if you change into the directory where your script is in</a:t>
            </a:r>
          </a:p>
          <a:p>
            <a:pPr lvl="1"/>
            <a:r>
              <a:rPr lang="en-GB" dirty="0"/>
              <a:t>Or you can give the full path like: </a:t>
            </a:r>
            <a:r>
              <a:rPr lang="en-GB" dirty="0">
                <a:latin typeface="Consolas" panose="020B0609020204030204" pitchFamily="49" charset="0"/>
              </a:rPr>
              <a:t>python ~/scripts/basic_python/scripty.py</a:t>
            </a:r>
          </a:p>
          <a:p>
            <a:pPr lvl="2"/>
            <a:r>
              <a:rPr lang="en-GB" dirty="0"/>
              <a:t>Or a windows example: python “C:\My Courses\</a:t>
            </a:r>
            <a:r>
              <a:rPr lang="en-GB" dirty="0" err="1"/>
              <a:t>basic_python</a:t>
            </a:r>
            <a:r>
              <a:rPr lang="en-GB" dirty="0"/>
              <a:t>\scripty.py”</a:t>
            </a:r>
          </a:p>
          <a:p>
            <a:pPr lvl="3"/>
            <a:r>
              <a:rPr lang="en-GB" dirty="0"/>
              <a:t>If there are spaces in the path put it in quotes “path”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C5233-D70A-495F-90CE-0CEBD4D3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79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D57E-87D5-4989-A646-D3455444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short excursion: Terminal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BA5F7-7DF2-48AB-BCB3-572136184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cd</a:t>
            </a:r>
          </a:p>
          <a:p>
            <a:pPr lvl="1"/>
            <a:r>
              <a:rPr lang="en-GB" dirty="0"/>
              <a:t>Change the directory you are working in, </a:t>
            </a:r>
            <a:r>
              <a:rPr lang="en-GB" dirty="0">
                <a:latin typeface="Consolas" panose="020B0609020204030204" pitchFamily="49" charset="0"/>
              </a:rPr>
              <a:t>cd </a:t>
            </a:r>
            <a:r>
              <a:rPr lang="en-GB" dirty="0" err="1">
                <a:latin typeface="Consolas" panose="020B0609020204030204" pitchFamily="49" charset="0"/>
              </a:rPr>
              <a:t>path_where_my_scripts_are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ls (</a:t>
            </a:r>
            <a:r>
              <a:rPr lang="en-GB" dirty="0" err="1"/>
              <a:t>dir</a:t>
            </a:r>
            <a:r>
              <a:rPr lang="en-GB" dirty="0"/>
              <a:t> on windows)</a:t>
            </a:r>
          </a:p>
          <a:p>
            <a:pPr lvl="1"/>
            <a:r>
              <a:rPr lang="en-GB" dirty="0"/>
              <a:t>List the files of the current directory</a:t>
            </a:r>
          </a:p>
          <a:p>
            <a:r>
              <a:rPr lang="en-GB" dirty="0" err="1"/>
              <a:t>rm</a:t>
            </a:r>
            <a:r>
              <a:rPr lang="en-GB" dirty="0"/>
              <a:t> (del on windows)</a:t>
            </a:r>
          </a:p>
          <a:p>
            <a:pPr lvl="1"/>
            <a:r>
              <a:rPr lang="en-GB" dirty="0"/>
              <a:t>Deletes the given file</a:t>
            </a:r>
          </a:p>
          <a:p>
            <a:r>
              <a:rPr lang="en-GB" dirty="0"/>
              <a:t>mv (move on windows, </a:t>
            </a:r>
            <a:r>
              <a:rPr lang="en-GB" dirty="0" err="1"/>
              <a:t>ren</a:t>
            </a:r>
            <a:r>
              <a:rPr lang="en-GB" dirty="0"/>
              <a:t> to rename on windows)</a:t>
            </a:r>
          </a:p>
          <a:p>
            <a:pPr lvl="1"/>
            <a:r>
              <a:rPr lang="en-GB" dirty="0"/>
              <a:t>Move or </a:t>
            </a:r>
            <a:r>
              <a:rPr lang="en-GB" i="1" dirty="0"/>
              <a:t>rename</a:t>
            </a:r>
            <a:r>
              <a:rPr lang="en-GB" dirty="0"/>
              <a:t> a file (renaming is “moving” the file to a new name)</a:t>
            </a:r>
          </a:p>
          <a:p>
            <a:r>
              <a:rPr lang="en-GB" dirty="0" err="1"/>
              <a:t>mkdir</a:t>
            </a:r>
            <a:endParaRPr lang="en-GB" dirty="0"/>
          </a:p>
          <a:p>
            <a:pPr lvl="1"/>
            <a:r>
              <a:rPr lang="en-GB" dirty="0"/>
              <a:t>Creates a new directory</a:t>
            </a:r>
          </a:p>
          <a:p>
            <a:r>
              <a:rPr lang="en-GB" dirty="0" err="1"/>
              <a:t>pwd</a:t>
            </a:r>
            <a:r>
              <a:rPr lang="en-GB" dirty="0"/>
              <a:t> (</a:t>
            </a:r>
            <a:r>
              <a:rPr lang="en-GB" dirty="0" err="1"/>
              <a:t>chdir</a:t>
            </a:r>
            <a:r>
              <a:rPr lang="en-GB" dirty="0"/>
              <a:t> on windows)</a:t>
            </a:r>
          </a:p>
          <a:p>
            <a:pPr lvl="1"/>
            <a:r>
              <a:rPr lang="en-GB" dirty="0"/>
              <a:t>Shows you the full path of where you currently are</a:t>
            </a:r>
          </a:p>
          <a:p>
            <a:r>
              <a:rPr lang="en-GB" dirty="0"/>
              <a:t>man </a:t>
            </a:r>
            <a:r>
              <a:rPr lang="en-GB" i="1" dirty="0"/>
              <a:t>&lt;command&gt;</a:t>
            </a:r>
            <a:r>
              <a:rPr lang="en-GB" dirty="0"/>
              <a:t> (</a:t>
            </a:r>
            <a:r>
              <a:rPr lang="en-GB" i="1" dirty="0"/>
              <a:t>&lt;command&gt;</a:t>
            </a:r>
            <a:r>
              <a:rPr lang="en-GB" dirty="0"/>
              <a:t> /? on windows)</a:t>
            </a:r>
          </a:p>
          <a:p>
            <a:pPr lvl="1"/>
            <a:r>
              <a:rPr lang="en-GB" dirty="0"/>
              <a:t>Displays help for this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9EF5C-96FD-4E4A-B0CD-DB9BA35A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5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B081-DD7B-43AF-9ACC-1838DFC4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short excursion: Terminal “Tricks”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64FCB-96E2-4EAF-8396-77959F34B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press the up-arrow to copy your last commands</a:t>
            </a:r>
          </a:p>
          <a:p>
            <a:r>
              <a:rPr lang="en-GB" dirty="0"/>
              <a:t>Many (not all) terminals allow auto completion of commands and names with tab (that’s the key with two arrows next to the “q”-key)</a:t>
            </a:r>
          </a:p>
          <a:p>
            <a:r>
              <a:rPr lang="en-GB" dirty="0"/>
              <a:t>Many terminals block </a:t>
            </a:r>
            <a:r>
              <a:rPr lang="en-GB" dirty="0" err="1"/>
              <a:t>ctrl+c</a:t>
            </a:r>
            <a:r>
              <a:rPr lang="en-GB" dirty="0"/>
              <a:t> / </a:t>
            </a:r>
            <a:r>
              <a:rPr lang="en-GB" dirty="0" err="1"/>
              <a:t>ctrl+v</a:t>
            </a:r>
            <a:r>
              <a:rPr lang="en-GB" dirty="0"/>
              <a:t> for copy and paste</a:t>
            </a:r>
          </a:p>
          <a:p>
            <a:pPr lvl="1"/>
            <a:r>
              <a:rPr lang="en-GB" dirty="0"/>
              <a:t>Most default to </a:t>
            </a:r>
            <a:r>
              <a:rPr lang="en-GB" dirty="0" err="1"/>
              <a:t>ctrl+shift</a:t>
            </a:r>
            <a:r>
              <a:rPr lang="en-GB" dirty="0"/>
              <a:t>+ </a:t>
            </a:r>
            <a:r>
              <a:rPr lang="en-GB" dirty="0" err="1"/>
              <a:t>c|v</a:t>
            </a:r>
            <a:r>
              <a:rPr lang="en-GB" dirty="0"/>
              <a:t> for that</a:t>
            </a:r>
          </a:p>
          <a:p>
            <a:r>
              <a:rPr lang="en-GB" dirty="0"/>
              <a:t>You can start your editor to edit your files straight from the terminal (for most editors)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Consolas" panose="020B0609020204030204" pitchFamily="49" charset="0"/>
              </a:rPr>
              <a:t>atom [my_script.py]</a:t>
            </a:r>
            <a:r>
              <a:rPr lang="en-GB" dirty="0"/>
              <a:t> or </a:t>
            </a:r>
            <a:r>
              <a:rPr lang="en-GB" dirty="0">
                <a:latin typeface="Consolas" panose="020B0609020204030204" pitchFamily="49" charset="0"/>
              </a:rPr>
              <a:t>code [my_script.py]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Squared brackets around parts of a command imply that they are optional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32E4-30CC-4B07-865E-2A98B81D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62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4A91D72-4AD0-4902-940F-2B0D6A98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A8143-3286-41DD-B232-3C231D69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6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7190DD-30EB-4706-A45A-965ED5A4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mistakes &amp; bonus 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7B98F0-1C8A-474A-83D8-6E622BBBC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79A3A0-5D8B-4922-A354-F49EEE6C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8410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D8D8D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44647F27-30A9-41FF-8AAD-C4EA196F5CB9}" vid="{2A8CAD35-B4B3-463D-9CF5-84126DD16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1460</TotalTime>
  <Words>1323</Words>
  <Application>Microsoft Office PowerPoint</Application>
  <PresentationFormat>Widescreen</PresentationFormat>
  <Paragraphs>284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Calibri Light</vt:lpstr>
      <vt:lpstr>Conolas</vt:lpstr>
      <vt:lpstr>Consolas</vt:lpstr>
      <vt:lpstr>Retrospect</vt:lpstr>
      <vt:lpstr>The very basics</vt:lpstr>
      <vt:lpstr>Structure</vt:lpstr>
      <vt:lpstr>Scripts</vt:lpstr>
      <vt:lpstr>What is a script?</vt:lpstr>
      <vt:lpstr>A short excursion: The Terminal</vt:lpstr>
      <vt:lpstr>A short excursion: Terminal Commands</vt:lpstr>
      <vt:lpstr>A short excursion: Terminal “Tricks”</vt:lpstr>
      <vt:lpstr>Homework</vt:lpstr>
      <vt:lpstr>Common mistakes &amp; bonus solutions</vt:lpstr>
      <vt:lpstr>Variables</vt:lpstr>
      <vt:lpstr>What are variables?</vt:lpstr>
      <vt:lpstr>What are variables?</vt:lpstr>
      <vt:lpstr>Do variables have to contain numbers?</vt:lpstr>
      <vt:lpstr>Variable Types</vt:lpstr>
      <vt:lpstr>Number types</vt:lpstr>
      <vt:lpstr>Text types</vt:lpstr>
      <vt:lpstr>Truth values</vt:lpstr>
      <vt:lpstr>When to use which type</vt:lpstr>
      <vt:lpstr>Variables in Python</vt:lpstr>
      <vt:lpstr>Assigning variables in Python</vt:lpstr>
      <vt:lpstr>Assigning variables in Python</vt:lpstr>
      <vt:lpstr>Reassigning variables in Python</vt:lpstr>
      <vt:lpstr>Python and variable types</vt:lpstr>
      <vt:lpstr>Variable types in other languages</vt:lpstr>
      <vt:lpstr>Therefore, the following is very important...</vt:lpstr>
      <vt:lpstr>Do. Not. Mix. Types.</vt:lpstr>
      <vt:lpstr>Math Operators</vt:lpstr>
      <vt:lpstr>Math Operators</vt:lpstr>
      <vt:lpstr>Math Operators</vt:lpstr>
      <vt:lpstr>Math Operators</vt:lpstr>
      <vt:lpstr>Math Operators</vt:lpstr>
      <vt:lpstr>Style Notes</vt:lpstr>
      <vt:lpstr>Style</vt:lpstr>
      <vt:lpstr>Style: Spacing</vt:lpstr>
      <vt:lpstr>Style: Spacing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Nipshagen</dc:creator>
  <cp:lastModifiedBy>Moritz Nipshagen</cp:lastModifiedBy>
  <cp:revision>30</cp:revision>
  <dcterms:created xsi:type="dcterms:W3CDTF">2018-03-16T16:08:26Z</dcterms:created>
  <dcterms:modified xsi:type="dcterms:W3CDTF">2018-03-31T11:25:19Z</dcterms:modified>
</cp:coreProperties>
</file>