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5.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6.xml" ContentType="application/vnd.openxmlformats-officedocument.presentationml.comments+xml"/>
  <Override PartName="/ppt/notesSlides/notesSlide25.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26.xml" ContentType="application/vnd.openxmlformats-officedocument.presentationml.notesSlide+xml"/>
  <Override PartName="/ppt/comments/comment12.xml" ContentType="application/vnd.openxmlformats-officedocument.presentationml.comments+xml"/>
  <Override PartName="/ppt/notesSlides/notesSlide27.xml" ContentType="application/vnd.openxmlformats-officedocument.presentationml.notesSlide+xml"/>
  <Override PartName="/ppt/comments/comment13.xml" ContentType="application/vnd.openxmlformats-officedocument.presentationml.comments+xml"/>
  <Override PartName="/ppt/notesSlides/notesSlide28.xml" ContentType="application/vnd.openxmlformats-officedocument.presentationml.notesSlide+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notesSlides/notesSlide29.xml" ContentType="application/vnd.openxmlformats-officedocument.presentationml.notesSlide+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9"/>
  </p:notesMasterIdLst>
  <p:sldIdLst>
    <p:sldId id="256" r:id="rId2"/>
    <p:sldId id="257" r:id="rId3"/>
    <p:sldId id="258" r:id="rId4"/>
    <p:sldId id="259" r:id="rId5"/>
    <p:sldId id="260" r:id="rId6"/>
    <p:sldId id="261" r:id="rId7"/>
    <p:sldId id="305" r:id="rId8"/>
    <p:sldId id="306" r:id="rId9"/>
    <p:sldId id="264" r:id="rId10"/>
    <p:sldId id="262" r:id="rId11"/>
    <p:sldId id="320" r:id="rId12"/>
    <p:sldId id="266" r:id="rId13"/>
    <p:sldId id="281" r:id="rId14"/>
    <p:sldId id="273" r:id="rId15"/>
    <p:sldId id="282" r:id="rId16"/>
    <p:sldId id="283" r:id="rId17"/>
    <p:sldId id="342" r:id="rId18"/>
    <p:sldId id="284" r:id="rId19"/>
    <p:sldId id="265" r:id="rId20"/>
    <p:sldId id="271" r:id="rId21"/>
    <p:sldId id="285" r:id="rId22"/>
    <p:sldId id="286" r:id="rId23"/>
    <p:sldId id="275" r:id="rId24"/>
    <p:sldId id="276" r:id="rId25"/>
    <p:sldId id="277" r:id="rId26"/>
    <p:sldId id="327" r:id="rId27"/>
    <p:sldId id="278" r:id="rId28"/>
    <p:sldId id="274" r:id="rId29"/>
    <p:sldId id="267" r:id="rId30"/>
    <p:sldId id="287" r:id="rId31"/>
    <p:sldId id="288" r:id="rId32"/>
    <p:sldId id="289" r:id="rId33"/>
    <p:sldId id="290" r:id="rId34"/>
    <p:sldId id="291" r:id="rId35"/>
    <p:sldId id="268" r:id="rId36"/>
    <p:sldId id="292" r:id="rId37"/>
    <p:sldId id="293" r:id="rId38"/>
    <p:sldId id="294" r:id="rId39"/>
    <p:sldId id="295" r:id="rId40"/>
    <p:sldId id="296" r:id="rId41"/>
    <p:sldId id="297" r:id="rId42"/>
    <p:sldId id="298" r:id="rId43"/>
    <p:sldId id="299" r:id="rId44"/>
    <p:sldId id="300" r:id="rId45"/>
    <p:sldId id="302" r:id="rId46"/>
    <p:sldId id="307" r:id="rId47"/>
    <p:sldId id="308" r:id="rId48"/>
    <p:sldId id="336" r:id="rId49"/>
    <p:sldId id="337" r:id="rId50"/>
    <p:sldId id="309" r:id="rId51"/>
    <p:sldId id="310" r:id="rId52"/>
    <p:sldId id="328" r:id="rId53"/>
    <p:sldId id="312" r:id="rId54"/>
    <p:sldId id="315" r:id="rId55"/>
    <p:sldId id="311" r:id="rId56"/>
    <p:sldId id="313" r:id="rId57"/>
    <p:sldId id="314" r:id="rId58"/>
    <p:sldId id="316" r:id="rId59"/>
    <p:sldId id="317" r:id="rId60"/>
    <p:sldId id="318" r:id="rId61"/>
    <p:sldId id="319" r:id="rId62"/>
    <p:sldId id="321" r:id="rId63"/>
    <p:sldId id="322" r:id="rId64"/>
    <p:sldId id="323" r:id="rId65"/>
    <p:sldId id="270" r:id="rId66"/>
    <p:sldId id="330" r:id="rId67"/>
    <p:sldId id="331" r:id="rId68"/>
    <p:sldId id="329" r:id="rId69"/>
    <p:sldId id="324" r:id="rId70"/>
    <p:sldId id="340" r:id="rId71"/>
    <p:sldId id="341" r:id="rId72"/>
    <p:sldId id="338" r:id="rId73"/>
    <p:sldId id="339" r:id="rId74"/>
    <p:sldId id="333" r:id="rId75"/>
    <p:sldId id="334" r:id="rId76"/>
    <p:sldId id="335" r:id="rId77"/>
    <p:sldId id="325"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tz Nipshagen" initials="MN" lastIdx="28" clrIdx="0">
    <p:extLst>
      <p:ext uri="{19B8F6BF-5375-455C-9EA6-DF929625EA0E}">
        <p15:presenceInfo xmlns="" xmlns:p15="http://schemas.microsoft.com/office/powerpoint/2012/main" userId="ee3b3bbc25b4cb6d" providerId="Windows Live"/>
      </p:ext>
    </p:extLst>
  </p:cmAuthor>
  <p:cmAuthor id="2" name="Antonia H." initials="AH" lastIdx="18" clrIdx="1">
    <p:extLst>
      <p:ext uri="{19B8F6BF-5375-455C-9EA6-DF929625EA0E}">
        <p15:presenceInfo xmlns="" xmlns:p15="http://schemas.microsoft.com/office/powerpoint/2012/main" userId="da08060cd893c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03" autoAdjust="0"/>
  </p:normalViewPr>
  <p:slideViewPr>
    <p:cSldViewPr snapToGrid="0">
      <p:cViewPr>
        <p:scale>
          <a:sx n="66" d="100"/>
          <a:sy n="66" d="100"/>
        </p:scale>
        <p:origin x="-1330" y="-365"/>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4-23T16:58:01.220" idx="15">
    <p:pos x="10" y="10"/>
    <p:text>der Titel darf sich gern noch ändern
ich plane außerdem, noch Code mit richtigem Highlighting einzufügen, muss ich allerdings vermutlich lokal machen</p:text>
    <p:extLst mod="1">
      <p:ext uri="{C676402C-5697-4E1C-873F-D02D1690AC5C}">
        <p15:threadingInfo xmlns=""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4-24T14:13:02.806" idx="17">
    <p:pos x="10" y="10"/>
    <p:text>Add a "recall from last week"</p:text>
    <p:extLst>
      <p:ext uri="{C676402C-5697-4E1C-873F-D02D1690AC5C}">
        <p15:threadingInfo xmlns=""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4-24T14:13:21.898" idx="18">
    <p:pos x="10" y="10"/>
    <p:text>Add slide: A NEW FUNCTION APPEARS: enumerate</p:text>
    <p:extLst mod="1">
      <p:ext uri="{C676402C-5697-4E1C-873F-D02D1690AC5C}">
        <p15:threadingInfo xmlns=""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4-24T14:16:21.275" idx="20">
    <p:pos x="10" y="10"/>
    <p:text>Iterables can be sliced. Everything that's indexable by ascending ints can be sliced. Not just list, tuples and strings</p:text>
    <p:extLst mod="1">
      <p:ext uri="{C676402C-5697-4E1C-873F-D02D1690AC5C}">
        <p15:threadingInfo xmlns=""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4-24T14:17:10.630" idx="21">
    <p:pos x="10" y="10"/>
    <p:text>You can leave the numbers out. and they will default to 1, -1, 1</p:text>
    <p:extLst>
      <p:ext uri="{C676402C-5697-4E1C-873F-D02D1690AC5C}">
        <p15:threadingInfo xmlns=""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8-04-23T10:06:58.064" idx="9">
    <p:pos x="10" y="10"/>
    <p:text>dict conversion ist zu kompliziert.. oder?</p:text>
    <p:extLst>
      <p:ext uri="{C676402C-5697-4E1C-873F-D02D1690AC5C}">
        <p15:threadingInfo xmlns="" xmlns:p15="http://schemas.microsoft.com/office/powerpoint/2012/main" timeZoneBias="0"/>
      </p:ext>
    </p:extLst>
  </p:cm>
  <p:cm authorId="1" dt="2018-04-24T14:17:53.644" idx="22">
    <p:pos x="5247" y="2763"/>
    <p:text>Note that in you lsoe the original order when you do this</p:text>
    <p:extLst mod="1">
      <p:ext uri="{C676402C-5697-4E1C-873F-D02D1690AC5C}">
        <p15:threadingInfo xmlns=""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4-24T14:19:20.671" idx="23">
    <p:pos x="5430" y="2692"/>
    <p:text>For any length n, the index of the last entry is n-1? Just a generalisation</p:text>
    <p:extLst>
      <p:ext uri="{C676402C-5697-4E1C-873F-D02D1690AC5C}">
        <p15:threadingInfo xmlns=""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4-24T14:21:32.427" idx="24">
    <p:pos x="6157" y="2416"/>
    <p:text>might use [False] isntead? as an empty list is always false.</p:text>
    <p:extLst mod="1">
      <p:ext uri="{C676402C-5697-4E1C-873F-D02D1690AC5C}">
        <p15:threadingInfo xmlns=""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4-24T14:23:16.292" idx="26">
    <p:pos x="1521" y="3314"/>
    <p:text>You can make sure but using `if x in s` ;)</p:text>
    <p:extLst mod="1">
      <p:ext uri="{C676402C-5697-4E1C-873F-D02D1690AC5C}">
        <p15:threadingInfo xmlns=""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18-04-23T16:47:25.113" idx="13">
    <p:pos x="10" y="10"/>
    <p:text>have to fix the format but I'm not really sure about it lol</p:text>
    <p:extLst>
      <p:ext uri="{C676402C-5697-4E1C-873F-D02D1690AC5C}">
        <p15:threadingInfo xmlns="" xmlns:p15="http://schemas.microsoft.com/office/powerpoint/2012/main" timeZoneBias="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2" dt="2018-04-23T16:43:03.456" idx="12">
    <p:pos x="10" y="10"/>
    <p:text>TODO</p:text>
    <p:extLst>
      <p:ext uri="{C676402C-5697-4E1C-873F-D02D1690AC5C}">
        <p15:threadingInfo xmlns=""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4-24T12:39:47.178" idx="16">
    <p:pos x="146" y="146"/>
    <p:text>referenz wikipedia</p:text>
    <p:extLst>
      <p:ext uri="{C676402C-5697-4E1C-873F-D02D1690AC5C}">
        <p15:threadingInfo xmlns="" xmlns:p15="http://schemas.microsoft.com/office/powerpoint/2012/main" timeZoneBias="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 dt="2018-04-23T16:43:03.456" idx="18">
    <p:pos x="10" y="10"/>
    <p:text>TODO</p:text>
  </p:cm>
</p:cmLst>
</file>

<file path=ppt/comments/comment21.xml><?xml version="1.0" encoding="utf-8"?>
<p:cmLst xmlns:a="http://schemas.openxmlformats.org/drawingml/2006/main" xmlns:r="http://schemas.openxmlformats.org/officeDocument/2006/relationships" xmlns:p="http://schemas.openxmlformats.org/presentationml/2006/main">
  <p:cm authorId="2" dt="2018-04-24T14:08:10.044" idx="17">
    <p:pos x="10" y="10"/>
    <p:text>still need to look up if there's another way to do this</p:text>
    <p:extLst>
      <p:ext uri="{C676402C-5697-4E1C-873F-D02D1690AC5C}">
        <p15:threadingInfo xmlns=""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24T10:05:12.546" idx="3">
    <p:pos x="10" y="10"/>
    <p:text>For the whole lecture I would consider the order: Tuples &gt; Lists &gt; Sets &gt; Dictrionaries, as to me this seems to fit the hirarchy of these structures. Tuples are kind of outliers, as they do not directly serve the same purpose as the others. Tuples are more like vectors, and as such I would do them first or last.
The transition from lists to sets seems rather straightforward (sets are just lists without doubles, but unsorted), and then from sets do dicts seems ok (dict keys are sets)</p:text>
    <p:extLst>
      <p:ext uri="{C676402C-5697-4E1C-873F-D02D1690AC5C}">
        <p15:threadingInfo xmlns=""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4-23T09:21:36.933" idx="8">
    <p:pos x="10" y="10"/>
    <p:text>Ich denke ich möchte irgendwo noch andere Beispiele als die Früchte benutzen damit es nicht zu langweilig wird</p:text>
    <p:extLst>
      <p:ext uri="{C676402C-5697-4E1C-873F-D02D1690AC5C}">
        <p15:threadingInfo xmlns="" xmlns:p15="http://schemas.microsoft.com/office/powerpoint/2012/main" timeZoneBias="0"/>
      </p:ext>
    </p:extLst>
  </p:cm>
  <p:cm authorId="1" dt="2018-04-24T10:36:43.032" idx="11">
    <p:pos x="146" y="146"/>
    <p:text>For all types I would add the constructor calls:
list(), set(), dict()
so you can do set(lst) which is common use case</p:text>
    <p:extLst>
      <p:ext uri="{C676402C-5697-4E1C-873F-D02D1690AC5C}">
        <p15:threadingInfo xmlns=""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4-24T10:24:17.134" idx="6">
    <p:pos x="4854" y="1657"/>
    <p:text>I would mention that we will talk more about the "why" in the OOP lecture</p:text>
    <p:extLst>
      <p:ext uri="{C676402C-5697-4E1C-873F-D02D1690AC5C}">
        <p15:threadingInfo xmlns=""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4-24T10:39:05.797" idx="12">
    <p:pos x="10" y="10"/>
    <p:text>Uff. Bit-wise operators. I would change the comments and code pieces. Make the functions the priority and mention that bit-wise can be used as well. It is the less intuitive writing.</p:text>
    <p:extLst>
      <p:ext uri="{C676402C-5697-4E1C-873F-D02D1690AC5C}">
        <p15:threadingInfo xmlns=""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04-22T17:34:27.787" idx="4">
    <p:pos x="10" y="10"/>
    <p:text>add example ... no idea so far :D</p:text>
    <p:extLst mod="1">
      <p:ext uri="{C676402C-5697-4E1C-873F-D02D1690AC5C}">
        <p15:threadingInfo xmlns="" xmlns:p15="http://schemas.microsoft.com/office/powerpoint/2012/main" timeZoneBias="0"/>
      </p:ext>
    </p:extLst>
  </p:cm>
  <p:cm authorId="1" dt="2018-04-24T10:42:16.058" idx="13">
    <p:pos x="10" y="146"/>
    <p:text>make a list unique by calling list(set(my_list)) :D (note that this loses the sorting)
Also important for when uniquness is important, like keeping usernames or saving attributes for unique objects.</p:text>
    <p:extLst>
      <p:ext uri="{C676402C-5697-4E1C-873F-D02D1690AC5C}">
        <p15:threadingInfo xmlns="" xmlns:p15="http://schemas.microsoft.com/office/powerpoint/2012/main" timeZoneBias="-120">
          <p15:parentCm authorId="2" idx="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4-24T14:08:53.517" idx="16">
    <p:pos x="10" y="10"/>
    <p:text>We could consider introducing the `del` keyword</p:text>
    <p:extLst>
      <p:ext uri="{C676402C-5697-4E1C-873F-D02D1690AC5C}">
        <p15:threadingInfo xmlns=""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8-04-22T17:34:27.787" idx="4">
    <p:pos x="10" y="10"/>
    <p:text>another TODO</p:text>
    <p:extLst mod="1">
      <p:ext uri="{C676402C-5697-4E1C-873F-D02D1690AC5C}">
        <p15:threadingInfo xmlns=""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25/04/2018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‹Nr.›</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3</a:t>
            </a:fld>
            <a:endParaRPr lang="en-GB"/>
          </a:p>
        </p:txBody>
      </p:sp>
    </p:spTree>
    <p:extLst>
      <p:ext uri="{BB962C8B-B14F-4D97-AF65-F5344CB8AC3E}">
        <p14:creationId xmlns:p14="http://schemas.microsoft.com/office/powerpoint/2010/main" val="2132533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Parentheses</a:t>
            </a:r>
            <a:r>
              <a:rPr lang="en-US" baseline="0" dirty="0" smtClean="0"/>
              <a:t> indicate tuple</a:t>
            </a:r>
          </a:p>
          <a:p>
            <a:r>
              <a:rPr lang="en-US" baseline="0" dirty="0" smtClean="0"/>
              <a:t>(fruit basket ;) )</a:t>
            </a:r>
          </a:p>
          <a:p>
            <a:r>
              <a:rPr lang="en-US" baseline="0" dirty="0" smtClean="0"/>
              <a:t>(With some really small exceptions)</a:t>
            </a:r>
          </a:p>
          <a:p>
            <a:r>
              <a:rPr lang="en-US" baseline="0" dirty="0" smtClean="0"/>
              <a:t>-&gt; data that’s not supposed to be changed anymore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13</a:t>
            </a:fld>
            <a:endParaRPr lang="en-GB"/>
          </a:p>
        </p:txBody>
      </p:sp>
    </p:spTree>
    <p:extLst>
      <p:ext uri="{BB962C8B-B14F-4D97-AF65-F5344CB8AC3E}">
        <p14:creationId xmlns:p14="http://schemas.microsoft.com/office/powerpoint/2010/main" val="3502844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Another special point about this: if</a:t>
            </a:r>
            <a:r>
              <a:rPr lang="en-US" baseline="0" dirty="0" smtClean="0"/>
              <a:t> there is only one element we have to use a small trick</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14</a:t>
            </a:fld>
            <a:endParaRPr lang="en-GB"/>
          </a:p>
        </p:txBody>
      </p:sp>
    </p:spTree>
    <p:extLst>
      <p:ext uri="{BB962C8B-B14F-4D97-AF65-F5344CB8AC3E}">
        <p14:creationId xmlns:p14="http://schemas.microsoft.com/office/powerpoint/2010/main" val="22414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Will make new tuple however</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15</a:t>
            </a:fld>
            <a:endParaRPr lang="en-GB"/>
          </a:p>
        </p:txBody>
      </p:sp>
    </p:spTree>
    <p:extLst>
      <p:ext uri="{BB962C8B-B14F-4D97-AF65-F5344CB8AC3E}">
        <p14:creationId xmlns:p14="http://schemas.microsoft.com/office/powerpoint/2010/main" val="2373381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What’s packing?</a:t>
            </a:r>
          </a:p>
          <a:p>
            <a:r>
              <a:rPr lang="en-US" dirty="0" smtClean="0"/>
              <a:t>Make</a:t>
            </a:r>
            <a:r>
              <a:rPr lang="en-US" baseline="0" dirty="0" smtClean="0"/>
              <a:t> functions return multiple values in form of tuples</a:t>
            </a:r>
          </a:p>
          <a:p>
            <a:r>
              <a:rPr lang="en-US" baseline="0" dirty="0" smtClean="0"/>
              <a:t>Go on using them by unpacking</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16</a:t>
            </a:fld>
            <a:endParaRPr lang="en-GB"/>
          </a:p>
        </p:txBody>
      </p:sp>
    </p:spTree>
    <p:extLst>
      <p:ext uri="{BB962C8B-B14F-4D97-AF65-F5344CB8AC3E}">
        <p14:creationId xmlns:p14="http://schemas.microsoft.com/office/powerpoint/2010/main" val="1672833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What’s packing?</a:t>
            </a:r>
          </a:p>
          <a:p>
            <a:r>
              <a:rPr lang="en-US" dirty="0" smtClean="0"/>
              <a:t>Use returned function values by unpacking</a:t>
            </a:r>
          </a:p>
          <a:p>
            <a:r>
              <a:rPr lang="en-US" baseline="0" dirty="0" smtClean="0"/>
              <a:t>_ is convention for don’t care dummy</a:t>
            </a:r>
            <a:endParaRPr lang="en-US" baseline="0" dirty="0" smtClean="0"/>
          </a:p>
        </p:txBody>
      </p:sp>
      <p:sp>
        <p:nvSpPr>
          <p:cNvPr id="4" name="Foliennummernplatzhalter 3"/>
          <p:cNvSpPr>
            <a:spLocks noGrp="1"/>
          </p:cNvSpPr>
          <p:nvPr>
            <p:ph type="sldNum" sz="quarter" idx="10"/>
          </p:nvPr>
        </p:nvSpPr>
        <p:spPr/>
        <p:txBody>
          <a:bodyPr/>
          <a:lstStyle/>
          <a:p>
            <a:fld id="{42145966-3644-4EF3-8D3C-4E37A0E97571}" type="slidenum">
              <a:rPr lang="en-GB" smtClean="0"/>
              <a:t>17</a:t>
            </a:fld>
            <a:endParaRPr lang="en-GB"/>
          </a:p>
        </p:txBody>
      </p:sp>
    </p:spTree>
    <p:extLst>
      <p:ext uri="{BB962C8B-B14F-4D97-AF65-F5344CB8AC3E}">
        <p14:creationId xmlns:p14="http://schemas.microsoft.com/office/powerpoint/2010/main" val="1672833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I’d say amounts</a:t>
            </a:r>
            <a:r>
              <a:rPr lang="en-US" baseline="0" dirty="0" smtClean="0"/>
              <a:t> of data are not that big</a:t>
            </a:r>
            <a:endParaRPr lang="en-US" dirty="0" smtClean="0"/>
          </a:p>
          <a:p>
            <a:r>
              <a:rPr lang="en-US" dirty="0" smtClean="0"/>
              <a:t>Vectors in mathematical applications</a:t>
            </a:r>
          </a:p>
          <a:p>
            <a:r>
              <a:rPr lang="en-US" dirty="0" smtClean="0"/>
              <a:t>Do you have examples?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2862123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Next up: lists</a:t>
            </a:r>
          </a:p>
          <a:p>
            <a:r>
              <a:rPr lang="en-US" dirty="0" smtClean="0"/>
              <a:t>Probably most important</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19</a:t>
            </a:fld>
            <a:endParaRPr lang="en-GB"/>
          </a:p>
        </p:txBody>
      </p:sp>
    </p:spTree>
    <p:extLst>
      <p:ext uri="{BB962C8B-B14F-4D97-AF65-F5344CB8AC3E}">
        <p14:creationId xmlns:p14="http://schemas.microsoft.com/office/powerpoint/2010/main" val="328856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List can be modified dynamically</a:t>
            </a:r>
          </a:p>
          <a:p>
            <a:r>
              <a:rPr lang="en-US" dirty="0" smtClean="0"/>
              <a:t>List</a:t>
            </a:r>
            <a:r>
              <a:rPr lang="en-US" baseline="0" dirty="0" smtClean="0"/>
              <a:t> defined by square </a:t>
            </a:r>
            <a:r>
              <a:rPr lang="en-US" baseline="0" dirty="0" smtClean="0"/>
              <a:t>brackets</a:t>
            </a:r>
          </a:p>
          <a:p>
            <a:r>
              <a:rPr lang="en-US" baseline="0" dirty="0" smtClean="0"/>
              <a:t>Ordered sequence -&gt; </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20</a:t>
            </a:fld>
            <a:endParaRPr lang="en-GB"/>
          </a:p>
        </p:txBody>
      </p:sp>
    </p:spTree>
    <p:extLst>
      <p:ext uri="{BB962C8B-B14F-4D97-AF65-F5344CB8AC3E}">
        <p14:creationId xmlns:p14="http://schemas.microsoft.com/office/powerpoint/2010/main" val="194103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Remember</a:t>
            </a:r>
            <a:r>
              <a:rPr lang="en-US" baseline="0" dirty="0" smtClean="0"/>
              <a:t> how it was so easy with </a:t>
            </a:r>
            <a:r>
              <a:rPr lang="en-US" baseline="0" dirty="0" err="1" smtClean="0"/>
              <a:t>immutables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21</a:t>
            </a:fld>
            <a:endParaRPr lang="en-GB"/>
          </a:p>
        </p:txBody>
      </p:sp>
    </p:spTree>
    <p:extLst>
      <p:ext uri="{BB962C8B-B14F-4D97-AF65-F5344CB8AC3E}">
        <p14:creationId xmlns:p14="http://schemas.microsoft.com/office/powerpoint/2010/main" val="1959075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And more in OOP lecture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22</a:t>
            </a:fld>
            <a:endParaRPr lang="en-GB"/>
          </a:p>
        </p:txBody>
      </p:sp>
    </p:spTree>
    <p:extLst>
      <p:ext uri="{BB962C8B-B14F-4D97-AF65-F5344CB8AC3E}">
        <p14:creationId xmlns:p14="http://schemas.microsoft.com/office/powerpoint/2010/main" val="381464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Not many mistakes with the solutions, just comments about HOW they are handed in</a:t>
            </a:r>
          </a:p>
        </p:txBody>
      </p:sp>
      <p:sp>
        <p:nvSpPr>
          <p:cNvPr id="4" name="Foliennummernplatzhalter 3"/>
          <p:cNvSpPr>
            <a:spLocks noGrp="1"/>
          </p:cNvSpPr>
          <p:nvPr>
            <p:ph type="sldNum" sz="quarter" idx="10"/>
          </p:nvPr>
        </p:nvSpPr>
        <p:spPr/>
        <p:txBody>
          <a:bodyPr/>
          <a:lstStyle/>
          <a:p>
            <a:fld id="{42145966-3644-4EF3-8D3C-4E37A0E97571}" type="slidenum">
              <a:rPr lang="en-GB" smtClean="0"/>
              <a:t>4</a:t>
            </a:fld>
            <a:endParaRPr lang="en-GB"/>
          </a:p>
        </p:txBody>
      </p:sp>
    </p:spTree>
    <p:extLst>
      <p:ext uri="{BB962C8B-B14F-4D97-AF65-F5344CB8AC3E}">
        <p14:creationId xmlns:p14="http://schemas.microsoft.com/office/powerpoint/2010/main" val="343243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Let’s get to some functions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23</a:t>
            </a:fld>
            <a:endParaRPr lang="en-GB"/>
          </a:p>
        </p:txBody>
      </p:sp>
    </p:spTree>
    <p:extLst>
      <p:ext uri="{BB962C8B-B14F-4D97-AF65-F5344CB8AC3E}">
        <p14:creationId xmlns:p14="http://schemas.microsoft.com/office/powerpoint/2010/main" val="2530900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27</a:t>
            </a:fld>
            <a:endParaRPr lang="en-GB"/>
          </a:p>
        </p:txBody>
      </p:sp>
    </p:spTree>
    <p:extLst>
      <p:ext uri="{BB962C8B-B14F-4D97-AF65-F5344CB8AC3E}">
        <p14:creationId xmlns:p14="http://schemas.microsoft.com/office/powerpoint/2010/main" val="2226190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Endless</a:t>
            </a:r>
            <a:r>
              <a:rPr lang="en-US" baseline="0" dirty="0" smtClean="0"/>
              <a:t> </a:t>
            </a:r>
            <a:r>
              <a:rPr lang="en-US" baseline="0" dirty="0" err="1" smtClean="0"/>
              <a:t>possibilites</a:t>
            </a:r>
            <a:endParaRPr lang="en-US" baseline="0" dirty="0" smtClean="0"/>
          </a:p>
          <a:p>
            <a:r>
              <a:rPr lang="en-US" baseline="0" dirty="0" smtClean="0"/>
              <a:t>…</a:t>
            </a:r>
          </a:p>
          <a:p>
            <a:endParaRPr lang="en-US" baseline="0" dirty="0" smtClean="0"/>
          </a:p>
        </p:txBody>
      </p:sp>
      <p:sp>
        <p:nvSpPr>
          <p:cNvPr id="4" name="Foliennummernplatzhalter 3"/>
          <p:cNvSpPr>
            <a:spLocks noGrp="1"/>
          </p:cNvSpPr>
          <p:nvPr>
            <p:ph type="sldNum" sz="quarter" idx="10"/>
          </p:nvPr>
        </p:nvSpPr>
        <p:spPr/>
        <p:txBody>
          <a:bodyPr/>
          <a:lstStyle/>
          <a:p>
            <a:fld id="{42145966-3644-4EF3-8D3C-4E37A0E97571}" type="slidenum">
              <a:rPr lang="en-GB" smtClean="0"/>
              <a:t>28</a:t>
            </a:fld>
            <a:endParaRPr lang="en-GB"/>
          </a:p>
        </p:txBody>
      </p:sp>
    </p:spTree>
    <p:extLst>
      <p:ext uri="{BB962C8B-B14F-4D97-AF65-F5344CB8AC3E}">
        <p14:creationId xmlns:p14="http://schemas.microsoft.com/office/powerpoint/2010/main" val="1368264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Not as widely used but still useful</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29</a:t>
            </a:fld>
            <a:endParaRPr lang="en-GB"/>
          </a:p>
        </p:txBody>
      </p:sp>
    </p:spTree>
    <p:extLst>
      <p:ext uri="{BB962C8B-B14F-4D97-AF65-F5344CB8AC3E}">
        <p14:creationId xmlns:p14="http://schemas.microsoft.com/office/powerpoint/2010/main" val="414799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not symmetrical </a:t>
            </a:r>
            <a:r>
              <a:rPr lang="en-US" dirty="0" err="1" smtClean="0">
                <a:cs typeface="Calibri"/>
              </a:rPr>
              <a:t>obv</a:t>
            </a:r>
            <a:endParaRPr lang="en-US" dirty="0" smtClean="0">
              <a:cs typeface="Calibri"/>
            </a:endParaRPr>
          </a:p>
          <a:p>
            <a:r>
              <a:rPr lang="en-US" dirty="0" smtClean="0">
                <a:cs typeface="Calibri"/>
              </a:rPr>
              <a:t>These are called bit-wise</a:t>
            </a:r>
            <a:r>
              <a:rPr lang="en-US" baseline="0" dirty="0" smtClean="0">
                <a:cs typeface="Calibri"/>
              </a:rPr>
              <a:t> operators btw</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32</a:t>
            </a:fld>
            <a:endParaRPr lang="en-GB"/>
          </a:p>
        </p:txBody>
      </p:sp>
    </p:spTree>
    <p:extLst>
      <p:ext uri="{BB962C8B-B14F-4D97-AF65-F5344CB8AC3E}">
        <p14:creationId xmlns:p14="http://schemas.microsoft.com/office/powerpoint/2010/main" val="1690080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Difference </a:t>
            </a:r>
            <a:r>
              <a:rPr lang="en-US" dirty="0" smtClean="0">
                <a:cs typeface="Calibri"/>
              </a:rPr>
              <a:t>not </a:t>
            </a:r>
            <a:r>
              <a:rPr lang="en-US" dirty="0">
                <a:cs typeface="Calibri"/>
              </a:rPr>
              <a:t>symmetrical </a:t>
            </a:r>
            <a:r>
              <a:rPr lang="en-US" dirty="0" err="1" smtClean="0">
                <a:cs typeface="Calibri"/>
              </a:rPr>
              <a:t>obv</a:t>
            </a:r>
            <a:endParaRPr lang="en-US" dirty="0" smtClean="0">
              <a:cs typeface="Calibri"/>
            </a:endParaRPr>
          </a:p>
          <a:p>
            <a:endParaRPr lang="en-US" dirty="0" smtClean="0">
              <a:cs typeface="Calibri"/>
            </a:endParaRPr>
          </a:p>
          <a:p>
            <a:r>
              <a:rPr lang="en-US" dirty="0" smtClean="0">
                <a:cs typeface="Calibri"/>
              </a:rPr>
              <a:t>For lists and tuples: other stuff. Element-wise comparison</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33</a:t>
            </a:fld>
            <a:endParaRPr lang="en-GB"/>
          </a:p>
        </p:txBody>
      </p:sp>
    </p:spTree>
    <p:extLst>
      <p:ext uri="{BB962C8B-B14F-4D97-AF65-F5344CB8AC3E}">
        <p14:creationId xmlns:p14="http://schemas.microsoft.com/office/powerpoint/2010/main" val="715560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Another example: filtering</a:t>
            </a:r>
            <a:r>
              <a:rPr lang="en-US" baseline="0" dirty="0" smtClean="0"/>
              <a:t> </a:t>
            </a:r>
            <a:r>
              <a:rPr lang="en-US" baseline="0" dirty="0" smtClean="0">
                <a:sym typeface="Wingdings" pitchFamily="2" charset="2"/>
              </a:rPr>
              <a:t> </a:t>
            </a:r>
            <a:r>
              <a:rPr lang="en-US" dirty="0" smtClean="0"/>
              <a:t>b = [x for x in a if x%2 == 0]</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48</a:t>
            </a:fld>
            <a:endParaRPr lang="en-GB"/>
          </a:p>
        </p:txBody>
      </p:sp>
    </p:spTree>
    <p:extLst>
      <p:ext uri="{BB962C8B-B14F-4D97-AF65-F5344CB8AC3E}">
        <p14:creationId xmlns:p14="http://schemas.microsoft.com/office/powerpoint/2010/main" val="2851934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Inverting lists application:</a:t>
            </a:r>
            <a:r>
              <a:rPr lang="en-US" baseline="0" dirty="0" smtClean="0"/>
              <a:t> demonstrate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51</a:t>
            </a:fld>
            <a:endParaRPr lang="en-GB"/>
          </a:p>
        </p:txBody>
      </p:sp>
    </p:spTree>
    <p:extLst>
      <p:ext uri="{BB962C8B-B14F-4D97-AF65-F5344CB8AC3E}">
        <p14:creationId xmlns:p14="http://schemas.microsoft.com/office/powerpoint/2010/main" val="1039207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You (might) lose original order when you do this</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52</a:t>
            </a:fld>
            <a:endParaRPr lang="en-GB"/>
          </a:p>
        </p:txBody>
      </p:sp>
    </p:spTree>
    <p:extLst>
      <p:ext uri="{BB962C8B-B14F-4D97-AF65-F5344CB8AC3E}">
        <p14:creationId xmlns:p14="http://schemas.microsoft.com/office/powerpoint/2010/main" val="104328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Examples where we need this:</a:t>
            </a:r>
          </a:p>
          <a:p>
            <a:r>
              <a:rPr lang="en-US" dirty="0" smtClean="0"/>
              <a:t>List of people -&gt; attributes of people</a:t>
            </a:r>
          </a:p>
          <a:p>
            <a:r>
              <a:rPr lang="en-US" dirty="0" smtClean="0"/>
              <a:t>Dictionaries and lists</a:t>
            </a:r>
          </a:p>
          <a:p>
            <a:r>
              <a:rPr lang="en-US" dirty="0" smtClean="0"/>
              <a:t>…</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64</a:t>
            </a:fld>
            <a:endParaRPr lang="en-GB"/>
          </a:p>
        </p:txBody>
      </p:sp>
    </p:spTree>
    <p:extLst>
      <p:ext uri="{BB962C8B-B14F-4D97-AF65-F5344CB8AC3E}">
        <p14:creationId xmlns:p14="http://schemas.microsoft.com/office/powerpoint/2010/main" val="151738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Some words about the homework first</a:t>
            </a:r>
          </a:p>
        </p:txBody>
      </p:sp>
      <p:sp>
        <p:nvSpPr>
          <p:cNvPr id="4" name="Foliennummernplatzhalter 3"/>
          <p:cNvSpPr>
            <a:spLocks noGrp="1"/>
          </p:cNvSpPr>
          <p:nvPr>
            <p:ph type="sldNum" sz="quarter" idx="10"/>
          </p:nvPr>
        </p:nvSpPr>
        <p:spPr/>
        <p:txBody>
          <a:bodyPr/>
          <a:lstStyle/>
          <a:p>
            <a:fld id="{42145966-3644-4EF3-8D3C-4E37A0E97571}" type="slidenum">
              <a:rPr lang="en-GB" smtClean="0"/>
              <a:t>5</a:t>
            </a:fld>
            <a:endParaRPr lang="en-GB"/>
          </a:p>
        </p:txBody>
      </p:sp>
    </p:spTree>
    <p:extLst>
      <p:ext uri="{BB962C8B-B14F-4D97-AF65-F5344CB8AC3E}">
        <p14:creationId xmlns:p14="http://schemas.microsoft.com/office/powerpoint/2010/main" val="280042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Data types that store groupings of data sharing common purpose or we</a:t>
            </a:r>
            <a:r>
              <a:rPr lang="en-US" baseline="0" dirty="0" smtClean="0"/>
              <a:t> need to work on together</a:t>
            </a:r>
          </a:p>
          <a:p>
            <a:r>
              <a:rPr lang="en-US" baseline="0" dirty="0" smtClean="0"/>
              <a:t>If you </a:t>
            </a:r>
            <a:r>
              <a:rPr lang="en-US" baseline="0" dirty="0" err="1" smtClean="0"/>
              <a:t>google</a:t>
            </a:r>
            <a:r>
              <a:rPr lang="en-US" baseline="0" dirty="0" smtClean="0"/>
              <a:t> -&gt; python module will come up</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6</a:t>
            </a:fld>
            <a:endParaRPr lang="en-GB"/>
          </a:p>
        </p:txBody>
      </p:sp>
    </p:spTree>
    <p:extLst>
      <p:ext uri="{BB962C8B-B14F-4D97-AF65-F5344CB8AC3E}">
        <p14:creationId xmlns:p14="http://schemas.microsoft.com/office/powerpoint/2010/main" val="3044335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Some other excursions before we get to the topics</a:t>
            </a:r>
          </a:p>
          <a:p>
            <a:r>
              <a:rPr lang="en-US" dirty="0" smtClean="0"/>
              <a:t>Important for accessing data</a:t>
            </a:r>
          </a:p>
          <a:p>
            <a:r>
              <a:rPr lang="en-US" dirty="0" smtClean="0"/>
              <a:t>Let’s look at this string -&gt; 5 characters -&gt; each has index</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7</a:t>
            </a:fld>
            <a:endParaRPr lang="en-GB"/>
          </a:p>
        </p:txBody>
      </p:sp>
    </p:spTree>
    <p:extLst>
      <p:ext uri="{BB962C8B-B14F-4D97-AF65-F5344CB8AC3E}">
        <p14:creationId xmlns:p14="http://schemas.microsoft.com/office/powerpoint/2010/main" val="339772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You can also</a:t>
            </a:r>
            <a:r>
              <a:rPr lang="en-US" baseline="0" dirty="0" smtClean="0"/>
              <a:t> get out of range here</a:t>
            </a:r>
          </a:p>
          <a:p>
            <a:r>
              <a:rPr lang="en-US" baseline="0" dirty="0" smtClean="0"/>
              <a:t>Questions? This is important and will be seen a lot this lecture</a:t>
            </a:r>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8</a:t>
            </a:fld>
            <a:endParaRPr lang="en-GB"/>
          </a:p>
        </p:txBody>
      </p:sp>
    </p:spTree>
    <p:extLst>
      <p:ext uri="{BB962C8B-B14F-4D97-AF65-F5344CB8AC3E}">
        <p14:creationId xmlns:p14="http://schemas.microsoft.com/office/powerpoint/2010/main" val="622294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cs typeface="Calibri"/>
              </a:rPr>
              <a:t>Take </a:t>
            </a:r>
            <a:r>
              <a:rPr lang="de-DE" dirty="0" err="1" smtClean="0">
                <a:cs typeface="Calibri"/>
              </a:rPr>
              <a:t>strings</a:t>
            </a:r>
            <a:r>
              <a:rPr lang="de-DE" dirty="0" smtClean="0">
                <a:cs typeface="Calibri"/>
              </a:rPr>
              <a:t> </a:t>
            </a:r>
            <a:r>
              <a:rPr lang="de-DE" dirty="0" err="1" smtClean="0">
                <a:cs typeface="Calibri"/>
              </a:rPr>
              <a:t>for</a:t>
            </a:r>
            <a:r>
              <a:rPr lang="de-DE" dirty="0" smtClean="0">
                <a:cs typeface="Calibri"/>
              </a:rPr>
              <a:t> </a:t>
            </a:r>
            <a:r>
              <a:rPr lang="de-DE" dirty="0" err="1" smtClean="0">
                <a:cs typeface="Calibri"/>
              </a:rPr>
              <a:t>example</a:t>
            </a:r>
            <a:r>
              <a:rPr lang="de-DE" dirty="0" smtClean="0">
                <a:cs typeface="Calibri"/>
              </a:rPr>
              <a:t>: </a:t>
            </a:r>
            <a:r>
              <a:rPr lang="de-DE" dirty="0" smtClean="0">
                <a:latin typeface="Consolas"/>
                <a:cs typeface="Calibri"/>
              </a:rPr>
              <a:t>string1 = string1 + strings2 </a:t>
            </a:r>
            <a:r>
              <a:rPr lang="de-DE" dirty="0" err="1" smtClean="0">
                <a:latin typeface="+mn-lt"/>
                <a:cs typeface="Calibri"/>
              </a:rPr>
              <a:t>does</a:t>
            </a:r>
            <a:r>
              <a:rPr lang="de-DE" dirty="0" smtClean="0">
                <a:latin typeface="+mn-lt"/>
                <a:cs typeface="Calibri"/>
              </a:rPr>
              <a:t> not alter </a:t>
            </a:r>
            <a:r>
              <a:rPr lang="de-DE" dirty="0" smtClean="0">
                <a:latin typeface="Consolas"/>
                <a:cs typeface="Calibri"/>
              </a:rPr>
              <a:t>string1 </a:t>
            </a:r>
            <a:r>
              <a:rPr lang="de-DE" dirty="0" err="1" smtClean="0">
                <a:latin typeface="+mn-lt"/>
                <a:cs typeface="Calibri"/>
              </a:rPr>
              <a:t>into</a:t>
            </a:r>
            <a:r>
              <a:rPr lang="de-DE" dirty="0" smtClean="0">
                <a:latin typeface="+mn-lt"/>
                <a:cs typeface="Calibri"/>
              </a:rPr>
              <a:t> a </a:t>
            </a:r>
            <a:r>
              <a:rPr lang="de-DE" dirty="0" err="1" smtClean="0">
                <a:latin typeface="+mn-lt"/>
                <a:cs typeface="Calibri"/>
              </a:rPr>
              <a:t>concatenation</a:t>
            </a:r>
            <a:r>
              <a:rPr lang="de-DE" dirty="0" smtClean="0">
                <a:latin typeface="+mn-lt"/>
                <a:cs typeface="Calibri"/>
              </a:rPr>
              <a:t> </a:t>
            </a:r>
            <a:r>
              <a:rPr lang="de-DE" dirty="0" err="1" smtClean="0">
                <a:latin typeface="+mn-lt"/>
                <a:cs typeface="Calibri"/>
              </a:rPr>
              <a:t>of</a:t>
            </a:r>
            <a:r>
              <a:rPr lang="de-DE" dirty="0" smtClean="0">
                <a:latin typeface="+mn-lt"/>
                <a:cs typeface="Calibri"/>
              </a:rPr>
              <a:t> </a:t>
            </a:r>
            <a:r>
              <a:rPr lang="de-DE" dirty="0" err="1" smtClean="0">
                <a:latin typeface="+mn-lt"/>
                <a:cs typeface="Calibri"/>
              </a:rPr>
              <a:t>itself</a:t>
            </a:r>
            <a:r>
              <a:rPr lang="de-DE" dirty="0" smtClean="0">
                <a:latin typeface="+mn-lt"/>
                <a:cs typeface="Calibri"/>
              </a:rPr>
              <a:t> </a:t>
            </a:r>
            <a:r>
              <a:rPr lang="de-DE" dirty="0" err="1" smtClean="0">
                <a:latin typeface="+mn-lt"/>
                <a:cs typeface="Calibri"/>
              </a:rPr>
              <a:t>and</a:t>
            </a:r>
            <a:r>
              <a:rPr lang="de-DE" dirty="0" smtClean="0">
                <a:latin typeface="+mn-lt"/>
                <a:cs typeface="Calibri"/>
              </a:rPr>
              <a:t> </a:t>
            </a:r>
            <a:r>
              <a:rPr lang="de-DE" dirty="0" smtClean="0">
                <a:latin typeface="Consolas"/>
                <a:cs typeface="Calibri"/>
              </a:rPr>
              <a:t>string2 </a:t>
            </a:r>
            <a:r>
              <a:rPr lang="de-DE" dirty="0" smtClean="0">
                <a:latin typeface="+mn-lt"/>
                <a:cs typeface="Calibri"/>
              </a:rPr>
              <a:t>- </a:t>
            </a:r>
            <a:r>
              <a:rPr lang="de-DE" dirty="0" err="1" smtClean="0">
                <a:latin typeface="+mn-lt"/>
                <a:cs typeface="Calibri"/>
              </a:rPr>
              <a:t>it</a:t>
            </a:r>
            <a:r>
              <a:rPr lang="de-DE" dirty="0" smtClean="0">
                <a:latin typeface="+mn-lt"/>
                <a:cs typeface="Calibri"/>
              </a:rPr>
              <a:t> </a:t>
            </a:r>
            <a:r>
              <a:rPr lang="de-DE" dirty="0" err="1" smtClean="0">
                <a:latin typeface="+mn-lt"/>
                <a:cs typeface="Calibri"/>
              </a:rPr>
              <a:t>combines</a:t>
            </a:r>
            <a:r>
              <a:rPr lang="de-DE" dirty="0" smtClean="0">
                <a:latin typeface="+mn-lt"/>
                <a:cs typeface="Calibri"/>
              </a:rPr>
              <a:t> </a:t>
            </a:r>
            <a:r>
              <a:rPr lang="de-DE" dirty="0" err="1" smtClean="0">
                <a:latin typeface="+mn-lt"/>
                <a:cs typeface="Calibri"/>
              </a:rPr>
              <a:t>both</a:t>
            </a:r>
            <a:r>
              <a:rPr lang="de-DE" dirty="0" smtClean="0">
                <a:latin typeface="+mn-lt"/>
                <a:cs typeface="Calibri"/>
              </a:rPr>
              <a:t> </a:t>
            </a:r>
            <a:r>
              <a:rPr lang="de-DE" dirty="0" err="1" smtClean="0">
                <a:latin typeface="+mn-lt"/>
                <a:cs typeface="Calibri"/>
              </a:rPr>
              <a:t>into</a:t>
            </a:r>
            <a:r>
              <a:rPr lang="de-DE" dirty="0" smtClean="0">
                <a:latin typeface="+mn-lt"/>
                <a:cs typeface="Calibri"/>
              </a:rPr>
              <a:t> a </a:t>
            </a:r>
            <a:r>
              <a:rPr lang="de-DE" i="1" dirty="0" err="1" smtClean="0">
                <a:latin typeface="+mn-lt"/>
                <a:cs typeface="Calibri"/>
              </a:rPr>
              <a:t>third</a:t>
            </a:r>
            <a:r>
              <a:rPr lang="de-DE" i="1" dirty="0" smtClean="0">
                <a:latin typeface="+mn-lt"/>
                <a:cs typeface="Calibri"/>
              </a:rPr>
              <a:t> </a:t>
            </a:r>
            <a:r>
              <a:rPr lang="de-DE" dirty="0" err="1" smtClean="0">
                <a:latin typeface="+mn-lt"/>
                <a:cs typeface="Calibri"/>
              </a:rPr>
              <a:t>string</a:t>
            </a:r>
            <a:r>
              <a:rPr lang="de-DE" dirty="0" smtClean="0">
                <a:latin typeface="+mn-lt"/>
                <a:cs typeface="Calibri"/>
              </a:rPr>
              <a:t> </a:t>
            </a:r>
            <a:r>
              <a:rPr lang="de-DE" dirty="0" err="1" smtClean="0">
                <a:latin typeface="+mn-lt"/>
                <a:cs typeface="Calibri"/>
              </a:rPr>
              <a:t>object</a:t>
            </a:r>
            <a:r>
              <a:rPr lang="de-DE" dirty="0" smtClean="0">
                <a:latin typeface="+mn-lt"/>
                <a:cs typeface="Calibri"/>
              </a:rPr>
              <a:t> </a:t>
            </a:r>
            <a:r>
              <a:rPr lang="de-DE" dirty="0" err="1" smtClean="0">
                <a:latin typeface="+mn-lt"/>
                <a:cs typeface="Calibri"/>
              </a:rPr>
              <a:t>which</a:t>
            </a:r>
            <a:r>
              <a:rPr lang="de-DE" dirty="0" smtClean="0">
                <a:latin typeface="+mn-lt"/>
                <a:cs typeface="Calibri"/>
              </a:rPr>
              <a:t> </a:t>
            </a:r>
            <a:r>
              <a:rPr lang="de-DE" dirty="0" err="1" smtClean="0">
                <a:latin typeface="+mn-lt"/>
                <a:cs typeface="Calibri"/>
              </a:rPr>
              <a:t>is</a:t>
            </a:r>
            <a:r>
              <a:rPr lang="de-DE" dirty="0" smtClean="0">
                <a:latin typeface="+mn-lt"/>
                <a:cs typeface="Calibri"/>
              </a:rPr>
              <a:t> </a:t>
            </a:r>
            <a:r>
              <a:rPr lang="de-DE" dirty="0" err="1" smtClean="0">
                <a:latin typeface="+mn-lt"/>
                <a:cs typeface="Calibri"/>
              </a:rPr>
              <a:t>then</a:t>
            </a:r>
            <a:r>
              <a:rPr lang="de-DE" dirty="0" smtClean="0">
                <a:latin typeface="+mn-lt"/>
                <a:cs typeface="Calibri"/>
              </a:rPr>
              <a:t> </a:t>
            </a:r>
            <a:r>
              <a:rPr lang="de-DE" dirty="0" err="1" smtClean="0">
                <a:latin typeface="+mn-lt"/>
                <a:cs typeface="Calibri"/>
              </a:rPr>
              <a:t>stored</a:t>
            </a:r>
            <a:r>
              <a:rPr lang="de-DE" dirty="0" smtClean="0">
                <a:latin typeface="+mn-lt"/>
                <a:cs typeface="Calibri"/>
              </a:rPr>
              <a:t> in </a:t>
            </a:r>
            <a:r>
              <a:rPr lang="de-DE" dirty="0" smtClean="0">
                <a:latin typeface="Consolas"/>
                <a:cs typeface="Calibri"/>
              </a:rPr>
              <a:t>string1</a:t>
            </a:r>
          </a:p>
          <a:p>
            <a:endParaRPr lang="en-US" dirty="0"/>
          </a:p>
        </p:txBody>
      </p:sp>
      <p:sp>
        <p:nvSpPr>
          <p:cNvPr id="4" name="Foliennummernplatzhalter 3"/>
          <p:cNvSpPr>
            <a:spLocks noGrp="1"/>
          </p:cNvSpPr>
          <p:nvPr>
            <p:ph type="sldNum" sz="quarter" idx="10"/>
          </p:nvPr>
        </p:nvSpPr>
        <p:spPr/>
        <p:txBody>
          <a:bodyPr/>
          <a:lstStyle/>
          <a:p>
            <a:fld id="{42145966-3644-4EF3-8D3C-4E37A0E97571}" type="slidenum">
              <a:rPr lang="en-GB" smtClean="0"/>
              <a:t>9</a:t>
            </a:fld>
            <a:endParaRPr lang="en-GB"/>
          </a:p>
        </p:txBody>
      </p:sp>
    </p:spTree>
    <p:extLst>
      <p:ext uri="{BB962C8B-B14F-4D97-AF65-F5344CB8AC3E}">
        <p14:creationId xmlns:p14="http://schemas.microsoft.com/office/powerpoint/2010/main" val="210724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change order</a:t>
            </a:r>
          </a:p>
          <a:p>
            <a:r>
              <a:rPr lang="en-US" dirty="0">
                <a:cs typeface="Calibri"/>
              </a:rPr>
              <a:t>There's more in different models/packages</a:t>
            </a:r>
          </a:p>
        </p:txBody>
      </p:sp>
      <p:sp>
        <p:nvSpPr>
          <p:cNvPr id="4" name="Foliennummernplatzhalter 3"/>
          <p:cNvSpPr>
            <a:spLocks noGrp="1"/>
          </p:cNvSpPr>
          <p:nvPr>
            <p:ph type="sldNum" sz="quarter" idx="10"/>
          </p:nvPr>
        </p:nvSpPr>
        <p:spPr/>
        <p:txBody>
          <a:bodyPr/>
          <a:lstStyle/>
          <a:p>
            <a:fld id="{42145966-3644-4EF3-8D3C-4E37A0E97571}" type="slidenum">
              <a:rPr lang="en-GB" smtClean="0"/>
              <a:t>10</a:t>
            </a:fld>
            <a:endParaRPr lang="en-GB"/>
          </a:p>
        </p:txBody>
      </p:sp>
    </p:spTree>
    <p:extLst>
      <p:ext uri="{BB962C8B-B14F-4D97-AF65-F5344CB8AC3E}">
        <p14:creationId xmlns:p14="http://schemas.microsoft.com/office/powerpoint/2010/main" val="3562596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cs typeface="Calibri"/>
              </a:rPr>
              <a:t>Data handling operations examples</a:t>
            </a:r>
            <a:r>
              <a:rPr lang="en-US" baseline="0" dirty="0" smtClean="0">
                <a:cs typeface="Calibri"/>
              </a:rPr>
              <a:t>: sorting</a:t>
            </a:r>
          </a:p>
          <a:p>
            <a:r>
              <a:rPr lang="en-US" baseline="0" dirty="0" smtClean="0">
                <a:cs typeface="Calibri"/>
              </a:rPr>
              <a:t>Variable amounts examples: people who showed up in this lecture</a:t>
            </a:r>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11</a:t>
            </a:fld>
            <a:endParaRPr lang="en-GB"/>
          </a:p>
        </p:txBody>
      </p:sp>
    </p:spTree>
    <p:extLst>
      <p:ext uri="{BB962C8B-B14F-4D97-AF65-F5344CB8AC3E}">
        <p14:creationId xmlns:p14="http://schemas.microsoft.com/office/powerpoint/2010/main" val="1901748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 xmlns:a16="http://schemas.microsoft.com/office/drawing/2014/main"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 xmlns:a16="http://schemas.microsoft.com/office/drawing/2014/main"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 xmlns:a16="http://schemas.microsoft.com/office/drawing/2014/main"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 xmlns:a16="http://schemas.microsoft.com/office/drawing/2014/main"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 xmlns:a16="http://schemas.microsoft.com/office/drawing/2014/main"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 xmlns:a16="http://schemas.microsoft.com/office/drawing/2014/main"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 xmlns:a16="http://schemas.microsoft.com/office/drawing/2014/main"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 xmlns:a16="http://schemas.microsoft.com/office/drawing/2014/main"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 xmlns:a16="http://schemas.microsoft.com/office/drawing/2014/main"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 xmlns:a16="http://schemas.microsoft.com/office/drawing/2014/main"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4" name="Footer Placeholder 4">
            <a:extLst>
              <a:ext uri="{FF2B5EF4-FFF2-40B4-BE49-F238E27FC236}">
                <a16:creationId xmlns="" xmlns:a16="http://schemas.microsoft.com/office/drawing/2014/main"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 xmlns:a16="http://schemas.microsoft.com/office/drawing/2014/main"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 xmlns:a16="http://schemas.microsoft.com/office/drawing/2014/main"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 xmlns:a16="http://schemas.microsoft.com/office/drawing/2014/main"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 xmlns:a16="http://schemas.microsoft.com/office/drawing/2014/main"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 xmlns:a16="http://schemas.microsoft.com/office/drawing/2014/main"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 xmlns:a16="http://schemas.microsoft.com/office/drawing/2014/main"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 xmlns:a16="http://schemas.microsoft.com/office/drawing/2014/main"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 xmlns:a16="http://schemas.microsoft.com/office/drawing/2014/main"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 xmlns:a16="http://schemas.microsoft.com/office/drawing/2014/main"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25/04/2018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 xmlns:a16="http://schemas.microsoft.com/office/drawing/2014/main"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 xmlns:a16="http://schemas.microsoft.com/office/drawing/2014/main"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 xmlns:a16="http://schemas.microsoft.com/office/drawing/2014/main"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 xmlns:a16="http://schemas.microsoft.com/office/drawing/2014/main"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 xmlns:a16="http://schemas.microsoft.com/office/drawing/2014/main"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 xmlns:a16="http://schemas.microsoft.com/office/drawing/2014/main"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 xmlns:a16="http://schemas.microsoft.com/office/drawing/2014/main"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 xmlns:a16="http://schemas.microsoft.com/office/drawing/2014/main"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 xmlns:a16="http://schemas.microsoft.com/office/drawing/2014/main"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 xmlns:a16="http://schemas.microsoft.com/office/drawing/2014/main"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 xmlns:a16="http://schemas.microsoft.com/office/drawing/2014/main"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 xmlns:a16="http://schemas.microsoft.com/office/drawing/2014/main"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25/04/2018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25/04/2018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25/04/2018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25/04/2018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 xmlns:a16="http://schemas.microsoft.com/office/drawing/2014/main"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 xmlns:a16="http://schemas.microsoft.com/office/drawing/2014/main"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 xmlns:a16="http://schemas.microsoft.com/office/drawing/2014/main"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 xmlns:a16="http://schemas.microsoft.com/office/drawing/2014/main"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 xmlns:a16="http://schemas.microsoft.com/office/drawing/2014/main"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 xmlns:a16="http://schemas.microsoft.com/office/drawing/2014/main"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 xmlns:a16="http://schemas.microsoft.com/office/drawing/2014/main"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 xmlns:a16="http://schemas.microsoft.com/office/drawing/2014/main"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 xmlns:a16="http://schemas.microsoft.com/office/drawing/2014/main"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 xmlns:a16="http://schemas.microsoft.com/office/drawing/2014/main"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25/04/2018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‹Nr.›</a:t>
            </a:fld>
            <a:endParaRPr lang="en-GB"/>
          </a:p>
        </p:txBody>
      </p:sp>
      <p:sp>
        <p:nvSpPr>
          <p:cNvPr id="10" name="Footer Placeholder 4">
            <a:extLst>
              <a:ext uri="{FF2B5EF4-FFF2-40B4-BE49-F238E27FC236}">
                <a16:creationId xmlns="" xmlns:a16="http://schemas.microsoft.com/office/drawing/2014/main"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 xmlns:a16="http://schemas.microsoft.com/office/drawing/2014/main"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 xmlns:a16="http://schemas.microsoft.com/office/drawing/2014/main"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 xmlns:a16="http://schemas.microsoft.com/office/drawing/2014/main"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 xmlns:a16="http://schemas.microsoft.com/office/drawing/2014/main"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 xmlns:a16="http://schemas.microsoft.com/office/drawing/2014/main"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 xmlns:a16="http://schemas.microsoft.com/office/drawing/2014/main"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 xmlns:a16="http://schemas.microsoft.com/office/drawing/2014/main"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25/04/2018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 xmlns:a16="http://schemas.microsoft.com/office/drawing/2014/main"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 xmlns:a16="http://schemas.microsoft.com/office/drawing/2014/main"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 xmlns:a16="http://schemas.microsoft.com/office/drawing/2014/main"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 xmlns:a16="http://schemas.microsoft.com/office/drawing/2014/main"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 xmlns:a16="http://schemas.microsoft.com/office/drawing/2014/main"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 xmlns:a16="http://schemas.microsoft.com/office/drawing/2014/main"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 xmlns:a16="http://schemas.microsoft.com/office/drawing/2014/main"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 xmlns:a16="http://schemas.microsoft.com/office/drawing/2014/main"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 xmlns:a16="http://schemas.microsoft.com/office/drawing/2014/main"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 xmlns:a16="http://schemas.microsoft.com/office/drawing/2014/main"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ahain@uos.d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mnipshage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25/04/2018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 xmlns:a16="http://schemas.microsoft.com/office/drawing/2014/main"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20" name="Group 19">
            <a:extLst>
              <a:ext uri="{FF2B5EF4-FFF2-40B4-BE49-F238E27FC236}">
                <a16:creationId xmlns="" xmlns:a16="http://schemas.microsoft.com/office/drawing/2014/main"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 xmlns:a16="http://schemas.microsoft.com/office/drawing/2014/main"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 xmlns:a16="http://schemas.microsoft.com/office/drawing/2014/main"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 xmlns:a16="http://schemas.microsoft.com/office/drawing/2014/main"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 xmlns:a16="http://schemas.microsoft.com/office/drawing/2014/main"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 xmlns:a16="http://schemas.microsoft.com/office/drawing/2014/main"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17" name="Group 16">
            <a:extLst>
              <a:ext uri="{FF2B5EF4-FFF2-40B4-BE49-F238E27FC236}">
                <a16:creationId xmlns="" xmlns:a16="http://schemas.microsoft.com/office/drawing/2014/main"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 xmlns:a16="http://schemas.microsoft.com/office/drawing/2014/main"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 xmlns:a16="http://schemas.microsoft.com/office/drawing/2014/main"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 xmlns:a16="http://schemas.microsoft.com/office/drawing/2014/main"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llection_(abstract_data_typ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B5C473-D4E8-4488-9541-8AB9EE7E608C}"/>
              </a:ext>
            </a:extLst>
          </p:cNvPr>
          <p:cNvSpPr>
            <a:spLocks noGrp="1"/>
          </p:cNvSpPr>
          <p:nvPr>
            <p:ph type="ctrTitle"/>
          </p:nvPr>
        </p:nvSpPr>
        <p:spPr/>
        <p:txBody>
          <a:bodyPr/>
          <a:lstStyle/>
          <a:p>
            <a:r>
              <a:rPr lang="en-GB" dirty="0">
                <a:cs typeface="Calibri Light"/>
              </a:rPr>
              <a:t>Keeping It Together</a:t>
            </a:r>
            <a:endParaRPr lang="en-GB" dirty="0"/>
          </a:p>
        </p:txBody>
      </p:sp>
      <p:sp>
        <p:nvSpPr>
          <p:cNvPr id="3" name="Subtitle 2">
            <a:extLst>
              <a:ext uri="{FF2B5EF4-FFF2-40B4-BE49-F238E27FC236}">
                <a16:creationId xmlns="" xmlns:a16="http://schemas.microsoft.com/office/drawing/2014/main" id="{02A50E58-41B5-4018-866C-E481EE5B9806}"/>
              </a:ext>
            </a:extLst>
          </p:cNvPr>
          <p:cNvSpPr>
            <a:spLocks noGrp="1"/>
          </p:cNvSpPr>
          <p:nvPr>
            <p:ph type="subTitle" idx="1"/>
          </p:nvPr>
        </p:nvSpPr>
        <p:spPr/>
        <p:txBody>
          <a:bodyPr vert="horz" lIns="91440" tIns="45720" rIns="91440" bIns="45720" rtlCol="0" anchor="t">
            <a:normAutofit/>
          </a:bodyPr>
          <a:lstStyle/>
          <a:p>
            <a:r>
              <a:rPr lang="en-GB" dirty="0">
                <a:cs typeface="Calibri Light"/>
              </a:rPr>
              <a:t>Lists &amp; Collections</a:t>
            </a:r>
            <a:endParaRPr lang="en-GB" dirty="0"/>
          </a:p>
        </p:txBody>
      </p:sp>
    </p:spTree>
    <p:extLst>
      <p:ext uri="{BB962C8B-B14F-4D97-AF65-F5344CB8AC3E}">
        <p14:creationId xmlns:p14="http://schemas.microsoft.com/office/powerpoint/2010/main" val="1309100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F5A23E3-79F7-4836-84C8-F4724CC18225}"/>
              </a:ext>
            </a:extLst>
          </p:cNvPr>
          <p:cNvSpPr>
            <a:spLocks noGrp="1"/>
          </p:cNvSpPr>
          <p:nvPr>
            <p:ph type="title"/>
          </p:nvPr>
        </p:nvSpPr>
        <p:spPr/>
        <p:txBody>
          <a:bodyPr/>
          <a:lstStyle/>
          <a:p>
            <a:r>
              <a:rPr lang="de-DE" dirty="0" err="1">
                <a:cs typeface="Calibri Light"/>
              </a:rPr>
              <a:t>Tuples</a:t>
            </a:r>
            <a:r>
              <a:rPr lang="de-DE" dirty="0">
                <a:cs typeface="Calibri Light"/>
              </a:rPr>
              <a:t>, Lists, Sets, </a:t>
            </a:r>
            <a:r>
              <a:rPr lang="de-DE" dirty="0" err="1">
                <a:cs typeface="Calibri Light"/>
              </a:rPr>
              <a:t>Dictionaries</a:t>
            </a:r>
            <a:endParaRPr lang="de-DE" dirty="0" err="1"/>
          </a:p>
        </p:txBody>
      </p:sp>
      <p:sp>
        <p:nvSpPr>
          <p:cNvPr id="5" name="Inhaltsplatzhalter 4">
            <a:extLst>
              <a:ext uri="{FF2B5EF4-FFF2-40B4-BE49-F238E27FC236}">
                <a16:creationId xmlns=""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have</a:t>
            </a:r>
            <a:r>
              <a:rPr lang="de-DE" dirty="0">
                <a:cs typeface="Calibri"/>
              </a:rPr>
              <a:t> </a:t>
            </a:r>
            <a:r>
              <a:rPr lang="de-DE" b="1" dirty="0" err="1">
                <a:cs typeface="Calibri"/>
              </a:rPr>
              <a:t>four</a:t>
            </a:r>
            <a:r>
              <a:rPr lang="de-DE" b="1" dirty="0">
                <a:cs typeface="Calibri"/>
              </a:rPr>
              <a:t> </a:t>
            </a:r>
            <a:r>
              <a:rPr lang="de-DE" b="1" dirty="0" err="1">
                <a:cs typeface="Calibri"/>
              </a:rPr>
              <a:t>basic</a:t>
            </a:r>
            <a:r>
              <a:rPr lang="de-DE" b="1" dirty="0">
                <a:cs typeface="Calibri"/>
              </a:rPr>
              <a:t> </a:t>
            </a:r>
            <a:r>
              <a:rPr lang="de-DE" b="1" dirty="0" err="1">
                <a:cs typeface="Calibri"/>
              </a:rPr>
              <a:t>collection</a:t>
            </a:r>
            <a:r>
              <a:rPr lang="de-DE" b="1" dirty="0">
                <a:cs typeface="Calibri"/>
              </a:rPr>
              <a:t> </a:t>
            </a:r>
            <a:r>
              <a:rPr lang="de-DE" b="1" dirty="0" err="1">
                <a:cs typeface="Calibri"/>
              </a:rPr>
              <a:t>types</a:t>
            </a:r>
            <a:r>
              <a:rPr lang="de-DE" dirty="0">
                <a:cs typeface="Calibri"/>
              </a:rPr>
              <a:t> in Python:</a:t>
            </a:r>
            <a:endParaRPr lang="de-DE" dirty="0">
              <a:solidFill>
                <a:srgbClr val="404040"/>
              </a:solidFill>
              <a:cs typeface="Calibri"/>
            </a:endParaRPr>
          </a:p>
          <a:p>
            <a:pPr marL="182245" indent="-182245"/>
            <a:r>
              <a:rPr lang="de-DE" dirty="0" err="1">
                <a:cs typeface="Calibri"/>
              </a:rPr>
              <a:t>Tuples</a:t>
            </a:r>
            <a:r>
              <a:rPr lang="de-DE" dirty="0">
                <a:cs typeface="Calibri"/>
              </a:rPr>
              <a:t>: (1, 2, '</a:t>
            </a:r>
            <a:r>
              <a:rPr lang="de-DE" dirty="0" err="1">
                <a:cs typeface="Calibri"/>
              </a:rPr>
              <a:t>hello</a:t>
            </a:r>
            <a:r>
              <a:rPr lang="de-DE" dirty="0">
                <a:cs typeface="Calibri"/>
              </a:rPr>
              <a:t>', 2.3)</a:t>
            </a:r>
          </a:p>
          <a:p>
            <a:pPr marL="182245" indent="-182245"/>
            <a:r>
              <a:rPr lang="de-DE" dirty="0">
                <a:cs typeface="Calibri"/>
              </a:rPr>
              <a:t>Lists: [1, 2, '</a:t>
            </a:r>
            <a:r>
              <a:rPr lang="de-DE" dirty="0" err="1">
                <a:cs typeface="Calibri"/>
              </a:rPr>
              <a:t>hello</a:t>
            </a:r>
            <a:r>
              <a:rPr lang="de-DE" dirty="0">
                <a:cs typeface="Calibri"/>
              </a:rPr>
              <a:t>', 2.4]</a:t>
            </a:r>
          </a:p>
          <a:p>
            <a:pPr marL="182245" indent="-182245"/>
            <a:r>
              <a:rPr lang="de-DE" dirty="0">
                <a:cs typeface="Calibri"/>
              </a:rPr>
              <a:t>Sets: {1, 2, '</a:t>
            </a:r>
            <a:r>
              <a:rPr lang="de-DE" dirty="0" err="1">
                <a:cs typeface="Calibri"/>
              </a:rPr>
              <a:t>hello</a:t>
            </a:r>
            <a:r>
              <a:rPr lang="de-DE" dirty="0">
                <a:cs typeface="Calibri"/>
              </a:rPr>
              <a:t>'}</a:t>
            </a:r>
          </a:p>
          <a:p>
            <a:pPr marL="182245" indent="-182245"/>
            <a:r>
              <a:rPr lang="de-DE" dirty="0" err="1">
                <a:cs typeface="Calibri"/>
              </a:rPr>
              <a:t>Dictionaries</a:t>
            </a:r>
            <a:r>
              <a:rPr lang="de-DE" dirty="0">
                <a:cs typeface="Calibri"/>
              </a:rPr>
              <a:t>: {'a': 1, 'b': 2}</a:t>
            </a:r>
            <a:endParaRPr lang="de-DE" dirty="0">
              <a:solidFill>
                <a:schemeClr val="tx1"/>
              </a:solidFill>
              <a:cs typeface="Calibri"/>
            </a:endParaRPr>
          </a:p>
          <a:p>
            <a:pPr marL="182245" indent="-182245"/>
            <a:endParaRPr lang="de-DE" dirty="0">
              <a:solidFill>
                <a:srgbClr val="404040"/>
              </a:solidFill>
              <a:cs typeface="Calibri"/>
            </a:endParaRPr>
          </a:p>
          <a:p>
            <a:pPr marL="182245" indent="-182245"/>
            <a:endParaRPr lang="de-DE" dirty="0">
              <a:solidFill>
                <a:srgbClr val="404040"/>
              </a:solidFill>
              <a:cs typeface="Calibri"/>
            </a:endParaRPr>
          </a:p>
        </p:txBody>
      </p:sp>
      <p:sp>
        <p:nvSpPr>
          <p:cNvPr id="3" name="Foliennummernplatzhalter 2">
            <a:extLst>
              <a:ext uri="{FF2B5EF4-FFF2-40B4-BE49-F238E27FC236}">
                <a16:creationId xmlns=""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305172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F5A23E3-79F7-4836-84C8-F4724CC18225}"/>
              </a:ext>
            </a:extLst>
          </p:cNvPr>
          <p:cNvSpPr>
            <a:spLocks noGrp="1"/>
          </p:cNvSpPr>
          <p:nvPr>
            <p:ph type="title"/>
          </p:nvPr>
        </p:nvSpPr>
        <p:spPr/>
        <p:txBody>
          <a:bodyPr/>
          <a:lstStyle/>
          <a:p>
            <a:r>
              <a:rPr lang="de-DE" dirty="0" err="1">
                <a:cs typeface="Calibri Light"/>
              </a:rPr>
              <a:t>Why</a:t>
            </a:r>
            <a:r>
              <a:rPr lang="de-DE" dirty="0">
                <a:cs typeface="Calibri Light"/>
              </a:rPr>
              <a:t> Do </a:t>
            </a:r>
            <a:r>
              <a:rPr lang="de-DE" dirty="0" err="1">
                <a:cs typeface="Calibri Light"/>
              </a:rPr>
              <a:t>We</a:t>
            </a:r>
            <a:r>
              <a:rPr lang="de-DE" dirty="0">
                <a:cs typeface="Calibri Light"/>
              </a:rPr>
              <a:t> Need This?</a:t>
            </a:r>
            <a:endParaRPr lang="de-DE" dirty="0" err="1"/>
          </a:p>
        </p:txBody>
      </p:sp>
      <p:sp>
        <p:nvSpPr>
          <p:cNvPr id="5" name="Inhaltsplatzhalter 4">
            <a:extLst>
              <a:ext uri="{FF2B5EF4-FFF2-40B4-BE49-F238E27FC236}">
                <a16:creationId xmlns=""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err="1"/>
              <a:t>To</a:t>
            </a:r>
            <a:r>
              <a:rPr lang="de-DE" dirty="0"/>
              <a:t> </a:t>
            </a:r>
            <a:r>
              <a:rPr lang="de-DE" dirty="0" err="1"/>
              <a:t>be</a:t>
            </a:r>
            <a:r>
              <a:rPr lang="de-DE" dirty="0"/>
              <a:t> </a:t>
            </a:r>
            <a:r>
              <a:rPr lang="de-DE" dirty="0" err="1"/>
              <a:t>able</a:t>
            </a:r>
            <a:r>
              <a:rPr lang="de-DE" dirty="0"/>
              <a:t> </a:t>
            </a:r>
            <a:r>
              <a:rPr lang="de-DE" dirty="0" err="1"/>
              <a:t>to</a:t>
            </a:r>
            <a:r>
              <a:rPr lang="de-DE" dirty="0"/>
              <a:t> </a:t>
            </a:r>
            <a:r>
              <a:rPr lang="de-DE" b="1" dirty="0" err="1"/>
              <a:t>operate</a:t>
            </a:r>
            <a:r>
              <a:rPr lang="de-DE" b="1" dirty="0"/>
              <a:t> on </a:t>
            </a:r>
            <a:r>
              <a:rPr lang="de-DE" b="1" dirty="0" err="1"/>
              <a:t>related</a:t>
            </a:r>
            <a:r>
              <a:rPr lang="de-DE" b="1" dirty="0"/>
              <a:t> </a:t>
            </a:r>
            <a:r>
              <a:rPr lang="de-DE" b="1" dirty="0" err="1"/>
              <a:t>data</a:t>
            </a:r>
            <a:r>
              <a:rPr lang="de-DE" dirty="0"/>
              <a:t> </a:t>
            </a:r>
            <a:r>
              <a:rPr lang="de-DE" dirty="0" err="1"/>
              <a:t>easily</a:t>
            </a:r>
          </a:p>
          <a:p>
            <a:pPr marL="383540" lvl="1"/>
            <a:r>
              <a:rPr lang="de-DE" dirty="0" err="1"/>
              <a:t>everything</a:t>
            </a:r>
            <a:r>
              <a:rPr lang="de-DE" dirty="0"/>
              <a:t> </a:t>
            </a:r>
            <a:r>
              <a:rPr lang="de-DE" dirty="0" err="1"/>
              <a:t>is</a:t>
            </a:r>
            <a:r>
              <a:rPr lang="de-DE" dirty="0"/>
              <a:t> </a:t>
            </a:r>
            <a:r>
              <a:rPr lang="de-DE" dirty="0" err="1"/>
              <a:t>nicely</a:t>
            </a:r>
            <a:r>
              <a:rPr lang="de-DE" dirty="0"/>
              <a:t> in </a:t>
            </a:r>
            <a:r>
              <a:rPr lang="de-DE" dirty="0" err="1"/>
              <a:t>one</a:t>
            </a:r>
            <a:r>
              <a:rPr lang="de-DE" dirty="0"/>
              <a:t> </a:t>
            </a:r>
            <a:r>
              <a:rPr lang="de-DE" dirty="0" err="1"/>
              <a:t>place</a:t>
            </a:r>
            <a:endParaRPr lang="de-DE" dirty="0" err="1">
              <a:cs typeface="Calibri"/>
            </a:endParaRPr>
          </a:p>
          <a:p>
            <a:pPr marL="383540" lvl="1"/>
            <a:r>
              <a:rPr lang="de-DE" dirty="0" err="1"/>
              <a:t>collections</a:t>
            </a:r>
            <a:r>
              <a:rPr lang="de-DE" dirty="0"/>
              <a:t> </a:t>
            </a:r>
            <a:r>
              <a:rPr lang="de-DE" dirty="0" err="1"/>
              <a:t>offer</a:t>
            </a:r>
            <a:r>
              <a:rPr lang="de-DE" dirty="0"/>
              <a:t> </a:t>
            </a:r>
            <a:r>
              <a:rPr lang="de-DE" dirty="0" err="1"/>
              <a:t>certain</a:t>
            </a:r>
            <a:r>
              <a:rPr lang="de-DE" dirty="0"/>
              <a:t> </a:t>
            </a:r>
            <a:r>
              <a:rPr lang="de-DE" dirty="0" err="1"/>
              <a:t>operations</a:t>
            </a:r>
            <a:r>
              <a:rPr lang="de-DE" dirty="0"/>
              <a:t> </a:t>
            </a:r>
            <a:r>
              <a:rPr lang="de-DE" dirty="0" err="1"/>
              <a:t>for</a:t>
            </a:r>
            <a:r>
              <a:rPr lang="de-DE" dirty="0"/>
              <a:t> </a:t>
            </a:r>
            <a:r>
              <a:rPr lang="de-DE" dirty="0" err="1"/>
              <a:t>the</a:t>
            </a:r>
            <a:r>
              <a:rPr lang="de-DE" dirty="0"/>
              <a:t> </a:t>
            </a:r>
            <a:r>
              <a:rPr lang="de-DE" dirty="0" err="1"/>
              <a:t>handling</a:t>
            </a:r>
            <a:r>
              <a:rPr lang="de-DE" dirty="0"/>
              <a:t> </a:t>
            </a:r>
            <a:r>
              <a:rPr lang="de-DE" dirty="0" err="1"/>
              <a:t>of</a:t>
            </a:r>
            <a:r>
              <a:rPr lang="de-DE" dirty="0"/>
              <a:t> </a:t>
            </a:r>
            <a:r>
              <a:rPr lang="de-DE" dirty="0" err="1"/>
              <a:t>data</a:t>
            </a:r>
            <a:endParaRPr lang="de-DE" dirty="0" err="1">
              <a:cs typeface="Calibri"/>
            </a:endParaRPr>
          </a:p>
          <a:p>
            <a:pPr marL="383540" lvl="1"/>
            <a:endParaRPr lang="de-DE" dirty="0"/>
          </a:p>
          <a:p>
            <a:pPr marL="182245" indent="-182245"/>
            <a:r>
              <a:rPr lang="de-DE" dirty="0" err="1"/>
              <a:t>To</a:t>
            </a:r>
            <a:r>
              <a:rPr lang="de-DE" dirty="0"/>
              <a:t> </a:t>
            </a:r>
            <a:r>
              <a:rPr lang="de-DE" dirty="0" err="1"/>
              <a:t>store</a:t>
            </a:r>
            <a:r>
              <a:rPr lang="de-DE" dirty="0"/>
              <a:t> and </a:t>
            </a:r>
            <a:r>
              <a:rPr lang="de-DE" dirty="0" err="1"/>
              <a:t>access</a:t>
            </a:r>
            <a:r>
              <a:rPr lang="de-DE" dirty="0"/>
              <a:t> </a:t>
            </a:r>
            <a:r>
              <a:rPr lang="de-DE" b="1" dirty="0"/>
              <a:t>variable </a:t>
            </a:r>
            <a:r>
              <a:rPr lang="de-DE" b="1" dirty="0" err="1"/>
              <a:t>amounts</a:t>
            </a:r>
            <a:r>
              <a:rPr lang="de-DE" dirty="0"/>
              <a:t> </a:t>
            </a:r>
            <a:r>
              <a:rPr lang="de-DE" dirty="0" err="1"/>
              <a:t>of</a:t>
            </a:r>
            <a:r>
              <a:rPr lang="de-DE" dirty="0"/>
              <a:t> </a:t>
            </a:r>
            <a:r>
              <a:rPr lang="de-DE" dirty="0" err="1"/>
              <a:t>data</a:t>
            </a:r>
            <a:endParaRPr lang="de-DE" dirty="0" err="1">
              <a:cs typeface="Calibri"/>
            </a:endParaRPr>
          </a:p>
          <a:p>
            <a:pPr marL="383540" lvl="1"/>
            <a:r>
              <a:rPr lang="de-DE" dirty="0" err="1"/>
              <a:t>especially</a:t>
            </a:r>
            <a:r>
              <a:rPr lang="de-DE" dirty="0"/>
              <a:t> </a:t>
            </a:r>
            <a:r>
              <a:rPr lang="de-DE" dirty="0" err="1"/>
              <a:t>if</a:t>
            </a:r>
            <a:r>
              <a:rPr lang="de-DE" dirty="0"/>
              <a:t> </a:t>
            </a:r>
            <a:r>
              <a:rPr lang="de-DE" dirty="0" err="1"/>
              <a:t>we</a:t>
            </a:r>
            <a:r>
              <a:rPr lang="de-DE" dirty="0"/>
              <a:t> </a:t>
            </a:r>
            <a:r>
              <a:rPr lang="de-DE" dirty="0" err="1"/>
              <a:t>don't</a:t>
            </a:r>
            <a:r>
              <a:rPr lang="de-DE" dirty="0"/>
              <a:t> </a:t>
            </a:r>
            <a:r>
              <a:rPr lang="de-DE" dirty="0" err="1"/>
              <a:t>know</a:t>
            </a:r>
            <a:r>
              <a:rPr lang="de-DE" dirty="0"/>
              <a:t> </a:t>
            </a:r>
            <a:r>
              <a:rPr lang="de-DE" dirty="0" err="1"/>
              <a:t>beforehand</a:t>
            </a:r>
            <a:r>
              <a:rPr lang="de-DE" dirty="0"/>
              <a:t> </a:t>
            </a:r>
            <a:r>
              <a:rPr lang="de-DE" dirty="0" err="1"/>
              <a:t>how</a:t>
            </a:r>
            <a:r>
              <a:rPr lang="de-DE" dirty="0"/>
              <a:t> </a:t>
            </a:r>
            <a:r>
              <a:rPr lang="de-DE" dirty="0" err="1"/>
              <a:t>much</a:t>
            </a:r>
            <a:r>
              <a:rPr lang="de-DE" dirty="0"/>
              <a:t> </a:t>
            </a:r>
            <a:r>
              <a:rPr lang="de-DE" dirty="0" err="1"/>
              <a:t>data</a:t>
            </a:r>
            <a:r>
              <a:rPr lang="de-DE" dirty="0"/>
              <a:t> </a:t>
            </a:r>
            <a:r>
              <a:rPr lang="de-DE" dirty="0" err="1"/>
              <a:t>we</a:t>
            </a:r>
            <a:r>
              <a:rPr lang="de-DE" dirty="0"/>
              <a:t> </a:t>
            </a:r>
            <a:r>
              <a:rPr lang="de-DE" dirty="0" err="1"/>
              <a:t>have</a:t>
            </a:r>
            <a:endParaRPr lang="de-DE" dirty="0" err="1">
              <a:cs typeface="Calibri"/>
            </a:endParaRPr>
          </a:p>
          <a:p>
            <a:pPr marL="383540" lvl="1"/>
            <a:endParaRPr lang="de-DE" dirty="0">
              <a:cs typeface="Calibri"/>
            </a:endParaRPr>
          </a:p>
          <a:p>
            <a:pPr marL="182245" indent="-182245"/>
            <a:r>
              <a:rPr lang="de-DE" dirty="0">
                <a:cs typeface="Calibri"/>
              </a:rPr>
              <a:t>Take,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measurements</a:t>
            </a:r>
            <a:r>
              <a:rPr lang="de-DE" dirty="0">
                <a:cs typeface="Calibri"/>
              </a:rPr>
              <a:t> </a:t>
            </a:r>
            <a:r>
              <a:rPr lang="de-DE" dirty="0" err="1">
                <a:cs typeface="Calibri"/>
              </a:rPr>
              <a:t>taken</a:t>
            </a:r>
            <a:r>
              <a:rPr lang="de-DE" dirty="0">
                <a:cs typeface="Calibri"/>
              </a:rPr>
              <a:t> in </a:t>
            </a:r>
            <a:r>
              <a:rPr lang="de-DE" dirty="0" err="1">
                <a:cs typeface="Calibri"/>
              </a:rPr>
              <a:t>experiments</a:t>
            </a:r>
          </a:p>
          <a:p>
            <a:pPr marL="383540" lvl="1"/>
            <a:r>
              <a:rPr lang="de-DE" dirty="0" err="1">
                <a:cs typeface="Calibri"/>
              </a:rPr>
              <a:t>It</a:t>
            </a:r>
            <a:r>
              <a:rPr lang="de-DE" dirty="0">
                <a:cs typeface="Calibri"/>
              </a:rPr>
              <a:t> </a:t>
            </a:r>
            <a:r>
              <a:rPr lang="de-DE" dirty="0" err="1">
                <a:cs typeface="Calibri"/>
              </a:rPr>
              <a:t>would</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 </a:t>
            </a:r>
            <a:r>
              <a:rPr lang="de-DE" dirty="0" err="1">
                <a:cs typeface="Calibri"/>
              </a:rPr>
              <a:t>hassle</a:t>
            </a:r>
            <a:r>
              <a:rPr lang="de-DE" dirty="0">
                <a:cs typeface="Calibri"/>
              </a:rPr>
              <a:t> </a:t>
            </a:r>
            <a:r>
              <a:rPr lang="de-DE" dirty="0" err="1">
                <a:cs typeface="Calibri"/>
              </a:rPr>
              <a:t>to</a:t>
            </a:r>
            <a:r>
              <a:rPr lang="de-DE" dirty="0">
                <a:cs typeface="Calibri"/>
              </a:rPr>
              <a:t> save all </a:t>
            </a:r>
            <a:r>
              <a:rPr lang="de-DE" dirty="0" err="1">
                <a:cs typeface="Calibri"/>
              </a:rPr>
              <a:t>of</a:t>
            </a:r>
            <a:r>
              <a:rPr lang="de-DE" dirty="0">
                <a:cs typeface="Calibri"/>
              </a:rPr>
              <a:t> </a:t>
            </a:r>
            <a:r>
              <a:rPr lang="de-DE" dirty="0" err="1">
                <a:cs typeface="Calibri"/>
              </a:rPr>
              <a:t>them</a:t>
            </a:r>
            <a:r>
              <a:rPr lang="de-DE" dirty="0">
                <a:cs typeface="Calibri"/>
              </a:rPr>
              <a:t> in separate variables</a:t>
            </a:r>
          </a:p>
        </p:txBody>
      </p:sp>
      <p:sp>
        <p:nvSpPr>
          <p:cNvPr id="3" name="Foliennummernplatzhalter 2">
            <a:extLst>
              <a:ext uri="{FF2B5EF4-FFF2-40B4-BE49-F238E27FC236}">
                <a16:creationId xmlns=""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11</a:t>
            </a:fld>
            <a:endParaRPr lang="en-GB"/>
          </a:p>
        </p:txBody>
      </p:sp>
    </p:spTree>
    <p:extLst>
      <p:ext uri="{BB962C8B-B14F-4D97-AF65-F5344CB8AC3E}">
        <p14:creationId xmlns:p14="http://schemas.microsoft.com/office/powerpoint/2010/main" val="285649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372413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Tuples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immutable</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a:cs typeface="Calibri"/>
              </a:rPr>
              <a:t>So </a:t>
            </a:r>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print</a:t>
            </a:r>
            <a:r>
              <a:rPr lang="de-DE" dirty="0">
                <a:cs typeface="Calibri"/>
              </a:rPr>
              <a:t> </a:t>
            </a:r>
            <a:r>
              <a:rPr lang="de-DE" dirty="0" err="1">
                <a:cs typeface="Calibri"/>
              </a:rPr>
              <a:t>them</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a:t>
            </a:r>
            <a:r>
              <a:rPr lang="de-DE" dirty="0" err="1">
                <a:cs typeface="Calibri"/>
              </a:rPr>
              <a:t>certain</a:t>
            </a:r>
            <a:r>
              <a:rPr lang="de-DE" dirty="0">
                <a:cs typeface="Calibri"/>
              </a:rPr>
              <a:t> </a:t>
            </a:r>
            <a:r>
              <a:rPr lang="de-DE" dirty="0" err="1">
                <a:cs typeface="Calibri"/>
              </a:rPr>
              <a:t>values</a:t>
            </a:r>
            <a:r>
              <a:rPr lang="de-DE" dirty="0">
                <a:cs typeface="Calibri"/>
              </a:rPr>
              <a:t>, but </a:t>
            </a:r>
            <a:r>
              <a:rPr lang="de-DE" dirty="0" err="1">
                <a:cs typeface="Calibri"/>
              </a:rPr>
              <a:t>we</a:t>
            </a:r>
            <a:r>
              <a:rPr lang="de-DE" dirty="0">
                <a:cs typeface="Calibri"/>
              </a:rPr>
              <a:t> </a:t>
            </a:r>
            <a:r>
              <a:rPr lang="de-DE" b="1" dirty="0" err="1">
                <a:cs typeface="Calibri"/>
              </a:rPr>
              <a:t>cannot</a:t>
            </a:r>
            <a:r>
              <a:rPr lang="de-DE" b="1" dirty="0">
                <a:cs typeface="Calibri"/>
              </a:rPr>
              <a:t> </a:t>
            </a:r>
            <a:r>
              <a:rPr lang="de-DE" b="1" dirty="0" err="1">
                <a:cs typeface="Calibri"/>
              </a:rPr>
              <a:t>reassign</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13</a:t>
            </a:fld>
            <a:endParaRPr lang="en-GB"/>
          </a:p>
        </p:txBody>
      </p:sp>
      <p:sp>
        <p:nvSpPr>
          <p:cNvPr id="6" name="Textfeld 5">
            <a:extLst>
              <a:ext uri="{FF2B5EF4-FFF2-40B4-BE49-F238E27FC236}">
                <a16:creationId xmlns="" xmlns:a16="http://schemas.microsoft.com/office/drawing/2014/main" id="{DF5E470A-8834-46C8-B61E-596CEE55F855}"/>
              </a:ext>
            </a:extLst>
          </p:cNvPr>
          <p:cNvSpPr txBox="1"/>
          <p:nvPr/>
        </p:nvSpPr>
        <p:spPr>
          <a:xfrm>
            <a:off x="1273832" y="2373701"/>
            <a:ext cx="989573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7" name="Textfeld 6">
            <a:extLst>
              <a:ext uri="{FF2B5EF4-FFF2-40B4-BE49-F238E27FC236}">
                <a16:creationId xmlns="" xmlns:a16="http://schemas.microsoft.com/office/drawing/2014/main" id="{8225FE3B-F3A3-424B-B0F5-E7EF33676E7E}"/>
              </a:ext>
            </a:extLst>
          </p:cNvPr>
          <p:cNvSpPr txBox="1"/>
          <p:nvPr/>
        </p:nvSpPr>
        <p:spPr>
          <a:xfrm>
            <a:off x="1273831" y="3813511"/>
            <a:ext cx="9895738"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smtClean="0">
                <a:solidFill>
                  <a:srgbClr val="000080"/>
                </a:solidFill>
                <a:latin typeface="Consolas"/>
              </a:rPr>
              <a:t>[</a:t>
            </a:r>
            <a:r>
              <a:rPr lang="de-DE" dirty="0" smtClean="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302585" y="4963701"/>
            <a:ext cx="9895738"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pear</a:t>
            </a:r>
            <a:r>
              <a:rPr lang="de-DE" dirty="0" smtClean="0">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273832" y="453238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3168537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with</a:t>
            </a:r>
            <a:r>
              <a:rPr lang="de-DE" dirty="0">
                <a:solidFill>
                  <a:srgbClr val="404040"/>
                </a:solidFill>
                <a:cs typeface="Calibri Light"/>
              </a:rPr>
              <a:t> </a:t>
            </a:r>
            <a:r>
              <a:rPr lang="de-DE" dirty="0" err="1">
                <a:solidFill>
                  <a:srgbClr val="404040"/>
                </a:solidFill>
                <a:cs typeface="Calibri Light"/>
              </a:rPr>
              <a:t>One</a:t>
            </a:r>
            <a:r>
              <a:rPr lang="de-DE" dirty="0">
                <a:solidFill>
                  <a:srgbClr val="404040"/>
                </a:solidFill>
                <a:cs typeface="Calibri Light"/>
              </a:rPr>
              <a:t> Element</a:t>
            </a:r>
            <a:endParaRPr lang="de-DE" dirty="0">
              <a:solidFill>
                <a:schemeClr val="tx1"/>
              </a:solidFill>
            </a:endParaRPr>
          </a:p>
        </p:txBody>
      </p:sp>
      <p:sp>
        <p:nvSpPr>
          <p:cNvPr id="3" name="Inhaltsplatzhalter 2">
            <a:extLst>
              <a:ext uri="{FF2B5EF4-FFF2-40B4-BE49-F238E27FC236}">
                <a16:creationId xmlns=""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create</a:t>
            </a:r>
            <a:r>
              <a:rPr lang="de-DE" dirty="0">
                <a:cs typeface="Calibri"/>
              </a:rPr>
              <a:t> a </a:t>
            </a:r>
            <a:r>
              <a:rPr lang="de-DE" dirty="0" err="1">
                <a:cs typeface="Calibri"/>
              </a:rPr>
              <a:t>tuple</a:t>
            </a:r>
            <a:r>
              <a:rPr lang="de-DE" dirty="0">
                <a:cs typeface="Calibri"/>
              </a:rPr>
              <a:t> </a:t>
            </a:r>
            <a:r>
              <a:rPr lang="de-DE" dirty="0" err="1">
                <a:cs typeface="Calibri"/>
              </a:rPr>
              <a:t>with</a:t>
            </a:r>
            <a:r>
              <a:rPr lang="de-DE" dirty="0">
                <a:cs typeface="Calibri"/>
              </a:rPr>
              <a:t> </a:t>
            </a:r>
            <a:r>
              <a:rPr lang="de-DE" dirty="0" err="1">
                <a:cs typeface="Calibri"/>
              </a:rPr>
              <a:t>only</a:t>
            </a:r>
            <a:r>
              <a:rPr lang="de-DE" dirty="0">
                <a:cs typeface="Calibri"/>
              </a:rPr>
              <a:t> </a:t>
            </a:r>
            <a:r>
              <a:rPr lang="de-DE" dirty="0" err="1">
                <a:cs typeface="Calibri"/>
              </a:rPr>
              <a:t>one</a:t>
            </a:r>
            <a:r>
              <a:rPr lang="de-DE" dirty="0">
                <a:cs typeface="Calibri"/>
              </a:rPr>
              <a:t> </a:t>
            </a:r>
            <a:r>
              <a:rPr lang="de-DE" dirty="0" err="1">
                <a:cs typeface="Calibri"/>
              </a:rPr>
              <a:t>element</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b="1" dirty="0" err="1">
                <a:cs typeface="Calibri"/>
              </a:rPr>
              <a:t>put</a:t>
            </a:r>
            <a:r>
              <a:rPr lang="de-DE" b="1" dirty="0">
                <a:cs typeface="Calibri"/>
              </a:rPr>
              <a:t> a </a:t>
            </a:r>
            <a:r>
              <a:rPr lang="de-DE" b="1" dirty="0" err="1">
                <a:cs typeface="Calibri"/>
              </a:rPr>
              <a:t>comma</a:t>
            </a:r>
            <a:r>
              <a:rPr lang="de-DE" b="1" dirty="0">
                <a:cs typeface="Calibri"/>
              </a:rPr>
              <a:t> </a:t>
            </a:r>
            <a:r>
              <a:rPr lang="de-DE" dirty="0" err="1">
                <a:cs typeface="Calibri"/>
              </a:rPr>
              <a:t>behind</a:t>
            </a:r>
            <a:r>
              <a:rPr lang="de-DE" dirty="0">
                <a:cs typeface="Calibri"/>
              </a:rPr>
              <a:t> </a:t>
            </a:r>
            <a:r>
              <a:rPr lang="de-DE" dirty="0" err="1">
                <a:cs typeface="Calibri"/>
              </a:rPr>
              <a:t>your</a:t>
            </a:r>
            <a:r>
              <a:rPr lang="de-DE" dirty="0">
                <a:cs typeface="Calibri"/>
              </a:rPr>
              <a:t> </a:t>
            </a:r>
            <a:r>
              <a:rPr lang="de-DE" dirty="0" err="1">
                <a:cs typeface="Calibri"/>
              </a:rPr>
              <a:t>single</a:t>
            </a:r>
            <a:r>
              <a:rPr lang="de-DE" dirty="0">
                <a:cs typeface="Calibri"/>
              </a:rPr>
              <a:t> </a:t>
            </a:r>
            <a:r>
              <a:rPr lang="de-DE" dirty="0" err="1">
                <a:cs typeface="Calibri"/>
              </a:rPr>
              <a:t>element</a:t>
            </a:r>
            <a:r>
              <a:rPr lang="de-DE" dirty="0">
                <a:cs typeface="Calibri"/>
              </a:rPr>
              <a:t> </a:t>
            </a:r>
            <a:r>
              <a:rPr lang="de-DE" dirty="0" err="1">
                <a:cs typeface="Calibri"/>
              </a:rPr>
              <a:t>to</a:t>
            </a:r>
            <a:r>
              <a:rPr lang="de-DE" dirty="0">
                <a:cs typeface="Calibri"/>
              </a:rPr>
              <a:t> </a:t>
            </a:r>
            <a:r>
              <a:rPr lang="de-DE" dirty="0" err="1">
                <a:cs typeface="Calibri"/>
              </a:rPr>
              <a:t>indicate</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in </a:t>
            </a:r>
            <a:r>
              <a:rPr lang="de-DE" dirty="0" err="1">
                <a:cs typeface="Calibri"/>
              </a:rPr>
              <a:t>fact</a:t>
            </a:r>
            <a:r>
              <a:rPr lang="de-DE" dirty="0">
                <a:cs typeface="Calibri"/>
              </a:rPr>
              <a:t> a </a:t>
            </a:r>
            <a:r>
              <a:rPr lang="de-DE" dirty="0" err="1">
                <a:cs typeface="Calibri"/>
              </a:rPr>
              <a:t>tuple</a:t>
            </a:r>
            <a:r>
              <a:rPr lang="de-DE" dirty="0">
                <a:cs typeface="Calibri"/>
              </a:rPr>
              <a:t>:</a:t>
            </a:r>
            <a:endParaRPr lang="de-DE" dirty="0" err="1">
              <a:cs typeface="Calibri"/>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14</a:t>
            </a:fld>
            <a:endParaRPr lang="en-GB"/>
          </a:p>
        </p:txBody>
      </p:sp>
      <p:sp>
        <p:nvSpPr>
          <p:cNvPr id="6" name="Textfeld 5">
            <a:extLst>
              <a:ext uri="{FF2B5EF4-FFF2-40B4-BE49-F238E27FC236}">
                <a16:creationId xmlns="" xmlns:a16="http://schemas.microsoft.com/office/drawing/2014/main" id="{71220873-D656-403A-8155-A3047C12B0FB}"/>
              </a:ext>
            </a:extLst>
          </p:cNvPr>
          <p:cNvSpPr txBox="1"/>
          <p:nvPr/>
        </p:nvSpPr>
        <p:spPr>
          <a:xfrm>
            <a:off x="1259454" y="3049436"/>
            <a:ext cx="988696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762386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Extending</a:t>
            </a:r>
          </a:p>
        </p:txBody>
      </p:sp>
      <p:sp>
        <p:nvSpPr>
          <p:cNvPr id="3" name="Inhaltsplatzhalter 2">
            <a:extLst>
              <a:ext uri="{FF2B5EF4-FFF2-40B4-BE49-F238E27FC236}">
                <a16:creationId xmlns=""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a:cs typeface="Calibri"/>
              </a:rPr>
              <a:t>This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done</a:t>
            </a:r>
            <a:r>
              <a:rPr lang="de-DE" dirty="0">
                <a:cs typeface="Calibri"/>
              </a:rPr>
              <a:t> </a:t>
            </a:r>
            <a:r>
              <a:rPr lang="de-DE" dirty="0" err="1">
                <a:cs typeface="Calibri"/>
              </a:rPr>
              <a:t>with</a:t>
            </a:r>
            <a:r>
              <a:rPr lang="de-DE" dirty="0">
                <a:cs typeface="Calibri"/>
              </a:rPr>
              <a:t> a </a:t>
            </a:r>
            <a:r>
              <a:rPr lang="de-DE" dirty="0">
                <a:latin typeface="consolas"/>
                <a:cs typeface="Calibri"/>
              </a:rPr>
              <a:t>+</a:t>
            </a:r>
            <a:endParaRPr lang="de-DE" dirty="0" err="1">
              <a:latin typeface="consolas"/>
              <a:cs typeface="Calibri"/>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15</a:t>
            </a:fld>
            <a:endParaRPr lang="en-GB"/>
          </a:p>
        </p:txBody>
      </p:sp>
      <p:sp>
        <p:nvSpPr>
          <p:cNvPr id="5" name="Textfeld 4">
            <a:extLst>
              <a:ext uri="{FF2B5EF4-FFF2-40B4-BE49-F238E27FC236}">
                <a16:creationId xmlns="" xmlns:a16="http://schemas.microsoft.com/office/drawing/2014/main" id="{F0BB6193-A4A2-44C6-AAA9-9AA13EBD6573}"/>
              </a:ext>
            </a:extLst>
          </p:cNvPr>
          <p:cNvSpPr txBox="1"/>
          <p:nvPr/>
        </p:nvSpPr>
        <p:spPr>
          <a:xfrm>
            <a:off x="1216322" y="2574983"/>
            <a:ext cx="996482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dirty="0" smtClean="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0000"/>
                </a:solidFill>
                <a:latin typeface="Consolas"/>
              </a:rPr>
              <a:t>fruits2</a:t>
            </a: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 xmlns:a16="http://schemas.microsoft.com/office/drawing/2014/main" id="{F65810FE-9265-407B-86B6-517097180BB5}"/>
              </a:ext>
            </a:extLst>
          </p:cNvPr>
          <p:cNvSpPr txBox="1"/>
          <p:nvPr/>
        </p:nvSpPr>
        <p:spPr>
          <a:xfrm>
            <a:off x="1201943" y="4386531"/>
            <a:ext cx="996482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endParaRPr lang="de-DE" dirty="0">
              <a:effectLst/>
            </a:endParaRPr>
          </a:p>
        </p:txBody>
      </p:sp>
      <p:sp>
        <p:nvSpPr>
          <p:cNvPr id="11" name="Textfeld 10">
            <a:extLst>
              <a:ext uri="{FF2B5EF4-FFF2-40B4-BE49-F238E27FC236}">
                <a16:creationId xmlns="" xmlns:a16="http://schemas.microsoft.com/office/drawing/2014/main" id="{EE5DD355-AD70-4FDA-9948-4C2998F135BF}"/>
              </a:ext>
            </a:extLst>
          </p:cNvPr>
          <p:cNvSpPr txBox="1"/>
          <p:nvPr/>
        </p:nvSpPr>
        <p:spPr>
          <a:xfrm>
            <a:off x="1201945" y="385457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1267280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smtClean="0">
                <a:solidFill>
                  <a:srgbClr val="404040"/>
                </a:solidFill>
                <a:cs typeface="Calibri Light"/>
              </a:rPr>
              <a:t>Packing</a:t>
            </a:r>
            <a:endParaRPr lang="de-DE" dirty="0">
              <a:solidFill>
                <a:srgbClr val="404040"/>
              </a:solidFill>
              <a:cs typeface="Calibri Light"/>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16</a:t>
            </a:fld>
            <a:endParaRPr lang="en-GB"/>
          </a:p>
        </p:txBody>
      </p:sp>
      <p:sp>
        <p:nvSpPr>
          <p:cNvPr id="7" name="Inhaltsplatzhalter 6">
            <a:extLst>
              <a:ext uri="{FF2B5EF4-FFF2-40B4-BE49-F238E27FC236}">
                <a16:creationId xmlns=""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smtClean="0">
                <a:cs typeface="Calibri"/>
              </a:rPr>
              <a:t>Python </a:t>
            </a:r>
            <a:r>
              <a:rPr lang="de-DE" dirty="0" err="1" smtClean="0">
                <a:cs typeface="Calibri"/>
              </a:rPr>
              <a:t>is</a:t>
            </a:r>
            <a:r>
              <a:rPr lang="de-DE" dirty="0" smtClean="0">
                <a:cs typeface="Calibri"/>
              </a:rPr>
              <a:t> </a:t>
            </a:r>
            <a:r>
              <a:rPr lang="de-DE" dirty="0" err="1" smtClean="0">
                <a:cs typeface="Calibri"/>
              </a:rPr>
              <a:t>able</a:t>
            </a:r>
            <a:r>
              <a:rPr lang="de-DE" dirty="0" smtClean="0">
                <a:cs typeface="Calibri"/>
              </a:rPr>
              <a:t> </a:t>
            </a:r>
            <a:r>
              <a:rPr lang="de-DE" dirty="0" err="1" smtClean="0">
                <a:cs typeface="Calibri"/>
              </a:rPr>
              <a:t>to</a:t>
            </a:r>
            <a:r>
              <a:rPr lang="de-DE" dirty="0" smtClean="0">
                <a:cs typeface="Calibri"/>
              </a:rPr>
              <a:t> </a:t>
            </a:r>
            <a:r>
              <a:rPr lang="de-DE" dirty="0" err="1" smtClean="0">
                <a:cs typeface="Calibri"/>
              </a:rPr>
              <a:t>create</a:t>
            </a:r>
            <a:r>
              <a:rPr lang="de-DE" dirty="0" smtClean="0">
                <a:cs typeface="Calibri"/>
              </a:rPr>
              <a:t> </a:t>
            </a:r>
            <a:r>
              <a:rPr lang="de-DE" dirty="0" err="1" smtClean="0">
                <a:cs typeface="Calibri"/>
              </a:rPr>
              <a:t>tuples</a:t>
            </a:r>
            <a:r>
              <a:rPr lang="de-DE" dirty="0" smtClean="0">
                <a:cs typeface="Calibri"/>
              </a:rPr>
              <a:t> out </a:t>
            </a:r>
            <a:r>
              <a:rPr lang="de-DE" dirty="0" err="1" smtClean="0">
                <a:cs typeface="Calibri"/>
              </a:rPr>
              <a:t>of</a:t>
            </a:r>
            <a:r>
              <a:rPr lang="de-DE" dirty="0" smtClean="0">
                <a:cs typeface="Calibri"/>
              </a:rPr>
              <a:t> </a:t>
            </a:r>
            <a:r>
              <a:rPr lang="de-DE" dirty="0" err="1" smtClean="0">
                <a:cs typeface="Calibri"/>
              </a:rPr>
              <a:t>element</a:t>
            </a:r>
            <a:r>
              <a:rPr lang="de-DE" dirty="0" smtClean="0">
                <a:cs typeface="Calibri"/>
              </a:rPr>
              <a:t> </a:t>
            </a:r>
            <a:r>
              <a:rPr lang="de-DE" dirty="0" err="1" smtClean="0">
                <a:cs typeface="Calibri"/>
              </a:rPr>
              <a:t>sequences</a:t>
            </a:r>
            <a:r>
              <a:rPr lang="de-DE" dirty="0">
                <a:cs typeface="Calibri"/>
              </a:rPr>
              <a:t> </a:t>
            </a:r>
            <a:r>
              <a:rPr lang="de-DE" i="1" dirty="0" smtClean="0">
                <a:cs typeface="Calibri"/>
              </a:rPr>
              <a:t>on </a:t>
            </a:r>
            <a:r>
              <a:rPr lang="de-DE" i="1" dirty="0" err="1" smtClean="0">
                <a:cs typeface="Calibri"/>
              </a:rPr>
              <a:t>the</a:t>
            </a:r>
            <a:r>
              <a:rPr lang="de-DE" i="1" dirty="0" smtClean="0">
                <a:cs typeface="Calibri"/>
              </a:rPr>
              <a:t> </a:t>
            </a:r>
            <a:r>
              <a:rPr lang="de-DE" i="1" dirty="0" err="1" smtClean="0">
                <a:cs typeface="Calibri"/>
              </a:rPr>
              <a:t>fly</a:t>
            </a:r>
            <a:r>
              <a:rPr lang="de-DE" dirty="0" smtClean="0">
                <a:cs typeface="Calibri"/>
              </a:rPr>
              <a:t> </a:t>
            </a:r>
            <a:r>
              <a:rPr lang="de-DE" dirty="0" err="1" smtClean="0">
                <a:cs typeface="Calibri"/>
              </a:rPr>
              <a:t>with</a:t>
            </a:r>
            <a:r>
              <a:rPr lang="de-DE" dirty="0" smtClean="0">
                <a:cs typeface="Calibri"/>
              </a:rPr>
              <a:t> a </a:t>
            </a:r>
            <a:r>
              <a:rPr lang="de-DE" dirty="0" err="1" smtClean="0">
                <a:cs typeface="Calibri"/>
              </a:rPr>
              <a:t>shorter</a:t>
            </a:r>
            <a:r>
              <a:rPr lang="de-DE" dirty="0" smtClean="0">
                <a:cs typeface="Calibri"/>
              </a:rPr>
              <a:t> </a:t>
            </a:r>
            <a:r>
              <a:rPr lang="de-DE" dirty="0" err="1" smtClean="0">
                <a:cs typeface="Calibri"/>
              </a:rPr>
              <a:t>notation</a:t>
            </a:r>
            <a:endParaRPr lang="de-DE" dirty="0" smtClean="0">
              <a:cs typeface="Calibri"/>
            </a:endParaRPr>
          </a:p>
          <a:p>
            <a:pPr marL="383730" lvl="1" indent="-182245"/>
            <a:r>
              <a:rPr lang="de-DE" dirty="0" smtClean="0">
                <a:cs typeface="Calibri"/>
              </a:rPr>
              <a:t>This </a:t>
            </a:r>
            <a:r>
              <a:rPr lang="de-DE" dirty="0" err="1" smtClean="0">
                <a:cs typeface="Calibri"/>
              </a:rPr>
              <a:t>is</a:t>
            </a:r>
            <a:r>
              <a:rPr lang="de-DE" dirty="0" smtClean="0">
                <a:cs typeface="Calibri"/>
              </a:rPr>
              <a:t> </a:t>
            </a:r>
            <a:r>
              <a:rPr lang="de-DE" dirty="0" err="1" smtClean="0">
                <a:cs typeface="Calibri"/>
              </a:rPr>
              <a:t>called</a:t>
            </a:r>
            <a:r>
              <a:rPr lang="de-DE" dirty="0" smtClean="0">
                <a:cs typeface="Calibri"/>
              </a:rPr>
              <a:t> </a:t>
            </a:r>
            <a:r>
              <a:rPr lang="de-DE" i="1" dirty="0" err="1" smtClean="0">
                <a:cs typeface="Calibri"/>
              </a:rPr>
              <a:t>packing</a:t>
            </a:r>
            <a:endParaRPr lang="de-DE" i="1" dirty="0" smtClean="0">
              <a:cs typeface="Calibri"/>
            </a:endParaRPr>
          </a:p>
          <a:p>
            <a:pPr marL="182245" indent="-182245"/>
            <a:r>
              <a:rPr lang="de-DE" dirty="0" err="1" smtClean="0">
                <a:cs typeface="Calibri"/>
              </a:rPr>
              <a:t>If</a:t>
            </a:r>
            <a:r>
              <a:rPr lang="de-DE" dirty="0" smtClean="0">
                <a:cs typeface="Calibri"/>
              </a:rPr>
              <a:t> </a:t>
            </a:r>
            <a:r>
              <a:rPr lang="de-DE" dirty="0" err="1" smtClean="0">
                <a:cs typeface="Calibri"/>
              </a:rPr>
              <a:t>you</a:t>
            </a:r>
            <a:r>
              <a:rPr lang="de-DE" dirty="0" smtClean="0">
                <a:cs typeface="Calibri"/>
              </a:rPr>
              <a:t>, </a:t>
            </a:r>
            <a:r>
              <a:rPr lang="de-DE" dirty="0" err="1" smtClean="0">
                <a:cs typeface="Calibri"/>
              </a:rPr>
              <a:t>for</a:t>
            </a:r>
            <a:r>
              <a:rPr lang="de-DE" dirty="0" smtClean="0">
                <a:cs typeface="Calibri"/>
              </a:rPr>
              <a:t> </a:t>
            </a:r>
            <a:r>
              <a:rPr lang="de-DE" dirty="0" err="1" smtClean="0">
                <a:cs typeface="Calibri"/>
              </a:rPr>
              <a:t>example</a:t>
            </a:r>
            <a:r>
              <a:rPr lang="de-DE" dirty="0" smtClean="0">
                <a:cs typeface="Calibri"/>
              </a:rPr>
              <a:t>, </a:t>
            </a:r>
            <a:r>
              <a:rPr lang="de-DE" dirty="0" err="1" smtClean="0">
                <a:cs typeface="Calibri"/>
              </a:rPr>
              <a:t>have</a:t>
            </a:r>
            <a:r>
              <a:rPr lang="de-DE" dirty="0" smtClean="0">
                <a:cs typeface="Calibri"/>
              </a:rPr>
              <a:t> a </a:t>
            </a:r>
            <a:r>
              <a:rPr lang="de-DE" dirty="0" err="1" smtClean="0">
                <a:cs typeface="Calibri"/>
              </a:rPr>
              <a:t>function</a:t>
            </a:r>
            <a:r>
              <a:rPr lang="de-DE" dirty="0" smtClean="0">
                <a:cs typeface="Calibri"/>
              </a:rPr>
              <a:t> </a:t>
            </a:r>
            <a:r>
              <a:rPr lang="de-DE" dirty="0" err="1" smtClean="0">
                <a:cs typeface="Calibri"/>
              </a:rPr>
              <a:t>that</a:t>
            </a:r>
            <a:r>
              <a:rPr lang="de-DE" dirty="0" smtClean="0">
                <a:cs typeface="Calibri"/>
              </a:rPr>
              <a:t> </a:t>
            </a:r>
            <a:r>
              <a:rPr lang="de-DE" dirty="0" err="1" smtClean="0">
                <a:cs typeface="Calibri"/>
              </a:rPr>
              <a:t>returns</a:t>
            </a:r>
            <a:r>
              <a:rPr lang="de-DE" dirty="0" smtClean="0">
                <a:cs typeface="Calibri"/>
              </a:rPr>
              <a:t> a </a:t>
            </a:r>
            <a:r>
              <a:rPr lang="de-DE" dirty="0" err="1" smtClean="0">
                <a:cs typeface="Calibri"/>
              </a:rPr>
              <a:t>sequence</a:t>
            </a:r>
            <a:r>
              <a:rPr lang="de-DE" dirty="0" smtClean="0">
                <a:cs typeface="Calibri"/>
              </a:rPr>
              <a:t> </a:t>
            </a:r>
            <a:r>
              <a:rPr lang="de-DE" dirty="0" err="1" smtClean="0">
                <a:cs typeface="Calibri"/>
              </a:rPr>
              <a:t>of</a:t>
            </a:r>
            <a:r>
              <a:rPr lang="de-DE" dirty="0" smtClean="0">
                <a:cs typeface="Calibri"/>
              </a:rPr>
              <a:t> </a:t>
            </a:r>
            <a:r>
              <a:rPr lang="de-DE" dirty="0" err="1" smtClean="0">
                <a:cs typeface="Calibri"/>
              </a:rPr>
              <a:t>values</a:t>
            </a:r>
            <a:r>
              <a:rPr lang="de-DE" dirty="0" smtClean="0">
                <a:cs typeface="Calibri"/>
              </a:rPr>
              <a:t>, </a:t>
            </a:r>
            <a:r>
              <a:rPr lang="de-DE" dirty="0" err="1" smtClean="0">
                <a:cs typeface="Calibri"/>
              </a:rPr>
              <a:t>they</a:t>
            </a:r>
            <a:r>
              <a:rPr lang="de-DE" dirty="0" smtClean="0">
                <a:cs typeface="Calibri"/>
              </a:rPr>
              <a:t> </a:t>
            </a:r>
            <a:r>
              <a:rPr lang="de-DE" dirty="0" err="1" smtClean="0">
                <a:cs typeface="Calibri"/>
              </a:rPr>
              <a:t>are</a:t>
            </a:r>
            <a:r>
              <a:rPr lang="de-DE" dirty="0" smtClean="0">
                <a:cs typeface="Calibri"/>
              </a:rPr>
              <a:t> </a:t>
            </a:r>
            <a:r>
              <a:rPr lang="de-DE" dirty="0" err="1" smtClean="0">
                <a:cs typeface="Calibri"/>
              </a:rPr>
              <a:t>packed</a:t>
            </a:r>
            <a:r>
              <a:rPr lang="de-DE" dirty="0" smtClean="0">
                <a:cs typeface="Calibri"/>
              </a:rPr>
              <a:t> </a:t>
            </a:r>
            <a:r>
              <a:rPr lang="de-DE" dirty="0" err="1" smtClean="0">
                <a:cs typeface="Calibri"/>
              </a:rPr>
              <a:t>into</a:t>
            </a:r>
            <a:r>
              <a:rPr lang="de-DE" dirty="0" smtClean="0">
                <a:cs typeface="Calibri"/>
              </a:rPr>
              <a:t> a </a:t>
            </a:r>
            <a:r>
              <a:rPr lang="de-DE" dirty="0" err="1" smtClean="0">
                <a:cs typeface="Calibri"/>
              </a:rPr>
              <a:t>tuple</a:t>
            </a:r>
            <a:endParaRPr lang="de-DE" dirty="0">
              <a:cs typeface="Calibri"/>
            </a:endParaRPr>
          </a:p>
        </p:txBody>
      </p:sp>
      <p:sp>
        <p:nvSpPr>
          <p:cNvPr id="3" name="Textfeld 2">
            <a:extLst>
              <a:ext uri="{FF2B5EF4-FFF2-40B4-BE49-F238E27FC236}">
                <a16:creationId xmlns="" xmlns:a16="http://schemas.microsoft.com/office/drawing/2014/main" id="{0EEE9499-E0E3-41C1-B551-55E79C59250C}"/>
              </a:ext>
            </a:extLst>
          </p:cNvPr>
          <p:cNvSpPr txBox="1"/>
          <p:nvPr/>
        </p:nvSpPr>
        <p:spPr>
          <a:xfrm>
            <a:off x="1173189" y="3925812"/>
            <a:ext cx="995324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meals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oatmeal</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pasta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salad</a:t>
            </a:r>
            <a:r>
              <a:rPr lang="de-DE" dirty="0" smtClean="0">
                <a:solidFill>
                  <a:srgbClr val="008000"/>
                </a:solidFill>
                <a:latin typeface="Consolas"/>
              </a:rPr>
              <a:t>'</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meals</a:t>
            </a:r>
            <a:r>
              <a:rPr lang="de-DE" b="1" dirty="0" smtClean="0">
                <a:solidFill>
                  <a:srgbClr val="000080"/>
                </a:solidFill>
                <a:latin typeface="Consolas"/>
              </a:rPr>
              <a:t>)</a:t>
            </a:r>
            <a:r>
              <a:rPr lang="de-DE" dirty="0" smtClean="0">
                <a:solidFill>
                  <a:srgbClr val="000000"/>
                </a:solidFill>
                <a:latin typeface="Consolas"/>
              </a:rPr>
              <a:t> </a:t>
            </a:r>
            <a:endParaRPr lang="de-DE" dirty="0">
              <a:effectLst/>
            </a:endParaRPr>
          </a:p>
        </p:txBody>
      </p:sp>
      <p:sp>
        <p:nvSpPr>
          <p:cNvPr id="6" name="Textfeld 5">
            <a:extLst>
              <a:ext uri="{FF2B5EF4-FFF2-40B4-BE49-F238E27FC236}">
                <a16:creationId xmlns="" xmlns:a16="http://schemas.microsoft.com/office/drawing/2014/main" id="{24548C4B-FBF5-4FA0-87D4-919D889E5938}"/>
              </a:ext>
            </a:extLst>
          </p:cNvPr>
          <p:cNvSpPr txBox="1"/>
          <p:nvPr/>
        </p:nvSpPr>
        <p:spPr>
          <a:xfrm>
            <a:off x="1216320" y="5294834"/>
            <a:ext cx="995324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latin typeface="Consolas"/>
              </a:rPr>
              <a:t>(</a:t>
            </a:r>
            <a:r>
              <a:rPr lang="de-DE" dirty="0" smtClean="0">
                <a:latin typeface="Consolas"/>
              </a:rPr>
              <a:t>'</a:t>
            </a:r>
            <a:r>
              <a:rPr lang="de-DE" dirty="0" err="1" smtClean="0">
                <a:latin typeface="Consolas"/>
              </a:rPr>
              <a:t>oatmeal</a:t>
            </a:r>
            <a:r>
              <a:rPr lang="de-DE" dirty="0">
                <a:latin typeface="Consolas"/>
              </a:rPr>
              <a:t>'</a:t>
            </a:r>
            <a:r>
              <a:rPr lang="de-DE" dirty="0" smtClean="0">
                <a:latin typeface="Consolas"/>
              </a:rPr>
              <a:t>, </a:t>
            </a:r>
            <a:r>
              <a:rPr lang="de-DE" dirty="0" smtClean="0">
                <a:latin typeface="Consolas"/>
              </a:rPr>
              <a:t>'</a:t>
            </a:r>
            <a:r>
              <a:rPr lang="de-DE" dirty="0" err="1" smtClean="0">
                <a:latin typeface="Consolas"/>
              </a:rPr>
              <a:t>pasta</a:t>
            </a:r>
            <a:r>
              <a:rPr lang="de-DE" dirty="0">
                <a:latin typeface="Consolas"/>
              </a:rPr>
              <a:t>'</a:t>
            </a:r>
            <a:r>
              <a:rPr lang="de-DE" dirty="0" smtClean="0">
                <a:latin typeface="Consolas"/>
              </a:rPr>
              <a:t>, </a:t>
            </a:r>
            <a:r>
              <a:rPr lang="de-DE" dirty="0" smtClean="0">
                <a:latin typeface="Consolas"/>
              </a:rPr>
              <a:t>'</a:t>
            </a:r>
            <a:r>
              <a:rPr lang="de-DE" dirty="0" err="1" smtClean="0">
                <a:latin typeface="Consolas"/>
              </a:rPr>
              <a:t>salad</a:t>
            </a:r>
            <a:r>
              <a:rPr lang="de-DE" dirty="0">
                <a:latin typeface="Consolas"/>
              </a:rPr>
              <a:t>'</a:t>
            </a:r>
            <a:r>
              <a:rPr lang="de-DE" dirty="0" smtClean="0">
                <a:latin typeface="Consolas"/>
              </a:rPr>
              <a:t>)</a:t>
            </a:r>
            <a:endParaRPr lang="de-DE" dirty="0">
              <a:effectLst/>
            </a:endParaRPr>
          </a:p>
        </p:txBody>
      </p:sp>
      <p:sp>
        <p:nvSpPr>
          <p:cNvPr id="10" name="Textfeld 9">
            <a:extLst>
              <a:ext uri="{FF2B5EF4-FFF2-40B4-BE49-F238E27FC236}">
                <a16:creationId xmlns="" xmlns:a16="http://schemas.microsoft.com/office/drawing/2014/main" id="{6AA81E86-03C4-4753-80E8-5A9E1CAA8B4C}"/>
              </a:ext>
            </a:extLst>
          </p:cNvPr>
          <p:cNvSpPr txBox="1"/>
          <p:nvPr/>
        </p:nvSpPr>
        <p:spPr>
          <a:xfrm>
            <a:off x="1173189" y="484914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4222625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Unpacking</a:t>
            </a: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17</a:t>
            </a:fld>
            <a:endParaRPr lang="en-GB"/>
          </a:p>
        </p:txBody>
      </p:sp>
      <p:sp>
        <p:nvSpPr>
          <p:cNvPr id="7" name="Inhaltsplatzhalter 6">
            <a:extLst>
              <a:ext uri="{FF2B5EF4-FFF2-40B4-BE49-F238E27FC236}">
                <a16:creationId xmlns=""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extract</a:t>
            </a:r>
            <a:r>
              <a:rPr lang="de-DE" dirty="0">
                <a:cs typeface="Calibri"/>
              </a:rPr>
              <a:t> </a:t>
            </a:r>
            <a:r>
              <a:rPr lang="de-DE" dirty="0" err="1">
                <a:cs typeface="Calibri"/>
              </a:rPr>
              <a:t>elements</a:t>
            </a:r>
            <a:r>
              <a:rPr lang="de-DE" dirty="0">
                <a:cs typeface="Calibri"/>
              </a:rPr>
              <a:t> </a:t>
            </a:r>
            <a:r>
              <a:rPr lang="de-DE" dirty="0" err="1">
                <a:cs typeface="Calibri"/>
              </a:rPr>
              <a:t>of</a:t>
            </a:r>
            <a:r>
              <a:rPr lang="de-DE" dirty="0">
                <a:cs typeface="Calibri"/>
              </a:rPr>
              <a:t> </a:t>
            </a:r>
            <a:r>
              <a:rPr lang="de-DE" dirty="0" err="1">
                <a:cs typeface="Calibri"/>
              </a:rPr>
              <a:t>tuples</a:t>
            </a:r>
            <a:r>
              <a:rPr lang="de-DE" dirty="0">
                <a:cs typeface="Calibri"/>
              </a:rPr>
              <a:t> </a:t>
            </a:r>
            <a:r>
              <a:rPr lang="de-DE" dirty="0" err="1">
                <a:cs typeface="Calibri"/>
              </a:rPr>
              <a:t>into</a:t>
            </a:r>
            <a:r>
              <a:rPr lang="de-DE" dirty="0">
                <a:cs typeface="Calibri"/>
              </a:rPr>
              <a:t> </a:t>
            </a:r>
            <a:r>
              <a:rPr lang="de-DE" dirty="0" err="1">
                <a:cs typeface="Calibri"/>
              </a:rPr>
              <a:t>single</a:t>
            </a:r>
            <a:r>
              <a:rPr lang="de-DE" dirty="0">
                <a:cs typeface="Calibri"/>
              </a:rPr>
              <a:t> variables</a:t>
            </a:r>
          </a:p>
          <a:p>
            <a:pPr marL="383540" lvl="1"/>
            <a:r>
              <a:rPr lang="de-DE" dirty="0">
                <a:cs typeface="Calibri"/>
              </a:rPr>
              <a:t>This </a:t>
            </a:r>
            <a:r>
              <a:rPr lang="de-DE" dirty="0" err="1">
                <a:cs typeface="Calibri"/>
              </a:rPr>
              <a:t>is</a:t>
            </a:r>
            <a:r>
              <a:rPr lang="de-DE" dirty="0">
                <a:cs typeface="Calibri"/>
              </a:rPr>
              <a:t> </a:t>
            </a:r>
            <a:r>
              <a:rPr lang="de-DE" dirty="0" err="1">
                <a:cs typeface="Calibri"/>
              </a:rPr>
              <a:t>called</a:t>
            </a:r>
            <a:r>
              <a:rPr lang="de-DE" dirty="0">
                <a:cs typeface="Calibri"/>
              </a:rPr>
              <a:t> </a:t>
            </a:r>
            <a:r>
              <a:rPr lang="de-DE" i="1" dirty="0" err="1">
                <a:cs typeface="Calibri"/>
              </a:rPr>
              <a:t>unpacking</a:t>
            </a:r>
            <a:endParaRPr lang="de-DE" dirty="0" err="1">
              <a:cs typeface="Calibri"/>
            </a:endParaRPr>
          </a:p>
        </p:txBody>
      </p:sp>
      <p:sp>
        <p:nvSpPr>
          <p:cNvPr id="3" name="Textfeld 2">
            <a:extLst>
              <a:ext uri="{FF2B5EF4-FFF2-40B4-BE49-F238E27FC236}">
                <a16:creationId xmlns="" xmlns:a16="http://schemas.microsoft.com/office/drawing/2014/main" id="{0EEE9499-E0E3-41C1-B551-55E79C59250C}"/>
              </a:ext>
            </a:extLst>
          </p:cNvPr>
          <p:cNvSpPr txBox="1"/>
          <p:nvPr/>
        </p:nvSpPr>
        <p:spPr>
          <a:xfrm>
            <a:off x="1216322" y="2948793"/>
            <a:ext cx="9953248"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meals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oatmeal</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pasta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salad</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breakfast</a:t>
            </a:r>
            <a:r>
              <a:rPr lang="de-DE" b="1" dirty="0">
                <a:solidFill>
                  <a:srgbClr val="000080"/>
                </a:solidFill>
                <a:latin typeface="Consolas"/>
              </a:rPr>
              <a:t>,</a:t>
            </a:r>
            <a:r>
              <a:rPr lang="de-DE" dirty="0">
                <a:solidFill>
                  <a:srgbClr val="000000"/>
                </a:solidFill>
                <a:latin typeface="Consolas"/>
              </a:rPr>
              <a:t> lunch</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dinner</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meals</a:t>
            </a:r>
            <a:r>
              <a:rPr lang="de-DE" dirty="0">
                <a:solidFill>
                  <a:srgbClr val="000000"/>
                </a:solidFill>
                <a:latin typeface="Consolas"/>
              </a:rPr>
              <a:t> </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lunch</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6" name="Textfeld 5">
            <a:extLst>
              <a:ext uri="{FF2B5EF4-FFF2-40B4-BE49-F238E27FC236}">
                <a16:creationId xmlns="" xmlns:a16="http://schemas.microsoft.com/office/drawing/2014/main" id="{24548C4B-FBF5-4FA0-87D4-919D889E5938}"/>
              </a:ext>
            </a:extLst>
          </p:cNvPr>
          <p:cNvSpPr txBox="1"/>
          <p:nvPr/>
        </p:nvSpPr>
        <p:spPr>
          <a:xfrm>
            <a:off x="1216320" y="4616568"/>
            <a:ext cx="995324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pasta</a:t>
            </a:r>
            <a:r>
              <a:rPr lang="de-DE" dirty="0">
                <a:solidFill>
                  <a:srgbClr val="000000"/>
                </a:solidFill>
                <a:latin typeface="Consolas"/>
              </a:rPr>
              <a:t> </a:t>
            </a:r>
            <a:endParaRPr lang="de-DE" dirty="0">
              <a:effectLst/>
            </a:endParaRPr>
          </a:p>
        </p:txBody>
      </p:sp>
      <p:sp>
        <p:nvSpPr>
          <p:cNvPr id="10" name="Textfeld 9">
            <a:extLst>
              <a:ext uri="{FF2B5EF4-FFF2-40B4-BE49-F238E27FC236}">
                <a16:creationId xmlns="" xmlns:a16="http://schemas.microsoft.com/office/drawing/2014/main" id="{6AA81E86-03C4-4753-80E8-5A9E1CAA8B4C}"/>
              </a:ext>
            </a:extLst>
          </p:cNvPr>
          <p:cNvSpPr txBox="1"/>
          <p:nvPr/>
        </p:nvSpPr>
        <p:spPr>
          <a:xfrm>
            <a:off x="1173189" y="41708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2059086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err="1">
                <a:cs typeface="Calibri Light"/>
              </a:rPr>
              <a:t>Tuples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18</a:t>
            </a:fld>
            <a:endParaRPr lang="en-GB"/>
          </a:p>
        </p:txBody>
      </p:sp>
      <p:sp>
        <p:nvSpPr>
          <p:cNvPr id="7" name="Inhaltsplatzhalter 6">
            <a:extLst>
              <a:ext uri="{FF2B5EF4-FFF2-40B4-BE49-F238E27FC236}">
                <a16:creationId xmlns=""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Tuples</a:t>
            </a:r>
            <a:r>
              <a:rPr lang="de-DE" dirty="0">
                <a:cs typeface="Calibri"/>
              </a:rPr>
              <a:t> </a:t>
            </a:r>
            <a:r>
              <a:rPr lang="de-DE" dirty="0" err="1">
                <a:cs typeface="Calibri"/>
              </a:rPr>
              <a:t>are</a:t>
            </a:r>
            <a:r>
              <a:rPr lang="de-DE" dirty="0">
                <a:cs typeface="Calibri"/>
              </a:rPr>
              <a:t> </a:t>
            </a:r>
            <a:r>
              <a:rPr lang="de-DE" dirty="0" err="1">
                <a:cs typeface="Calibri"/>
              </a:rPr>
              <a:t>often</a:t>
            </a:r>
            <a:r>
              <a:rPr lang="de-DE" dirty="0">
                <a:cs typeface="Calibri"/>
              </a:rPr>
              <a:t> </a:t>
            </a:r>
            <a:r>
              <a:rPr lang="de-DE" dirty="0" err="1">
                <a:cs typeface="Calibri"/>
              </a:rPr>
              <a:t>used</a:t>
            </a:r>
            <a:r>
              <a:rPr lang="de-DE" dirty="0">
                <a:cs typeface="Calibri"/>
              </a:rPr>
              <a:t> </a:t>
            </a:r>
            <a:r>
              <a:rPr lang="de-DE" dirty="0" err="1">
                <a:cs typeface="Calibri"/>
              </a:rPr>
              <a:t>for</a:t>
            </a:r>
            <a:r>
              <a:rPr lang="de-DE" dirty="0">
                <a:cs typeface="Calibri"/>
              </a:rPr>
              <a:t> </a:t>
            </a:r>
            <a:r>
              <a:rPr lang="de-DE" b="1" dirty="0" err="1">
                <a:cs typeface="Calibri"/>
              </a:rPr>
              <a:t>grouping</a:t>
            </a:r>
            <a:r>
              <a:rPr lang="de-DE" b="1" dirty="0">
                <a:cs typeface="Calibri"/>
              </a:rPr>
              <a:t> </a:t>
            </a:r>
            <a:r>
              <a:rPr lang="de-DE" b="1" dirty="0" err="1">
                <a:cs typeface="Calibri"/>
              </a:rPr>
              <a:t>data</a:t>
            </a:r>
            <a:r>
              <a:rPr lang="de-DE" b="1" dirty="0">
                <a:cs typeface="Calibri"/>
              </a:rPr>
              <a:t> </a:t>
            </a:r>
            <a:r>
              <a:rPr lang="de-DE" b="1" dirty="0" err="1">
                <a:cs typeface="Calibri"/>
              </a:rPr>
              <a:t>together</a:t>
            </a:r>
            <a:endParaRPr lang="de-DE" b="1" dirty="0">
              <a:cs typeface="Calibri"/>
            </a:endParaRPr>
          </a:p>
          <a:p>
            <a:pPr marL="182245" indent="-182245"/>
            <a:r>
              <a:rPr lang="de-DE" dirty="0">
                <a:cs typeface="Calibri"/>
              </a:rPr>
              <a:t>Data in </a:t>
            </a:r>
            <a:r>
              <a:rPr lang="de-DE" dirty="0" err="1">
                <a:cs typeface="Calibri"/>
              </a:rPr>
              <a:t>tuples</a:t>
            </a:r>
            <a:r>
              <a:rPr lang="de-DE" dirty="0">
                <a:cs typeface="Calibri"/>
              </a:rPr>
              <a:t> </a:t>
            </a:r>
            <a:r>
              <a:rPr lang="de-DE" dirty="0" err="1">
                <a:cs typeface="Calibri"/>
              </a:rPr>
              <a:t>is</a:t>
            </a:r>
            <a:r>
              <a:rPr lang="de-DE" dirty="0">
                <a:cs typeface="Calibri"/>
              </a:rPr>
              <a:t> </a:t>
            </a:r>
            <a:r>
              <a:rPr lang="de-DE" dirty="0" err="1">
                <a:cs typeface="Calibri"/>
              </a:rPr>
              <a:t>therefore</a:t>
            </a:r>
            <a:r>
              <a:rPr lang="de-DE" dirty="0">
                <a:cs typeface="Calibri"/>
              </a:rPr>
              <a:t> </a:t>
            </a:r>
            <a:r>
              <a:rPr lang="de-DE" dirty="0" err="1">
                <a:cs typeface="Calibri"/>
              </a:rPr>
              <a:t>often</a:t>
            </a:r>
            <a:r>
              <a:rPr lang="de-DE" dirty="0">
                <a:cs typeface="Calibri"/>
              </a:rPr>
              <a:t> </a:t>
            </a:r>
            <a:r>
              <a:rPr lang="de-DE" b="1" dirty="0">
                <a:cs typeface="Calibri"/>
              </a:rPr>
              <a:t>not </a:t>
            </a:r>
            <a:r>
              <a:rPr lang="de-DE" b="1" dirty="0" err="1">
                <a:cs typeface="Calibri"/>
              </a:rPr>
              <a:t>homogeneous</a:t>
            </a:r>
            <a:endParaRPr lang="de-DE" b="1" dirty="0">
              <a:cs typeface="Calibri"/>
            </a:endParaRPr>
          </a:p>
          <a:p>
            <a:pPr marL="383540" lvl="1"/>
            <a:r>
              <a:rPr lang="de-DE" dirty="0" err="1">
                <a:cs typeface="Calibri"/>
              </a:rPr>
              <a:t>that</a:t>
            </a:r>
            <a:r>
              <a:rPr lang="de-DE" dirty="0">
                <a:cs typeface="Calibri"/>
              </a:rPr>
              <a:t> </a:t>
            </a:r>
            <a:r>
              <a:rPr lang="de-DE" dirty="0" err="1">
                <a:cs typeface="Calibri"/>
              </a:rPr>
              <a:t>means</a:t>
            </a:r>
            <a:r>
              <a:rPr lang="de-DE" dirty="0">
                <a:cs typeface="Calibri"/>
              </a:rPr>
              <a:t> </a:t>
            </a:r>
            <a:r>
              <a:rPr lang="de-DE" dirty="0" err="1">
                <a:cs typeface="Calibri"/>
              </a:rPr>
              <a:t>they</a:t>
            </a:r>
            <a:r>
              <a:rPr lang="de-DE" dirty="0">
                <a:cs typeface="Calibri"/>
              </a:rPr>
              <a:t> do not </a:t>
            </a:r>
            <a:r>
              <a:rPr lang="de-DE" dirty="0" err="1">
                <a:cs typeface="Calibri"/>
              </a:rPr>
              <a:t>necessarily</a:t>
            </a:r>
            <a:r>
              <a:rPr lang="de-DE" dirty="0">
                <a:cs typeface="Calibri"/>
              </a:rPr>
              <a:t> </a:t>
            </a:r>
            <a:r>
              <a:rPr lang="de-DE" dirty="0" err="1">
                <a:cs typeface="Calibri"/>
              </a:rPr>
              <a:t>share</a:t>
            </a:r>
            <a:r>
              <a:rPr lang="de-DE" dirty="0">
                <a:cs typeface="Calibri"/>
              </a:rPr>
              <a:t> </a:t>
            </a:r>
            <a:r>
              <a:rPr lang="de-DE" dirty="0" err="1">
                <a:cs typeface="Calibri"/>
              </a:rPr>
              <a:t>the</a:t>
            </a:r>
            <a:r>
              <a:rPr lang="de-DE" dirty="0">
                <a:cs typeface="Calibri"/>
              </a:rPr>
              <a:t> same </a:t>
            </a:r>
            <a:r>
              <a:rPr lang="de-DE" dirty="0" err="1">
                <a:cs typeface="Calibri"/>
              </a:rPr>
              <a:t>sort</a:t>
            </a:r>
            <a:r>
              <a:rPr lang="de-DE" dirty="0">
                <a:cs typeface="Calibri"/>
              </a:rPr>
              <a:t> </a:t>
            </a:r>
            <a:r>
              <a:rPr lang="de-DE" dirty="0" err="1">
                <a:cs typeface="Calibri"/>
              </a:rPr>
              <a:t>of</a:t>
            </a:r>
            <a:r>
              <a:rPr lang="de-DE" dirty="0">
                <a:cs typeface="Calibri"/>
              </a:rPr>
              <a:t> </a:t>
            </a:r>
            <a:r>
              <a:rPr lang="de-DE" dirty="0" err="1">
                <a:cs typeface="Calibri"/>
              </a:rPr>
              <a:t>meaning</a:t>
            </a:r>
            <a:r>
              <a:rPr lang="de-DE" dirty="0">
                <a:cs typeface="Calibri"/>
              </a:rPr>
              <a:t> </a:t>
            </a:r>
            <a:r>
              <a:rPr lang="de-DE" dirty="0" err="1">
                <a:cs typeface="Calibri"/>
              </a:rPr>
              <a:t>or</a:t>
            </a:r>
            <a:r>
              <a:rPr lang="de-DE" dirty="0">
                <a:cs typeface="Calibri"/>
              </a:rPr>
              <a:t> </a:t>
            </a:r>
            <a:r>
              <a:rPr lang="de-DE" dirty="0" err="1">
                <a:cs typeface="Calibri"/>
              </a:rPr>
              <a:t>even</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type</a:t>
            </a:r>
            <a:endParaRPr lang="de-DE" b="1" dirty="0" err="1">
              <a:cs typeface="Calibri"/>
            </a:endParaRPr>
          </a:p>
          <a:p>
            <a:pPr marL="383540" lvl="1"/>
            <a:r>
              <a:rPr lang="de-DE" dirty="0" err="1">
                <a:cs typeface="Calibri"/>
              </a:rPr>
              <a:t>they</a:t>
            </a:r>
            <a:r>
              <a:rPr lang="de-DE" dirty="0">
                <a:cs typeface="Calibri"/>
              </a:rPr>
              <a:t> </a:t>
            </a:r>
            <a:r>
              <a:rPr lang="de-DE" dirty="0" err="1">
                <a:cs typeface="Calibri"/>
              </a:rPr>
              <a:t>can</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describe</a:t>
            </a:r>
            <a:r>
              <a:rPr lang="de-DE" dirty="0">
                <a:cs typeface="Calibri"/>
              </a:rPr>
              <a:t> </a:t>
            </a:r>
            <a:r>
              <a:rPr lang="de-DE" dirty="0" err="1">
                <a:cs typeface="Calibri"/>
              </a:rPr>
              <a:t>several</a:t>
            </a:r>
            <a:r>
              <a:rPr lang="de-DE" dirty="0">
                <a:cs typeface="Calibri"/>
              </a:rPr>
              <a:t> </a:t>
            </a:r>
            <a:r>
              <a:rPr lang="de-DE" dirty="0" err="1">
                <a:cs typeface="Calibri"/>
              </a:rPr>
              <a:t>aspects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same </a:t>
            </a:r>
            <a:r>
              <a:rPr lang="de-DE" dirty="0" err="1">
                <a:cs typeface="Calibri"/>
              </a:rPr>
              <a:t>thing</a:t>
            </a:r>
            <a:r>
              <a:rPr lang="de-DE" dirty="0">
                <a:cs typeface="Calibri"/>
              </a:rPr>
              <a:t> </a:t>
            </a:r>
            <a:r>
              <a:rPr lang="de-DE" dirty="0" err="1">
                <a:cs typeface="Calibri"/>
              </a:rPr>
              <a:t>instead</a:t>
            </a:r>
          </a:p>
          <a:p>
            <a:pPr marL="182245" indent="-182245"/>
            <a:r>
              <a:rPr lang="de-DE" dirty="0" err="1">
                <a:cs typeface="Calibri"/>
              </a:rPr>
              <a:t>Examples</a:t>
            </a:r>
            <a:r>
              <a:rPr lang="de-DE" dirty="0">
                <a:cs typeface="Calibri"/>
              </a:rPr>
              <a:t> </a:t>
            </a:r>
            <a:r>
              <a:rPr lang="de-DE" dirty="0" err="1">
                <a:cs typeface="Calibri"/>
              </a:rPr>
              <a:t>for</a:t>
            </a:r>
            <a:r>
              <a:rPr lang="de-DE" dirty="0">
                <a:cs typeface="Calibri"/>
              </a:rPr>
              <a:t> </a:t>
            </a:r>
            <a:r>
              <a:rPr lang="de-DE" dirty="0" err="1">
                <a:cs typeface="Calibri"/>
              </a:rPr>
              <a:t>this</a:t>
            </a:r>
            <a:r>
              <a:rPr lang="de-DE" dirty="0">
                <a:cs typeface="Calibri"/>
              </a:rPr>
              <a:t> </a:t>
            </a:r>
            <a:r>
              <a:rPr lang="de-DE" dirty="0" err="1">
                <a:cs typeface="Calibri"/>
              </a:rPr>
              <a:t>could</a:t>
            </a:r>
            <a:r>
              <a:rPr lang="de-DE" dirty="0">
                <a:cs typeface="Calibri"/>
              </a:rPr>
              <a:t> </a:t>
            </a:r>
            <a:r>
              <a:rPr lang="de-DE" dirty="0" err="1">
                <a:cs typeface="Calibri"/>
              </a:rPr>
              <a:t>be</a:t>
            </a:r>
          </a:p>
          <a:p>
            <a:pPr marL="383540" lvl="1"/>
            <a:r>
              <a:rPr lang="de-DE" dirty="0" err="1">
                <a:cs typeface="Calibri"/>
              </a:rPr>
              <a:t>coordinates</a:t>
            </a:r>
            <a:r>
              <a:rPr lang="de-DE" dirty="0">
                <a:cs typeface="Calibri"/>
              </a:rPr>
              <a:t> on a </a:t>
            </a:r>
            <a:r>
              <a:rPr lang="de-DE" dirty="0" err="1">
                <a:cs typeface="Calibri"/>
              </a:rPr>
              <a:t>picture</a:t>
            </a:r>
            <a:r>
              <a:rPr lang="de-DE" dirty="0">
                <a:cs typeface="Calibri"/>
              </a:rPr>
              <a:t> and </a:t>
            </a:r>
            <a:r>
              <a:rPr lang="de-DE" dirty="0" err="1">
                <a:cs typeface="Calibri"/>
              </a:rPr>
              <a:t>the</a:t>
            </a:r>
            <a:r>
              <a:rPr lang="de-DE" dirty="0">
                <a:cs typeface="Calibri"/>
              </a:rPr>
              <a:t> </a:t>
            </a:r>
            <a:r>
              <a:rPr lang="de-DE" dirty="0" err="1">
                <a:cs typeface="Calibri"/>
              </a:rPr>
              <a:t>respective</a:t>
            </a:r>
            <a:r>
              <a:rPr lang="de-DE" dirty="0">
                <a:cs typeface="Calibri"/>
              </a:rPr>
              <a:t> RGB </a:t>
            </a:r>
            <a:r>
              <a:rPr lang="de-DE" dirty="0" err="1">
                <a:cs typeface="Calibri"/>
              </a:rPr>
              <a:t>color</a:t>
            </a:r>
            <a:r>
              <a:rPr lang="de-DE" dirty="0">
                <a:cs typeface="Calibri"/>
              </a:rPr>
              <a:t> </a:t>
            </a:r>
            <a:r>
              <a:rPr lang="de-DE" dirty="0" err="1">
                <a:cs typeface="Calibri"/>
              </a:rPr>
              <a:t>values</a:t>
            </a:r>
          </a:p>
          <a:p>
            <a:pPr marL="383540" lvl="1"/>
            <a:r>
              <a:rPr lang="de-DE" dirty="0" err="1">
                <a:solidFill>
                  <a:srgbClr val="404040"/>
                </a:solidFill>
                <a:cs typeface="Calibri"/>
              </a:rPr>
              <a:t>data</a:t>
            </a:r>
            <a:r>
              <a:rPr lang="de-DE" dirty="0">
                <a:solidFill>
                  <a:srgbClr val="404040"/>
                </a:solidFill>
                <a:cs typeface="Calibri"/>
              </a:rPr>
              <a:t> </a:t>
            </a:r>
            <a:r>
              <a:rPr lang="de-DE" dirty="0" err="1">
                <a:solidFill>
                  <a:srgbClr val="404040"/>
                </a:solidFill>
                <a:cs typeface="Calibri"/>
              </a:rPr>
              <a:t>about</a:t>
            </a:r>
            <a:r>
              <a:rPr lang="de-DE" dirty="0">
                <a:solidFill>
                  <a:srgbClr val="404040"/>
                </a:solidFill>
                <a:cs typeface="Calibri"/>
              </a:rPr>
              <a:t> </a:t>
            </a:r>
            <a:r>
              <a:rPr lang="de-DE" dirty="0" err="1">
                <a:solidFill>
                  <a:srgbClr val="404040"/>
                </a:solidFill>
                <a:cs typeface="Calibri"/>
              </a:rPr>
              <a:t>people</a:t>
            </a:r>
            <a:r>
              <a:rPr lang="de-DE" dirty="0">
                <a:solidFill>
                  <a:srgbClr val="404040"/>
                </a:solidFill>
                <a:cs typeface="Calibri"/>
              </a:rPr>
              <a:t> (e.g. </a:t>
            </a:r>
            <a:r>
              <a:rPr lang="de-DE" dirty="0" err="1">
                <a:solidFill>
                  <a:srgbClr val="404040"/>
                </a:solidFill>
                <a:cs typeface="Calibri"/>
              </a:rPr>
              <a:t>experiment</a:t>
            </a:r>
            <a:r>
              <a:rPr lang="de-DE" dirty="0">
                <a:solidFill>
                  <a:srgbClr val="404040"/>
                </a:solidFill>
                <a:cs typeface="Calibri"/>
              </a:rPr>
              <a:t> </a:t>
            </a:r>
            <a:r>
              <a:rPr lang="de-DE" dirty="0" err="1">
                <a:solidFill>
                  <a:srgbClr val="404040"/>
                </a:solidFill>
                <a:cs typeface="Calibri"/>
              </a:rPr>
              <a:t>participants</a:t>
            </a:r>
            <a:r>
              <a:rPr lang="de-DE" dirty="0">
                <a:solidFill>
                  <a:srgbClr val="404040"/>
                </a:solidFill>
                <a:cs typeface="Calibri"/>
              </a:rPr>
              <a:t>: </a:t>
            </a:r>
            <a:r>
              <a:rPr lang="de-DE" dirty="0" err="1">
                <a:solidFill>
                  <a:srgbClr val="404040"/>
                </a:solidFill>
                <a:cs typeface="Calibri"/>
              </a:rPr>
              <a:t>name</a:t>
            </a:r>
            <a:r>
              <a:rPr lang="de-DE" dirty="0">
                <a:solidFill>
                  <a:srgbClr val="404040"/>
                </a:solidFill>
                <a:cs typeface="Calibri"/>
              </a:rPr>
              <a:t>, </a:t>
            </a:r>
            <a:r>
              <a:rPr lang="de-DE" dirty="0" err="1">
                <a:solidFill>
                  <a:srgbClr val="404040"/>
                </a:solidFill>
                <a:cs typeface="Calibri"/>
              </a:rPr>
              <a:t>age</a:t>
            </a:r>
            <a:r>
              <a:rPr lang="de-DE" dirty="0">
                <a:solidFill>
                  <a:srgbClr val="404040"/>
                </a:solidFill>
                <a:cs typeface="Calibri"/>
              </a:rPr>
              <a:t>, ...)</a:t>
            </a:r>
          </a:p>
          <a:p>
            <a:pPr marL="383540" lvl="1"/>
            <a:endParaRPr lang="de-DE" dirty="0">
              <a:solidFill>
                <a:srgbClr val="404040"/>
              </a:solidFill>
              <a:cs typeface="Calibri"/>
            </a:endParaRPr>
          </a:p>
          <a:p>
            <a:pPr marL="182245" indent="-182245"/>
            <a:r>
              <a:rPr lang="de-DE" dirty="0" err="1" smtClean="0">
                <a:solidFill>
                  <a:srgbClr val="404040"/>
                </a:solidFill>
                <a:cs typeface="Calibri"/>
              </a:rPr>
              <a:t>When</a:t>
            </a:r>
            <a:r>
              <a:rPr lang="de-DE" dirty="0" smtClean="0">
                <a:solidFill>
                  <a:srgbClr val="404040"/>
                </a:solidFill>
                <a:cs typeface="Calibri"/>
              </a:rPr>
              <a:t> </a:t>
            </a:r>
            <a:r>
              <a:rPr lang="de-DE" dirty="0" err="1" smtClean="0">
                <a:solidFill>
                  <a:srgbClr val="404040"/>
                </a:solidFill>
                <a:cs typeface="Calibri"/>
              </a:rPr>
              <a:t>functions</a:t>
            </a:r>
            <a:r>
              <a:rPr lang="de-DE" dirty="0" smtClean="0">
                <a:solidFill>
                  <a:srgbClr val="404040"/>
                </a:solidFill>
                <a:cs typeface="Calibri"/>
              </a:rPr>
              <a:t> </a:t>
            </a:r>
            <a:r>
              <a:rPr lang="de-DE" dirty="0" err="1" smtClean="0">
                <a:solidFill>
                  <a:srgbClr val="404040"/>
                </a:solidFill>
                <a:cs typeface="Calibri"/>
              </a:rPr>
              <a:t>return</a:t>
            </a:r>
            <a:r>
              <a:rPr lang="de-DE" dirty="0" smtClean="0">
                <a:solidFill>
                  <a:srgbClr val="404040"/>
                </a:solidFill>
                <a:cs typeface="Calibri"/>
              </a:rPr>
              <a:t> multiple </a:t>
            </a:r>
            <a:r>
              <a:rPr lang="de-DE" dirty="0" err="1" smtClean="0">
                <a:solidFill>
                  <a:srgbClr val="404040"/>
                </a:solidFill>
                <a:cs typeface="Calibri"/>
              </a:rPr>
              <a:t>values</a:t>
            </a:r>
            <a:endParaRPr lang="de-DE" dirty="0">
              <a:solidFill>
                <a:srgbClr val="404040"/>
              </a:solidFill>
              <a:cs typeface="Calibri"/>
            </a:endParaRPr>
          </a:p>
        </p:txBody>
      </p:sp>
    </p:spTree>
    <p:extLst>
      <p:ext uri="{BB962C8B-B14F-4D97-AF65-F5344CB8AC3E}">
        <p14:creationId xmlns:p14="http://schemas.microsoft.com/office/powerpoint/2010/main" val="35483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19</a:t>
            </a:fld>
            <a:endParaRPr lang="en-GB"/>
          </a:p>
        </p:txBody>
      </p:sp>
    </p:spTree>
    <p:extLst>
      <p:ext uri="{BB962C8B-B14F-4D97-AF65-F5344CB8AC3E}">
        <p14:creationId xmlns:p14="http://schemas.microsoft.com/office/powerpoint/2010/main" val="2279398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 xmlns:a16="http://schemas.microsoft.com/office/drawing/2014/main" id="{85B93AEE-3827-4F04-8A34-BD7E7FD3CB90}"/>
              </a:ext>
            </a:extLst>
          </p:cNvPr>
          <p:cNvSpPr>
            <a:spLocks noGrp="1"/>
          </p:cNvSpPr>
          <p:nvPr>
            <p:ph sz="half" idx="1"/>
          </p:nvPr>
        </p:nvSpPr>
        <p:spPr/>
        <p:txBody>
          <a:bodyPr/>
          <a:lstStyle/>
          <a:p>
            <a:r>
              <a:rPr lang="en-GB" dirty="0"/>
              <a:t>Week 1: Introduction</a:t>
            </a:r>
          </a:p>
          <a:p>
            <a:r>
              <a:rPr lang="en-GB" dirty="0"/>
              <a:t>Week 2: Syntax, Variables &amp; Functions</a:t>
            </a:r>
          </a:p>
          <a:p>
            <a:r>
              <a:rPr lang="en-GB" dirty="0"/>
              <a:t>Week 3: Control Structures</a:t>
            </a:r>
          </a:p>
          <a:p>
            <a:r>
              <a:rPr lang="en-GB" b="1"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a:cs typeface="Calibri Light"/>
              </a:rPr>
              <a:t>Lists</a:t>
            </a:r>
            <a:endParaRPr lang="de-DE" dirty="0"/>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are</a:t>
            </a:r>
            <a:r>
              <a:rPr lang="de-DE" dirty="0">
                <a:cs typeface="Calibri"/>
              </a:rPr>
              <a:t> mutable, </a:t>
            </a:r>
            <a:r>
              <a:rPr lang="de-DE" dirty="0" err="1">
                <a:cs typeface="Calibri"/>
              </a:rPr>
              <a:t>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print</a:t>
            </a:r>
            <a:r>
              <a:rPr lang="de-DE" dirty="0">
                <a:cs typeface="Calibri"/>
              </a:rPr>
              <a:t> a </a:t>
            </a:r>
            <a:r>
              <a:rPr lang="de-DE" dirty="0" err="1">
                <a:cs typeface="Calibri"/>
              </a:rPr>
              <a:t>list</a:t>
            </a:r>
            <a:r>
              <a:rPr lang="de-DE" dirty="0">
                <a:cs typeface="Calibri"/>
              </a:rPr>
              <a:t> </a:t>
            </a:r>
            <a:r>
              <a:rPr lang="de-DE" dirty="0" err="1">
                <a:cs typeface="Calibri"/>
              </a:rPr>
              <a:t>or</a:t>
            </a:r>
            <a:r>
              <a:rPr lang="de-DE" dirty="0">
                <a:cs typeface="Calibri"/>
              </a:rPr>
              <a:t> </a:t>
            </a:r>
            <a:r>
              <a:rPr lang="de-DE" dirty="0" err="1">
                <a:cs typeface="Calibri"/>
              </a:rPr>
              <a:t>access</a:t>
            </a:r>
            <a:r>
              <a:rPr lang="de-DE" dirty="0">
                <a:cs typeface="Calibri"/>
              </a:rPr>
              <a:t> just </a:t>
            </a:r>
            <a:r>
              <a:rPr lang="de-DE" dirty="0" err="1">
                <a:cs typeface="Calibri"/>
              </a:rPr>
              <a:t>certain</a:t>
            </a:r>
            <a:r>
              <a:rPr lang="de-DE" dirty="0">
                <a:cs typeface="Calibri"/>
              </a:rPr>
              <a:t> </a:t>
            </a:r>
            <a:r>
              <a:rPr lang="de-DE" dirty="0" err="1">
                <a:cs typeface="Calibri"/>
              </a:rPr>
              <a:t>values</a:t>
            </a:r>
            <a:r>
              <a:rPr lang="de-DE" dirty="0">
                <a:cs typeface="Calibri"/>
              </a:rPr>
              <a:t> in </a:t>
            </a:r>
            <a:r>
              <a:rPr lang="de-DE" dirty="0" err="1">
                <a:cs typeface="Calibri"/>
              </a:rPr>
              <a:t>it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an </a:t>
            </a:r>
            <a:r>
              <a:rPr lang="de-DE" dirty="0" err="1">
                <a:cs typeface="Calibri"/>
              </a:rPr>
              <a:t>index</a:t>
            </a:r>
          </a:p>
          <a:p>
            <a:pPr marL="383540" lvl="1"/>
            <a:r>
              <a:rPr lang="de-DE" dirty="0" err="1">
                <a:cs typeface="Calibri"/>
              </a:rPr>
              <a:t>Contrary</a:t>
            </a:r>
            <a:r>
              <a:rPr lang="de-DE" dirty="0">
                <a:cs typeface="Calibri"/>
              </a:rPr>
              <a:t> </a:t>
            </a:r>
            <a:r>
              <a:rPr lang="de-DE" dirty="0" err="1">
                <a:cs typeface="Calibri"/>
              </a:rPr>
              <a:t>to</a:t>
            </a:r>
            <a:r>
              <a:rPr lang="de-DE" dirty="0">
                <a:cs typeface="Calibri"/>
              </a:rPr>
              <a:t> </a:t>
            </a:r>
            <a:r>
              <a:rPr lang="de-DE" dirty="0" err="1">
                <a:cs typeface="Calibri"/>
              </a:rPr>
              <a:t>tuples</a:t>
            </a:r>
            <a:r>
              <a:rPr lang="de-DE" dirty="0">
                <a:cs typeface="Calibri"/>
              </a:rPr>
              <a:t>, </a:t>
            </a:r>
            <a:r>
              <a:rPr lang="de-DE" dirty="0" err="1">
                <a:cs typeface="Calibri"/>
              </a:rPr>
              <a:t>items</a:t>
            </a:r>
            <a:r>
              <a:rPr lang="de-DE" dirty="0">
                <a:cs typeface="Calibri"/>
              </a:rPr>
              <a:t> </a:t>
            </a:r>
            <a:r>
              <a:rPr lang="de-DE" dirty="0" err="1">
                <a:cs typeface="Calibri"/>
              </a:rPr>
              <a:t>can</a:t>
            </a:r>
            <a:r>
              <a:rPr lang="de-DE" dirty="0">
                <a:cs typeface="Calibri"/>
              </a:rPr>
              <a:t> also </a:t>
            </a:r>
            <a:r>
              <a:rPr lang="de-DE" dirty="0" err="1">
                <a:cs typeface="Calibri"/>
              </a:rPr>
              <a:t>be</a:t>
            </a:r>
            <a:r>
              <a:rPr lang="de-DE" dirty="0">
                <a:cs typeface="Calibri"/>
              </a:rPr>
              <a:t> </a:t>
            </a:r>
            <a:r>
              <a:rPr lang="de-DE" dirty="0" err="1">
                <a:cs typeface="Calibri"/>
              </a:rPr>
              <a:t>reassigned</a:t>
            </a:r>
            <a:r>
              <a:rPr lang="de-DE" dirty="0">
                <a:cs typeface="Calibri"/>
              </a:rPr>
              <a:t> </a:t>
            </a:r>
            <a:r>
              <a:rPr lang="de-DE" dirty="0" err="1">
                <a:cs typeface="Calibri"/>
              </a:rPr>
              <a:t>using</a:t>
            </a:r>
            <a:r>
              <a:rPr lang="de-DE" dirty="0">
                <a:cs typeface="Calibri"/>
              </a:rPr>
              <a:t> </a:t>
            </a:r>
            <a:r>
              <a:rPr lang="de-DE" dirty="0" err="1">
                <a:cs typeface="Calibri"/>
              </a:rPr>
              <a:t>this</a:t>
            </a:r>
            <a:r>
              <a:rPr lang="de-DE" dirty="0">
                <a:cs typeface="Calibri"/>
              </a:rPr>
              <a:t> </a:t>
            </a:r>
            <a:r>
              <a:rPr lang="de-DE" dirty="0" err="1">
                <a:cs typeface="Calibri"/>
              </a:rPr>
              <a:t>index</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6" name="Textfeld 5">
            <a:extLst>
              <a:ext uri="{FF2B5EF4-FFF2-40B4-BE49-F238E27FC236}">
                <a16:creationId xmlns="" xmlns:a16="http://schemas.microsoft.com/office/drawing/2014/main" id="{DF5E470A-8834-46C8-B61E-596CEE55F855}"/>
              </a:ext>
            </a:extLst>
          </p:cNvPr>
          <p:cNvSpPr txBox="1"/>
          <p:nvPr/>
        </p:nvSpPr>
        <p:spPr>
          <a:xfrm>
            <a:off x="1259456" y="2287438"/>
            <a:ext cx="992449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7" name="Textfeld 6">
            <a:extLst>
              <a:ext uri="{FF2B5EF4-FFF2-40B4-BE49-F238E27FC236}">
                <a16:creationId xmlns="" xmlns:a16="http://schemas.microsoft.com/office/drawing/2014/main" id="{8225FE3B-F3A3-424B-B0F5-E7EF33676E7E}"/>
              </a:ext>
            </a:extLst>
          </p:cNvPr>
          <p:cNvSpPr txBox="1"/>
          <p:nvPr/>
        </p:nvSpPr>
        <p:spPr>
          <a:xfrm>
            <a:off x="1245078" y="3782681"/>
            <a:ext cx="992449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smtClean="0">
                <a:solidFill>
                  <a:srgbClr val="0000FF"/>
                </a:solidFill>
                <a:latin typeface="Consolas"/>
              </a:rPr>
              <a:t>print</a:t>
            </a:r>
            <a:r>
              <a:rPr lang="fr-FR" b="1" dirty="0" smtClean="0">
                <a:solidFill>
                  <a:srgbClr val="000080"/>
                </a:solidFill>
                <a:latin typeface="Consolas"/>
              </a:rPr>
              <a:t>(</a:t>
            </a:r>
            <a:r>
              <a:rPr lang="fr-FR" dirty="0" smtClean="0">
                <a:solidFill>
                  <a:srgbClr val="000000"/>
                </a:solidFill>
                <a:latin typeface="Consolas"/>
              </a:rPr>
              <a:t>fruits</a:t>
            </a:r>
            <a:r>
              <a:rPr lang="fr-FR" b="1" dirty="0" smtClean="0">
                <a:solidFill>
                  <a:srgbClr val="000080"/>
                </a:solidFill>
                <a:latin typeface="Consolas"/>
              </a:rPr>
              <a:t>)</a:t>
            </a:r>
            <a:endParaRPr lang="fr-FR" dirty="0" smtClean="0">
              <a:solidFill>
                <a:srgbClr val="000000"/>
              </a:solidFill>
              <a:latin typeface="Consolas"/>
            </a:endParaRPr>
          </a:p>
          <a:p>
            <a:r>
              <a:rPr lang="fr-FR" dirty="0" err="1" smtClean="0">
                <a:solidFill>
                  <a:srgbClr val="0000FF"/>
                </a:solidFill>
                <a:latin typeface="Consolas"/>
              </a:rPr>
              <a:t>print</a:t>
            </a:r>
            <a:r>
              <a:rPr lang="fr-FR" b="1" dirty="0" smtClean="0">
                <a:solidFill>
                  <a:srgbClr val="000080"/>
                </a:solidFill>
                <a:latin typeface="Consolas"/>
              </a:rPr>
              <a:t>(</a:t>
            </a:r>
            <a:r>
              <a:rPr lang="fr-FR" dirty="0" smtClean="0">
                <a:solidFill>
                  <a:srgbClr val="000000"/>
                </a:solidFill>
                <a:latin typeface="Consolas"/>
              </a:rPr>
              <a:t>fruits</a:t>
            </a:r>
            <a:r>
              <a:rPr lang="fr-FR" b="1" dirty="0" smtClean="0">
                <a:solidFill>
                  <a:srgbClr val="000080"/>
                </a:solidFill>
                <a:latin typeface="Consolas"/>
              </a:rPr>
              <a:t>[</a:t>
            </a:r>
            <a:r>
              <a:rPr lang="fr-FR" dirty="0" smtClean="0">
                <a:solidFill>
                  <a:srgbClr val="FF0000"/>
                </a:solidFill>
                <a:latin typeface="Consolas"/>
              </a:rPr>
              <a:t>1</a:t>
            </a:r>
            <a:r>
              <a:rPr lang="fr-FR" b="1" dirty="0" smtClean="0">
                <a:solidFill>
                  <a:srgbClr val="000080"/>
                </a:solidFill>
                <a:latin typeface="Consolas"/>
              </a:rPr>
              <a:t>])</a:t>
            </a:r>
            <a:endParaRPr lang="fr-FR" dirty="0" smtClean="0">
              <a:solidFill>
                <a:srgbClr val="000000"/>
              </a:solidFill>
              <a:latin typeface="Consolas"/>
            </a:endParaRPr>
          </a:p>
          <a:p>
            <a:r>
              <a:rPr lang="fr-FR" dirty="0" smtClean="0">
                <a:solidFill>
                  <a:srgbClr val="000000"/>
                </a:solidFill>
                <a:latin typeface="Consolas"/>
              </a:rPr>
              <a:t>fruits</a:t>
            </a:r>
            <a:r>
              <a:rPr lang="fr-FR" b="1" dirty="0" smtClean="0">
                <a:solidFill>
                  <a:srgbClr val="000080"/>
                </a:solidFill>
                <a:latin typeface="Consolas"/>
              </a:rPr>
              <a:t>[</a:t>
            </a:r>
            <a:r>
              <a:rPr lang="fr-FR" dirty="0" smtClean="0">
                <a:solidFill>
                  <a:srgbClr val="FF0000"/>
                </a:solidFill>
                <a:latin typeface="Consolas"/>
              </a:rPr>
              <a:t>1</a:t>
            </a:r>
            <a:r>
              <a:rPr lang="fr-FR" b="1" dirty="0">
                <a:solidFill>
                  <a:srgbClr val="000080"/>
                </a:solidFill>
                <a:latin typeface="Consolas"/>
              </a:rPr>
              <a:t>]</a:t>
            </a:r>
            <a:r>
              <a:rPr lang="fr-FR" dirty="0">
                <a:solidFill>
                  <a:srgbClr val="000000"/>
                </a:solidFill>
                <a:latin typeface="Consolas"/>
              </a:rPr>
              <a:t> </a:t>
            </a:r>
            <a:r>
              <a:rPr lang="fr-FR" b="1" dirty="0">
                <a:solidFill>
                  <a:srgbClr val="000080"/>
                </a:solidFill>
                <a:latin typeface="Consolas"/>
              </a:rPr>
              <a:t>=</a:t>
            </a:r>
            <a:r>
              <a:rPr lang="fr-FR" dirty="0">
                <a:solidFill>
                  <a:srgbClr val="000000"/>
                </a:solidFill>
                <a:latin typeface="Consolas"/>
              </a:rPr>
              <a:t> </a:t>
            </a:r>
            <a:r>
              <a:rPr lang="fr-FR" dirty="0" smtClean="0">
                <a:solidFill>
                  <a:srgbClr val="008000"/>
                </a:solidFill>
                <a:latin typeface="Consolas"/>
              </a:rPr>
              <a:t>'orange</a:t>
            </a:r>
            <a:r>
              <a:rPr lang="fr-FR" dirty="0">
                <a:solidFill>
                  <a:srgbClr val="008000"/>
                </a:solidFill>
                <a:latin typeface="Consolas"/>
              </a:rPr>
              <a:t>'</a:t>
            </a:r>
            <a:endParaRPr lang="fr-FR" dirty="0" smtClean="0">
              <a:solidFill>
                <a:srgbClr val="000000"/>
              </a:solidFill>
              <a:latin typeface="Consolas"/>
            </a:endParaRPr>
          </a:p>
          <a:p>
            <a:r>
              <a:rPr lang="fr-FR" dirty="0" err="1" smtClean="0">
                <a:solidFill>
                  <a:srgbClr val="0000FF"/>
                </a:solidFill>
                <a:latin typeface="Consolas"/>
              </a:rPr>
              <a:t>print</a:t>
            </a:r>
            <a:r>
              <a:rPr lang="fr-FR" b="1" dirty="0" smtClean="0">
                <a:solidFill>
                  <a:srgbClr val="000080"/>
                </a:solidFill>
                <a:latin typeface="Consolas"/>
              </a:rPr>
              <a:t>(</a:t>
            </a:r>
            <a:r>
              <a:rPr lang="fr-FR" dirty="0" smtClean="0">
                <a:solidFill>
                  <a:srgbClr val="000000"/>
                </a:solidFill>
                <a:latin typeface="Consolas"/>
              </a:rPr>
              <a:t>fruits</a:t>
            </a:r>
            <a:r>
              <a:rPr lang="fr-FR" b="1" dirty="0">
                <a:solidFill>
                  <a:srgbClr val="000080"/>
                </a:solidFill>
                <a:latin typeface="Consolas"/>
              </a:rPr>
              <a:t>)</a:t>
            </a:r>
            <a:r>
              <a:rPr lang="fr-FR" dirty="0">
                <a:solidFill>
                  <a:srgbClr val="000000"/>
                </a:solidFill>
                <a:latin typeface="Consolas"/>
              </a:rPr>
              <a:t> </a:t>
            </a:r>
            <a:endParaRPr lang="fr-FR" dirty="0">
              <a:effectLst/>
            </a:endParaRPr>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245077" y="5349813"/>
            <a:ext cx="992449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pear</a:t>
            </a:r>
            <a:endParaRPr lang="de-DE" dirty="0">
              <a:latin typeface="Consolas"/>
            </a:endParaRPr>
          </a:p>
          <a:p>
            <a:r>
              <a:rPr lang="de-DE" b="1" dirty="0" smtClean="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259455" y="497600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4206914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 xmlns:a16="http://schemas.microsoft.com/office/drawing/2014/main" id="{1135C6D1-21E2-4D9D-8492-93014F9E0CE4}"/>
              </a:ext>
            </a:extLst>
          </p:cNvPr>
          <p:cNvSpPr>
            <a:spLocks noGrp="1"/>
          </p:cNvSpPr>
          <p:nvPr>
            <p:ph idx="1"/>
          </p:nvPr>
        </p:nvSpPr>
        <p:spPr>
          <a:xfrm>
            <a:off x="1054148" y="1903243"/>
            <a:ext cx="10058400" cy="3189474"/>
          </a:xfrm>
        </p:spPr>
        <p:txBody>
          <a:bodyPr vert="horz" lIns="0" tIns="45720" rIns="0" bIns="45720" rtlCol="0" anchor="t">
            <a:normAutofit/>
          </a:bodyPr>
          <a:lstStyle/>
          <a:p>
            <a:pPr marL="182245" indent="-182245"/>
            <a:r>
              <a:rPr lang="de-DE" dirty="0" err="1">
                <a:cs typeface="Calibri"/>
              </a:rPr>
              <a:t>Assigning</a:t>
            </a:r>
            <a:r>
              <a:rPr lang="de-DE" dirty="0">
                <a:cs typeface="Calibri"/>
              </a:rPr>
              <a:t> a </a:t>
            </a:r>
            <a:r>
              <a:rPr lang="de-DE" dirty="0" err="1">
                <a:cs typeface="Calibri"/>
              </a:rPr>
              <a:t>list</a:t>
            </a:r>
            <a:r>
              <a:rPr lang="de-DE" dirty="0">
                <a:cs typeface="Calibri"/>
              </a:rPr>
              <a:t> </a:t>
            </a:r>
            <a:r>
              <a:rPr lang="de-DE" dirty="0" err="1">
                <a:cs typeface="Calibri"/>
              </a:rPr>
              <a:t>with</a:t>
            </a:r>
            <a:r>
              <a:rPr lang="de-DE" dirty="0">
                <a:cs typeface="Calibri"/>
              </a:rPr>
              <a:t> a </a:t>
            </a:r>
            <a:r>
              <a:rPr lang="de-DE" dirty="0" err="1">
                <a:cs typeface="Calibri"/>
              </a:rPr>
              <a:t>pre-existing</a:t>
            </a:r>
            <a:r>
              <a:rPr lang="de-DE" dirty="0">
                <a:cs typeface="Calibri"/>
              </a:rPr>
              <a:t> </a:t>
            </a:r>
            <a:r>
              <a:rPr lang="de-DE" dirty="0" err="1">
                <a:cs typeface="Calibri"/>
              </a:rPr>
              <a:t>list</a:t>
            </a:r>
            <a:r>
              <a:rPr lang="de-DE" dirty="0">
                <a:cs typeface="Calibri"/>
              </a:rPr>
              <a:t> will not </a:t>
            </a:r>
            <a:r>
              <a:rPr lang="de-DE" dirty="0" err="1">
                <a:cs typeface="Calibri"/>
              </a:rPr>
              <a:t>create</a:t>
            </a:r>
            <a:r>
              <a:rPr lang="de-DE" dirty="0">
                <a:cs typeface="Calibri"/>
              </a:rPr>
              <a:t> a </a:t>
            </a:r>
            <a:r>
              <a:rPr lang="de-DE" dirty="0" err="1">
                <a:cs typeface="Calibri"/>
              </a:rPr>
              <a:t>new</a:t>
            </a:r>
            <a:r>
              <a:rPr lang="de-DE" dirty="0">
                <a:cs typeface="Calibri"/>
              </a:rPr>
              <a:t> </a:t>
            </a:r>
            <a:r>
              <a:rPr lang="de-DE" dirty="0" err="1">
                <a:cs typeface="Calibri"/>
              </a:rPr>
              <a:t>list</a:t>
            </a:r>
            <a:r>
              <a:rPr lang="de-DE" dirty="0">
                <a:cs typeface="Calibri"/>
              </a:rPr>
              <a:t> and </a:t>
            </a:r>
            <a:r>
              <a:rPr lang="de-DE" dirty="0" err="1">
                <a:cs typeface="Calibri"/>
              </a:rPr>
              <a:t>copy</a:t>
            </a:r>
            <a:r>
              <a:rPr lang="de-DE" dirty="0">
                <a:cs typeface="Calibri"/>
              </a:rPr>
              <a:t> </a:t>
            </a:r>
            <a:r>
              <a:rPr lang="de-DE" dirty="0" err="1">
                <a:cs typeface="Calibri"/>
              </a:rPr>
              <a:t>the</a:t>
            </a:r>
            <a:r>
              <a:rPr lang="de-DE" dirty="0">
                <a:cs typeface="Calibri"/>
              </a:rPr>
              <a:t> </a:t>
            </a:r>
            <a:r>
              <a:rPr lang="de-DE" dirty="0" err="1">
                <a:cs typeface="Calibri"/>
              </a:rPr>
              <a:t>values</a:t>
            </a:r>
            <a:r>
              <a:rPr lang="de-DE" dirty="0">
                <a:cs typeface="Calibri"/>
              </a:rPr>
              <a:t> </a:t>
            </a:r>
            <a:r>
              <a:rPr lang="de-DE" dirty="0" err="1">
                <a:cs typeface="Calibri"/>
              </a:rPr>
              <a:t>from</a:t>
            </a:r>
            <a:r>
              <a:rPr lang="de-DE" dirty="0">
                <a:cs typeface="Calibri"/>
              </a:rPr>
              <a:t> </a:t>
            </a:r>
            <a:r>
              <a:rPr lang="de-DE" dirty="0" err="1">
                <a:cs typeface="Calibri"/>
              </a:rPr>
              <a:t>one</a:t>
            </a:r>
            <a:r>
              <a:rPr lang="de-DE" dirty="0">
                <a:cs typeface="Calibri"/>
              </a:rPr>
              <a:t> </a:t>
            </a:r>
            <a:r>
              <a:rPr lang="de-DE" dirty="0" err="1">
                <a:cs typeface="Calibri"/>
              </a:rPr>
              <a:t>to</a:t>
            </a:r>
            <a:r>
              <a:rPr lang="de-DE" dirty="0">
                <a:cs typeface="Calibri"/>
              </a:rPr>
              <a:t> </a:t>
            </a:r>
            <a:r>
              <a:rPr lang="de-DE" dirty="0" err="1">
                <a:cs typeface="Calibri"/>
              </a:rPr>
              <a:t>another</a:t>
            </a:r>
          </a:p>
          <a:p>
            <a:pPr marL="182245" indent="-182245"/>
            <a:r>
              <a:rPr lang="de-DE" dirty="0" err="1">
                <a:cs typeface="Calibri"/>
              </a:rPr>
              <a:t>Instead</a:t>
            </a:r>
            <a:r>
              <a:rPr lang="de-DE" dirty="0">
                <a:cs typeface="Calibri"/>
              </a:rPr>
              <a:t>, </a:t>
            </a:r>
            <a:r>
              <a:rPr lang="de-DE" dirty="0" err="1">
                <a:cs typeface="Calibri"/>
              </a:rPr>
              <a:t>both</a:t>
            </a:r>
            <a:r>
              <a:rPr lang="de-DE" dirty="0">
                <a:cs typeface="Calibri"/>
              </a:rPr>
              <a:t> variables will </a:t>
            </a:r>
            <a:r>
              <a:rPr lang="de-DE" dirty="0" err="1">
                <a:cs typeface="Calibri"/>
              </a:rPr>
              <a:t>point</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same </a:t>
            </a:r>
            <a:r>
              <a:rPr lang="de-DE" dirty="0" err="1">
                <a:cs typeface="Calibri"/>
              </a:rPr>
              <a:t>object</a:t>
            </a:r>
          </a:p>
          <a:p>
            <a:pPr marL="383540" lvl="1"/>
            <a:r>
              <a:rPr lang="de-DE" dirty="0" err="1">
                <a:cs typeface="Calibri"/>
              </a:rPr>
              <a:t>Therefore</a:t>
            </a:r>
            <a:r>
              <a:rPr lang="de-DE" dirty="0">
                <a:cs typeface="Calibri"/>
              </a:rPr>
              <a:t>, </a:t>
            </a:r>
            <a:r>
              <a:rPr lang="de-DE" dirty="0" err="1">
                <a:cs typeface="Calibri"/>
              </a:rPr>
              <a:t>changing</a:t>
            </a:r>
            <a:r>
              <a:rPr lang="de-DE" dirty="0">
                <a:cs typeface="Calibri"/>
              </a:rPr>
              <a:t> </a:t>
            </a:r>
            <a:r>
              <a:rPr lang="de-DE" dirty="0" err="1">
                <a:cs typeface="Calibri"/>
              </a:rPr>
              <a:t>one</a:t>
            </a:r>
            <a:r>
              <a:rPr lang="de-DE" dirty="0">
                <a:cs typeface="Calibri"/>
              </a:rPr>
              <a:t> will also </a:t>
            </a:r>
            <a:r>
              <a:rPr lang="de-DE" dirty="0" err="1">
                <a:cs typeface="Calibri"/>
              </a:rPr>
              <a:t>change</a:t>
            </a:r>
            <a:r>
              <a:rPr lang="de-DE" dirty="0">
                <a:cs typeface="Calibri"/>
              </a:rPr>
              <a:t> </a:t>
            </a:r>
            <a:r>
              <a:rPr lang="de-DE" dirty="0" err="1">
                <a:cs typeface="Calibri"/>
              </a:rPr>
              <a:t>the</a:t>
            </a:r>
            <a:r>
              <a:rPr lang="de-DE" dirty="0">
                <a:cs typeface="Calibri"/>
              </a:rPr>
              <a:t> </a:t>
            </a:r>
            <a:r>
              <a:rPr lang="de-DE" dirty="0" err="1">
                <a:cs typeface="Calibri"/>
              </a:rPr>
              <a:t>other</a:t>
            </a:r>
          </a:p>
        </p:txBody>
      </p:sp>
      <p:sp>
        <p:nvSpPr>
          <p:cNvPr id="4" name="Foliennummernplatzhalter 3">
            <a:extLst>
              <a:ext uri="{FF2B5EF4-FFF2-40B4-BE49-F238E27FC236}">
                <a16:creationId xmlns="" xmlns:a16="http://schemas.microsoft.com/office/drawing/2014/main" id="{ACBA3221-037C-4F47-936D-40B69921F35F}"/>
              </a:ext>
            </a:extLst>
          </p:cNvPr>
          <p:cNvSpPr>
            <a:spLocks noGrp="1"/>
          </p:cNvSpPr>
          <p:nvPr>
            <p:ph type="sldNum" sz="quarter" idx="12"/>
          </p:nvPr>
        </p:nvSpPr>
        <p:spPr/>
        <p:txBody>
          <a:bodyPr/>
          <a:lstStyle/>
          <a:p>
            <a:fld id="{89C4E583-6443-4199-AF95-A2ECCC288D48}" type="slidenum">
              <a:rPr lang="en-GB" smtClean="0"/>
              <a:t>21</a:t>
            </a:fld>
            <a:endParaRPr lang="en-GB"/>
          </a:p>
        </p:txBody>
      </p:sp>
      <p:sp>
        <p:nvSpPr>
          <p:cNvPr id="6" name="Textfeld 5">
            <a:extLst>
              <a:ext uri="{FF2B5EF4-FFF2-40B4-BE49-F238E27FC236}">
                <a16:creationId xmlns="" xmlns:a16="http://schemas.microsoft.com/office/drawing/2014/main" id="{0ABD4D66-2FFD-44F8-8D5C-5915DB6D383F}"/>
              </a:ext>
            </a:extLst>
          </p:cNvPr>
          <p:cNvSpPr txBox="1"/>
          <p:nvPr/>
        </p:nvSpPr>
        <p:spPr>
          <a:xfrm>
            <a:off x="1173188" y="3840192"/>
            <a:ext cx="9973232"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dirty="0" err="1" smtClean="0">
                <a:solidFill>
                  <a:srgbClr val="000000"/>
                </a:solidFill>
                <a:latin typeface="Consolas"/>
              </a:rPr>
              <a:t>fruits</a:t>
            </a:r>
            <a:endParaRPr lang="de-DE" dirty="0" smtClean="0">
              <a:solidFill>
                <a:srgbClr val="000000"/>
              </a:solidFill>
              <a:latin typeface="Consolas"/>
            </a:endParaRPr>
          </a:p>
          <a:p>
            <a:r>
              <a:rPr lang="de-DE" dirty="0" err="1" smtClean="0">
                <a:solidFill>
                  <a:srgbClr val="000000"/>
                </a:solidFill>
                <a:latin typeface="Consolas"/>
              </a:rPr>
              <a:t>fruits</a:t>
            </a:r>
            <a:r>
              <a:rPr lang="de-DE" b="1" dirty="0" smtClean="0">
                <a:solidFill>
                  <a:srgbClr val="000080"/>
                </a:solidFill>
                <a:latin typeface="Consolas"/>
              </a:rPr>
              <a:t>[</a:t>
            </a:r>
            <a:r>
              <a:rPr lang="de-DE" dirty="0" smtClean="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'orange</a:t>
            </a:r>
            <a:r>
              <a:rPr lang="de-DE" dirty="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5" name="Textfeld 4">
            <a:extLst>
              <a:ext uri="{FF2B5EF4-FFF2-40B4-BE49-F238E27FC236}">
                <a16:creationId xmlns="" xmlns:a16="http://schemas.microsoft.com/office/drawing/2014/main" id="{6105B205-010F-49DC-8B0C-DEA52C89E5A5}"/>
              </a:ext>
            </a:extLst>
          </p:cNvPr>
          <p:cNvSpPr txBox="1"/>
          <p:nvPr/>
        </p:nvSpPr>
        <p:spPr>
          <a:xfrm>
            <a:off x="1115680" y="509102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9" name="Textfeld 8">
            <a:extLst>
              <a:ext uri="{FF2B5EF4-FFF2-40B4-BE49-F238E27FC236}">
                <a16:creationId xmlns="" xmlns:a16="http://schemas.microsoft.com/office/drawing/2014/main" id="{18DD0C07-73B7-476F-BD6E-B3B4225DA9A5}"/>
              </a:ext>
            </a:extLst>
          </p:cNvPr>
          <p:cNvSpPr txBox="1"/>
          <p:nvPr/>
        </p:nvSpPr>
        <p:spPr>
          <a:xfrm>
            <a:off x="1173189" y="5565476"/>
            <a:ext cx="997323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6903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A6B4AE6-9760-406F-89DE-90E1993676E6}"/>
              </a:ext>
            </a:extLst>
          </p:cNvPr>
          <p:cNvSpPr>
            <a:spLocks noGrp="1"/>
          </p:cNvSpPr>
          <p:nvPr>
            <p:ph type="title"/>
          </p:nvPr>
        </p:nvSpPr>
        <p:spPr/>
        <p:txBody>
          <a:bodyPr/>
          <a:lstStyle/>
          <a:p>
            <a:r>
              <a:rPr lang="de-DE" dirty="0" err="1">
                <a:cs typeface="Calibri Light"/>
              </a:rPr>
              <a:t>Copying</a:t>
            </a:r>
            <a:r>
              <a:rPr lang="de-DE" dirty="0">
                <a:cs typeface="Calibri Light"/>
              </a:rPr>
              <a:t> Lists in Python</a:t>
            </a:r>
            <a:endParaRPr lang="de-DE" dirty="0"/>
          </a:p>
        </p:txBody>
      </p:sp>
      <p:sp>
        <p:nvSpPr>
          <p:cNvPr id="3" name="Inhaltsplatzhalter 2">
            <a:extLst>
              <a:ext uri="{FF2B5EF4-FFF2-40B4-BE49-F238E27FC236}">
                <a16:creationId xmlns="" xmlns:a16="http://schemas.microsoft.com/office/drawing/2014/main" id="{1135C6D1-21E2-4D9D-8492-93014F9E0CE4}"/>
              </a:ext>
            </a:extLst>
          </p:cNvPr>
          <p:cNvSpPr>
            <a:spLocks noGrp="1"/>
          </p:cNvSpPr>
          <p:nvPr>
            <p:ph idx="1"/>
          </p:nvPr>
        </p:nvSpPr>
        <p:spPr>
          <a:xfrm>
            <a:off x="1054148" y="1903243"/>
            <a:ext cx="10058400" cy="874720"/>
          </a:xfrm>
        </p:spPr>
        <p:txBody>
          <a:bodyPr vert="horz" lIns="0" tIns="45720" rIns="0" bIns="45720" rtlCol="0" anchor="t">
            <a:normAutofit/>
          </a:bodyPr>
          <a:lstStyle/>
          <a:p>
            <a:pPr marL="383540" lvl="1"/>
            <a:r>
              <a:rPr lang="de-DE" sz="2400" dirty="0" err="1">
                <a:cs typeface="Calibri"/>
              </a:rPr>
              <a:t>To</a:t>
            </a:r>
            <a:r>
              <a:rPr lang="de-DE" sz="2400" dirty="0">
                <a:cs typeface="Calibri"/>
              </a:rPr>
              <a:t> </a:t>
            </a:r>
            <a:r>
              <a:rPr lang="de-DE" sz="2400" dirty="0" err="1">
                <a:cs typeface="Calibri"/>
              </a:rPr>
              <a:t>prevent</a:t>
            </a:r>
            <a:r>
              <a:rPr lang="de-DE" sz="2400" dirty="0">
                <a:cs typeface="Calibri"/>
              </a:rPr>
              <a:t> </a:t>
            </a:r>
            <a:r>
              <a:rPr lang="de-DE" sz="2400" dirty="0" err="1">
                <a:cs typeface="Calibri"/>
              </a:rPr>
              <a:t>the</a:t>
            </a:r>
            <a:r>
              <a:rPr lang="de-DE" sz="2400" dirty="0">
                <a:cs typeface="Calibri"/>
              </a:rPr>
              <a:t> </a:t>
            </a:r>
            <a:r>
              <a:rPr lang="de-DE" sz="2400" dirty="0" err="1">
                <a:cs typeface="Calibri"/>
              </a:rPr>
              <a:t>problem</a:t>
            </a:r>
            <a:r>
              <a:rPr lang="de-DE" sz="2400" dirty="0">
                <a:cs typeface="Calibri"/>
              </a:rPr>
              <a:t> </a:t>
            </a:r>
            <a:r>
              <a:rPr lang="de-DE" sz="2400" dirty="0" err="1">
                <a:cs typeface="Calibri"/>
              </a:rPr>
              <a:t>mentioned</a:t>
            </a:r>
            <a:r>
              <a:rPr lang="de-DE" sz="2400" dirty="0">
                <a:cs typeface="Calibri"/>
              </a:rPr>
              <a:t> on </a:t>
            </a:r>
            <a:r>
              <a:rPr lang="de-DE" sz="2400" dirty="0" err="1">
                <a:cs typeface="Calibri"/>
              </a:rPr>
              <a:t>the</a:t>
            </a:r>
            <a:r>
              <a:rPr lang="de-DE" sz="2400" dirty="0">
                <a:cs typeface="Calibri"/>
              </a:rPr>
              <a:t> </a:t>
            </a:r>
            <a:r>
              <a:rPr lang="de-DE" sz="2400" dirty="0" err="1">
                <a:cs typeface="Calibri"/>
              </a:rPr>
              <a:t>previous</a:t>
            </a:r>
            <a:r>
              <a:rPr lang="de-DE" sz="2400" dirty="0">
                <a:cs typeface="Calibri"/>
              </a:rPr>
              <a:t> </a:t>
            </a:r>
            <a:r>
              <a:rPr lang="de-DE" sz="2400" dirty="0" err="1">
                <a:cs typeface="Calibri"/>
              </a:rPr>
              <a:t>slide</a:t>
            </a:r>
            <a:r>
              <a:rPr lang="de-DE" sz="2400" dirty="0">
                <a:cs typeface="Calibri"/>
              </a:rPr>
              <a:t> and </a:t>
            </a:r>
            <a:r>
              <a:rPr lang="de-DE" sz="2400" dirty="0" err="1">
                <a:cs typeface="Calibri"/>
              </a:rPr>
              <a:t>make</a:t>
            </a:r>
            <a:r>
              <a:rPr lang="de-DE" sz="2400" dirty="0">
                <a:cs typeface="Calibri"/>
              </a:rPr>
              <a:t> an </a:t>
            </a:r>
            <a:r>
              <a:rPr lang="de-DE" sz="2400" dirty="0" err="1">
                <a:cs typeface="Calibri"/>
              </a:rPr>
              <a:t>actual</a:t>
            </a:r>
            <a:r>
              <a:rPr lang="de-DE" sz="2400" dirty="0">
                <a:cs typeface="Calibri"/>
              </a:rPr>
              <a:t> </a:t>
            </a:r>
            <a:r>
              <a:rPr lang="de-DE" sz="2400" dirty="0" err="1">
                <a:cs typeface="Calibri"/>
              </a:rPr>
              <a:t>copy</a:t>
            </a:r>
            <a:r>
              <a:rPr lang="de-DE" sz="2400" dirty="0">
                <a:cs typeface="Calibri"/>
              </a:rPr>
              <a:t> </a:t>
            </a:r>
            <a:r>
              <a:rPr lang="de-DE" sz="2400" dirty="0" err="1">
                <a:cs typeface="Calibri"/>
              </a:rPr>
              <a:t>of</a:t>
            </a:r>
            <a:r>
              <a:rPr lang="de-DE" sz="2400" dirty="0">
                <a:cs typeface="Calibri"/>
              </a:rPr>
              <a:t> a </a:t>
            </a:r>
            <a:r>
              <a:rPr lang="de-DE" sz="2400" dirty="0" err="1">
                <a:cs typeface="Calibri"/>
              </a:rPr>
              <a:t>list</a:t>
            </a:r>
            <a:r>
              <a:rPr lang="de-DE" sz="2400" dirty="0">
                <a:cs typeface="Calibri"/>
              </a:rPr>
              <a:t>, </a:t>
            </a:r>
            <a:r>
              <a:rPr lang="de-DE" sz="2400" dirty="0" err="1">
                <a:cs typeface="Calibri"/>
              </a:rPr>
              <a:t>use</a:t>
            </a:r>
            <a:r>
              <a:rPr lang="de-DE" sz="2400" dirty="0">
                <a:cs typeface="Calibri"/>
              </a:rPr>
              <a:t> </a:t>
            </a:r>
            <a:r>
              <a:rPr lang="de-DE" sz="2400" dirty="0" err="1">
                <a:cs typeface="Calibri"/>
              </a:rPr>
              <a:t>one</a:t>
            </a:r>
            <a:r>
              <a:rPr lang="de-DE" sz="2400" dirty="0">
                <a:cs typeface="Calibri"/>
              </a:rPr>
              <a:t> </a:t>
            </a:r>
            <a:r>
              <a:rPr lang="de-DE" sz="2400" dirty="0" err="1">
                <a:cs typeface="Calibri"/>
              </a:rPr>
              <a:t>of</a:t>
            </a:r>
            <a:r>
              <a:rPr lang="de-DE" sz="2400" dirty="0">
                <a:cs typeface="Calibri"/>
              </a:rPr>
              <a:t> </a:t>
            </a:r>
            <a:r>
              <a:rPr lang="de-DE" sz="2400" dirty="0" err="1">
                <a:cs typeface="Calibri"/>
              </a:rPr>
              <a:t>these</a:t>
            </a:r>
            <a:r>
              <a:rPr lang="de-DE" sz="2400" dirty="0">
                <a:cs typeface="Calibri"/>
              </a:rPr>
              <a:t> </a:t>
            </a:r>
            <a:r>
              <a:rPr lang="de-DE" sz="2400" dirty="0" err="1">
                <a:cs typeface="Calibri"/>
              </a:rPr>
              <a:t>commands</a:t>
            </a:r>
            <a:r>
              <a:rPr lang="de-DE" sz="2400" dirty="0">
                <a:cs typeface="Calibri"/>
              </a:rPr>
              <a:t>:</a:t>
            </a:r>
          </a:p>
          <a:p>
            <a:pPr marL="383540" lvl="1"/>
            <a:endParaRPr lang="de-DE" sz="2400" dirty="0">
              <a:cs typeface="Calibri"/>
            </a:endParaRPr>
          </a:p>
          <a:p>
            <a:pPr marL="383540" lvl="1"/>
            <a:endParaRPr lang="de-DE" sz="2400" dirty="0">
              <a:cs typeface="Calibri"/>
            </a:endParaRPr>
          </a:p>
        </p:txBody>
      </p:sp>
      <p:sp>
        <p:nvSpPr>
          <p:cNvPr id="4" name="Foliennummernplatzhalter 3">
            <a:extLst>
              <a:ext uri="{FF2B5EF4-FFF2-40B4-BE49-F238E27FC236}">
                <a16:creationId xmlns="" xmlns:a16="http://schemas.microsoft.com/office/drawing/2014/main" id="{ACBA3221-037C-4F47-936D-40B69921F35F}"/>
              </a:ext>
            </a:extLst>
          </p:cNvPr>
          <p:cNvSpPr>
            <a:spLocks noGrp="1"/>
          </p:cNvSpPr>
          <p:nvPr>
            <p:ph type="sldNum" sz="quarter" idx="12"/>
          </p:nvPr>
        </p:nvSpPr>
        <p:spPr/>
        <p:txBody>
          <a:bodyPr/>
          <a:lstStyle/>
          <a:p>
            <a:fld id="{89C4E583-6443-4199-AF95-A2ECCC288D48}" type="slidenum">
              <a:rPr lang="en-GB" smtClean="0"/>
              <a:t>22</a:t>
            </a:fld>
            <a:endParaRPr lang="en-GB"/>
          </a:p>
        </p:txBody>
      </p:sp>
      <p:sp>
        <p:nvSpPr>
          <p:cNvPr id="7" name="Textfeld 6">
            <a:extLst>
              <a:ext uri="{FF2B5EF4-FFF2-40B4-BE49-F238E27FC236}">
                <a16:creationId xmlns="" xmlns:a16="http://schemas.microsoft.com/office/drawing/2014/main" id="{6A6D3248-2210-4C19-AFBC-3F81F79F33B4}"/>
              </a:ext>
            </a:extLst>
          </p:cNvPr>
          <p:cNvSpPr txBox="1"/>
          <p:nvPr/>
        </p:nvSpPr>
        <p:spPr>
          <a:xfrm>
            <a:off x="1201941" y="2991928"/>
            <a:ext cx="9953739"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fruits</a:t>
            </a:r>
            <a:r>
              <a:rPr lang="de-DE" b="1" dirty="0" err="1">
                <a:solidFill>
                  <a:srgbClr val="000080"/>
                </a:solidFill>
                <a:latin typeface="Consolas"/>
              </a:rPr>
              <a:t>.</a:t>
            </a:r>
            <a:r>
              <a:rPr lang="de-DE" dirty="0" err="1">
                <a:solidFill>
                  <a:srgbClr val="000000"/>
                </a:solidFill>
                <a:latin typeface="Consolas"/>
              </a:rPr>
              <a:t>copy</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13" name="Inhaltsplatzhalter 2">
            <a:extLst>
              <a:ext uri="{FF2B5EF4-FFF2-40B4-BE49-F238E27FC236}">
                <a16:creationId xmlns="" xmlns:a16="http://schemas.microsoft.com/office/drawing/2014/main" id="{CDC4866E-F106-4887-9981-93E159A1A42C}"/>
              </a:ext>
            </a:extLst>
          </p:cNvPr>
          <p:cNvSpPr txBox="1">
            <a:spLocks/>
          </p:cNvSpPr>
          <p:nvPr/>
        </p:nvSpPr>
        <p:spPr>
          <a:xfrm>
            <a:off x="1097280" y="4793091"/>
            <a:ext cx="10058400" cy="874720"/>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3540" lvl="1"/>
            <a:r>
              <a:rPr lang="de-DE" sz="1800" i="1" dirty="0">
                <a:cs typeface="Calibri"/>
              </a:rPr>
              <a:t>Note</a:t>
            </a:r>
            <a:r>
              <a:rPr lang="de-DE" sz="1800" dirty="0">
                <a:cs typeface="Calibri"/>
              </a:rPr>
              <a:t>: </a:t>
            </a:r>
            <a:r>
              <a:rPr lang="de-DE" sz="1800" dirty="0" err="1">
                <a:cs typeface="Calibri"/>
              </a:rPr>
              <a:t>more</a:t>
            </a:r>
            <a:r>
              <a:rPr lang="de-DE" sz="1800" dirty="0">
                <a:cs typeface="Calibri"/>
              </a:rPr>
              <a:t> on </a:t>
            </a:r>
            <a:r>
              <a:rPr lang="de-DE" sz="1800" dirty="0" err="1">
                <a:cs typeface="Calibri"/>
              </a:rPr>
              <a:t>this</a:t>
            </a:r>
            <a:r>
              <a:rPr lang="de-DE" sz="1800" dirty="0">
                <a:cs typeface="Calibri"/>
              </a:rPr>
              <a:t> </a:t>
            </a:r>
            <a:r>
              <a:rPr lang="de-DE" sz="1800" dirty="0" err="1">
                <a:cs typeface="Calibri"/>
              </a:rPr>
              <a:t>later</a:t>
            </a:r>
            <a:r>
              <a:rPr lang="de-DE" sz="1800" dirty="0">
                <a:cs typeface="Calibri"/>
              </a:rPr>
              <a:t> in </a:t>
            </a:r>
            <a:r>
              <a:rPr lang="de-DE" sz="1800" dirty="0" err="1">
                <a:cs typeface="Calibri"/>
              </a:rPr>
              <a:t>the</a:t>
            </a:r>
            <a:r>
              <a:rPr lang="de-DE" sz="1800" dirty="0">
                <a:cs typeface="Calibri"/>
              </a:rPr>
              <a:t> </a:t>
            </a:r>
            <a:r>
              <a:rPr lang="de-DE" sz="1800" dirty="0" err="1">
                <a:cs typeface="Calibri"/>
              </a:rPr>
              <a:t>excursion</a:t>
            </a:r>
            <a:r>
              <a:rPr lang="de-DE" sz="1800" dirty="0">
                <a:cs typeface="Calibri"/>
              </a:rPr>
              <a:t> </a:t>
            </a:r>
            <a:r>
              <a:rPr lang="de-DE" sz="1800" dirty="0" err="1" smtClean="0">
                <a:cs typeface="Calibri"/>
              </a:rPr>
              <a:t>about</a:t>
            </a:r>
            <a:r>
              <a:rPr lang="de-DE" sz="1800" dirty="0" smtClean="0">
                <a:cs typeface="Calibri"/>
              </a:rPr>
              <a:t> </a:t>
            </a:r>
            <a:r>
              <a:rPr lang="de-DE" sz="1800" dirty="0" err="1" smtClean="0">
                <a:cs typeface="Calibri"/>
              </a:rPr>
              <a:t>copying</a:t>
            </a:r>
            <a:r>
              <a:rPr lang="de-DE" sz="1800" dirty="0" smtClean="0">
                <a:cs typeface="Calibri"/>
              </a:rPr>
              <a:t> </a:t>
            </a:r>
            <a:r>
              <a:rPr lang="de-DE" sz="1800" dirty="0" err="1" smtClean="0">
                <a:cs typeface="Calibri"/>
              </a:rPr>
              <a:t>at</a:t>
            </a:r>
            <a:r>
              <a:rPr lang="de-DE" sz="1800" dirty="0" smtClean="0">
                <a:cs typeface="Calibri"/>
              </a:rPr>
              <a:t> </a:t>
            </a:r>
            <a:r>
              <a:rPr lang="de-DE" sz="1800" dirty="0" err="1">
                <a:cs typeface="Calibri"/>
              </a:rPr>
              <a:t>the</a:t>
            </a:r>
            <a:r>
              <a:rPr lang="de-DE" sz="1800" dirty="0">
                <a:cs typeface="Calibri"/>
              </a:rPr>
              <a:t> end </a:t>
            </a:r>
            <a:r>
              <a:rPr lang="de-DE" sz="1800" dirty="0" err="1">
                <a:cs typeface="Calibri"/>
              </a:rPr>
              <a:t>of</a:t>
            </a:r>
            <a:r>
              <a:rPr lang="de-DE" sz="1800" dirty="0">
                <a:cs typeface="Calibri"/>
              </a:rPr>
              <a:t> </a:t>
            </a:r>
            <a:r>
              <a:rPr lang="de-DE" sz="1800" dirty="0" err="1">
                <a:cs typeface="Calibri"/>
              </a:rPr>
              <a:t>the</a:t>
            </a:r>
            <a:r>
              <a:rPr lang="de-DE" sz="1800" dirty="0">
                <a:cs typeface="Calibri"/>
              </a:rPr>
              <a:t> </a:t>
            </a:r>
            <a:r>
              <a:rPr lang="de-DE" sz="1800" dirty="0" err="1">
                <a:cs typeface="Calibri"/>
              </a:rPr>
              <a:t>lecture</a:t>
            </a:r>
            <a:endParaRPr lang="de-DE" sz="1800" dirty="0">
              <a:cs typeface="Calibri"/>
            </a:endParaRPr>
          </a:p>
          <a:p>
            <a:pPr marL="383540" lvl="1"/>
            <a:endParaRPr lang="de-DE" sz="2400" dirty="0">
              <a:cs typeface="Calibri"/>
            </a:endParaRPr>
          </a:p>
          <a:p>
            <a:pPr marL="383540" lvl="1"/>
            <a:endParaRPr lang="de-DE" sz="2400" dirty="0">
              <a:cs typeface="Calibri"/>
            </a:endParaRPr>
          </a:p>
        </p:txBody>
      </p:sp>
    </p:spTree>
    <p:extLst>
      <p:ext uri="{BB962C8B-B14F-4D97-AF65-F5344CB8AC3E}">
        <p14:creationId xmlns:p14="http://schemas.microsoft.com/office/powerpoint/2010/main" val="3154115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Append</a:t>
            </a:r>
            <a:r>
              <a:rPr lang="de-DE" dirty="0">
                <a:cs typeface="Calibri Light"/>
              </a:rPr>
              <a:t>()</a:t>
            </a:r>
            <a:endParaRPr lang="de-DE" dirty="0" err="1"/>
          </a:p>
        </p:txBody>
      </p:sp>
      <p:sp>
        <p:nvSpPr>
          <p:cNvPr id="3" name="Inhaltsplatzhalter 2">
            <a:extLst>
              <a:ext uri="{FF2B5EF4-FFF2-40B4-BE49-F238E27FC236}">
                <a16:creationId xmlns=""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append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one</a:t>
            </a:r>
            <a:r>
              <a:rPr lang="de-DE" dirty="0">
                <a:solidFill>
                  <a:srgbClr val="404040"/>
                </a:solidFill>
                <a:cs typeface="Calibri"/>
              </a:rPr>
              <a:t> item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23</a:t>
            </a:fld>
            <a:endParaRPr lang="en-GB"/>
          </a:p>
        </p:txBody>
      </p:sp>
      <p:sp>
        <p:nvSpPr>
          <p:cNvPr id="6" name="Textfeld 5">
            <a:extLst>
              <a:ext uri="{FF2B5EF4-FFF2-40B4-BE49-F238E27FC236}">
                <a16:creationId xmlns="" xmlns:a16="http://schemas.microsoft.com/office/drawing/2014/main" id="{71220873-D656-403A-8155-A3047C12B0FB}"/>
              </a:ext>
            </a:extLst>
          </p:cNvPr>
          <p:cNvSpPr txBox="1"/>
          <p:nvPr/>
        </p:nvSpPr>
        <p:spPr>
          <a:xfrm>
            <a:off x="1144434" y="2416833"/>
            <a:ext cx="10054377"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append</a:t>
            </a:r>
            <a:r>
              <a:rPr lang="de-DE" b="1" dirty="0">
                <a:solidFill>
                  <a:srgbClr val="000080"/>
                </a:solidFill>
                <a:latin typeface="Consolas"/>
              </a:rPr>
              <a:t>(</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95B35778-63BE-498E-9F6E-18639971D5DB}"/>
              </a:ext>
            </a:extLst>
          </p:cNvPr>
          <p:cNvSpPr txBox="1"/>
          <p:nvPr/>
        </p:nvSpPr>
        <p:spPr>
          <a:xfrm>
            <a:off x="1144435" y="34520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 xmlns:a16="http://schemas.microsoft.com/office/drawing/2014/main" id="{A12538C3-5C6C-4806-BD43-B83B3240E94A}"/>
              </a:ext>
            </a:extLst>
          </p:cNvPr>
          <p:cNvSpPr txBox="1"/>
          <p:nvPr/>
        </p:nvSpPr>
        <p:spPr>
          <a:xfrm>
            <a:off x="1144435" y="3926456"/>
            <a:ext cx="10054376"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endParaRPr lang="de-DE" dirty="0">
              <a:effectLst/>
            </a:endParaRPr>
          </a:p>
        </p:txBody>
      </p:sp>
      <p:sp>
        <p:nvSpPr>
          <p:cNvPr id="5" name="Inhaltsplatzhalter 2">
            <a:extLst>
              <a:ext uri="{FF2B5EF4-FFF2-40B4-BE49-F238E27FC236}">
                <a16:creationId xmlns="" xmlns:a16="http://schemas.microsoft.com/office/drawing/2014/main" id="{5F16E6E3-2C61-4C4B-AAC6-FD609C3ABDAE}"/>
              </a:ext>
            </a:extLst>
          </p:cNvPr>
          <p:cNvSpPr txBox="1">
            <a:spLocks/>
          </p:cNvSpPr>
          <p:nvPr/>
        </p:nvSpPr>
        <p:spPr>
          <a:xfrm>
            <a:off x="1140412" y="477871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a:t>
            </a:r>
            <a:r>
              <a:rPr lang="de-DE" sz="2000" dirty="0" err="1">
                <a:solidFill>
                  <a:srgbClr val="404040"/>
                </a:solidFill>
                <a:latin typeface="Consolas"/>
                <a:cs typeface="Calibri"/>
              </a:rPr>
              <a:t>fruits</a:t>
            </a:r>
            <a:r>
              <a:rPr lang="de-DE" sz="2000" dirty="0">
                <a:solidFill>
                  <a:srgbClr val="404040"/>
                </a:solidFill>
                <a:latin typeface="Consolas"/>
                <a:cs typeface="Calibri"/>
              </a:rPr>
              <a:t> + 'orange'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1122523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a:t>
            </a:r>
            <a:r>
              <a:rPr lang="de-DE" dirty="0" err="1">
                <a:cs typeface="Calibri Light"/>
              </a:rPr>
              <a:t>Extend</a:t>
            </a:r>
            <a:r>
              <a:rPr lang="de-DE" dirty="0">
                <a:cs typeface="Calibri Light"/>
              </a:rPr>
              <a:t>()</a:t>
            </a:r>
            <a:endParaRPr lang="de-DE" dirty="0" err="1"/>
          </a:p>
        </p:txBody>
      </p:sp>
      <p:sp>
        <p:nvSpPr>
          <p:cNvPr id="3" name="Inhaltsplatzhalter 2">
            <a:extLst>
              <a:ext uri="{FF2B5EF4-FFF2-40B4-BE49-F238E27FC236}">
                <a16:creationId xmlns=""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extend</a:t>
            </a:r>
            <a:r>
              <a:rPr lang="de-DE" dirty="0">
                <a:latin typeface="Consolas"/>
                <a:cs typeface="Calibri"/>
              </a:rPr>
              <a:t>() </a:t>
            </a:r>
            <a:r>
              <a:rPr lang="de-DE" dirty="0" err="1">
                <a:latin typeface="Calibri"/>
                <a:cs typeface="Calibri"/>
              </a:rPr>
              <a:t>adds</a:t>
            </a:r>
            <a:r>
              <a:rPr lang="de-DE" dirty="0">
                <a:cs typeface="Calibri"/>
              </a:rPr>
              <a:t> </a:t>
            </a:r>
            <a:r>
              <a:rPr lang="de-DE" dirty="0" err="1">
                <a:cs typeface="Calibri"/>
              </a:rPr>
              <a:t>the</a:t>
            </a:r>
            <a:r>
              <a:rPr lang="de-DE" dirty="0">
                <a:cs typeface="Calibri"/>
              </a:rPr>
              <a:t> </a:t>
            </a:r>
            <a:r>
              <a:rPr lang="de-DE" dirty="0" err="1">
                <a:solidFill>
                  <a:srgbClr val="404040"/>
                </a:solidFill>
                <a:cs typeface="Calibri"/>
              </a:rPr>
              <a:t>contents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another</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end</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24</a:t>
            </a:fld>
            <a:endParaRPr lang="en-GB"/>
          </a:p>
        </p:txBody>
      </p:sp>
      <p:sp>
        <p:nvSpPr>
          <p:cNvPr id="6" name="Textfeld 5">
            <a:extLst>
              <a:ext uri="{FF2B5EF4-FFF2-40B4-BE49-F238E27FC236}">
                <a16:creationId xmlns="" xmlns:a16="http://schemas.microsoft.com/office/drawing/2014/main" id="{71220873-D656-403A-8155-A3047C12B0FB}"/>
              </a:ext>
            </a:extLst>
          </p:cNvPr>
          <p:cNvSpPr txBox="1"/>
          <p:nvPr/>
        </p:nvSpPr>
        <p:spPr>
          <a:xfrm>
            <a:off x="1115679" y="2474342"/>
            <a:ext cx="10054377"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'orange'</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avocado</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extend</a:t>
            </a:r>
            <a:r>
              <a:rPr lang="de-DE" b="1" dirty="0" smtClean="0">
                <a:solidFill>
                  <a:srgbClr val="000080"/>
                </a:solidFill>
                <a:latin typeface="Consolas"/>
              </a:rPr>
              <a:t>(</a:t>
            </a:r>
            <a:r>
              <a:rPr lang="de-DE" dirty="0" smtClean="0">
                <a:solidFill>
                  <a:srgbClr val="000000"/>
                </a:solidFill>
                <a:latin typeface="Consolas"/>
              </a:rPr>
              <a:t>fruits2</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95B35778-63BE-498E-9F6E-18639971D5DB}"/>
              </a:ext>
            </a:extLst>
          </p:cNvPr>
          <p:cNvSpPr txBox="1"/>
          <p:nvPr/>
        </p:nvSpPr>
        <p:spPr>
          <a:xfrm>
            <a:off x="1173190" y="368204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 xmlns:a16="http://schemas.microsoft.com/office/drawing/2014/main" id="{A12538C3-5C6C-4806-BD43-B83B3240E94A}"/>
              </a:ext>
            </a:extLst>
          </p:cNvPr>
          <p:cNvSpPr txBox="1"/>
          <p:nvPr/>
        </p:nvSpPr>
        <p:spPr>
          <a:xfrm>
            <a:off x="1115680" y="4156493"/>
            <a:ext cx="1005437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avocado</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5" name="Inhaltsplatzhalter 2">
            <a:extLst>
              <a:ext uri="{FF2B5EF4-FFF2-40B4-BE49-F238E27FC236}">
                <a16:creationId xmlns="" xmlns:a16="http://schemas.microsoft.com/office/drawing/2014/main" id="{5F16E6E3-2C61-4C4B-AAC6-FD609C3ABDAE}"/>
              </a:ext>
            </a:extLst>
          </p:cNvPr>
          <p:cNvSpPr txBox="1">
            <a:spLocks/>
          </p:cNvSpPr>
          <p:nvPr/>
        </p:nvSpPr>
        <p:spPr>
          <a:xfrm>
            <a:off x="1111657" y="4836225"/>
            <a:ext cx="10058400" cy="1262908"/>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sz="2000" i="1" dirty="0">
                <a:solidFill>
                  <a:srgbClr val="404040"/>
                </a:solidFill>
                <a:latin typeface="Calibri"/>
                <a:cs typeface="Calibri"/>
              </a:rPr>
              <a:t>Note</a:t>
            </a:r>
            <a:r>
              <a:rPr lang="de-DE" sz="2000" dirty="0">
                <a:solidFill>
                  <a:srgbClr val="404040"/>
                </a:solidFill>
                <a:latin typeface="Calibri"/>
                <a:cs typeface="Calibri"/>
              </a:rPr>
              <a:t>: </a:t>
            </a:r>
            <a:r>
              <a:rPr lang="de-DE" sz="2000" dirty="0" err="1">
                <a:solidFill>
                  <a:srgbClr val="404040"/>
                </a:solidFill>
                <a:latin typeface="Calibri"/>
                <a:cs typeface="Calibri"/>
              </a:rPr>
              <a:t>you</a:t>
            </a:r>
            <a:r>
              <a:rPr lang="de-DE" sz="2000" dirty="0">
                <a:solidFill>
                  <a:srgbClr val="404040"/>
                </a:solidFill>
                <a:latin typeface="Calibri"/>
                <a:cs typeface="Calibri"/>
              </a:rPr>
              <a:t> </a:t>
            </a:r>
            <a:r>
              <a:rPr lang="de-DE" sz="2000" dirty="0" err="1">
                <a:solidFill>
                  <a:srgbClr val="404040"/>
                </a:solidFill>
                <a:latin typeface="Calibri"/>
                <a:cs typeface="Calibri"/>
              </a:rPr>
              <a:t>can</a:t>
            </a:r>
            <a:r>
              <a:rPr lang="de-DE" sz="2000" dirty="0">
                <a:solidFill>
                  <a:srgbClr val="404040"/>
                </a:solidFill>
                <a:latin typeface="Calibri"/>
                <a:cs typeface="Calibri"/>
              </a:rPr>
              <a:t> </a:t>
            </a:r>
            <a:r>
              <a:rPr lang="de-DE" sz="2000" dirty="0" err="1">
                <a:solidFill>
                  <a:srgbClr val="404040"/>
                </a:solidFill>
                <a:latin typeface="Calibri"/>
                <a:cs typeface="Calibri"/>
              </a:rPr>
              <a:t>achieve</a:t>
            </a:r>
            <a:r>
              <a:rPr lang="de-DE" sz="2000" dirty="0">
                <a:solidFill>
                  <a:srgbClr val="404040"/>
                </a:solidFill>
                <a:latin typeface="Calibri"/>
                <a:cs typeface="Calibri"/>
              </a:rPr>
              <a:t> </a:t>
            </a:r>
            <a:r>
              <a:rPr lang="de-DE" sz="2000" dirty="0" err="1">
                <a:solidFill>
                  <a:srgbClr val="404040"/>
                </a:solidFill>
                <a:latin typeface="Calibri"/>
                <a:cs typeface="Calibri"/>
              </a:rPr>
              <a:t>the</a:t>
            </a:r>
            <a:r>
              <a:rPr lang="de-DE" sz="2000" dirty="0">
                <a:solidFill>
                  <a:srgbClr val="404040"/>
                </a:solidFill>
                <a:latin typeface="Calibri"/>
                <a:cs typeface="Calibri"/>
              </a:rPr>
              <a:t> same </a:t>
            </a:r>
            <a:r>
              <a:rPr lang="de-DE" sz="2000" dirty="0" err="1">
                <a:solidFill>
                  <a:srgbClr val="404040"/>
                </a:solidFill>
                <a:latin typeface="Calibri"/>
                <a:cs typeface="Calibri"/>
              </a:rPr>
              <a:t>effect</a:t>
            </a:r>
            <a:r>
              <a:rPr lang="de-DE" sz="2000" dirty="0">
                <a:solidFill>
                  <a:srgbClr val="404040"/>
                </a:solidFill>
                <a:latin typeface="Calibri"/>
                <a:cs typeface="Calibri"/>
              </a:rPr>
              <a:t> </a:t>
            </a:r>
            <a:r>
              <a:rPr lang="de-DE" sz="2000" dirty="0" err="1">
                <a:solidFill>
                  <a:srgbClr val="404040"/>
                </a:solidFill>
                <a:latin typeface="Calibri"/>
                <a:cs typeface="Calibri"/>
              </a:rPr>
              <a:t>by</a:t>
            </a:r>
            <a:r>
              <a:rPr lang="de-DE" sz="2000" dirty="0">
                <a:solidFill>
                  <a:srgbClr val="404040"/>
                </a:solidFill>
                <a:latin typeface="Calibri"/>
                <a:cs typeface="Calibri"/>
              </a:rPr>
              <a:t> </a:t>
            </a:r>
            <a:r>
              <a:rPr lang="de-DE" sz="2000" dirty="0" err="1">
                <a:solidFill>
                  <a:srgbClr val="404040"/>
                </a:solidFill>
                <a:latin typeface="Calibri"/>
                <a:cs typeface="Calibri"/>
              </a:rPr>
              <a:t>using</a:t>
            </a:r>
            <a:r>
              <a:rPr lang="de-DE" sz="2000" dirty="0">
                <a:solidFill>
                  <a:srgbClr val="404040"/>
                </a:solidFill>
                <a:latin typeface="Calibri"/>
                <a:cs typeface="Calibri"/>
              </a:rPr>
              <a:t> </a:t>
            </a:r>
            <a:r>
              <a:rPr lang="de-DE" sz="2000" dirty="0" err="1">
                <a:solidFill>
                  <a:srgbClr val="404040"/>
                </a:solidFill>
                <a:latin typeface="Consolas"/>
                <a:cs typeface="Calibri"/>
              </a:rPr>
              <a:t>fruits</a:t>
            </a:r>
            <a:r>
              <a:rPr lang="de-DE" sz="2000" dirty="0">
                <a:solidFill>
                  <a:srgbClr val="404040"/>
                </a:solidFill>
                <a:latin typeface="Consolas"/>
                <a:cs typeface="Calibri"/>
              </a:rPr>
              <a:t> += fruits2 </a:t>
            </a:r>
            <a:r>
              <a:rPr lang="de-DE" sz="2000" dirty="0" err="1">
                <a:solidFill>
                  <a:srgbClr val="404040"/>
                </a:solidFill>
                <a:latin typeface="Calibri"/>
                <a:cs typeface="Calibri"/>
              </a:rPr>
              <a:t>instead</a:t>
            </a:r>
            <a:endParaRPr lang="de-DE" sz="2000" dirty="0" err="1">
              <a:solidFill>
                <a:srgbClr val="404040"/>
              </a:solidFill>
              <a:latin typeface="Consolas"/>
              <a:cs typeface="Calibri"/>
            </a:endParaRPr>
          </a:p>
        </p:txBody>
      </p:sp>
    </p:spTree>
    <p:extLst>
      <p:ext uri="{BB962C8B-B14F-4D97-AF65-F5344CB8AC3E}">
        <p14:creationId xmlns:p14="http://schemas.microsoft.com/office/powerpoint/2010/main" val="3838764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Remove()</a:t>
            </a:r>
            <a:endParaRPr lang="de-DE" dirty="0" err="1"/>
          </a:p>
        </p:txBody>
      </p:sp>
      <p:sp>
        <p:nvSpPr>
          <p:cNvPr id="3" name="Inhaltsplatzhalter 2">
            <a:extLst>
              <a:ext uri="{FF2B5EF4-FFF2-40B4-BE49-F238E27FC236}">
                <a16:creationId xmlns=""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remove</a:t>
            </a:r>
            <a:r>
              <a:rPr lang="de-DE" dirty="0">
                <a:latin typeface="Consolas"/>
                <a:cs typeface="Calibri"/>
              </a:rPr>
              <a:t>() </a:t>
            </a:r>
            <a:r>
              <a:rPr lang="de-DE" dirty="0" err="1">
                <a:latin typeface="Calibri"/>
                <a:cs typeface="Calibri"/>
              </a:rPr>
              <a:t>deletes</a:t>
            </a:r>
            <a:r>
              <a:rPr lang="de-DE" dirty="0">
                <a:solidFill>
                  <a:srgbClr val="404040"/>
                </a:solidFill>
                <a:cs typeface="Calibri"/>
              </a:rPr>
              <a:t> </a:t>
            </a:r>
            <a:r>
              <a:rPr lang="de-DE" b="1" dirty="0" err="1">
                <a:solidFill>
                  <a:srgbClr val="404040"/>
                </a:solidFill>
                <a:cs typeface="Calibri"/>
              </a:rPr>
              <a:t>the</a:t>
            </a:r>
            <a:r>
              <a:rPr lang="de-DE" b="1" dirty="0">
                <a:solidFill>
                  <a:srgbClr val="404040"/>
                </a:solidFill>
                <a:cs typeface="Calibri"/>
              </a:rPr>
              <a:t> </a:t>
            </a:r>
            <a:r>
              <a:rPr lang="de-DE" b="1" dirty="0" err="1">
                <a:solidFill>
                  <a:srgbClr val="404040"/>
                </a:solidFill>
                <a:cs typeface="Calibri"/>
              </a:rPr>
              <a:t>first</a:t>
            </a:r>
            <a:r>
              <a:rPr lang="de-DE" b="1" dirty="0">
                <a:solidFill>
                  <a:srgbClr val="404040"/>
                </a:solidFill>
                <a:cs typeface="Calibri"/>
              </a:rPr>
              <a:t> </a:t>
            </a:r>
            <a:r>
              <a:rPr lang="de-DE" b="1" dirty="0" err="1">
                <a:solidFill>
                  <a:srgbClr val="404040"/>
                </a:solidFill>
                <a:cs typeface="Calibri"/>
              </a:rPr>
              <a:t>occurrence</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 </a:t>
            </a:r>
            <a:r>
              <a:rPr lang="de-DE" dirty="0" err="1">
                <a:solidFill>
                  <a:srgbClr val="404040"/>
                </a:solidFill>
                <a:cs typeface="Calibri"/>
              </a:rPr>
              <a:t>given</a:t>
            </a:r>
            <a:r>
              <a:rPr lang="de-DE" dirty="0">
                <a:solidFill>
                  <a:srgbClr val="404040"/>
                </a:solidFill>
                <a:cs typeface="Calibri"/>
              </a:rPr>
              <a:t> item in a </a:t>
            </a:r>
            <a:r>
              <a:rPr lang="de-DE" dirty="0" err="1">
                <a:solidFill>
                  <a:srgbClr val="404040"/>
                </a:solidFill>
                <a:cs typeface="Calibri"/>
              </a:rPr>
              <a:t>list</a:t>
            </a:r>
            <a:endParaRPr lang="de-DE" dirty="0" err="1">
              <a:solidFill>
                <a:schemeClr val="tx1"/>
              </a:solidFill>
              <a:cs typeface="Calibri"/>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25</a:t>
            </a:fld>
            <a:endParaRPr lang="en-GB"/>
          </a:p>
        </p:txBody>
      </p:sp>
      <p:sp>
        <p:nvSpPr>
          <p:cNvPr id="6" name="Textfeld 5">
            <a:extLst>
              <a:ext uri="{FF2B5EF4-FFF2-40B4-BE49-F238E27FC236}">
                <a16:creationId xmlns="" xmlns:a16="http://schemas.microsoft.com/office/drawing/2014/main" id="{71220873-D656-403A-8155-A3047C12B0FB}"/>
              </a:ext>
            </a:extLst>
          </p:cNvPr>
          <p:cNvSpPr txBox="1"/>
          <p:nvPr/>
        </p:nvSpPr>
        <p:spPr>
          <a:xfrm>
            <a:off x="1145894" y="2729604"/>
            <a:ext cx="10035250"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remove</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95B35778-63BE-498E-9F6E-18639971D5DB}"/>
              </a:ext>
            </a:extLst>
          </p:cNvPr>
          <p:cNvSpPr txBox="1"/>
          <p:nvPr/>
        </p:nvSpPr>
        <p:spPr>
          <a:xfrm>
            <a:off x="1245077" y="384019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p:txBody>
      </p:sp>
      <p:sp>
        <p:nvSpPr>
          <p:cNvPr id="10" name="Textfeld 9">
            <a:extLst>
              <a:ext uri="{FF2B5EF4-FFF2-40B4-BE49-F238E27FC236}">
                <a16:creationId xmlns="" xmlns:a16="http://schemas.microsoft.com/office/drawing/2014/main" id="{A12538C3-5C6C-4806-BD43-B83B3240E94A}"/>
              </a:ext>
            </a:extLst>
          </p:cNvPr>
          <p:cNvSpPr txBox="1"/>
          <p:nvPr/>
        </p:nvSpPr>
        <p:spPr>
          <a:xfrm>
            <a:off x="1145894" y="4214003"/>
            <a:ext cx="100352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2076563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Remove()</a:t>
            </a:r>
            <a:endParaRPr lang="de-DE" dirty="0" err="1"/>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26</a:t>
            </a:fld>
            <a:endParaRPr lang="en-GB"/>
          </a:p>
        </p:txBody>
      </p:sp>
      <p:sp>
        <p:nvSpPr>
          <p:cNvPr id="5" name="Inhaltsplatzhalter 2">
            <a:extLst>
              <a:ext uri="{FF2B5EF4-FFF2-40B4-BE49-F238E27FC236}">
                <a16:creationId xmlns="" xmlns:a16="http://schemas.microsoft.com/office/drawing/2014/main" id="{5F16E6E3-2C61-4C4B-AAC6-FD609C3ABDAE}"/>
              </a:ext>
            </a:extLst>
          </p:cNvPr>
          <p:cNvSpPr txBox="1">
            <a:spLocks/>
          </p:cNvSpPr>
          <p:nvPr/>
        </p:nvSpPr>
        <p:spPr>
          <a:xfrm>
            <a:off x="1097280" y="1874489"/>
            <a:ext cx="10058400" cy="3505774"/>
          </a:xfrm>
          <a:prstGeom prst="rect">
            <a:avLst/>
          </a:prstGeom>
        </p:spPr>
        <p:txBody>
          <a:bodyPr vert="horz" lIns="0" tIns="45720" rIns="0" bIns="45720" rtlCol="0" anchor="t">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245" indent="-182245"/>
            <a:r>
              <a:rPr lang="de-DE" dirty="0" err="1">
                <a:solidFill>
                  <a:srgbClr val="404040"/>
                </a:solidFill>
                <a:latin typeface="Calibri"/>
                <a:cs typeface="Calibri"/>
              </a:rPr>
              <a:t>Make</a:t>
            </a:r>
            <a:r>
              <a:rPr lang="de-DE" dirty="0">
                <a:solidFill>
                  <a:srgbClr val="404040"/>
                </a:solidFill>
                <a:latin typeface="Calibri"/>
                <a:cs typeface="Calibri"/>
              </a:rPr>
              <a:t> </a:t>
            </a:r>
            <a:r>
              <a:rPr lang="de-DE" dirty="0" err="1">
                <a:solidFill>
                  <a:srgbClr val="404040"/>
                </a:solidFill>
                <a:latin typeface="Calibri"/>
                <a:cs typeface="Calibri"/>
              </a:rPr>
              <a:t>sure</a:t>
            </a:r>
            <a:r>
              <a:rPr lang="de-DE" dirty="0">
                <a:solidFill>
                  <a:srgbClr val="404040"/>
                </a:solidFill>
                <a:latin typeface="Calibri"/>
                <a:cs typeface="Calibri"/>
              </a:rPr>
              <a:t>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b="1" dirty="0">
                <a:solidFill>
                  <a:srgbClr val="404040"/>
                </a:solidFill>
                <a:latin typeface="Calibri"/>
                <a:cs typeface="Calibri"/>
              </a:rPr>
              <a:t> </a:t>
            </a:r>
            <a:r>
              <a:rPr lang="de-DE" b="1" dirty="0" err="1">
                <a:solidFill>
                  <a:srgbClr val="404040"/>
                </a:solidFill>
                <a:latin typeface="Calibri"/>
                <a:cs typeface="Calibri"/>
              </a:rPr>
              <a:t>actually</a:t>
            </a:r>
            <a:r>
              <a:rPr lang="de-DE" b="1" dirty="0">
                <a:solidFill>
                  <a:srgbClr val="404040"/>
                </a:solidFill>
                <a:latin typeface="Calibri"/>
                <a:cs typeface="Calibri"/>
              </a:rPr>
              <a:t> </a:t>
            </a:r>
            <a:r>
              <a:rPr lang="de-DE" b="1" dirty="0" err="1">
                <a:solidFill>
                  <a:srgbClr val="404040"/>
                </a:solidFill>
                <a:latin typeface="Calibri"/>
                <a:cs typeface="Calibri"/>
              </a:rPr>
              <a:t>contains</a:t>
            </a:r>
            <a:r>
              <a:rPr lang="de-DE" b="1" dirty="0">
                <a:solidFill>
                  <a:srgbClr val="404040"/>
                </a:solidFill>
                <a:latin typeface="Calibri"/>
                <a:cs typeface="Calibri"/>
              </a:rPr>
              <a:t> </a:t>
            </a:r>
            <a:r>
              <a:rPr lang="de-DE" b="1" dirty="0" err="1">
                <a:solidFill>
                  <a:srgbClr val="404040"/>
                </a:solidFill>
                <a:latin typeface="Calibri"/>
                <a:cs typeface="Calibri"/>
              </a:rPr>
              <a:t>this</a:t>
            </a:r>
            <a:r>
              <a:rPr lang="de-DE" b="1" dirty="0">
                <a:solidFill>
                  <a:srgbClr val="404040"/>
                </a:solidFill>
                <a:latin typeface="Calibri"/>
                <a:cs typeface="Calibri"/>
              </a:rPr>
              <a:t> item</a:t>
            </a:r>
            <a:r>
              <a:rPr lang="de-DE" dirty="0">
                <a:solidFill>
                  <a:srgbClr val="404040"/>
                </a:solidFill>
                <a:latin typeface="Calibri"/>
                <a:cs typeface="Calibri"/>
              </a:rPr>
              <a:t> </a:t>
            </a:r>
            <a:r>
              <a:rPr lang="de-DE" dirty="0" err="1">
                <a:solidFill>
                  <a:srgbClr val="404040"/>
                </a:solidFill>
                <a:latin typeface="Calibri"/>
                <a:cs typeface="Calibri"/>
              </a:rPr>
              <a:t>or</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will </a:t>
            </a:r>
            <a:r>
              <a:rPr lang="de-DE" dirty="0" err="1">
                <a:solidFill>
                  <a:srgbClr val="404040"/>
                </a:solidFill>
                <a:latin typeface="Calibri"/>
                <a:cs typeface="Calibri"/>
              </a:rPr>
              <a:t>get</a:t>
            </a:r>
            <a:r>
              <a:rPr lang="de-DE" dirty="0">
                <a:solidFill>
                  <a:srgbClr val="404040"/>
                </a:solidFill>
                <a:latin typeface="Calibri"/>
                <a:cs typeface="Calibri"/>
              </a:rPr>
              <a:t> an </a:t>
            </a:r>
            <a:r>
              <a:rPr lang="de-DE" dirty="0" err="1">
                <a:solidFill>
                  <a:srgbClr val="404040"/>
                </a:solidFill>
                <a:latin typeface="Calibri"/>
                <a:cs typeface="Calibri"/>
              </a:rPr>
              <a:t>error</a:t>
            </a:r>
            <a:r>
              <a:rPr lang="de-DE" dirty="0">
                <a:solidFill>
                  <a:srgbClr val="404040"/>
                </a:solidFill>
                <a:latin typeface="Calibri"/>
                <a:cs typeface="Calibri"/>
              </a:rPr>
              <a:t>!</a:t>
            </a:r>
          </a:p>
          <a:p>
            <a:pPr marL="182245" indent="-182245"/>
            <a:endParaRPr lang="de-DE" dirty="0">
              <a:solidFill>
                <a:srgbClr val="404040"/>
              </a:solidFill>
              <a:latin typeface="Calibri"/>
              <a:cs typeface="Calibri"/>
            </a:endParaRPr>
          </a:p>
          <a:p>
            <a:pPr marL="182245" indent="-182245"/>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want</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t>
            </a:r>
            <a:r>
              <a:rPr lang="de-DE" dirty="0" err="1">
                <a:solidFill>
                  <a:srgbClr val="404040"/>
                </a:solidFill>
                <a:latin typeface="Calibri"/>
                <a:cs typeface="Calibri"/>
              </a:rPr>
              <a:t>delete</a:t>
            </a:r>
            <a:r>
              <a:rPr lang="de-DE" b="1" dirty="0">
                <a:solidFill>
                  <a:srgbClr val="404040"/>
                </a:solidFill>
                <a:latin typeface="Calibri"/>
                <a:cs typeface="Calibri"/>
              </a:rPr>
              <a:t> all </a:t>
            </a:r>
            <a:r>
              <a:rPr lang="de-DE" b="1" dirty="0" err="1">
                <a:solidFill>
                  <a:srgbClr val="404040"/>
                </a:solidFill>
                <a:latin typeface="Calibri"/>
                <a:cs typeface="Calibri"/>
              </a:rPr>
              <a:t>items</a:t>
            </a:r>
            <a:r>
              <a:rPr lang="de-DE" dirty="0">
                <a:solidFill>
                  <a:srgbClr val="404040"/>
                </a:solidFill>
                <a:latin typeface="Calibri"/>
                <a:cs typeface="Calibri"/>
              </a:rPr>
              <a:t> in a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can</a:t>
            </a:r>
            <a:r>
              <a:rPr lang="de-DE" dirty="0">
                <a:solidFill>
                  <a:srgbClr val="404040"/>
                </a:solidFill>
                <a:latin typeface="Calibri"/>
                <a:cs typeface="Calibri"/>
              </a:rPr>
              <a:t> </a:t>
            </a:r>
            <a:r>
              <a:rPr lang="de-DE" dirty="0" err="1">
                <a:solidFill>
                  <a:srgbClr val="404040"/>
                </a:solidFill>
                <a:latin typeface="Calibri"/>
                <a:cs typeface="Calibri"/>
              </a:rPr>
              <a:t>use</a:t>
            </a:r>
            <a:r>
              <a:rPr lang="de-DE" dirty="0">
                <a:solidFill>
                  <a:srgbClr val="404040"/>
                </a:solidFill>
                <a:latin typeface="Consolas"/>
                <a:cs typeface="Calibri"/>
              </a:rPr>
              <a:t> </a:t>
            </a:r>
            <a:r>
              <a:rPr lang="de-DE" dirty="0" err="1">
                <a:solidFill>
                  <a:srgbClr val="404040"/>
                </a:solidFill>
                <a:latin typeface="Consolas"/>
                <a:cs typeface="Calibri"/>
              </a:rPr>
              <a:t>fruits.clear</a:t>
            </a:r>
            <a:r>
              <a:rPr lang="de-DE" dirty="0">
                <a:solidFill>
                  <a:srgbClr val="404040"/>
                </a:solidFill>
                <a:latin typeface="Consolas"/>
                <a:cs typeface="Calibri"/>
              </a:rPr>
              <a:t>()</a:t>
            </a:r>
            <a:r>
              <a:rPr lang="de-DE" dirty="0">
                <a:solidFill>
                  <a:srgbClr val="404040"/>
                </a:solidFill>
                <a:latin typeface="Calibri"/>
                <a:cs typeface="Calibri"/>
              </a:rPr>
              <a:t> </a:t>
            </a:r>
            <a:r>
              <a:rPr lang="de-DE" dirty="0" err="1">
                <a:solidFill>
                  <a:srgbClr val="404040"/>
                </a:solidFill>
                <a:latin typeface="Calibri"/>
                <a:cs typeface="Calibri"/>
              </a:rPr>
              <a:t>or</a:t>
            </a:r>
            <a:r>
              <a:rPr lang="de-DE" dirty="0">
                <a:solidFill>
                  <a:srgbClr val="404040"/>
                </a:solidFill>
                <a:latin typeface="Calibri"/>
                <a:cs typeface="Calibri"/>
              </a:rPr>
              <a:t> </a:t>
            </a:r>
            <a:r>
              <a:rPr lang="de-DE" dirty="0" err="1">
                <a:solidFill>
                  <a:srgbClr val="404040"/>
                </a:solidFill>
                <a:latin typeface="Consolas"/>
                <a:cs typeface="Calibri"/>
              </a:rPr>
              <a:t>fruits</a:t>
            </a:r>
            <a:r>
              <a:rPr lang="de-DE" dirty="0">
                <a:solidFill>
                  <a:srgbClr val="404040"/>
                </a:solidFill>
                <a:latin typeface="Consolas"/>
                <a:cs typeface="Calibri"/>
              </a:rPr>
              <a:t> = []</a:t>
            </a:r>
            <a:r>
              <a:rPr lang="de-DE" dirty="0">
                <a:solidFill>
                  <a:srgbClr val="404040"/>
                </a:solidFill>
                <a:latin typeface="Calibri"/>
                <a:cs typeface="Calibri"/>
              </a:rPr>
              <a:t> </a:t>
            </a:r>
            <a:r>
              <a:rPr lang="de-DE" dirty="0" err="1">
                <a:solidFill>
                  <a:srgbClr val="404040"/>
                </a:solidFill>
                <a:latin typeface="Calibri"/>
                <a:cs typeface="Calibri"/>
              </a:rPr>
              <a:t>instead</a:t>
            </a:r>
          </a:p>
          <a:p>
            <a:pPr marL="383540" lvl="1"/>
            <a:r>
              <a:rPr lang="de-DE" dirty="0" err="1">
                <a:solidFill>
                  <a:srgbClr val="404040"/>
                </a:solidFill>
                <a:latin typeface="Consolas"/>
                <a:cs typeface="Calibri"/>
              </a:rPr>
              <a:t>fruits.clear</a:t>
            </a:r>
            <a:r>
              <a:rPr lang="de-DE" dirty="0">
                <a:solidFill>
                  <a:srgbClr val="404040"/>
                </a:solidFill>
                <a:latin typeface="Consolas"/>
                <a:cs typeface="Calibri"/>
              </a:rPr>
              <a:t>()</a:t>
            </a:r>
            <a:r>
              <a:rPr lang="de-DE" dirty="0">
                <a:solidFill>
                  <a:srgbClr val="404040"/>
                </a:solidFill>
                <a:latin typeface="Calibri"/>
                <a:cs typeface="Calibri"/>
              </a:rPr>
              <a:t> will </a:t>
            </a:r>
            <a:r>
              <a:rPr lang="de-DE" dirty="0" err="1">
                <a:solidFill>
                  <a:srgbClr val="404040"/>
                </a:solidFill>
                <a:latin typeface="Calibri"/>
                <a:cs typeface="Calibri"/>
              </a:rPr>
              <a:t>clear</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object</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will </a:t>
            </a:r>
            <a:r>
              <a:rPr lang="de-DE" dirty="0" err="1">
                <a:solidFill>
                  <a:srgbClr val="404040"/>
                </a:solidFill>
                <a:latin typeface="Calibri"/>
                <a:cs typeface="Calibri"/>
              </a:rPr>
              <a:t>be</a:t>
            </a:r>
            <a:r>
              <a:rPr lang="de-DE" dirty="0">
                <a:solidFill>
                  <a:srgbClr val="404040"/>
                </a:solidFill>
                <a:latin typeface="Calibri"/>
                <a:cs typeface="Calibri"/>
              </a:rPr>
              <a:t> </a:t>
            </a:r>
            <a:r>
              <a:rPr lang="de-DE" dirty="0" err="1">
                <a:solidFill>
                  <a:srgbClr val="404040"/>
                </a:solidFill>
                <a:latin typeface="Calibri"/>
                <a:cs typeface="Calibri"/>
              </a:rPr>
              <a:t>empty</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all variables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reference</a:t>
            </a:r>
            <a:r>
              <a:rPr lang="de-DE" dirty="0">
                <a:solidFill>
                  <a:srgbClr val="404040"/>
                </a:solidFill>
                <a:latin typeface="Calibri"/>
                <a:cs typeface="Calibri"/>
              </a:rPr>
              <a:t> </a:t>
            </a:r>
            <a:r>
              <a:rPr lang="de-DE" dirty="0" err="1">
                <a:solidFill>
                  <a:srgbClr val="404040"/>
                </a:solidFill>
                <a:latin typeface="Calibri"/>
                <a:cs typeface="Calibri"/>
              </a:rPr>
              <a:t>it</a:t>
            </a:r>
          </a:p>
          <a:p>
            <a:pPr marL="383540" lvl="1"/>
            <a:r>
              <a:rPr lang="de-DE" dirty="0" err="1">
                <a:solidFill>
                  <a:srgbClr val="404040"/>
                </a:solidFill>
                <a:latin typeface="Consolas"/>
                <a:cs typeface="Calibri"/>
              </a:rPr>
              <a:t>fruits</a:t>
            </a:r>
            <a:r>
              <a:rPr lang="de-DE" dirty="0">
                <a:solidFill>
                  <a:srgbClr val="404040"/>
                </a:solidFill>
                <a:latin typeface="Consolas"/>
                <a:cs typeface="Calibri"/>
              </a:rPr>
              <a:t> = []</a:t>
            </a:r>
            <a:r>
              <a:rPr lang="de-DE" dirty="0">
                <a:solidFill>
                  <a:srgbClr val="404040"/>
                </a:solidFill>
                <a:latin typeface="Calibri"/>
                <a:cs typeface="Calibri"/>
              </a:rPr>
              <a:t> will </a:t>
            </a:r>
            <a:r>
              <a:rPr lang="de-DE" dirty="0" err="1">
                <a:solidFill>
                  <a:srgbClr val="404040"/>
                </a:solidFill>
                <a:latin typeface="Calibri"/>
                <a:cs typeface="Calibri"/>
              </a:rPr>
              <a:t>replace</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with</a:t>
            </a:r>
            <a:r>
              <a:rPr lang="de-DE" dirty="0">
                <a:solidFill>
                  <a:srgbClr val="404040"/>
                </a:solidFill>
                <a:latin typeface="Calibri"/>
                <a:cs typeface="Calibri"/>
              </a:rPr>
              <a:t> an </a:t>
            </a:r>
            <a:r>
              <a:rPr lang="de-DE" dirty="0" err="1">
                <a:solidFill>
                  <a:srgbClr val="404040"/>
                </a:solidFill>
                <a:latin typeface="Calibri"/>
                <a:cs typeface="Calibri"/>
              </a:rPr>
              <a:t>empty</a:t>
            </a:r>
            <a:r>
              <a:rPr lang="de-DE" dirty="0">
                <a:solidFill>
                  <a:srgbClr val="404040"/>
                </a:solidFill>
                <a:latin typeface="Calibri"/>
                <a:cs typeface="Calibri"/>
              </a:rPr>
              <a:t> </a:t>
            </a:r>
            <a:r>
              <a:rPr lang="de-DE" dirty="0" err="1">
                <a:solidFill>
                  <a:srgbClr val="404040"/>
                </a:solidFill>
                <a:latin typeface="Calibri"/>
                <a:cs typeface="Calibri"/>
              </a:rPr>
              <a:t>list</a:t>
            </a:r>
            <a:r>
              <a:rPr lang="de-DE" dirty="0">
                <a:solidFill>
                  <a:srgbClr val="404040"/>
                </a:solidFill>
                <a:latin typeface="Calibri"/>
                <a:cs typeface="Calibri"/>
              </a:rPr>
              <a:t> </a:t>
            </a:r>
            <a:r>
              <a:rPr lang="de-DE" dirty="0" err="1">
                <a:solidFill>
                  <a:srgbClr val="404040"/>
                </a:solidFill>
                <a:latin typeface="Calibri"/>
                <a:cs typeface="Calibri"/>
              </a:rPr>
              <a:t>only</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variable in </a:t>
            </a:r>
            <a:r>
              <a:rPr lang="de-DE" dirty="0" err="1">
                <a:solidFill>
                  <a:srgbClr val="404040"/>
                </a:solidFill>
                <a:latin typeface="Calibri"/>
                <a:cs typeface="Calibri"/>
              </a:rPr>
              <a:t>question</a:t>
            </a:r>
          </a:p>
          <a:p>
            <a:pPr marL="383540" lvl="1"/>
            <a:r>
              <a:rPr lang="de-DE" dirty="0" err="1">
                <a:solidFill>
                  <a:srgbClr val="404040"/>
                </a:solidFill>
                <a:latin typeface="Calibri"/>
                <a:cs typeface="Calibri"/>
              </a:rPr>
              <a:t>don't</a:t>
            </a:r>
            <a:r>
              <a:rPr lang="de-DE" dirty="0">
                <a:solidFill>
                  <a:srgbClr val="404040"/>
                </a:solidFill>
                <a:latin typeface="Calibri"/>
                <a:cs typeface="Calibri"/>
              </a:rPr>
              <a:t> </a:t>
            </a:r>
            <a:r>
              <a:rPr lang="de-DE" dirty="0" err="1">
                <a:solidFill>
                  <a:srgbClr val="404040"/>
                </a:solidFill>
                <a:latin typeface="Calibri"/>
                <a:cs typeface="Calibri"/>
              </a:rPr>
              <a:t>worry</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a:t>
            </a:r>
            <a:r>
              <a:rPr lang="de-DE" dirty="0" err="1">
                <a:solidFill>
                  <a:srgbClr val="404040"/>
                </a:solidFill>
                <a:latin typeface="Calibri"/>
                <a:cs typeface="Calibri"/>
              </a:rPr>
              <a:t>confuses</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right</a:t>
            </a:r>
            <a:r>
              <a:rPr lang="de-DE" dirty="0">
                <a:solidFill>
                  <a:srgbClr val="404040"/>
                </a:solidFill>
                <a:latin typeface="Calibri"/>
                <a:cs typeface="Calibri"/>
              </a:rPr>
              <a:t> </a:t>
            </a:r>
            <a:r>
              <a:rPr lang="de-DE" dirty="0" err="1">
                <a:solidFill>
                  <a:srgbClr val="404040"/>
                </a:solidFill>
                <a:latin typeface="Calibri"/>
                <a:cs typeface="Calibri"/>
              </a:rPr>
              <a:t>now</a:t>
            </a:r>
            <a:r>
              <a:rPr lang="de-DE" dirty="0">
                <a:solidFill>
                  <a:srgbClr val="404040"/>
                </a:solidFill>
                <a:latin typeface="Calibri"/>
                <a:cs typeface="Calibri"/>
              </a:rPr>
              <a:t> –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lecture</a:t>
            </a:r>
            <a:r>
              <a:rPr lang="de-DE" dirty="0">
                <a:solidFill>
                  <a:srgbClr val="404040"/>
                </a:solidFill>
                <a:latin typeface="Calibri"/>
                <a:cs typeface="Calibri"/>
              </a:rPr>
              <a:t> on OOP will </a:t>
            </a:r>
            <a:r>
              <a:rPr lang="de-DE" dirty="0" err="1">
                <a:solidFill>
                  <a:srgbClr val="404040"/>
                </a:solidFill>
                <a:latin typeface="Calibri"/>
                <a:cs typeface="Calibri"/>
              </a:rPr>
              <a:t>give</a:t>
            </a:r>
            <a:r>
              <a:rPr lang="de-DE" dirty="0">
                <a:solidFill>
                  <a:srgbClr val="404040"/>
                </a:solidFill>
                <a:latin typeface="Calibri"/>
                <a:cs typeface="Calibri"/>
              </a:rPr>
              <a:t> </a:t>
            </a:r>
            <a:r>
              <a:rPr lang="de-DE" dirty="0" err="1">
                <a:solidFill>
                  <a:srgbClr val="404040"/>
                </a:solidFill>
                <a:latin typeface="Calibri"/>
                <a:cs typeface="Calibri"/>
              </a:rPr>
              <a:t>more</a:t>
            </a:r>
            <a:r>
              <a:rPr lang="de-DE" dirty="0">
                <a:solidFill>
                  <a:srgbClr val="404040"/>
                </a:solidFill>
                <a:latin typeface="Calibri"/>
                <a:cs typeface="Calibri"/>
              </a:rPr>
              <a:t> </a:t>
            </a:r>
            <a:r>
              <a:rPr lang="de-DE" dirty="0" err="1">
                <a:solidFill>
                  <a:srgbClr val="404040"/>
                </a:solidFill>
                <a:latin typeface="Calibri"/>
                <a:cs typeface="Calibri"/>
              </a:rPr>
              <a:t>insight</a:t>
            </a:r>
            <a:r>
              <a:rPr lang="de-DE" dirty="0">
                <a:solidFill>
                  <a:srgbClr val="404040"/>
                </a:solidFill>
                <a:latin typeface="Calibri"/>
                <a:cs typeface="Calibri"/>
              </a:rPr>
              <a:t>!</a:t>
            </a:r>
            <a:endParaRPr lang="de-DE">
              <a:solidFill>
                <a:schemeClr val="tx1"/>
              </a:solidFill>
            </a:endParaRPr>
          </a:p>
        </p:txBody>
      </p:sp>
    </p:spTree>
    <p:extLst>
      <p:ext uri="{BB962C8B-B14F-4D97-AF65-F5344CB8AC3E}">
        <p14:creationId xmlns:p14="http://schemas.microsoft.com/office/powerpoint/2010/main" val="3527468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a:cs typeface="Calibri Light"/>
              </a:rPr>
              <a:t>List </a:t>
            </a:r>
            <a:r>
              <a:rPr lang="de-DE" dirty="0" err="1">
                <a:cs typeface="Calibri Light"/>
              </a:rPr>
              <a:t>Functions</a:t>
            </a:r>
            <a:r>
              <a:rPr lang="de-DE" dirty="0">
                <a:cs typeface="Calibri Light"/>
              </a:rPr>
              <a:t>: Pop()</a:t>
            </a:r>
            <a:endParaRPr lang="de-DE" dirty="0" err="1"/>
          </a:p>
        </p:txBody>
      </p:sp>
      <p:sp>
        <p:nvSpPr>
          <p:cNvPr id="3" name="Inhaltsplatzhalter 2">
            <a:extLst>
              <a:ext uri="{FF2B5EF4-FFF2-40B4-BE49-F238E27FC236}">
                <a16:creationId xmlns="" xmlns:a16="http://schemas.microsoft.com/office/drawing/2014/main" id="{CAD484F6-3659-4B76-8A9F-007637CBA92F}"/>
              </a:ext>
            </a:extLst>
          </p:cNvPr>
          <p:cNvSpPr>
            <a:spLocks noGrp="1"/>
          </p:cNvSpPr>
          <p:nvPr>
            <p:ph idx="1"/>
          </p:nvPr>
        </p:nvSpPr>
        <p:spPr>
          <a:xfrm>
            <a:off x="1097280" y="1845734"/>
            <a:ext cx="10058400" cy="2456228"/>
          </a:xfrm>
        </p:spPr>
        <p:txBody>
          <a:bodyPr vert="horz" lIns="0" tIns="45720" rIns="0" bIns="45720" rtlCol="0" anchor="t">
            <a:normAutofit/>
          </a:bodyPr>
          <a:lstStyle/>
          <a:p>
            <a:pPr marL="182245" indent="-182245"/>
            <a:r>
              <a:rPr lang="de-DE" dirty="0" err="1">
                <a:latin typeface="Consolas"/>
                <a:cs typeface="Calibri"/>
              </a:rPr>
              <a:t>pop</a:t>
            </a:r>
            <a:r>
              <a:rPr lang="de-DE" dirty="0">
                <a:latin typeface="Consolas"/>
                <a:cs typeface="Calibri"/>
              </a:rPr>
              <a:t>() </a:t>
            </a:r>
            <a:r>
              <a:rPr lang="de-DE" dirty="0" err="1">
                <a:latin typeface="Calibri"/>
                <a:cs typeface="Calibri"/>
              </a:rPr>
              <a:t>removes</a:t>
            </a:r>
            <a:r>
              <a:rPr lang="de-DE" dirty="0">
                <a:solidFill>
                  <a:srgbClr val="404040"/>
                </a:solidFill>
                <a:cs typeface="Calibri"/>
              </a:rPr>
              <a:t> </a:t>
            </a:r>
            <a:r>
              <a:rPr lang="de-DE" b="1" dirty="0">
                <a:solidFill>
                  <a:srgbClr val="404040"/>
                </a:solidFill>
                <a:cs typeface="Calibri"/>
              </a:rPr>
              <a:t>and </a:t>
            </a:r>
            <a:r>
              <a:rPr lang="de-DE" b="1" dirty="0" err="1">
                <a:solidFill>
                  <a:srgbClr val="404040"/>
                </a:solidFill>
                <a:cs typeface="Calibri"/>
              </a:rPr>
              <a:t>returns</a:t>
            </a:r>
            <a:r>
              <a:rPr lang="de-DE" dirty="0">
                <a:solidFill>
                  <a:srgbClr val="404040"/>
                </a:solidFill>
                <a:cs typeface="Calibri"/>
              </a:rPr>
              <a:t> an item </a:t>
            </a:r>
            <a:r>
              <a:rPr lang="de-DE" dirty="0" err="1">
                <a:solidFill>
                  <a:srgbClr val="404040"/>
                </a:solidFill>
                <a:cs typeface="Calibri"/>
              </a:rPr>
              <a:t>from</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list</a:t>
            </a:r>
            <a:r>
              <a:rPr lang="de-DE" dirty="0">
                <a:solidFill>
                  <a:srgbClr val="404040"/>
                </a:solidFill>
                <a:cs typeface="Calibri"/>
              </a:rPr>
              <a:t> (</a:t>
            </a:r>
            <a:r>
              <a:rPr lang="de-DE" dirty="0" err="1">
                <a:solidFill>
                  <a:srgbClr val="404040"/>
                </a:solidFill>
                <a:cs typeface="Calibri"/>
              </a:rPr>
              <a:t>by</a:t>
            </a:r>
            <a:r>
              <a:rPr lang="de-DE" dirty="0">
                <a:solidFill>
                  <a:srgbClr val="404040"/>
                </a:solidFill>
                <a:cs typeface="Calibri"/>
              </a:rPr>
              <a:t> </a:t>
            </a:r>
            <a:r>
              <a:rPr lang="de-DE" dirty="0" err="1">
                <a:solidFill>
                  <a:srgbClr val="404040"/>
                </a:solidFill>
                <a:cs typeface="Calibri"/>
              </a:rPr>
              <a:t>default</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last </a:t>
            </a:r>
            <a:r>
              <a:rPr lang="de-DE" dirty="0" err="1">
                <a:solidFill>
                  <a:srgbClr val="404040"/>
                </a:solidFill>
                <a:cs typeface="Calibri"/>
              </a:rPr>
              <a:t>one</a:t>
            </a:r>
            <a:r>
              <a:rPr lang="de-DE" dirty="0">
                <a:solidFill>
                  <a:srgbClr val="404040"/>
                </a:solidFill>
                <a:cs typeface="Calibri"/>
              </a:rPr>
              <a:t>)</a:t>
            </a:r>
            <a:endParaRPr lang="de-DE" dirty="0" err="1">
              <a:solidFill>
                <a:schemeClr val="tx1"/>
              </a:solidFill>
              <a:cs typeface="Calibri"/>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27</a:t>
            </a:fld>
            <a:endParaRPr lang="en-GB"/>
          </a:p>
        </p:txBody>
      </p:sp>
      <p:sp>
        <p:nvSpPr>
          <p:cNvPr id="6" name="Textfeld 5">
            <a:extLst>
              <a:ext uri="{FF2B5EF4-FFF2-40B4-BE49-F238E27FC236}">
                <a16:creationId xmlns="" xmlns:a16="http://schemas.microsoft.com/office/drawing/2014/main" id="{71220873-D656-403A-8155-A3047C12B0FB}"/>
              </a:ext>
            </a:extLst>
          </p:cNvPr>
          <p:cNvSpPr txBox="1"/>
          <p:nvPr/>
        </p:nvSpPr>
        <p:spPr>
          <a:xfrm>
            <a:off x="1187567" y="2459965"/>
            <a:ext cx="9956694"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fruits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'apple'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'pear'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'banana</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last </a:t>
            </a:r>
            <a:r>
              <a:rPr lang="en-US" b="1" dirty="0">
                <a:solidFill>
                  <a:srgbClr val="000080"/>
                </a:solidFill>
                <a:latin typeface="Consolas"/>
              </a:rPr>
              <a:t>=</a:t>
            </a:r>
            <a:r>
              <a:rPr lang="en-US" dirty="0">
                <a:solidFill>
                  <a:srgbClr val="000000"/>
                </a:solidFill>
                <a:latin typeface="Consolas"/>
              </a:rPr>
              <a:t> </a:t>
            </a:r>
            <a:r>
              <a:rPr lang="en-US" dirty="0" err="1">
                <a:solidFill>
                  <a:srgbClr val="000000"/>
                </a:solidFill>
                <a:latin typeface="Consolas"/>
              </a:rPr>
              <a:t>fruits</a:t>
            </a:r>
            <a:r>
              <a:rPr lang="en-US" b="1" dirty="0" err="1">
                <a:solidFill>
                  <a:srgbClr val="000080"/>
                </a:solidFill>
                <a:latin typeface="Consolas"/>
              </a:rPr>
              <a:t>.</a:t>
            </a:r>
            <a:r>
              <a:rPr lang="en-US" dirty="0" err="1">
                <a:solidFill>
                  <a:srgbClr val="000000"/>
                </a:solidFill>
                <a:latin typeface="Consolas"/>
              </a:rPr>
              <a:t>pop</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first </a:t>
            </a:r>
            <a:r>
              <a:rPr lang="en-US" b="1" dirty="0">
                <a:solidFill>
                  <a:srgbClr val="000080"/>
                </a:solidFill>
                <a:latin typeface="Consolas"/>
              </a:rPr>
              <a:t>=</a:t>
            </a:r>
            <a:r>
              <a:rPr lang="en-US" dirty="0">
                <a:solidFill>
                  <a:srgbClr val="000000"/>
                </a:solidFill>
                <a:latin typeface="Consolas"/>
              </a:rPr>
              <a:t> </a:t>
            </a:r>
            <a:r>
              <a:rPr lang="en-US" dirty="0" err="1" smtClean="0">
                <a:solidFill>
                  <a:srgbClr val="000000"/>
                </a:solidFill>
                <a:latin typeface="Consolas"/>
              </a:rPr>
              <a:t>fruits</a:t>
            </a:r>
            <a:r>
              <a:rPr lang="en-US" b="1" dirty="0" err="1" smtClean="0">
                <a:solidFill>
                  <a:srgbClr val="000080"/>
                </a:solidFill>
                <a:latin typeface="Consolas"/>
              </a:rPr>
              <a:t>.</a:t>
            </a:r>
            <a:r>
              <a:rPr lang="en-US" dirty="0" err="1" smtClean="0">
                <a:solidFill>
                  <a:srgbClr val="000000"/>
                </a:solidFill>
                <a:latin typeface="Consolas"/>
              </a:rPr>
              <a:t>pop</a:t>
            </a:r>
            <a:r>
              <a:rPr lang="en-US" b="1" dirty="0" smtClean="0">
                <a:solidFill>
                  <a:srgbClr val="000080"/>
                </a:solidFill>
                <a:latin typeface="Consolas"/>
              </a:rPr>
              <a:t>(</a:t>
            </a:r>
            <a:r>
              <a:rPr lang="en-US" dirty="0" smtClean="0">
                <a:solidFill>
                  <a:srgbClr val="FF0000"/>
                </a:solidFill>
                <a:latin typeface="Consolas"/>
              </a:rPr>
              <a:t>0</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last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first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8" name="Textfeld 7">
            <a:extLst>
              <a:ext uri="{FF2B5EF4-FFF2-40B4-BE49-F238E27FC236}">
                <a16:creationId xmlns="" xmlns:a16="http://schemas.microsoft.com/office/drawing/2014/main" id="{95B35778-63BE-498E-9F6E-18639971D5DB}"/>
              </a:ext>
            </a:extLst>
          </p:cNvPr>
          <p:cNvSpPr txBox="1"/>
          <p:nvPr/>
        </p:nvSpPr>
        <p:spPr>
          <a:xfrm>
            <a:off x="1187568" y="430027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p:txBody>
      </p:sp>
      <p:sp>
        <p:nvSpPr>
          <p:cNvPr id="10" name="Textfeld 9">
            <a:extLst>
              <a:ext uri="{FF2B5EF4-FFF2-40B4-BE49-F238E27FC236}">
                <a16:creationId xmlns="" xmlns:a16="http://schemas.microsoft.com/office/drawing/2014/main" id="{A12538C3-5C6C-4806-BD43-B83B3240E94A}"/>
              </a:ext>
            </a:extLst>
          </p:cNvPr>
          <p:cNvSpPr txBox="1"/>
          <p:nvPr/>
        </p:nvSpPr>
        <p:spPr>
          <a:xfrm>
            <a:off x="1187567" y="4789098"/>
            <a:ext cx="9956694"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pear</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banana</a:t>
            </a:r>
            <a:endParaRPr lang="de-DE" dirty="0">
              <a:latin typeface="Consolas"/>
            </a:endParaRPr>
          </a:p>
          <a:p>
            <a:r>
              <a:rPr lang="de-DE" dirty="0" err="1" smtClean="0">
                <a:latin typeface="Consolas"/>
              </a:rPr>
              <a:t>apple</a:t>
            </a:r>
            <a:r>
              <a:rPr lang="de-DE" dirty="0" smtClean="0">
                <a:latin typeface="Consolas"/>
              </a:rPr>
              <a:t> </a:t>
            </a:r>
            <a:endParaRPr lang="de-DE" dirty="0">
              <a:effectLst/>
            </a:endParaRPr>
          </a:p>
        </p:txBody>
      </p:sp>
    </p:spTree>
    <p:extLst>
      <p:ext uri="{BB962C8B-B14F-4D97-AF65-F5344CB8AC3E}">
        <p14:creationId xmlns:p14="http://schemas.microsoft.com/office/powerpoint/2010/main" val="3431474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a:cs typeface="Calibri Light"/>
              </a:rPr>
              <a:t>Lists: </a:t>
            </a:r>
            <a:r>
              <a:rPr lang="de-DE" dirty="0" err="1">
                <a:cs typeface="Calibri Light"/>
              </a:rPr>
              <a:t>Usage</a:t>
            </a:r>
            <a:endParaRPr lang="de-DE" dirty="0" err="1"/>
          </a:p>
        </p:txBody>
      </p:sp>
      <p:sp>
        <p:nvSpPr>
          <p:cNvPr id="3" name="Inhaltsplatzhalter 2">
            <a:extLst>
              <a:ext uri="{FF2B5EF4-FFF2-40B4-BE49-F238E27FC236}">
                <a16:creationId xmlns="" xmlns:a16="http://schemas.microsoft.com/office/drawing/2014/main" id="{CAD484F6-3659-4B76-8A9F-007637CBA92F}"/>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are</a:t>
            </a:r>
            <a:r>
              <a:rPr lang="de-DE" dirty="0">
                <a:cs typeface="Calibri"/>
              </a:rPr>
              <a:t> </a:t>
            </a:r>
            <a:r>
              <a:rPr lang="de-DE" dirty="0" err="1">
                <a:cs typeface="Calibri"/>
              </a:rPr>
              <a:t>probably</a:t>
            </a:r>
            <a:r>
              <a:rPr lang="de-DE" dirty="0">
                <a:cs typeface="Calibri"/>
              </a:rPr>
              <a:t> </a:t>
            </a:r>
            <a:r>
              <a:rPr lang="de-DE" dirty="0" err="1">
                <a:cs typeface="Calibri"/>
              </a:rPr>
              <a:t>the</a:t>
            </a:r>
            <a:r>
              <a:rPr lang="de-DE" dirty="0">
                <a:cs typeface="Calibri"/>
              </a:rPr>
              <a:t> </a:t>
            </a:r>
            <a:r>
              <a:rPr lang="de-DE" b="1" dirty="0" err="1">
                <a:cs typeface="Calibri"/>
              </a:rPr>
              <a:t>most</a:t>
            </a:r>
            <a:r>
              <a:rPr lang="de-DE" b="1" dirty="0">
                <a:cs typeface="Calibri"/>
              </a:rPr>
              <a:t> </a:t>
            </a:r>
            <a:r>
              <a:rPr lang="de-DE" b="1" dirty="0" err="1">
                <a:cs typeface="Calibri"/>
              </a:rPr>
              <a:t>widely</a:t>
            </a:r>
            <a:r>
              <a:rPr lang="de-DE" b="1" dirty="0">
                <a:cs typeface="Calibri"/>
              </a:rPr>
              <a:t> </a:t>
            </a:r>
            <a:r>
              <a:rPr lang="de-DE" b="1" dirty="0" err="1">
                <a:cs typeface="Calibri"/>
              </a:rPr>
              <a:t>used</a:t>
            </a:r>
            <a:r>
              <a:rPr lang="de-DE" dirty="0">
                <a:cs typeface="Calibri"/>
              </a:rPr>
              <a:t> </a:t>
            </a:r>
            <a:r>
              <a:rPr lang="de-DE" dirty="0" err="1">
                <a:cs typeface="Calibri"/>
              </a:rPr>
              <a:t>collection</a:t>
            </a:r>
            <a:r>
              <a:rPr lang="de-DE" dirty="0">
                <a:cs typeface="Calibri"/>
              </a:rPr>
              <a:t> type</a:t>
            </a:r>
          </a:p>
          <a:p>
            <a:pPr marL="182245" indent="-182245"/>
            <a:r>
              <a:rPr lang="de-DE" dirty="0" err="1">
                <a:cs typeface="Calibri"/>
              </a:rPr>
              <a:t>Though</a:t>
            </a:r>
            <a:r>
              <a:rPr lang="de-DE" dirty="0">
                <a:cs typeface="Calibri"/>
              </a:rPr>
              <a:t> </a:t>
            </a:r>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save </a:t>
            </a:r>
            <a:r>
              <a:rPr lang="de-DE" dirty="0" err="1">
                <a:cs typeface="Calibri"/>
              </a:rPr>
              <a:t>data</a:t>
            </a:r>
            <a:r>
              <a:rPr lang="de-DE" dirty="0">
                <a:cs typeface="Calibri"/>
              </a:rPr>
              <a:t> </a:t>
            </a:r>
            <a:r>
              <a:rPr lang="de-DE" dirty="0" err="1">
                <a:cs typeface="Calibri"/>
              </a:rPr>
              <a:t>of</a:t>
            </a:r>
            <a:r>
              <a:rPr lang="de-DE" dirty="0">
                <a:cs typeface="Calibri"/>
              </a:rPr>
              <a:t> different </a:t>
            </a:r>
            <a:r>
              <a:rPr lang="de-DE" dirty="0" err="1">
                <a:cs typeface="Calibri"/>
              </a:rPr>
              <a:t>types</a:t>
            </a:r>
            <a:r>
              <a:rPr lang="de-DE" dirty="0">
                <a:cs typeface="Calibri"/>
              </a:rPr>
              <a:t> in </a:t>
            </a:r>
            <a:r>
              <a:rPr lang="de-DE" dirty="0" err="1">
                <a:cs typeface="Calibri"/>
              </a:rPr>
              <a:t>lists</a:t>
            </a:r>
            <a:r>
              <a:rPr lang="de-DE" dirty="0">
                <a:cs typeface="Calibri"/>
              </a:rPr>
              <a:t>, </a:t>
            </a:r>
            <a:r>
              <a:rPr lang="de-DE" dirty="0" err="1">
                <a:cs typeface="Calibri"/>
              </a:rPr>
              <a:t>we</a:t>
            </a:r>
            <a:r>
              <a:rPr lang="de-DE" dirty="0">
                <a:cs typeface="Calibri"/>
              </a:rPr>
              <a:t> </a:t>
            </a:r>
            <a:r>
              <a:rPr lang="de-DE" dirty="0" err="1">
                <a:cs typeface="Calibri"/>
              </a:rPr>
              <a:t>usually</a:t>
            </a:r>
            <a:r>
              <a:rPr lang="de-DE" dirty="0">
                <a:cs typeface="Calibri"/>
              </a:rPr>
              <a:t> </a:t>
            </a:r>
            <a:r>
              <a:rPr lang="de-DE" dirty="0" err="1">
                <a:cs typeface="Calibri"/>
              </a:rPr>
              <a:t>use</a:t>
            </a:r>
            <a:r>
              <a:rPr lang="de-DE" dirty="0">
                <a:cs typeface="Calibri"/>
              </a:rPr>
              <a:t> </a:t>
            </a:r>
            <a:r>
              <a:rPr lang="de-DE" dirty="0" err="1">
                <a:cs typeface="Calibri"/>
              </a:rPr>
              <a:t>them</a:t>
            </a:r>
            <a:r>
              <a:rPr lang="de-DE" dirty="0">
                <a:cs typeface="Calibri"/>
              </a:rPr>
              <a:t> </a:t>
            </a:r>
            <a:r>
              <a:rPr lang="de-DE" dirty="0" err="1">
                <a:cs typeface="Calibri"/>
              </a:rPr>
              <a:t>for</a:t>
            </a:r>
            <a:r>
              <a:rPr lang="de-DE" dirty="0">
                <a:cs typeface="Calibri"/>
              </a:rPr>
              <a:t> </a:t>
            </a:r>
            <a:r>
              <a:rPr lang="de-DE" b="1" dirty="0" err="1">
                <a:cs typeface="Calibri"/>
              </a:rPr>
              <a:t>homogeneous</a:t>
            </a:r>
            <a:r>
              <a:rPr lang="de-DE" b="1" dirty="0">
                <a:cs typeface="Calibri"/>
              </a:rPr>
              <a:t> </a:t>
            </a:r>
            <a:r>
              <a:rPr lang="de-DE" b="1" dirty="0" err="1" smtClean="0">
                <a:cs typeface="Calibri"/>
              </a:rPr>
              <a:t>data</a:t>
            </a:r>
            <a:endParaRPr lang="de-DE" b="1" dirty="0"/>
          </a:p>
          <a:p>
            <a:pPr marL="182245" indent="-182245"/>
            <a:r>
              <a:rPr lang="de-DE" dirty="0" err="1" smtClean="0"/>
              <a:t>Examples</a:t>
            </a:r>
            <a:r>
              <a:rPr lang="de-DE" dirty="0" smtClean="0"/>
              <a:t> </a:t>
            </a:r>
            <a:r>
              <a:rPr lang="de-DE" dirty="0" err="1" smtClean="0"/>
              <a:t>are</a:t>
            </a:r>
            <a:r>
              <a:rPr lang="de-DE" dirty="0" smtClean="0"/>
              <a:t> </a:t>
            </a:r>
            <a:r>
              <a:rPr lang="de-DE" dirty="0" err="1" smtClean="0"/>
              <a:t>therefore</a:t>
            </a:r>
            <a:r>
              <a:rPr lang="de-DE" dirty="0" smtClean="0"/>
              <a:t> diverse</a:t>
            </a:r>
          </a:p>
          <a:p>
            <a:pPr marL="383730" lvl="1" indent="-182245"/>
            <a:r>
              <a:rPr lang="de-DE" dirty="0" err="1" smtClean="0"/>
              <a:t>Names</a:t>
            </a:r>
            <a:r>
              <a:rPr lang="de-DE" dirty="0" smtClean="0"/>
              <a:t> </a:t>
            </a:r>
            <a:r>
              <a:rPr lang="de-DE" dirty="0" err="1" smtClean="0"/>
              <a:t>of</a:t>
            </a:r>
            <a:r>
              <a:rPr lang="de-DE" dirty="0" smtClean="0"/>
              <a:t> </a:t>
            </a:r>
            <a:r>
              <a:rPr lang="de-DE" dirty="0" err="1" smtClean="0"/>
              <a:t>people</a:t>
            </a:r>
            <a:r>
              <a:rPr lang="de-DE" dirty="0" smtClean="0"/>
              <a:t> in </a:t>
            </a:r>
            <a:r>
              <a:rPr lang="de-DE" dirty="0" err="1" smtClean="0"/>
              <a:t>this</a:t>
            </a:r>
            <a:r>
              <a:rPr lang="de-DE" dirty="0" smtClean="0"/>
              <a:t> </a:t>
            </a:r>
            <a:r>
              <a:rPr lang="de-DE" dirty="0" err="1" smtClean="0"/>
              <a:t>class</a:t>
            </a:r>
            <a:endParaRPr lang="de-DE" dirty="0" smtClean="0"/>
          </a:p>
          <a:p>
            <a:pPr marL="383730" lvl="1" indent="-182245"/>
            <a:r>
              <a:rPr lang="de-DE" dirty="0" smtClean="0"/>
              <a:t>Restaurant </a:t>
            </a:r>
            <a:r>
              <a:rPr lang="de-DE" dirty="0" err="1" smtClean="0"/>
              <a:t>menu</a:t>
            </a:r>
            <a:endParaRPr lang="de-DE" dirty="0" smtClean="0"/>
          </a:p>
          <a:p>
            <a:pPr marL="383730" lvl="1" indent="-182245"/>
            <a:r>
              <a:rPr lang="de-DE" dirty="0" smtClean="0"/>
              <a:t>Songs on an </a:t>
            </a:r>
            <a:r>
              <a:rPr lang="de-DE" dirty="0" err="1" smtClean="0"/>
              <a:t>album</a:t>
            </a:r>
            <a:endParaRPr lang="de-DE" dirty="0" smtClean="0"/>
          </a:p>
          <a:p>
            <a:pPr marL="383730" lvl="1" indent="-182245"/>
            <a:r>
              <a:rPr lang="de-DE" dirty="0" smtClean="0"/>
              <a:t>…</a:t>
            </a:r>
            <a:endParaRPr lang="de-DE" dirty="0"/>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28</a:t>
            </a:fld>
            <a:endParaRPr lang="en-GB"/>
          </a:p>
        </p:txBody>
      </p:sp>
    </p:spTree>
    <p:extLst>
      <p:ext uri="{BB962C8B-B14F-4D97-AF65-F5344CB8AC3E}">
        <p14:creationId xmlns:p14="http://schemas.microsoft.com/office/powerpoint/2010/main" val="1025323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a:cs typeface="Calibri Light"/>
              </a:rPr>
              <a:t>Sets</a:t>
            </a:r>
            <a:endParaRPr lang="de-DE" dirty="0"/>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29</a:t>
            </a:fld>
            <a:endParaRPr lang="en-GB"/>
          </a:p>
        </p:txBody>
      </p:sp>
    </p:spTree>
    <p:extLst>
      <p:ext uri="{BB962C8B-B14F-4D97-AF65-F5344CB8AC3E}">
        <p14:creationId xmlns:p14="http://schemas.microsoft.com/office/powerpoint/2010/main" val="3460218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4A91D72-4AD0-4902-940F-2B0D6A98CAFF}"/>
              </a:ext>
            </a:extLst>
          </p:cNvPr>
          <p:cNvSpPr>
            <a:spLocks noGrp="1"/>
          </p:cNvSpPr>
          <p:nvPr>
            <p:ph type="title"/>
          </p:nvPr>
        </p:nvSpPr>
        <p:spPr/>
        <p:txBody>
          <a:bodyPr/>
          <a:lstStyle/>
          <a:p>
            <a:r>
              <a:rPr lang="en-GB" dirty="0"/>
              <a:t>Last Week's Homework</a:t>
            </a:r>
          </a:p>
        </p:txBody>
      </p:sp>
      <p:sp>
        <p:nvSpPr>
          <p:cNvPr id="4" name="Slide Number Placeholder 3">
            <a:extLst>
              <a:ext uri="{FF2B5EF4-FFF2-40B4-BE49-F238E27FC236}">
                <a16:creationId xmlns="" xmlns:a16="http://schemas.microsoft.com/office/drawing/2014/main" id="{7B5A8143-3286-41DD-B232-3C231D696F35}"/>
              </a:ext>
            </a:extLst>
          </p:cNvPr>
          <p:cNvSpPr>
            <a:spLocks noGrp="1"/>
          </p:cNvSpPr>
          <p:nvPr>
            <p:ph type="sldNum" sz="quarter" idx="12"/>
          </p:nvPr>
        </p:nvSpPr>
        <p:spPr/>
        <p:txBody>
          <a:bodyPr/>
          <a:lstStyle/>
          <a:p>
            <a:fld id="{89C4E583-6443-4199-AF95-A2ECCC288D48}" type="slidenum">
              <a:rPr lang="en-GB" smtClean="0"/>
              <a:pPr/>
              <a:t>3</a:t>
            </a:fld>
            <a:endParaRPr lang="en-GB"/>
          </a:p>
        </p:txBody>
      </p:sp>
    </p:spTree>
    <p:extLst>
      <p:ext uri="{BB962C8B-B14F-4D97-AF65-F5344CB8AC3E}">
        <p14:creationId xmlns:p14="http://schemas.microsoft.com/office/powerpoint/2010/main" val="159765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a:cs typeface="Calibri Light"/>
              </a:rPr>
              <a:t>Sets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Sets </a:t>
            </a:r>
            <a:r>
              <a:rPr lang="de-DE" dirty="0" err="1">
                <a:cs typeface="Calibri"/>
              </a:rPr>
              <a:t>are</a:t>
            </a:r>
            <a:r>
              <a:rPr lang="de-DE" dirty="0">
                <a:cs typeface="Calibri"/>
              </a:rPr>
              <a:t> mutable, </a:t>
            </a:r>
            <a:r>
              <a:rPr lang="de-DE" dirty="0" err="1">
                <a:cs typeface="Calibri"/>
              </a:rPr>
              <a:t>unordered</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b="1" dirty="0" err="1">
                <a:cs typeface="Calibri"/>
              </a:rPr>
              <a:t>unique</a:t>
            </a:r>
            <a:r>
              <a:rPr lang="de-DE" b="1" dirty="0">
                <a:cs typeface="Calibri"/>
              </a:rPr>
              <a:t> </a:t>
            </a:r>
            <a:r>
              <a:rPr lang="de-DE" dirty="0" err="1">
                <a:cs typeface="Calibri"/>
              </a:rPr>
              <a:t>elements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easily</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30</a:t>
            </a:fld>
            <a:endParaRPr lang="en-GB"/>
          </a:p>
        </p:txBody>
      </p:sp>
      <p:sp>
        <p:nvSpPr>
          <p:cNvPr id="6" name="Textfeld 5">
            <a:extLst>
              <a:ext uri="{FF2B5EF4-FFF2-40B4-BE49-F238E27FC236}">
                <a16:creationId xmlns="" xmlns:a16="http://schemas.microsoft.com/office/drawing/2014/main" id="{DF5E470A-8834-46C8-B61E-596CEE55F855}"/>
              </a:ext>
            </a:extLst>
          </p:cNvPr>
          <p:cNvSpPr txBox="1"/>
          <p:nvPr/>
        </p:nvSpPr>
        <p:spPr>
          <a:xfrm>
            <a:off x="1245077" y="2431211"/>
            <a:ext cx="9936067"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216320" y="4027097"/>
            <a:ext cx="996482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245077" y="333698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71612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a:cs typeface="Calibri Light"/>
              </a:rPr>
              <a:t>Sets: </a:t>
            </a:r>
            <a:r>
              <a:rPr lang="de-DE" dirty="0" err="1">
                <a:cs typeface="Calibri Light"/>
              </a:rPr>
              <a:t>Extending</a:t>
            </a:r>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add</a:t>
            </a:r>
            <a:r>
              <a:rPr lang="de-DE" dirty="0">
                <a:cs typeface="Calibri"/>
              </a:rPr>
              <a:t> </a:t>
            </a:r>
            <a:r>
              <a:rPr lang="de-DE" dirty="0" err="1">
                <a:cs typeface="Calibri"/>
              </a:rPr>
              <a:t>another</a:t>
            </a:r>
            <a:r>
              <a:rPr lang="de-DE" dirty="0">
                <a:cs typeface="Calibri"/>
              </a:rPr>
              <a:t> item </a:t>
            </a:r>
            <a:r>
              <a:rPr lang="de-DE" dirty="0" err="1">
                <a:cs typeface="Calibri"/>
              </a:rPr>
              <a:t>to</a:t>
            </a:r>
            <a:r>
              <a:rPr lang="de-DE" dirty="0">
                <a:cs typeface="Calibri"/>
              </a:rPr>
              <a:t> a </a:t>
            </a:r>
            <a:r>
              <a:rPr lang="de-DE" dirty="0" err="1">
                <a:cs typeface="Calibri"/>
              </a:rPr>
              <a:t>set</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add</a:t>
            </a:r>
            <a:r>
              <a:rPr lang="de-DE" dirty="0">
                <a:latin typeface="Consolas"/>
                <a:cs typeface="Calibri"/>
              </a:rPr>
              <a:t>()</a:t>
            </a:r>
            <a:endParaRPr lang="de-DE" dirty="0">
              <a:cs typeface="Calibri"/>
            </a:endParaRP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6" name="Textfeld 5">
            <a:extLst>
              <a:ext uri="{FF2B5EF4-FFF2-40B4-BE49-F238E27FC236}">
                <a16:creationId xmlns="" xmlns:a16="http://schemas.microsoft.com/office/drawing/2014/main" id="{DF5E470A-8834-46C8-B61E-596CEE55F855}"/>
              </a:ext>
            </a:extLst>
          </p:cNvPr>
          <p:cNvSpPr txBox="1"/>
          <p:nvPr/>
        </p:nvSpPr>
        <p:spPr>
          <a:xfrm>
            <a:off x="1245077" y="2416833"/>
            <a:ext cx="991291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fruits</a:t>
            </a:r>
            <a:r>
              <a:rPr lang="de-DE" b="1" dirty="0" err="1" smtClean="0">
                <a:solidFill>
                  <a:srgbClr val="000080"/>
                </a:solidFill>
                <a:latin typeface="Consolas"/>
              </a:rPr>
              <a:t>.</a:t>
            </a:r>
            <a:r>
              <a:rPr lang="de-DE" dirty="0" err="1" smtClean="0">
                <a:solidFill>
                  <a:srgbClr val="000000"/>
                </a:solidFill>
                <a:latin typeface="Consolas"/>
              </a:rPr>
              <a:t>add</a:t>
            </a:r>
            <a:r>
              <a:rPr lang="de-DE" b="1" dirty="0">
                <a:solidFill>
                  <a:srgbClr val="000080"/>
                </a:solidFill>
                <a:latin typeface="Consolas"/>
              </a:rPr>
              <a:t>(</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216319" y="4012719"/>
            <a:ext cx="994167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216322" y="348076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Tree>
    <p:extLst>
      <p:ext uri="{BB962C8B-B14F-4D97-AF65-F5344CB8AC3E}">
        <p14:creationId xmlns:p14="http://schemas.microsoft.com/office/powerpoint/2010/main" val="1708688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set</a:t>
            </a:r>
            <a:r>
              <a:rPr lang="de-DE" dirty="0">
                <a:cs typeface="Calibri"/>
              </a:rPr>
              <a:t> </a:t>
            </a:r>
            <a:r>
              <a:rPr lang="de-DE" dirty="0" err="1">
                <a:cs typeface="Calibri"/>
              </a:rPr>
              <a:t>operators</a:t>
            </a:r>
            <a:r>
              <a:rPr lang="de-DE" dirty="0">
                <a:cs typeface="Calibri"/>
              </a:rPr>
              <a:t> </a:t>
            </a:r>
            <a:r>
              <a:rPr lang="de-DE" dirty="0" err="1">
                <a:cs typeface="Calibri"/>
              </a:rPr>
              <a:t>to</a:t>
            </a:r>
            <a:r>
              <a:rPr lang="de-DE" dirty="0">
                <a:cs typeface="Calibri"/>
              </a:rPr>
              <a:t> </a:t>
            </a:r>
            <a:r>
              <a:rPr lang="de-DE" dirty="0" err="1">
                <a:cs typeface="Calibri"/>
              </a:rPr>
              <a:t>easily</a:t>
            </a:r>
            <a:r>
              <a:rPr lang="de-DE" dirty="0">
                <a:cs typeface="Calibri"/>
              </a:rPr>
              <a:t> </a:t>
            </a:r>
            <a:r>
              <a:rPr lang="de-DE" dirty="0" err="1">
                <a:cs typeface="Calibri"/>
              </a:rPr>
              <a:t>determine</a:t>
            </a:r>
            <a:r>
              <a:rPr lang="de-DE" dirty="0">
                <a:cs typeface="Calibri"/>
              </a:rPr>
              <a:t> </a:t>
            </a:r>
            <a:r>
              <a:rPr lang="de-DE" dirty="0" err="1">
                <a:cs typeface="Calibri"/>
              </a:rPr>
              <a:t>commonalities</a:t>
            </a:r>
            <a:r>
              <a:rPr lang="de-DE" dirty="0">
                <a:cs typeface="Calibri"/>
              </a:rPr>
              <a:t> </a:t>
            </a:r>
            <a:r>
              <a:rPr lang="de-DE" dirty="0" err="1">
                <a:cs typeface="Calibri"/>
              </a:rPr>
              <a:t>or</a:t>
            </a:r>
            <a:r>
              <a:rPr lang="de-DE" dirty="0">
                <a:cs typeface="Calibri"/>
              </a:rPr>
              <a:t> </a:t>
            </a:r>
            <a:r>
              <a:rPr lang="de-DE" dirty="0" err="1">
                <a:cs typeface="Calibri"/>
              </a:rPr>
              <a:t>differences</a:t>
            </a:r>
            <a:r>
              <a:rPr lang="de-DE" dirty="0">
                <a:cs typeface="Calibri"/>
              </a:rPr>
              <a:t> </a:t>
            </a:r>
            <a:r>
              <a:rPr lang="de-DE" dirty="0" err="1">
                <a:cs typeface="Calibri"/>
              </a:rPr>
              <a:t>between</a:t>
            </a:r>
            <a:r>
              <a:rPr lang="de-DE" dirty="0">
                <a:cs typeface="Calibri"/>
              </a:rPr>
              <a:t> </a:t>
            </a:r>
            <a:r>
              <a:rPr lang="de-DE" dirty="0" err="1">
                <a:cs typeface="Calibri"/>
              </a:rPr>
              <a:t>sets</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32</a:t>
            </a:fld>
            <a:endParaRPr lang="en-GB"/>
          </a:p>
        </p:txBody>
      </p:sp>
      <p:sp>
        <p:nvSpPr>
          <p:cNvPr id="3" name="Textfeld 2">
            <a:extLst>
              <a:ext uri="{FF2B5EF4-FFF2-40B4-BE49-F238E27FC236}">
                <a16:creationId xmlns="" xmlns:a16="http://schemas.microsoft.com/office/drawing/2014/main" id="{EED377DF-1505-4C76-A5EC-33E40D0DEEF3}"/>
              </a:ext>
            </a:extLst>
          </p:cNvPr>
          <p:cNvSpPr txBox="1"/>
          <p:nvPr/>
        </p:nvSpPr>
        <p:spPr>
          <a:xfrm>
            <a:off x="1216321" y="2661248"/>
            <a:ext cx="9976397"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fruits1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avocado</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a:t>
            </a:r>
            <a:r>
              <a:rPr lang="de-DE" b="1" dirty="0" smtClean="0">
                <a:solidFill>
                  <a:srgbClr val="000080"/>
                </a:solidFill>
                <a:latin typeface="Consolas"/>
              </a:rPr>
              <a:t>.</a:t>
            </a:r>
            <a:r>
              <a:rPr lang="de-DE" dirty="0" smtClean="0">
                <a:solidFill>
                  <a:srgbClr val="000000"/>
                </a:solidFill>
                <a:latin typeface="Consolas"/>
              </a:rPr>
              <a:t>intersection</a:t>
            </a:r>
            <a:r>
              <a:rPr lang="de-DE" b="1" dirty="0" smtClean="0">
                <a:solidFill>
                  <a:srgbClr val="000080"/>
                </a:solidFill>
                <a:latin typeface="Consolas"/>
              </a:rPr>
              <a:t>(</a:t>
            </a:r>
            <a:r>
              <a:rPr lang="de-DE" dirty="0" smtClean="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 </a:t>
            </a:r>
            <a:r>
              <a:rPr lang="de-DE" dirty="0" err="1">
                <a:solidFill>
                  <a:srgbClr val="008000"/>
                </a:solidFill>
                <a:latin typeface="Consolas"/>
              </a:rPr>
              <a:t>or</a:t>
            </a:r>
            <a:r>
              <a:rPr lang="de-DE" dirty="0">
                <a:solidFill>
                  <a:srgbClr val="008000"/>
                </a:solidFill>
                <a:latin typeface="Consolas"/>
              </a:rPr>
              <a:t>: fruits1 &amp; </a:t>
            </a:r>
            <a:r>
              <a:rPr lang="de-DE" dirty="0" smtClean="0">
                <a:solidFill>
                  <a:srgbClr val="008000"/>
                </a:solidFill>
                <a:latin typeface="Consolas"/>
              </a:rPr>
              <a:t>fruits2</a:t>
            </a: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a:t>
            </a:r>
            <a:r>
              <a:rPr lang="de-DE" b="1" dirty="0" smtClean="0">
                <a:solidFill>
                  <a:srgbClr val="000080"/>
                </a:solidFill>
                <a:latin typeface="Consolas"/>
              </a:rPr>
              <a:t>.</a:t>
            </a:r>
            <a:r>
              <a:rPr lang="de-DE" dirty="0" smtClean="0">
                <a:solidFill>
                  <a:srgbClr val="000000"/>
                </a:solidFill>
                <a:latin typeface="Consolas"/>
              </a:rPr>
              <a:t>union</a:t>
            </a:r>
            <a:r>
              <a:rPr lang="de-DE" b="1" dirty="0" smtClean="0">
                <a:solidFill>
                  <a:srgbClr val="000080"/>
                </a:solidFill>
                <a:latin typeface="Consolas"/>
              </a:rPr>
              <a:t>(</a:t>
            </a:r>
            <a:r>
              <a:rPr lang="de-DE" dirty="0" smtClean="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 </a:t>
            </a:r>
            <a:r>
              <a:rPr lang="de-DE" dirty="0" err="1">
                <a:solidFill>
                  <a:srgbClr val="008000"/>
                </a:solidFill>
                <a:latin typeface="Consolas"/>
              </a:rPr>
              <a:t>or</a:t>
            </a:r>
            <a:r>
              <a:rPr lang="de-DE" dirty="0">
                <a:solidFill>
                  <a:srgbClr val="008000"/>
                </a:solidFill>
                <a:latin typeface="Consolas"/>
              </a:rPr>
              <a:t>: fruits1 | fruits2</a:t>
            </a:r>
            <a:r>
              <a:rPr lang="de-DE" dirty="0">
                <a:solidFill>
                  <a:srgbClr val="000000"/>
                </a:solidFill>
                <a:latin typeface="Consolas"/>
              </a:rPr>
              <a:t> </a:t>
            </a:r>
            <a:r>
              <a:rPr lang="de-DE" dirty="0" err="1">
                <a:solidFill>
                  <a:srgbClr val="0000FF"/>
                </a:solidFill>
                <a:latin typeface="Consolas"/>
              </a:rPr>
              <a:t>print</a:t>
            </a:r>
            <a:r>
              <a:rPr lang="de-DE" b="1" dirty="0">
                <a:solidFill>
                  <a:srgbClr val="000080"/>
                </a:solidFill>
                <a:latin typeface="Consolas"/>
              </a:rPr>
              <a:t>(</a:t>
            </a:r>
            <a:r>
              <a:rPr lang="de-DE" dirty="0">
                <a:solidFill>
                  <a:srgbClr val="000000"/>
                </a:solidFill>
                <a:latin typeface="Consolas"/>
              </a:rPr>
              <a:t>fruits1</a:t>
            </a:r>
            <a:r>
              <a:rPr lang="de-DE" b="1" dirty="0">
                <a:solidFill>
                  <a:srgbClr val="000080"/>
                </a:solidFill>
                <a:latin typeface="Consolas"/>
              </a:rPr>
              <a:t>.</a:t>
            </a:r>
            <a:r>
              <a:rPr lang="de-DE" dirty="0">
                <a:solidFill>
                  <a:srgbClr val="000000"/>
                </a:solidFill>
                <a:latin typeface="Consolas"/>
              </a:rPr>
              <a:t>difference</a:t>
            </a:r>
            <a:r>
              <a:rPr lang="de-DE" b="1" dirty="0">
                <a:solidFill>
                  <a:srgbClr val="000080"/>
                </a:solidFill>
                <a:latin typeface="Consolas"/>
              </a:rPr>
              <a:t>(</a:t>
            </a:r>
            <a:r>
              <a:rPr lang="de-DE" dirty="0">
                <a:solidFill>
                  <a:srgbClr val="000000"/>
                </a:solidFill>
                <a:latin typeface="Consolas"/>
              </a:rPr>
              <a:t>fruits2</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 </a:t>
            </a:r>
            <a:r>
              <a:rPr lang="de-DE" dirty="0" err="1">
                <a:solidFill>
                  <a:srgbClr val="008000"/>
                </a:solidFill>
                <a:latin typeface="Consolas"/>
              </a:rPr>
              <a:t>or</a:t>
            </a:r>
            <a:r>
              <a:rPr lang="de-DE" dirty="0">
                <a:solidFill>
                  <a:srgbClr val="008000"/>
                </a:solidFill>
                <a:latin typeface="Consolas"/>
              </a:rPr>
              <a:t>: fruits1 - fruits2</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BB329042-B412-4E99-A1C2-0FC81AED33FE}"/>
              </a:ext>
            </a:extLst>
          </p:cNvPr>
          <p:cNvSpPr txBox="1"/>
          <p:nvPr/>
        </p:nvSpPr>
        <p:spPr>
          <a:xfrm>
            <a:off x="1201942" y="5076644"/>
            <a:ext cx="9990776"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banana</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smtClean="0">
                <a:latin typeface="Consolas"/>
              </a:rPr>
              <a:t>'</a:t>
            </a:r>
            <a:r>
              <a:rPr lang="de-DE" b="1" dirty="0" smtClean="0">
                <a:latin typeface="Consolas"/>
              </a:rPr>
              <a:t>}</a:t>
            </a:r>
            <a:endParaRPr lang="de-DE" dirty="0" smtClean="0">
              <a:latin typeface="Consolas"/>
            </a:endParaRPr>
          </a:p>
          <a:p>
            <a:r>
              <a:rPr lang="de-DE" b="1" dirty="0" smtClean="0">
                <a:latin typeface="Consolas"/>
              </a:rPr>
              <a:t>{</a:t>
            </a:r>
            <a:r>
              <a:rPr lang="de-DE" dirty="0">
                <a:latin typeface="Consolas"/>
              </a:rPr>
              <a:t>'</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'orange'</a:t>
            </a:r>
            <a:r>
              <a:rPr lang="de-DE" b="1" dirty="0">
                <a:latin typeface="Consolas"/>
              </a:rPr>
              <a:t>,</a:t>
            </a:r>
            <a:r>
              <a:rPr lang="de-DE" dirty="0">
                <a:latin typeface="Consolas"/>
              </a:rPr>
              <a:t> '</a:t>
            </a:r>
            <a:r>
              <a:rPr lang="de-DE" dirty="0" err="1">
                <a:latin typeface="Consolas"/>
              </a:rPr>
              <a:t>avocado</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smtClean="0">
                <a:latin typeface="Consolas"/>
              </a:rPr>
              <a:t>'</a:t>
            </a:r>
            <a:r>
              <a:rPr lang="de-DE" b="1" dirty="0" smtClean="0">
                <a:latin typeface="Consolas"/>
              </a:rPr>
              <a:t>}</a:t>
            </a:r>
            <a:endParaRPr lang="de-DE" dirty="0" smtClean="0">
              <a:latin typeface="Consolas"/>
            </a:endParaRPr>
          </a:p>
          <a:p>
            <a:r>
              <a:rPr lang="de-DE" b="1" dirty="0" smtClean="0">
                <a:latin typeface="Consolas"/>
              </a:rPr>
              <a:t>{</a:t>
            </a:r>
            <a:r>
              <a:rPr lang="de-DE" dirty="0">
                <a:latin typeface="Consolas"/>
              </a:rPr>
              <a:t>'</a:t>
            </a:r>
            <a:r>
              <a:rPr lang="de-DE" dirty="0" err="1">
                <a:latin typeface="Consolas"/>
              </a:rPr>
              <a:t>pear</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10" name="Textfeld 9">
            <a:extLst>
              <a:ext uri="{FF2B5EF4-FFF2-40B4-BE49-F238E27FC236}">
                <a16:creationId xmlns="" xmlns:a16="http://schemas.microsoft.com/office/drawing/2014/main" id="{F6D4F5DD-A0A2-4E33-B31E-13F2D2BB7627}"/>
              </a:ext>
            </a:extLst>
          </p:cNvPr>
          <p:cNvSpPr txBox="1"/>
          <p:nvPr/>
        </p:nvSpPr>
        <p:spPr>
          <a:xfrm>
            <a:off x="1101302" y="4530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401510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a:cs typeface="Calibri Light"/>
              </a:rPr>
              <a:t>Set Operators</a:t>
            </a:r>
            <a:endParaRPr lang="de-DE" dirty="0" err="1">
              <a:cs typeface="Calibri Light"/>
            </a:endParaRPr>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them</a:t>
            </a:r>
            <a:r>
              <a:rPr lang="de-DE" dirty="0">
                <a:cs typeface="Calibri"/>
              </a:rPr>
              <a:t> </a:t>
            </a:r>
            <a:r>
              <a:rPr lang="de-DE" dirty="0" err="1">
                <a:cs typeface="Calibri"/>
              </a:rPr>
              <a:t>to</a:t>
            </a:r>
            <a:r>
              <a:rPr lang="de-DE" dirty="0">
                <a:cs typeface="Calibri"/>
              </a:rPr>
              <a:t> </a:t>
            </a:r>
            <a:r>
              <a:rPr lang="de-DE" dirty="0" err="1">
                <a:cs typeface="Calibri"/>
              </a:rPr>
              <a:t>determine</a:t>
            </a:r>
            <a:r>
              <a:rPr lang="de-DE" dirty="0">
                <a:cs typeface="Calibri"/>
              </a:rPr>
              <a:t> </a:t>
            </a:r>
            <a:r>
              <a:rPr lang="de-DE" dirty="0" err="1">
                <a:cs typeface="Calibri"/>
              </a:rPr>
              <a:t>whether</a:t>
            </a:r>
            <a:r>
              <a:rPr lang="de-DE" dirty="0">
                <a:cs typeface="Calibri"/>
              </a:rPr>
              <a:t> </a:t>
            </a:r>
            <a:r>
              <a:rPr lang="de-DE" dirty="0" err="1">
                <a:cs typeface="Calibri"/>
              </a:rPr>
              <a:t>one</a:t>
            </a:r>
            <a:r>
              <a:rPr lang="de-DE" dirty="0">
                <a:cs typeface="Calibri"/>
              </a:rPr>
              <a:t> </a:t>
            </a:r>
            <a:r>
              <a:rPr lang="de-DE" dirty="0" err="1">
                <a:cs typeface="Calibri"/>
              </a:rPr>
              <a:t>set</a:t>
            </a:r>
            <a:r>
              <a:rPr lang="de-DE" dirty="0">
                <a:cs typeface="Calibri"/>
              </a:rPr>
              <a:t> </a:t>
            </a:r>
            <a:r>
              <a:rPr lang="de-DE" dirty="0" err="1">
                <a:cs typeface="Calibri"/>
              </a:rPr>
              <a:t>is</a:t>
            </a:r>
            <a:r>
              <a:rPr lang="de-DE" dirty="0">
                <a:cs typeface="Calibri"/>
              </a:rPr>
              <a:t> a </a:t>
            </a:r>
            <a:r>
              <a:rPr lang="de-DE" dirty="0" err="1">
                <a:cs typeface="Calibri"/>
              </a:rPr>
              <a:t>superset</a:t>
            </a:r>
            <a:r>
              <a:rPr lang="de-DE" dirty="0">
                <a:cs typeface="Calibri"/>
              </a:rPr>
              <a:t>/</a:t>
            </a:r>
            <a:r>
              <a:rPr lang="de-DE" dirty="0" err="1">
                <a:cs typeface="Calibri"/>
              </a:rPr>
              <a:t>subset</a:t>
            </a:r>
            <a:r>
              <a:rPr lang="de-DE" dirty="0">
                <a:cs typeface="Calibri"/>
              </a:rPr>
              <a:t> </a:t>
            </a:r>
            <a:r>
              <a:rPr lang="de-DE" dirty="0" err="1">
                <a:cs typeface="Calibri"/>
              </a:rPr>
              <a:t>of</a:t>
            </a:r>
            <a:r>
              <a:rPr lang="de-DE" dirty="0">
                <a:cs typeface="Calibri"/>
              </a:rPr>
              <a:t> </a:t>
            </a:r>
            <a:r>
              <a:rPr lang="de-DE" dirty="0" err="1">
                <a:cs typeface="Calibri"/>
              </a:rPr>
              <a:t>another</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0" indent="0">
              <a:buNone/>
            </a:pPr>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33</a:t>
            </a:fld>
            <a:endParaRPr lang="en-GB"/>
          </a:p>
        </p:txBody>
      </p:sp>
      <p:sp>
        <p:nvSpPr>
          <p:cNvPr id="3" name="Textfeld 2">
            <a:extLst>
              <a:ext uri="{FF2B5EF4-FFF2-40B4-BE49-F238E27FC236}">
                <a16:creationId xmlns="" xmlns:a16="http://schemas.microsoft.com/office/drawing/2014/main" id="{EED377DF-1505-4C76-A5EC-33E40D0DEEF3}"/>
              </a:ext>
            </a:extLst>
          </p:cNvPr>
          <p:cNvSpPr txBox="1"/>
          <p:nvPr/>
        </p:nvSpPr>
        <p:spPr>
          <a:xfrm>
            <a:off x="1158810" y="2661248"/>
            <a:ext cx="10010760"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fruits1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smtClean="0">
                <a:solidFill>
                  <a:srgbClr val="000000"/>
                </a:solidFill>
                <a:latin typeface="Consolas"/>
              </a:rPr>
              <a:t>fruits2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apple</a:t>
            </a:r>
            <a:r>
              <a:rPr lang="de-DE" dirty="0" smtClean="0">
                <a:solidFill>
                  <a:srgbClr val="008000"/>
                </a:solidFill>
                <a:latin typeface="Consolas"/>
              </a:rPr>
              <a:t>'</a:t>
            </a:r>
            <a:r>
              <a:rPr lang="de-DE" b="1" dirty="0" smtClean="0">
                <a:solidFill>
                  <a:srgbClr val="000080"/>
                </a:solidFill>
                <a:latin typeface="Consolas"/>
              </a:rPr>
              <a:t>}</a:t>
            </a:r>
          </a:p>
          <a:p>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 </a:t>
            </a:r>
            <a:r>
              <a:rPr lang="de-DE" b="1" dirty="0">
                <a:solidFill>
                  <a:srgbClr val="000080"/>
                </a:solidFill>
                <a:latin typeface="Consolas"/>
              </a:rPr>
              <a:t>&lt;</a:t>
            </a:r>
            <a:r>
              <a:rPr lang="de-DE" dirty="0">
                <a:solidFill>
                  <a:srgbClr val="000000"/>
                </a:solidFill>
                <a:latin typeface="Consolas"/>
              </a:rPr>
              <a:t> </a:t>
            </a:r>
            <a:r>
              <a:rPr lang="de-DE" dirty="0" smtClean="0">
                <a:solidFill>
                  <a:srgbClr val="000000"/>
                </a:solidFill>
                <a:latin typeface="Consolas"/>
              </a:rPr>
              <a:t>fruits2</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fruits2 </a:t>
            </a:r>
            <a:r>
              <a:rPr lang="de-DE" b="1" dirty="0">
                <a:solidFill>
                  <a:srgbClr val="000080"/>
                </a:solidFill>
                <a:latin typeface="Consolas"/>
              </a:rPr>
              <a:t>&gt;=</a:t>
            </a:r>
            <a:r>
              <a:rPr lang="de-DE" dirty="0">
                <a:solidFill>
                  <a:srgbClr val="000000"/>
                </a:solidFill>
                <a:latin typeface="Consolas"/>
              </a:rPr>
              <a:t> </a:t>
            </a:r>
            <a:r>
              <a:rPr lang="de-DE" dirty="0" smtClean="0">
                <a:solidFill>
                  <a:srgbClr val="000000"/>
                </a:solidFill>
                <a:latin typeface="Consolas"/>
              </a:rPr>
              <a:t>fruits1</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fruits1 </a:t>
            </a:r>
            <a:r>
              <a:rPr lang="de-DE" b="1" dirty="0">
                <a:solidFill>
                  <a:srgbClr val="000080"/>
                </a:solidFill>
                <a:latin typeface="Consolas"/>
              </a:rPr>
              <a:t>==</a:t>
            </a:r>
            <a:r>
              <a:rPr lang="de-DE" dirty="0">
                <a:solidFill>
                  <a:srgbClr val="000000"/>
                </a:solidFill>
                <a:latin typeface="Consolas"/>
              </a:rPr>
              <a:t> fruits2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BB329042-B412-4E99-A1C2-0FC81AED33FE}"/>
              </a:ext>
            </a:extLst>
          </p:cNvPr>
          <p:cNvSpPr txBox="1"/>
          <p:nvPr/>
        </p:nvSpPr>
        <p:spPr>
          <a:xfrm>
            <a:off x="1158807" y="5047887"/>
            <a:ext cx="10026706"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latin typeface="Consolas"/>
              </a:rPr>
              <a:t>True</a:t>
            </a:r>
          </a:p>
          <a:p>
            <a:r>
              <a:rPr lang="de-DE" dirty="0" smtClean="0">
                <a:latin typeface="Consolas"/>
              </a:rPr>
              <a:t>True</a:t>
            </a:r>
            <a:endParaRPr lang="de-DE" dirty="0">
              <a:latin typeface="Consolas"/>
            </a:endParaRPr>
          </a:p>
          <a:p>
            <a:r>
              <a:rPr lang="de-DE" dirty="0" err="1" smtClean="0">
                <a:latin typeface="Consolas"/>
              </a:rPr>
              <a:t>False</a:t>
            </a:r>
            <a:r>
              <a:rPr lang="de-DE" dirty="0" smtClean="0">
                <a:latin typeface="Consolas"/>
              </a:rPr>
              <a:t> </a:t>
            </a:r>
            <a:endParaRPr lang="de-DE" dirty="0">
              <a:effectLst/>
            </a:endParaRPr>
          </a:p>
        </p:txBody>
      </p:sp>
      <p:sp>
        <p:nvSpPr>
          <p:cNvPr id="10" name="Textfeld 9">
            <a:extLst>
              <a:ext uri="{FF2B5EF4-FFF2-40B4-BE49-F238E27FC236}">
                <a16:creationId xmlns="" xmlns:a16="http://schemas.microsoft.com/office/drawing/2014/main" id="{F6D4F5DD-A0A2-4E33-B31E-13F2D2BB7627}"/>
              </a:ext>
            </a:extLst>
          </p:cNvPr>
          <p:cNvSpPr txBox="1"/>
          <p:nvPr/>
        </p:nvSpPr>
        <p:spPr>
          <a:xfrm>
            <a:off x="1101302" y="453030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Tree>
    <p:extLst>
      <p:ext uri="{BB962C8B-B14F-4D97-AF65-F5344CB8AC3E}">
        <p14:creationId xmlns:p14="http://schemas.microsoft.com/office/powerpoint/2010/main" val="2196158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a:cs typeface="Calibri Light"/>
              </a:rPr>
              <a:t>Sets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34</a:t>
            </a:fld>
            <a:endParaRPr lang="en-GB"/>
          </a:p>
        </p:txBody>
      </p:sp>
      <p:sp>
        <p:nvSpPr>
          <p:cNvPr id="7" name="Inhaltsplatzhalter 6">
            <a:extLst>
              <a:ext uri="{FF2B5EF4-FFF2-40B4-BE49-F238E27FC236}">
                <a16:creationId xmlns="" xmlns:a16="http://schemas.microsoft.com/office/drawing/2014/main" id="{1665D288-3A4F-4195-98DF-D35CA5444AA9}"/>
              </a:ext>
            </a:extLst>
          </p:cNvPr>
          <p:cNvSpPr>
            <a:spLocks noGrp="1"/>
          </p:cNvSpPr>
          <p:nvPr>
            <p:ph idx="1"/>
          </p:nvPr>
        </p:nvSpPr>
        <p:spPr/>
        <p:txBody>
          <a:bodyPr vert="horz" lIns="0" tIns="45720" rIns="0" bIns="45720" rtlCol="0" anchor="t">
            <a:normAutofit lnSpcReduction="10000"/>
          </a:bodyPr>
          <a:lstStyle/>
          <a:p>
            <a:pPr marL="182245" indent="-182245"/>
            <a:r>
              <a:rPr lang="de-DE" dirty="0">
                <a:cs typeface="Calibri"/>
              </a:rPr>
              <a:t>Even </a:t>
            </a:r>
            <a:r>
              <a:rPr lang="de-DE" dirty="0" err="1">
                <a:cs typeface="Calibri"/>
              </a:rPr>
              <a:t>though</a:t>
            </a:r>
            <a:r>
              <a:rPr lang="de-DE" dirty="0">
                <a:cs typeface="Calibri"/>
              </a:rPr>
              <a:t> </a:t>
            </a:r>
            <a:r>
              <a:rPr lang="de-DE" dirty="0" err="1">
                <a:cs typeface="Calibri"/>
              </a:rPr>
              <a:t>sets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quite</a:t>
            </a:r>
            <a:r>
              <a:rPr lang="de-DE" dirty="0">
                <a:cs typeface="Calibri"/>
              </a:rPr>
              <a:t> </a:t>
            </a:r>
            <a:r>
              <a:rPr lang="de-DE" dirty="0" err="1">
                <a:cs typeface="Calibri"/>
              </a:rPr>
              <a:t>useful</a:t>
            </a:r>
            <a:r>
              <a:rPr lang="de-DE" dirty="0">
                <a:cs typeface="Calibri"/>
              </a:rPr>
              <a:t>, </a:t>
            </a:r>
            <a:r>
              <a:rPr lang="de-DE" dirty="0" err="1">
                <a:cs typeface="Calibri"/>
              </a:rPr>
              <a:t>they</a:t>
            </a:r>
            <a:r>
              <a:rPr lang="de-DE" dirty="0">
                <a:cs typeface="Calibri"/>
              </a:rPr>
              <a:t> </a:t>
            </a:r>
            <a:r>
              <a:rPr lang="de-DE" dirty="0" err="1">
                <a:cs typeface="Calibri"/>
              </a:rPr>
              <a:t>are</a:t>
            </a:r>
            <a:r>
              <a:rPr lang="de-DE" dirty="0">
                <a:cs typeface="Calibri"/>
              </a:rPr>
              <a:t> not </a:t>
            </a:r>
            <a:r>
              <a:rPr lang="de-DE" dirty="0" err="1">
                <a:cs typeface="Calibri"/>
              </a:rPr>
              <a:t>used</a:t>
            </a:r>
            <a:r>
              <a:rPr lang="de-DE" dirty="0">
                <a:cs typeface="Calibri"/>
              </a:rPr>
              <a:t> </a:t>
            </a:r>
            <a:r>
              <a:rPr lang="de-DE" dirty="0" err="1">
                <a:cs typeface="Calibri"/>
              </a:rPr>
              <a:t>as</a:t>
            </a:r>
            <a:r>
              <a:rPr lang="de-DE" dirty="0">
                <a:cs typeface="Calibri"/>
              </a:rPr>
              <a:t> </a:t>
            </a:r>
            <a:r>
              <a:rPr lang="de-DE" dirty="0" err="1">
                <a:cs typeface="Calibri"/>
              </a:rPr>
              <a:t>often</a:t>
            </a:r>
            <a:endParaRPr lang="de-DE" dirty="0" err="1"/>
          </a:p>
          <a:p>
            <a:pPr marL="182245" indent="-182245"/>
            <a:r>
              <a:rPr lang="de-DE" dirty="0">
                <a:cs typeface="Calibri"/>
              </a:rPr>
              <a:t>As </a:t>
            </a:r>
            <a:r>
              <a:rPr lang="de-DE" dirty="0" err="1">
                <a:cs typeface="Calibri"/>
              </a:rPr>
              <a:t>their</a:t>
            </a:r>
            <a:r>
              <a:rPr lang="de-DE" dirty="0">
                <a:cs typeface="Calibri"/>
              </a:rPr>
              <a:t> </a:t>
            </a:r>
            <a:r>
              <a:rPr lang="de-DE" dirty="0" err="1">
                <a:cs typeface="Calibri"/>
              </a:rPr>
              <a:t>items</a:t>
            </a:r>
            <a:r>
              <a:rPr lang="de-DE" dirty="0">
                <a:cs typeface="Calibri"/>
              </a:rPr>
              <a:t> </a:t>
            </a:r>
            <a:r>
              <a:rPr lang="de-DE" dirty="0" err="1">
                <a:cs typeface="Calibri"/>
              </a:rPr>
              <a:t>are</a:t>
            </a:r>
            <a:r>
              <a:rPr lang="de-DE" dirty="0">
                <a:cs typeface="Calibri"/>
              </a:rPr>
              <a:t> </a:t>
            </a:r>
            <a:r>
              <a:rPr lang="de-DE" dirty="0" err="1">
                <a:cs typeface="Calibri"/>
              </a:rPr>
              <a:t>unique</a:t>
            </a:r>
            <a:r>
              <a:rPr lang="de-DE" dirty="0">
                <a:cs typeface="Calibri"/>
              </a:rPr>
              <a:t>, </a:t>
            </a:r>
            <a:r>
              <a:rPr lang="de-DE" dirty="0" err="1">
                <a:cs typeface="Calibri"/>
              </a:rPr>
              <a:t>they</a:t>
            </a:r>
            <a:r>
              <a:rPr lang="de-DE" dirty="0">
                <a:cs typeface="Calibri"/>
              </a:rPr>
              <a:t> </a:t>
            </a:r>
            <a:r>
              <a:rPr lang="de-DE" dirty="0" err="1">
                <a:cs typeface="Calibri"/>
              </a:rPr>
              <a:t>prove</a:t>
            </a:r>
            <a:r>
              <a:rPr lang="de-DE" dirty="0">
                <a:cs typeface="Calibri"/>
              </a:rPr>
              <a:t> </a:t>
            </a:r>
            <a:r>
              <a:rPr lang="de-DE" dirty="0" err="1">
                <a:cs typeface="Calibri"/>
              </a:rPr>
              <a:t>especially</a:t>
            </a:r>
            <a:r>
              <a:rPr lang="de-DE" dirty="0">
                <a:cs typeface="Calibri"/>
              </a:rPr>
              <a:t> </a:t>
            </a:r>
            <a:r>
              <a:rPr lang="de-DE" dirty="0" err="1">
                <a:cs typeface="Calibri"/>
              </a:rPr>
              <a:t>handy</a:t>
            </a:r>
            <a:r>
              <a:rPr lang="de-DE" dirty="0">
                <a:cs typeface="Calibri"/>
              </a:rPr>
              <a:t> in </a:t>
            </a:r>
            <a:r>
              <a:rPr lang="de-DE" dirty="0" err="1">
                <a:cs typeface="Calibri"/>
              </a:rPr>
              <a:t>situations</a:t>
            </a:r>
            <a:r>
              <a:rPr lang="de-DE" dirty="0">
                <a:cs typeface="Calibri"/>
              </a:rPr>
              <a:t> </a:t>
            </a:r>
            <a:r>
              <a:rPr lang="de-DE" dirty="0" err="1">
                <a:cs typeface="Calibri"/>
              </a:rPr>
              <a:t>where</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this</a:t>
            </a:r>
            <a:r>
              <a:rPr lang="de-DE" dirty="0">
                <a:cs typeface="Calibri"/>
              </a:rPr>
              <a:t> feature</a:t>
            </a:r>
          </a:p>
          <a:p>
            <a:pPr marL="383540" lvl="1"/>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make</a:t>
            </a:r>
            <a:r>
              <a:rPr lang="de-DE" dirty="0">
                <a:cs typeface="Calibri"/>
              </a:rPr>
              <a:t> a </a:t>
            </a:r>
            <a:r>
              <a:rPr lang="de-DE" dirty="0" err="1">
                <a:cs typeface="Calibri"/>
              </a:rPr>
              <a:t>list</a:t>
            </a:r>
            <a:r>
              <a:rPr lang="de-DE" dirty="0">
                <a:cs typeface="Calibri"/>
              </a:rPr>
              <a:t> </a:t>
            </a:r>
            <a:r>
              <a:rPr lang="de-DE" dirty="0" err="1">
                <a:cs typeface="Calibri"/>
              </a:rPr>
              <a:t>unique</a:t>
            </a:r>
            <a:r>
              <a:rPr lang="de-DE" dirty="0">
                <a:cs typeface="Calibri"/>
              </a:rPr>
              <a:t> </a:t>
            </a:r>
            <a:r>
              <a:rPr lang="de-DE" dirty="0" err="1">
                <a:cs typeface="Calibri"/>
              </a:rPr>
              <a:t>by</a:t>
            </a:r>
            <a:r>
              <a:rPr lang="de-DE" dirty="0">
                <a:cs typeface="Calibri"/>
              </a:rPr>
              <a:t> </a:t>
            </a:r>
            <a:r>
              <a:rPr lang="de-DE" dirty="0" err="1">
                <a:cs typeface="Calibri"/>
              </a:rPr>
              <a:t>converting</a:t>
            </a:r>
            <a:r>
              <a:rPr lang="de-DE" dirty="0">
                <a:cs typeface="Calibri"/>
              </a:rPr>
              <a:t> </a:t>
            </a:r>
            <a:r>
              <a:rPr lang="de-DE" dirty="0" err="1">
                <a:cs typeface="Calibri"/>
              </a:rPr>
              <a:t>it</a:t>
            </a:r>
            <a:r>
              <a:rPr lang="de-DE" dirty="0">
                <a:cs typeface="Calibri"/>
              </a:rPr>
              <a:t> </a:t>
            </a:r>
            <a:r>
              <a:rPr lang="de-DE" dirty="0" err="1">
                <a:cs typeface="Calibri"/>
              </a:rPr>
              <a:t>to</a:t>
            </a:r>
            <a:r>
              <a:rPr lang="de-DE" dirty="0">
                <a:cs typeface="Calibri"/>
              </a:rPr>
              <a:t> a </a:t>
            </a:r>
            <a:r>
              <a:rPr lang="de-DE" dirty="0" err="1">
                <a:cs typeface="Calibri"/>
              </a:rPr>
              <a:t>set</a:t>
            </a:r>
            <a:r>
              <a:rPr lang="de-DE" dirty="0">
                <a:cs typeface="Calibri"/>
              </a:rPr>
              <a:t> (</a:t>
            </a:r>
            <a:r>
              <a:rPr lang="de-DE" dirty="0" err="1">
                <a:cs typeface="Calibri"/>
              </a:rPr>
              <a:t>see</a:t>
            </a:r>
            <a:r>
              <a:rPr lang="de-DE" dirty="0">
                <a:cs typeface="Calibri"/>
              </a:rPr>
              <a:t> </a:t>
            </a:r>
            <a:r>
              <a:rPr lang="de-DE" dirty="0" err="1">
                <a:cs typeface="Calibri"/>
              </a:rPr>
              <a:t>conversion</a:t>
            </a:r>
            <a:r>
              <a:rPr lang="de-DE" dirty="0">
                <a:cs typeface="Calibri"/>
              </a:rPr>
              <a:t> </a:t>
            </a:r>
            <a:r>
              <a:rPr lang="de-DE" dirty="0" err="1">
                <a:cs typeface="Calibri"/>
              </a:rPr>
              <a:t>slide</a:t>
            </a:r>
            <a:r>
              <a:rPr lang="de-DE" dirty="0">
                <a:cs typeface="Calibri"/>
              </a:rPr>
              <a:t> </a:t>
            </a:r>
            <a:r>
              <a:rPr lang="de-DE" dirty="0" err="1">
                <a:cs typeface="Calibri"/>
              </a:rPr>
              <a:t>later</a:t>
            </a:r>
            <a:r>
              <a:rPr lang="de-DE" dirty="0">
                <a:cs typeface="Calibri"/>
              </a:rPr>
              <a:t> in </a:t>
            </a:r>
            <a:r>
              <a:rPr lang="de-DE" dirty="0" err="1">
                <a:cs typeface="Calibri"/>
              </a:rPr>
              <a:t>this</a:t>
            </a:r>
            <a:r>
              <a:rPr lang="de-DE" dirty="0">
                <a:cs typeface="Calibri"/>
              </a:rPr>
              <a:t> </a:t>
            </a:r>
            <a:r>
              <a:rPr lang="de-DE" dirty="0" err="1">
                <a:cs typeface="Calibri"/>
              </a:rPr>
              <a:t>lecture</a:t>
            </a:r>
            <a:r>
              <a:rPr lang="de-DE" dirty="0">
                <a:cs typeface="Calibri"/>
              </a:rPr>
              <a:t>)</a:t>
            </a:r>
          </a:p>
          <a:p>
            <a:pPr marL="182245" indent="-182245"/>
            <a:endParaRPr lang="de-DE" dirty="0">
              <a:cs typeface="Calibri"/>
            </a:endParaRPr>
          </a:p>
          <a:p>
            <a:pPr marL="182245" indent="-182245"/>
            <a:r>
              <a:rPr lang="de-DE" dirty="0">
                <a:cs typeface="Calibri"/>
              </a:rPr>
              <a:t>Take </a:t>
            </a:r>
            <a:r>
              <a:rPr lang="de-DE" dirty="0" err="1">
                <a:cs typeface="Calibri"/>
              </a:rPr>
              <a:t>this</a:t>
            </a:r>
            <a:r>
              <a:rPr lang="de-DE" dirty="0">
                <a:solidFill>
                  <a:srgbClr val="404040"/>
                </a:solidFill>
                <a:cs typeface="Calibri"/>
              </a:rPr>
              <a:t> (</a:t>
            </a:r>
            <a:r>
              <a:rPr lang="de-DE" dirty="0" err="1">
                <a:solidFill>
                  <a:srgbClr val="404040"/>
                </a:solidFill>
                <a:cs typeface="Calibri"/>
              </a:rPr>
              <a:t>rather</a:t>
            </a:r>
            <a:r>
              <a:rPr lang="de-DE" dirty="0">
                <a:solidFill>
                  <a:srgbClr val="404040"/>
                </a:solidFill>
                <a:cs typeface="Calibri"/>
              </a:rPr>
              <a:t> </a:t>
            </a:r>
            <a:r>
              <a:rPr lang="de-DE" dirty="0" err="1">
                <a:solidFill>
                  <a:srgbClr val="404040"/>
                </a:solidFill>
                <a:cs typeface="Calibri"/>
              </a:rPr>
              <a:t>random</a:t>
            </a:r>
            <a:r>
              <a:rPr lang="de-DE" dirty="0">
                <a:solidFill>
                  <a:srgbClr val="404040"/>
                </a:solidFill>
                <a:cs typeface="Calibri"/>
              </a:rPr>
              <a:t>) </a:t>
            </a:r>
            <a:r>
              <a:rPr lang="de-DE" dirty="0" err="1">
                <a:solidFill>
                  <a:srgbClr val="404040"/>
                </a:solidFill>
                <a:cs typeface="Calibri"/>
              </a:rPr>
              <a:t>example</a:t>
            </a:r>
            <a:r>
              <a:rPr lang="de-DE" dirty="0">
                <a:solidFill>
                  <a:srgbClr val="404040"/>
                </a:solidFill>
                <a:cs typeface="Calibri"/>
              </a:rPr>
              <a:t>:</a:t>
            </a:r>
            <a:endParaRPr lang="de-DE" dirty="0" err="1">
              <a:solidFill>
                <a:srgbClr val="000000"/>
              </a:solidFill>
              <a:cs typeface="Calibri"/>
            </a:endParaRPr>
          </a:p>
          <a:p>
            <a:pPr marL="383540" lvl="1"/>
            <a:r>
              <a:rPr lang="de-DE" dirty="0">
                <a:cs typeface="Calibri"/>
              </a:rPr>
              <a:t>I </a:t>
            </a:r>
            <a:r>
              <a:rPr lang="de-DE" dirty="0" err="1">
                <a:cs typeface="Calibri"/>
              </a:rPr>
              <a:t>need</a:t>
            </a:r>
            <a:r>
              <a:rPr lang="de-DE" dirty="0">
                <a:cs typeface="Calibri"/>
              </a:rPr>
              <a:t> a </a:t>
            </a:r>
            <a:r>
              <a:rPr lang="de-DE" dirty="0" err="1">
                <a:cs typeface="Calibri"/>
              </a:rPr>
              <a:t>list</a:t>
            </a:r>
            <a:r>
              <a:rPr lang="de-DE" dirty="0">
                <a:cs typeface="Calibri"/>
              </a:rPr>
              <a:t> </a:t>
            </a:r>
            <a:r>
              <a:rPr lang="de-DE" dirty="0" err="1">
                <a:cs typeface="Calibri"/>
              </a:rPr>
              <a:t>of</a:t>
            </a:r>
            <a:r>
              <a:rPr lang="de-DE" dirty="0">
                <a:cs typeface="Calibri"/>
              </a:rPr>
              <a:t> all </a:t>
            </a:r>
            <a:r>
              <a:rPr lang="de-DE" dirty="0" err="1">
                <a:cs typeface="Calibri"/>
              </a:rPr>
              <a:t>people</a:t>
            </a:r>
            <a:r>
              <a:rPr lang="de-DE" dirty="0">
                <a:cs typeface="Calibri"/>
              </a:rPr>
              <a:t> </a:t>
            </a:r>
            <a:r>
              <a:rPr lang="de-DE" dirty="0" err="1">
                <a:cs typeface="Calibri"/>
              </a:rPr>
              <a:t>who</a:t>
            </a:r>
            <a:r>
              <a:rPr lang="de-DE" dirty="0">
                <a:cs typeface="Calibri"/>
              </a:rPr>
              <a:t> </a:t>
            </a:r>
            <a:r>
              <a:rPr lang="de-DE" dirty="0" err="1">
                <a:cs typeface="Calibri"/>
              </a:rPr>
              <a:t>ever</a:t>
            </a:r>
            <a:r>
              <a:rPr lang="de-DE" dirty="0">
                <a:solidFill>
                  <a:srgbClr val="404040"/>
                </a:solidFill>
                <a:cs typeface="Calibri"/>
              </a:rPr>
              <a:t> </a:t>
            </a:r>
            <a:r>
              <a:rPr lang="de-DE" dirty="0" err="1">
                <a:solidFill>
                  <a:srgbClr val="404040"/>
                </a:solidFill>
                <a:cs typeface="Calibri"/>
              </a:rPr>
              <a:t>won</a:t>
            </a:r>
            <a:r>
              <a:rPr lang="de-DE" dirty="0">
                <a:solidFill>
                  <a:srgbClr val="404040"/>
                </a:solidFill>
                <a:cs typeface="Calibri"/>
              </a:rPr>
              <a:t> an Oscar</a:t>
            </a:r>
            <a:endParaRPr lang="de-DE" i="1" dirty="0">
              <a:solidFill>
                <a:schemeClr val="tx1"/>
              </a:solidFill>
              <a:cs typeface="Calibri"/>
            </a:endParaRPr>
          </a:p>
          <a:p>
            <a:pPr marL="383540" lvl="1"/>
            <a:r>
              <a:rPr lang="de-DE" dirty="0">
                <a:cs typeface="Calibri"/>
              </a:rPr>
              <a:t>So I </a:t>
            </a:r>
            <a:r>
              <a:rPr lang="de-DE" dirty="0" err="1">
                <a:cs typeface="Calibri"/>
              </a:rPr>
              <a:t>use</a:t>
            </a:r>
            <a:r>
              <a:rPr lang="de-DE" dirty="0">
                <a:cs typeface="Calibri"/>
              </a:rPr>
              <a:t> </a:t>
            </a:r>
            <a:r>
              <a:rPr lang="de-DE" dirty="0" err="1">
                <a:cs typeface="Calibri"/>
              </a:rPr>
              <a:t>sets</a:t>
            </a:r>
            <a:r>
              <a:rPr lang="de-DE" dirty="0">
                <a:cs typeface="Calibri"/>
              </a:rPr>
              <a:t> and </a:t>
            </a:r>
            <a:r>
              <a:rPr lang="de-DE" dirty="0" err="1">
                <a:cs typeface="Calibri"/>
              </a:rPr>
              <a:t>import</a:t>
            </a:r>
            <a:r>
              <a:rPr lang="de-DE" dirty="0">
                <a:cs typeface="Calibri"/>
              </a:rPr>
              <a:t> all </a:t>
            </a:r>
            <a:r>
              <a:rPr lang="de-DE" dirty="0" err="1">
                <a:cs typeface="Calibri"/>
              </a:rPr>
              <a:t>winners</a:t>
            </a:r>
            <a:r>
              <a:rPr lang="de-DE" dirty="0">
                <a:cs typeface="Calibri"/>
              </a:rPr>
              <a:t> </a:t>
            </a:r>
            <a:r>
              <a:rPr lang="de-DE" dirty="0" err="1">
                <a:cs typeface="Calibri"/>
              </a:rPr>
              <a:t>from</a:t>
            </a:r>
            <a:r>
              <a:rPr lang="de-DE" dirty="0">
                <a:cs typeface="Calibri"/>
              </a:rPr>
              <a:t> </a:t>
            </a:r>
            <a:r>
              <a:rPr lang="de-DE" dirty="0" err="1">
                <a:cs typeface="Calibri"/>
              </a:rPr>
              <a:t>each</a:t>
            </a:r>
            <a:r>
              <a:rPr lang="de-DE" dirty="0">
                <a:cs typeface="Calibri"/>
              </a:rPr>
              <a:t> </a:t>
            </a:r>
            <a:r>
              <a:rPr lang="de-DE" dirty="0" err="1">
                <a:cs typeface="Calibri"/>
              </a:rPr>
              <a:t>year</a:t>
            </a:r>
            <a:r>
              <a:rPr lang="de-DE" dirty="0">
                <a:cs typeface="Calibri"/>
              </a:rPr>
              <a:t> and </a:t>
            </a:r>
            <a:r>
              <a:rPr lang="de-DE" dirty="0" err="1">
                <a:cs typeface="Calibri"/>
              </a:rPr>
              <a:t>merge</a:t>
            </a:r>
            <a:r>
              <a:rPr lang="de-DE" dirty="0">
                <a:cs typeface="Calibri"/>
              </a:rPr>
              <a:t> </a:t>
            </a:r>
            <a:r>
              <a:rPr lang="de-DE" dirty="0" err="1">
                <a:cs typeface="Calibri"/>
              </a:rPr>
              <a:t>them</a:t>
            </a:r>
            <a:r>
              <a:rPr lang="de-DE" dirty="0">
                <a:cs typeface="Calibri"/>
              </a:rPr>
              <a:t> </a:t>
            </a:r>
            <a:r>
              <a:rPr lang="de-DE" dirty="0" err="1">
                <a:cs typeface="Calibri"/>
              </a:rPr>
              <a:t>together</a:t>
            </a:r>
            <a:r>
              <a:rPr lang="de-DE" dirty="0">
                <a:cs typeface="Calibri"/>
              </a:rPr>
              <a:t> </a:t>
            </a:r>
            <a:r>
              <a:rPr lang="de-DE" dirty="0" err="1">
                <a:cs typeface="Calibri"/>
              </a:rPr>
              <a:t>into</a:t>
            </a:r>
            <a:r>
              <a:rPr lang="de-DE" dirty="0">
                <a:cs typeface="Calibri"/>
              </a:rPr>
              <a:t> </a:t>
            </a:r>
            <a:r>
              <a:rPr lang="de-DE" dirty="0" err="1">
                <a:cs typeface="Calibri"/>
              </a:rPr>
              <a:t>one</a:t>
            </a:r>
            <a:r>
              <a:rPr lang="de-DE" dirty="0">
                <a:cs typeface="Calibri"/>
              </a:rPr>
              <a:t> </a:t>
            </a:r>
            <a:r>
              <a:rPr lang="de-DE" dirty="0" err="1">
                <a:cs typeface="Calibri"/>
              </a:rPr>
              <a:t>big</a:t>
            </a:r>
            <a:r>
              <a:rPr lang="de-DE" dirty="0">
                <a:cs typeface="Calibri"/>
              </a:rPr>
              <a:t> </a:t>
            </a:r>
            <a:r>
              <a:rPr lang="de-DE" dirty="0" err="1" smtClean="0">
                <a:cs typeface="Calibri"/>
              </a:rPr>
              <a:t>sequence</a:t>
            </a:r>
            <a:endParaRPr lang="de-DE" dirty="0">
              <a:cs typeface="Calibri"/>
            </a:endParaRPr>
          </a:p>
          <a:p>
            <a:pPr marL="383540" lvl="1"/>
            <a:r>
              <a:rPr lang="de-DE" dirty="0">
                <a:cs typeface="Calibri"/>
              </a:rPr>
              <a:t>I </a:t>
            </a:r>
            <a:r>
              <a:rPr lang="de-DE" dirty="0" err="1">
                <a:cs typeface="Calibri"/>
              </a:rPr>
              <a:t>only</a:t>
            </a:r>
            <a:r>
              <a:rPr lang="de-DE" dirty="0">
                <a:cs typeface="Calibri"/>
              </a:rPr>
              <a:t> </a:t>
            </a:r>
            <a:r>
              <a:rPr lang="de-DE" dirty="0" err="1">
                <a:cs typeface="Calibri"/>
              </a:rPr>
              <a:t>need</a:t>
            </a:r>
            <a:r>
              <a:rPr lang="de-DE" dirty="0">
                <a:cs typeface="Calibri"/>
              </a:rPr>
              <a:t> </a:t>
            </a:r>
            <a:r>
              <a:rPr lang="de-DE" dirty="0" err="1">
                <a:cs typeface="Calibri"/>
              </a:rPr>
              <a:t>each</a:t>
            </a:r>
            <a:r>
              <a:rPr lang="de-DE" dirty="0">
                <a:cs typeface="Calibri"/>
              </a:rPr>
              <a:t> </a:t>
            </a:r>
            <a:r>
              <a:rPr lang="de-DE" dirty="0" err="1">
                <a:cs typeface="Calibri"/>
              </a:rPr>
              <a:t>name</a:t>
            </a:r>
            <a:r>
              <a:rPr lang="de-DE" dirty="0">
                <a:cs typeface="Calibri"/>
              </a:rPr>
              <a:t> </a:t>
            </a:r>
            <a:r>
              <a:rPr lang="de-DE" dirty="0" err="1">
                <a:cs typeface="Calibri"/>
              </a:rPr>
              <a:t>once</a:t>
            </a:r>
            <a:r>
              <a:rPr lang="de-DE" dirty="0">
                <a:cs typeface="Calibri"/>
              </a:rPr>
              <a:t>, so </a:t>
            </a:r>
            <a:r>
              <a:rPr lang="de-DE" dirty="0" err="1">
                <a:cs typeface="Calibri"/>
              </a:rPr>
              <a:t>duplicates</a:t>
            </a:r>
            <a:r>
              <a:rPr lang="de-DE" dirty="0">
                <a:cs typeface="Calibri"/>
              </a:rPr>
              <a:t> will </a:t>
            </a:r>
            <a:r>
              <a:rPr lang="de-DE" dirty="0" err="1">
                <a:cs typeface="Calibri"/>
              </a:rPr>
              <a:t>be</a:t>
            </a:r>
            <a:r>
              <a:rPr lang="de-DE" dirty="0">
                <a:cs typeface="Calibri"/>
              </a:rPr>
              <a:t> </a:t>
            </a:r>
            <a:r>
              <a:rPr lang="de-DE" dirty="0" err="1">
                <a:cs typeface="Calibri"/>
              </a:rPr>
              <a:t>sorted</a:t>
            </a:r>
            <a:r>
              <a:rPr lang="de-DE" dirty="0">
                <a:cs typeface="Calibri"/>
              </a:rPr>
              <a:t> out </a:t>
            </a:r>
            <a:r>
              <a:rPr lang="de-DE" dirty="0" err="1">
                <a:cs typeface="Calibri"/>
              </a:rPr>
              <a:t>automatically</a:t>
            </a:r>
          </a:p>
          <a:p>
            <a:pPr marL="182245" indent="-182245"/>
            <a:endParaRPr lang="de-DE" dirty="0">
              <a:cs typeface="Calibri"/>
            </a:endParaRPr>
          </a:p>
          <a:p>
            <a:pPr marL="182245" indent="-182245"/>
            <a:endParaRPr lang="de-DE" dirty="0">
              <a:cs typeface="Calibri"/>
            </a:endParaRPr>
          </a:p>
        </p:txBody>
      </p:sp>
    </p:spTree>
    <p:extLst>
      <p:ext uri="{BB962C8B-B14F-4D97-AF65-F5344CB8AC3E}">
        <p14:creationId xmlns:p14="http://schemas.microsoft.com/office/powerpoint/2010/main" val="101727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35</a:t>
            </a:fld>
            <a:endParaRPr lang="en-GB"/>
          </a:p>
        </p:txBody>
      </p:sp>
    </p:spTree>
    <p:extLst>
      <p:ext uri="{BB962C8B-B14F-4D97-AF65-F5344CB8AC3E}">
        <p14:creationId xmlns:p14="http://schemas.microsoft.com/office/powerpoint/2010/main" val="15864572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b="1" dirty="0" err="1">
                <a:cs typeface="Calibri"/>
              </a:rPr>
              <a:t>mappings</a:t>
            </a:r>
            <a:r>
              <a:rPr lang="de-DE" b="1" dirty="0">
                <a:cs typeface="Calibri"/>
              </a:rPr>
              <a:t> </a:t>
            </a:r>
            <a:r>
              <a:rPr lang="de-DE" b="1" dirty="0" err="1">
                <a:cs typeface="Calibri"/>
              </a:rPr>
              <a:t>from</a:t>
            </a:r>
            <a:r>
              <a:rPr lang="de-DE" b="1" dirty="0">
                <a:cs typeface="Calibri"/>
              </a:rPr>
              <a:t> </a:t>
            </a:r>
            <a:r>
              <a:rPr lang="de-DE" b="1" dirty="0" err="1">
                <a:cs typeface="Calibri"/>
              </a:rPr>
              <a:t>keys</a:t>
            </a:r>
            <a:r>
              <a:rPr lang="de-DE" b="1" dirty="0">
                <a:cs typeface="Calibri"/>
              </a:rPr>
              <a:t> </a:t>
            </a:r>
            <a:r>
              <a:rPr lang="de-DE" b="1" dirty="0" err="1">
                <a:cs typeface="Calibri"/>
              </a:rPr>
              <a:t>to</a:t>
            </a:r>
            <a:r>
              <a:rPr lang="de-DE" b="1" dirty="0">
                <a:cs typeface="Calibri"/>
              </a:rPr>
              <a:t> </a:t>
            </a:r>
            <a:r>
              <a:rPr lang="de-DE" b="1" dirty="0" err="1">
                <a:cs typeface="Calibri"/>
              </a:rPr>
              <a:t>values</a:t>
            </a:r>
          </a:p>
          <a:p>
            <a:pPr marL="383540" lvl="1"/>
            <a:r>
              <a:rPr lang="de-DE" dirty="0">
                <a:solidFill>
                  <a:srgbClr val="404040"/>
                </a:solidFill>
                <a:latin typeface="Calibri"/>
                <a:cs typeface="Calibri"/>
              </a:rPr>
              <a:t>A </a:t>
            </a:r>
            <a:r>
              <a:rPr lang="de-DE" dirty="0" err="1">
                <a:solidFill>
                  <a:srgbClr val="404040"/>
                </a:solidFill>
                <a:latin typeface="Calibri"/>
                <a:cs typeface="Calibri"/>
              </a:rPr>
              <a:t>mapping</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written</a:t>
            </a:r>
            <a:r>
              <a:rPr lang="de-DE" dirty="0">
                <a:solidFill>
                  <a:srgbClr val="404040"/>
                </a:solidFill>
                <a:latin typeface="Calibri"/>
                <a:cs typeface="Calibri"/>
              </a:rPr>
              <a:t> </a:t>
            </a:r>
            <a:r>
              <a:rPr lang="de-DE" dirty="0" err="1">
                <a:solidFill>
                  <a:srgbClr val="404040"/>
                </a:solidFill>
                <a:latin typeface="Calibri"/>
                <a:cs typeface="Calibri"/>
              </a:rPr>
              <a:t>as</a:t>
            </a:r>
            <a:r>
              <a:rPr lang="de-DE" dirty="0">
                <a:solidFill>
                  <a:srgbClr val="404040"/>
                </a:solidFill>
                <a:latin typeface="Calibri"/>
                <a:cs typeface="Calibri"/>
              </a:rPr>
              <a:t> </a:t>
            </a:r>
            <a:r>
              <a:rPr lang="de-DE" dirty="0" err="1">
                <a:solidFill>
                  <a:srgbClr val="404040"/>
                </a:solidFill>
                <a:latin typeface="Consolas"/>
                <a:cs typeface="Calibri"/>
              </a:rPr>
              <a:t>key</a:t>
            </a:r>
            <a:r>
              <a:rPr lang="de-DE" dirty="0">
                <a:solidFill>
                  <a:srgbClr val="404040"/>
                </a:solidFill>
                <a:latin typeface="Consolas"/>
                <a:cs typeface="Calibri"/>
              </a:rPr>
              <a:t> : </a:t>
            </a:r>
            <a:r>
              <a:rPr lang="de-DE" dirty="0" err="1">
                <a:solidFill>
                  <a:srgbClr val="404040"/>
                </a:solidFill>
                <a:latin typeface="Consolas"/>
                <a:cs typeface="Calibri"/>
              </a:rPr>
              <a:t>value</a:t>
            </a:r>
            <a:endParaRPr lang="de-DE" dirty="0" err="1">
              <a:solidFill>
                <a:srgbClr val="404040"/>
              </a:solidFill>
              <a:cs typeface="Calibri"/>
            </a:endParaRPr>
          </a:p>
          <a:p>
            <a:pPr marL="182245" indent="-182245"/>
            <a:endParaRPr lang="de-DE" dirty="0">
              <a:cs typeface="Calibri"/>
            </a:endParaRPr>
          </a:p>
          <a:p>
            <a:pPr marL="182245" indent="-182245"/>
            <a:r>
              <a:rPr lang="de-DE" dirty="0" err="1">
                <a:cs typeface="Calibri"/>
              </a:rPr>
              <a:t>We</a:t>
            </a:r>
            <a:r>
              <a:rPr lang="de-DE" dirty="0">
                <a:cs typeface="Calibri"/>
              </a:rPr>
              <a:t> </a:t>
            </a:r>
            <a:r>
              <a:rPr lang="de-DE" b="1" dirty="0" err="1">
                <a:cs typeface="Calibri"/>
              </a:rPr>
              <a:t>cannot</a:t>
            </a:r>
            <a:r>
              <a:rPr lang="de-DE" b="1"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t>
            </a:r>
            <a:r>
              <a:rPr lang="de-DE" dirty="0" err="1">
                <a:cs typeface="Calibri"/>
              </a:rPr>
              <a:t>by</a:t>
            </a:r>
            <a:r>
              <a:rPr lang="de-DE" dirty="0">
                <a:cs typeface="Calibri"/>
              </a:rPr>
              <a:t> </a:t>
            </a:r>
            <a:r>
              <a:rPr lang="de-DE" dirty="0" err="1">
                <a:cs typeface="Calibri"/>
              </a:rPr>
              <a:t>indexing</a:t>
            </a:r>
            <a:r>
              <a:rPr lang="de-DE" dirty="0">
                <a:cs typeface="Calibri"/>
              </a:rPr>
              <a:t> </a:t>
            </a:r>
            <a:r>
              <a:rPr lang="de-DE" dirty="0" err="1">
                <a:cs typeface="Calibri"/>
              </a:rPr>
              <a:t>with</a:t>
            </a:r>
            <a:r>
              <a:rPr lang="de-DE" dirty="0">
                <a:cs typeface="Calibri"/>
              </a:rPr>
              <a:t> a </a:t>
            </a:r>
            <a:r>
              <a:rPr lang="de-DE" dirty="0" err="1">
                <a:cs typeface="Calibri"/>
              </a:rPr>
              <a:t>number</a:t>
            </a:r>
            <a:r>
              <a:rPr lang="de-DE" dirty="0">
                <a:cs typeface="Calibri"/>
              </a:rPr>
              <a:t>, but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the</a:t>
            </a:r>
            <a:r>
              <a:rPr lang="de-DE" dirty="0">
                <a:cs typeface="Calibri"/>
              </a:rPr>
              <a:t> </a:t>
            </a:r>
            <a:r>
              <a:rPr lang="de-DE" b="1" dirty="0" err="1">
                <a:cs typeface="Calibri"/>
              </a:rPr>
              <a:t>key</a:t>
            </a:r>
            <a:r>
              <a:rPr lang="de-DE" b="1" dirty="0">
                <a:cs typeface="Calibri"/>
              </a:rPr>
              <a:t> </a:t>
            </a:r>
            <a:r>
              <a:rPr lang="de-DE" dirty="0" err="1">
                <a:cs typeface="Calibri"/>
              </a:rPr>
              <a:t>instead</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36</a:t>
            </a:fld>
            <a:endParaRPr lang="en-GB"/>
          </a:p>
        </p:txBody>
      </p:sp>
      <p:sp>
        <p:nvSpPr>
          <p:cNvPr id="6" name="Textfeld 5">
            <a:extLst>
              <a:ext uri="{FF2B5EF4-FFF2-40B4-BE49-F238E27FC236}">
                <a16:creationId xmlns="" xmlns:a16="http://schemas.microsoft.com/office/drawing/2014/main" id="{DF5E470A-8834-46C8-B61E-596CEE55F855}"/>
              </a:ext>
            </a:extLst>
          </p:cNvPr>
          <p:cNvSpPr txBox="1"/>
          <p:nvPr/>
        </p:nvSpPr>
        <p:spPr>
          <a:xfrm>
            <a:off x="1230699" y="2761890"/>
            <a:ext cx="992729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230698" y="4185249"/>
            <a:ext cx="992729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FF"/>
                </a:solidFill>
                <a:latin typeface="Consolas"/>
              </a:rPr>
              <a:t>print</a:t>
            </a:r>
            <a:r>
              <a:rPr lang="en-US" b="1" dirty="0">
                <a:solidFill>
                  <a:srgbClr val="000080"/>
                </a:solidFill>
                <a:latin typeface="Consolas"/>
              </a:rPr>
              <a:t>(</a:t>
            </a:r>
            <a:r>
              <a:rPr lang="en-US" dirty="0">
                <a:solidFill>
                  <a:srgbClr val="000000"/>
                </a:solidFill>
                <a:latin typeface="Consolas"/>
              </a:rPr>
              <a:t>foods</a:t>
            </a:r>
            <a:r>
              <a:rPr lang="en-US" b="1" dirty="0">
                <a:solidFill>
                  <a:srgbClr val="000080"/>
                </a:solidFill>
                <a:latin typeface="Consolas"/>
              </a:rPr>
              <a:t>[</a:t>
            </a:r>
            <a:r>
              <a:rPr lang="en-US" dirty="0">
                <a:solidFill>
                  <a:srgbClr val="008000"/>
                </a:solidFill>
                <a:latin typeface="Consolas"/>
              </a:rPr>
              <a:t>'fruit'</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 or: print(</a:t>
            </a:r>
            <a:r>
              <a:rPr lang="en-US" dirty="0" err="1">
                <a:solidFill>
                  <a:srgbClr val="008000"/>
                </a:solidFill>
                <a:latin typeface="Consolas"/>
              </a:rPr>
              <a:t>foods.get</a:t>
            </a:r>
            <a:r>
              <a:rPr lang="en-US" dirty="0">
                <a:solidFill>
                  <a:srgbClr val="008000"/>
                </a:solidFill>
                <a:latin typeface="Consolas"/>
              </a:rPr>
              <a:t>('fruit'))</a:t>
            </a:r>
            <a:r>
              <a:rPr lang="en-US" dirty="0">
                <a:solidFill>
                  <a:srgbClr val="000000"/>
                </a:solidFill>
                <a:latin typeface="Consolas"/>
              </a:rPr>
              <a:t> </a:t>
            </a:r>
            <a:endParaRPr lang="en-US"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158813" y="455906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
        <p:nvSpPr>
          <p:cNvPr id="10" name="Textfeld 9">
            <a:extLst>
              <a:ext uri="{FF2B5EF4-FFF2-40B4-BE49-F238E27FC236}">
                <a16:creationId xmlns="" xmlns:a16="http://schemas.microsoft.com/office/drawing/2014/main" id="{78DD1077-1955-4D2C-9413-88A062A06F9E}"/>
              </a:ext>
            </a:extLst>
          </p:cNvPr>
          <p:cNvSpPr txBox="1"/>
          <p:nvPr/>
        </p:nvSpPr>
        <p:spPr>
          <a:xfrm>
            <a:off x="1230697" y="5004757"/>
            <a:ext cx="992729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p>
        </p:txBody>
      </p:sp>
    </p:spTree>
    <p:extLst>
      <p:ext uri="{BB962C8B-B14F-4D97-AF65-F5344CB8AC3E}">
        <p14:creationId xmlns:p14="http://schemas.microsoft.com/office/powerpoint/2010/main" val="3762039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 Values and Items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keys</a:t>
            </a:r>
            <a:r>
              <a:rPr lang="de-DE" dirty="0">
                <a:cs typeface="Calibri"/>
              </a:rPr>
              <a:t>, </a:t>
            </a:r>
            <a:r>
              <a:rPr lang="de-DE" dirty="0" err="1">
                <a:cs typeface="Calibri"/>
              </a:rPr>
              <a:t>values</a:t>
            </a:r>
            <a:r>
              <a:rPr lang="de-DE" dirty="0">
                <a:cs typeface="Calibri"/>
              </a:rPr>
              <a:t> and </a:t>
            </a:r>
            <a:r>
              <a:rPr lang="de-DE" dirty="0" err="1">
                <a:cs typeface="Calibri"/>
              </a:rPr>
              <a:t>items</a:t>
            </a:r>
            <a:r>
              <a:rPr lang="de-DE" dirty="0">
                <a:cs typeface="Calibri"/>
              </a:rPr>
              <a:t> </a:t>
            </a:r>
            <a:r>
              <a:rPr lang="de-DE" dirty="0" err="1">
                <a:cs typeface="Calibri"/>
              </a:rPr>
              <a:t>separately</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a:t>
            </a:r>
            <a:r>
              <a:rPr lang="de-DE" dirty="0" err="1">
                <a:cs typeface="Calibri"/>
              </a:rPr>
              <a:t>method</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37</a:t>
            </a:fld>
            <a:endParaRPr lang="en-GB"/>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187567" y="2761892"/>
            <a:ext cx="9970428"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smtClean="0">
                <a:solidFill>
                  <a:srgbClr val="000080"/>
                </a:solidFill>
                <a:latin typeface="Consolas"/>
              </a:rPr>
              <a:t>= {</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keys</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values</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items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101303" y="415649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 xmlns:a16="http://schemas.microsoft.com/office/drawing/2014/main" id="{78DD1077-1955-4D2C-9413-88A062A06F9E}"/>
              </a:ext>
            </a:extLst>
          </p:cNvPr>
          <p:cNvSpPr txBox="1"/>
          <p:nvPr/>
        </p:nvSpPr>
        <p:spPr>
          <a:xfrm>
            <a:off x="1187566" y="4717213"/>
            <a:ext cx="997042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dict_keys</a:t>
            </a:r>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vegetable</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dict_values</a:t>
            </a:r>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smtClean="0">
                <a:latin typeface="Consolas"/>
              </a:rPr>
              <a:t>'</a:t>
            </a:r>
            <a:r>
              <a:rPr lang="de-DE" b="1" dirty="0" smtClean="0">
                <a:latin typeface="Consolas"/>
              </a:rPr>
              <a:t>])</a:t>
            </a:r>
            <a:endParaRPr lang="de-DE" dirty="0" smtClean="0">
              <a:latin typeface="Consolas"/>
            </a:endParaRPr>
          </a:p>
          <a:p>
            <a:r>
              <a:rPr lang="de-DE" dirty="0" err="1" smtClean="0">
                <a:latin typeface="Consolas"/>
              </a:rPr>
              <a:t>dict_items</a:t>
            </a:r>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b="1" dirty="0">
                <a:latin typeface="Consolas"/>
              </a:rPr>
              <a:t>(</a:t>
            </a:r>
            <a:r>
              <a:rPr lang="de-DE" dirty="0">
                <a:latin typeface="Consolas"/>
              </a:rPr>
              <a:t>'</a:t>
            </a:r>
            <a:r>
              <a:rPr lang="de-DE" dirty="0" err="1">
                <a:latin typeface="Consolas"/>
              </a:rPr>
              <a:t>vegetable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2620888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Keys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Keys in </a:t>
            </a:r>
            <a:r>
              <a:rPr lang="de-DE" dirty="0" err="1">
                <a:cs typeface="Calibri"/>
              </a:rPr>
              <a:t>dictionaries</a:t>
            </a:r>
            <a:r>
              <a:rPr lang="de-DE" dirty="0">
                <a:cs typeface="Calibri"/>
              </a:rPr>
              <a:t> do not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strings</a:t>
            </a:r>
            <a:endParaRPr lang="de-DE" dirty="0" err="1"/>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in </a:t>
            </a:r>
            <a:r>
              <a:rPr lang="de-DE" dirty="0" err="1">
                <a:cs typeface="Calibri"/>
              </a:rPr>
              <a:t>many</a:t>
            </a:r>
            <a:r>
              <a:rPr lang="de-DE" dirty="0">
                <a:cs typeface="Calibri"/>
              </a:rPr>
              <a:t> </a:t>
            </a:r>
            <a:r>
              <a:rPr lang="de-DE" dirty="0" err="1">
                <a:cs typeface="Calibri"/>
              </a:rPr>
              <a:t>cases</a:t>
            </a:r>
            <a:r>
              <a:rPr lang="de-DE" dirty="0">
                <a:cs typeface="Calibri"/>
              </a:rPr>
              <a:t>, </a:t>
            </a:r>
            <a:r>
              <a:rPr lang="de-DE" dirty="0" err="1">
                <a:cs typeface="Calibri"/>
              </a:rPr>
              <a:t>it</a:t>
            </a:r>
            <a:r>
              <a:rPr lang="de-DE" dirty="0">
                <a:cs typeface="Calibri"/>
              </a:rPr>
              <a:t> </a:t>
            </a:r>
            <a:r>
              <a:rPr lang="de-DE" dirty="0" err="1">
                <a:cs typeface="Calibri"/>
              </a:rPr>
              <a:t>makes</a:t>
            </a:r>
            <a:r>
              <a:rPr lang="de-DE" dirty="0">
                <a:cs typeface="Calibri"/>
              </a:rPr>
              <a:t> sense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cs typeface="Calibri"/>
              </a:rPr>
              <a:t>integers</a:t>
            </a:r>
          </a:p>
          <a:p>
            <a:pPr marL="182245" indent="-182245"/>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use</a:t>
            </a:r>
            <a:r>
              <a:rPr lang="de-DE" dirty="0">
                <a:solidFill>
                  <a:srgbClr val="404040"/>
                </a:solidFill>
                <a:cs typeface="Calibri"/>
              </a:rPr>
              <a:t> </a:t>
            </a:r>
            <a:r>
              <a:rPr lang="de-DE" dirty="0" err="1">
                <a:solidFill>
                  <a:srgbClr val="404040"/>
                </a:solidFill>
                <a:cs typeface="Calibri"/>
              </a:rPr>
              <a:t>keys</a:t>
            </a:r>
            <a:r>
              <a:rPr lang="de-DE" dirty="0">
                <a:solidFill>
                  <a:srgbClr val="404040"/>
                </a:solidFill>
                <a:cs typeface="Calibri"/>
              </a:rPr>
              <a:t> </a:t>
            </a:r>
            <a:r>
              <a:rPr lang="de-DE" dirty="0" err="1">
                <a:solidFill>
                  <a:srgbClr val="404040"/>
                </a:solidFill>
                <a:cs typeface="Calibri"/>
              </a:rPr>
              <a:t>of</a:t>
            </a:r>
            <a:r>
              <a:rPr lang="de-DE" dirty="0">
                <a:solidFill>
                  <a:srgbClr val="404040"/>
                </a:solidFill>
                <a:cs typeface="Calibri"/>
              </a:rPr>
              <a:t> </a:t>
            </a:r>
            <a:r>
              <a:rPr lang="de-DE" dirty="0" err="1">
                <a:solidFill>
                  <a:srgbClr val="404040"/>
                </a:solidFill>
                <a:cs typeface="Calibri"/>
              </a:rPr>
              <a:t>mixed</a:t>
            </a:r>
            <a:r>
              <a:rPr lang="de-DE" dirty="0">
                <a:solidFill>
                  <a:srgbClr val="404040"/>
                </a:solidFill>
                <a:cs typeface="Calibri"/>
              </a:rPr>
              <a:t> </a:t>
            </a:r>
            <a:r>
              <a:rPr lang="de-DE" dirty="0" err="1">
                <a:solidFill>
                  <a:srgbClr val="404040"/>
                </a:solidFill>
                <a:cs typeface="Calibri"/>
              </a:rPr>
              <a:t>data</a:t>
            </a:r>
            <a:r>
              <a:rPr lang="de-DE" dirty="0">
                <a:solidFill>
                  <a:srgbClr val="404040"/>
                </a:solidFill>
                <a:cs typeface="Calibri"/>
              </a:rPr>
              <a:t> </a:t>
            </a:r>
            <a:r>
              <a:rPr lang="de-DE" dirty="0" err="1">
                <a:solidFill>
                  <a:srgbClr val="404040"/>
                </a:solidFill>
                <a:cs typeface="Calibri"/>
              </a:rPr>
              <a:t>types</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38</a:t>
            </a:fld>
            <a:endParaRPr lang="en-GB"/>
          </a:p>
        </p:txBody>
      </p:sp>
    </p:spTree>
    <p:extLst>
      <p:ext uri="{BB962C8B-B14F-4D97-AF65-F5344CB8AC3E}">
        <p14:creationId xmlns:p14="http://schemas.microsoft.com/office/powerpoint/2010/main" val="3392857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Changing</a:t>
            </a:r>
            <a:r>
              <a:rPr lang="de-DE" dirty="0">
                <a:cs typeface="Calibri Light"/>
              </a:rPr>
              <a:t> Elements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Since</a:t>
            </a:r>
            <a:r>
              <a:rPr lang="de-DE" dirty="0">
                <a:cs typeface="Calibri"/>
              </a:rPr>
              <a:t> </a:t>
            </a:r>
            <a:r>
              <a:rPr lang="de-DE" dirty="0" err="1">
                <a:cs typeface="Calibri"/>
              </a:rPr>
              <a:t>dictionaries</a:t>
            </a:r>
            <a:r>
              <a:rPr lang="de-DE" dirty="0">
                <a:cs typeface="Calibri"/>
              </a:rPr>
              <a:t> </a:t>
            </a:r>
            <a:r>
              <a:rPr lang="de-DE" dirty="0" err="1">
                <a:cs typeface="Calibri"/>
              </a:rPr>
              <a:t>are</a:t>
            </a:r>
            <a:r>
              <a:rPr lang="de-DE" dirty="0">
                <a:cs typeface="Calibri"/>
              </a:rPr>
              <a:t> mutable, </a:t>
            </a:r>
            <a:r>
              <a:rPr lang="de-DE" dirty="0" err="1">
                <a:cs typeface="Calibri"/>
              </a:rPr>
              <a:t>elements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changed</a:t>
            </a:r>
            <a:r>
              <a:rPr lang="de-DE" dirty="0">
                <a:cs typeface="Calibri"/>
              </a:rPr>
              <a:t> </a:t>
            </a:r>
            <a:r>
              <a:rPr lang="de-DE" dirty="0" err="1">
                <a:cs typeface="Calibri"/>
              </a:rPr>
              <a:t>quite</a:t>
            </a:r>
            <a:r>
              <a:rPr lang="de-DE" dirty="0">
                <a:cs typeface="Calibri"/>
              </a:rPr>
              <a:t> </a:t>
            </a:r>
            <a:r>
              <a:rPr lang="de-DE" dirty="0" err="1">
                <a:cs typeface="Calibri"/>
              </a:rPr>
              <a:t>easily</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39</a:t>
            </a:fld>
            <a:endParaRPr lang="en-GB"/>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101302" y="2776269"/>
            <a:ext cx="10045117"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foods</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pear</a:t>
            </a:r>
            <a:r>
              <a:rPr lang="de-DE" dirty="0" smtClean="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0" name="Textfeld 9">
            <a:extLst>
              <a:ext uri="{FF2B5EF4-FFF2-40B4-BE49-F238E27FC236}">
                <a16:creationId xmlns="" xmlns:a16="http://schemas.microsoft.com/office/drawing/2014/main" id="{78DD1077-1955-4D2C-9413-88A062A06F9E}"/>
              </a:ext>
            </a:extLst>
          </p:cNvPr>
          <p:cNvSpPr txBox="1"/>
          <p:nvPr/>
        </p:nvSpPr>
        <p:spPr>
          <a:xfrm>
            <a:off x="1101301" y="4300269"/>
            <a:ext cx="10045117"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r>
              <a:rPr lang="de-DE" dirty="0" err="1">
                <a:latin typeface="Consolas"/>
              </a:rPr>
              <a:t>vegetable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2030756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17190DD-30EB-4706-A45A-965ED5A44E6B}"/>
              </a:ext>
            </a:extLst>
          </p:cNvPr>
          <p:cNvSpPr>
            <a:spLocks noGrp="1"/>
          </p:cNvSpPr>
          <p:nvPr>
            <p:ph type="title"/>
          </p:nvPr>
        </p:nvSpPr>
        <p:spPr/>
        <p:txBody>
          <a:bodyPr/>
          <a:lstStyle/>
          <a:p>
            <a:r>
              <a:rPr lang="en-GB" dirty="0"/>
              <a:t>Common Mistakes &amp; Bonus Solutions</a:t>
            </a:r>
          </a:p>
        </p:txBody>
      </p:sp>
      <p:sp>
        <p:nvSpPr>
          <p:cNvPr id="5" name="Content Placeholder 4">
            <a:extLst>
              <a:ext uri="{FF2B5EF4-FFF2-40B4-BE49-F238E27FC236}">
                <a16:creationId xmlns="" xmlns:a16="http://schemas.microsoft.com/office/drawing/2014/main" id="{A87B98F0-1C8A-474A-83D8-6E622BBBC5E5}"/>
              </a:ext>
            </a:extLst>
          </p:cNvPr>
          <p:cNvSpPr>
            <a:spLocks noGrp="1"/>
          </p:cNvSpPr>
          <p:nvPr>
            <p:ph idx="1"/>
          </p:nvPr>
        </p:nvSpPr>
        <p:spPr/>
        <p:txBody>
          <a:bodyPr vert="horz" lIns="0" tIns="45720" rIns="0" bIns="45720" rtlCol="0" anchor="t">
            <a:normAutofit/>
          </a:bodyPr>
          <a:lstStyle/>
          <a:p>
            <a:pPr marL="383540" lvl="1" indent="-182245"/>
            <a:endParaRPr lang="en-GB" dirty="0">
              <a:solidFill>
                <a:srgbClr val="3F3F3F"/>
              </a:solidFill>
              <a:cs typeface="Calibri"/>
            </a:endParaRPr>
          </a:p>
        </p:txBody>
      </p:sp>
      <p:sp>
        <p:nvSpPr>
          <p:cNvPr id="3" name="Slide Number Placeholder 2">
            <a:extLst>
              <a:ext uri="{FF2B5EF4-FFF2-40B4-BE49-F238E27FC236}">
                <a16:creationId xmlns="" xmlns:a16="http://schemas.microsoft.com/office/drawing/2014/main" id="{8D79A3A0-5D8B-4922-A354-F49EEE6C909B}"/>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1214841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Adding</a:t>
            </a:r>
            <a:r>
              <a:rPr lang="de-DE" dirty="0">
                <a:cs typeface="Calibri Light"/>
              </a:rPr>
              <a:t> Elements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a:cs typeface="Calibri"/>
              </a:rPr>
              <a:t>Add an </a:t>
            </a:r>
            <a:r>
              <a:rPr lang="de-DE" dirty="0" err="1">
                <a:cs typeface="Calibri"/>
              </a:rPr>
              <a:t>element</a:t>
            </a:r>
            <a:r>
              <a:rPr lang="de-DE" dirty="0">
                <a:cs typeface="Calibri"/>
              </a:rPr>
              <a:t> </a:t>
            </a:r>
            <a:r>
              <a:rPr lang="de-DE" dirty="0" err="1">
                <a:cs typeface="Calibri"/>
              </a:rPr>
              <a:t>to</a:t>
            </a:r>
            <a:r>
              <a:rPr lang="de-DE" dirty="0">
                <a:cs typeface="Calibri"/>
              </a:rPr>
              <a:t> a </a:t>
            </a:r>
            <a:r>
              <a:rPr lang="de-DE" dirty="0" err="1">
                <a:cs typeface="Calibri"/>
              </a:rPr>
              <a:t>dictionary</a:t>
            </a:r>
            <a:r>
              <a:rPr lang="de-DE" dirty="0">
                <a:cs typeface="Calibri"/>
              </a:rPr>
              <a:t> </a:t>
            </a:r>
            <a:r>
              <a:rPr lang="de-DE" dirty="0" err="1">
                <a:cs typeface="Calibri"/>
              </a:rPr>
              <a:t>by</a:t>
            </a:r>
            <a:r>
              <a:rPr lang="de-DE" dirty="0">
                <a:cs typeface="Calibri"/>
              </a:rPr>
              <a:t> </a:t>
            </a:r>
            <a:r>
              <a:rPr lang="de-DE" dirty="0" err="1">
                <a:cs typeface="Calibri"/>
              </a:rPr>
              <a:t>stating</a:t>
            </a:r>
            <a:r>
              <a:rPr lang="de-DE" dirty="0">
                <a:cs typeface="Calibri"/>
              </a:rPr>
              <a:t> </a:t>
            </a:r>
            <a:r>
              <a:rPr lang="de-DE" dirty="0" err="1">
                <a:cs typeface="Calibri"/>
              </a:rPr>
              <a:t>the</a:t>
            </a:r>
            <a:r>
              <a:rPr lang="de-DE" dirty="0">
                <a:cs typeface="Calibri"/>
              </a:rPr>
              <a:t> </a:t>
            </a:r>
            <a:r>
              <a:rPr lang="de-DE" dirty="0" err="1">
                <a:cs typeface="Calibri"/>
              </a:rPr>
              <a:t>new</a:t>
            </a:r>
            <a:r>
              <a:rPr lang="de-DE" dirty="0">
                <a:cs typeface="Calibri"/>
              </a:rPr>
              <a:t> </a:t>
            </a:r>
            <a:r>
              <a:rPr lang="de-DE" dirty="0" err="1">
                <a:cs typeface="Calibri"/>
              </a:rPr>
              <a:t>key</a:t>
            </a:r>
            <a:r>
              <a:rPr lang="de-DE" dirty="0">
                <a:cs typeface="Calibri"/>
              </a:rPr>
              <a:t> and </a:t>
            </a:r>
            <a:r>
              <a:rPr lang="de-DE" dirty="0" err="1">
                <a:cs typeface="Calibri"/>
              </a:rPr>
              <a:t>value</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40</a:t>
            </a:fld>
            <a:endParaRPr lang="en-GB"/>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101303" y="2776269"/>
            <a:ext cx="10033544"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foods</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legume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lentils</a:t>
            </a:r>
            <a:r>
              <a:rPr lang="de-DE" dirty="0" smtClean="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0" name="Textfeld 9">
            <a:extLst>
              <a:ext uri="{FF2B5EF4-FFF2-40B4-BE49-F238E27FC236}">
                <a16:creationId xmlns="" xmlns:a16="http://schemas.microsoft.com/office/drawing/2014/main" id="{78DD1077-1955-4D2C-9413-88A062A06F9E}"/>
              </a:ext>
            </a:extLst>
          </p:cNvPr>
          <p:cNvSpPr txBox="1"/>
          <p:nvPr/>
        </p:nvSpPr>
        <p:spPr>
          <a:xfrm>
            <a:off x="1101302" y="4300269"/>
            <a:ext cx="1003354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vegetable</a:t>
            </a:r>
            <a:r>
              <a:rPr lang="de-DE" dirty="0">
                <a:latin typeface="Consolas"/>
              </a:rPr>
              <a:t>'</a:t>
            </a:r>
            <a:r>
              <a:rPr lang="de-DE" b="1" dirty="0">
                <a:latin typeface="Consolas"/>
              </a:rPr>
              <a:t>:</a:t>
            </a:r>
            <a:r>
              <a:rPr lang="de-DE" dirty="0">
                <a:latin typeface="Consolas"/>
              </a:rPr>
              <a:t> '</a:t>
            </a:r>
            <a:r>
              <a:rPr lang="de-DE" dirty="0" err="1">
                <a:latin typeface="Consolas"/>
              </a:rPr>
              <a:t>cucumber</a:t>
            </a:r>
            <a:r>
              <a:rPr lang="de-DE" dirty="0">
                <a:latin typeface="Consolas"/>
              </a:rPr>
              <a:t>'</a:t>
            </a:r>
            <a:r>
              <a:rPr lang="de-DE" b="1" dirty="0">
                <a:latin typeface="Consolas"/>
              </a:rPr>
              <a:t>,</a:t>
            </a:r>
            <a:r>
              <a:rPr lang="de-DE" dirty="0">
                <a:latin typeface="Consolas"/>
              </a:rPr>
              <a:t> '</a:t>
            </a:r>
            <a:r>
              <a:rPr lang="de-DE" dirty="0" err="1">
                <a:latin typeface="Consolas"/>
              </a:rPr>
              <a:t>legume</a:t>
            </a:r>
            <a:r>
              <a:rPr lang="de-DE" dirty="0">
                <a:latin typeface="Consolas"/>
              </a:rPr>
              <a:t>'</a:t>
            </a:r>
            <a:r>
              <a:rPr lang="de-DE" b="1" dirty="0">
                <a:latin typeface="Consolas"/>
              </a:rPr>
              <a:t>:</a:t>
            </a:r>
            <a:r>
              <a:rPr lang="de-DE" dirty="0">
                <a:latin typeface="Consolas"/>
              </a:rPr>
              <a:t> '</a:t>
            </a:r>
            <a:r>
              <a:rPr lang="de-DE" dirty="0" err="1">
                <a:latin typeface="Consolas"/>
              </a:rPr>
              <a:t>lentils</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1297396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F7134CE-E66C-480F-8D49-AA89D087E36E}"/>
              </a:ext>
            </a:extLst>
          </p:cNvPr>
          <p:cNvSpPr>
            <a:spLocks noGrp="1"/>
          </p:cNvSpPr>
          <p:nvPr>
            <p:ph type="title"/>
          </p:nvPr>
        </p:nvSpPr>
        <p:spPr/>
        <p:txBody>
          <a:bodyPr/>
          <a:lstStyle/>
          <a:p>
            <a:r>
              <a:rPr lang="de-DE" dirty="0" err="1">
                <a:cs typeface="Calibri Light"/>
              </a:rPr>
              <a:t>Dictionaries</a:t>
            </a:r>
            <a:r>
              <a:rPr lang="de-DE" dirty="0">
                <a:cs typeface="Calibri Light"/>
              </a:rPr>
              <a:t>: </a:t>
            </a:r>
            <a:r>
              <a:rPr lang="de-DE" dirty="0" err="1">
                <a:cs typeface="Calibri Light"/>
              </a:rPr>
              <a:t>Deleting</a:t>
            </a:r>
            <a:r>
              <a:rPr lang="de-DE" dirty="0">
                <a:cs typeface="Calibri Light"/>
              </a:rPr>
              <a:t> Elements</a:t>
            </a:r>
            <a:endParaRPr lang="de-DE" dirty="0" err="1"/>
          </a:p>
        </p:txBody>
      </p:sp>
      <p:sp>
        <p:nvSpPr>
          <p:cNvPr id="5" name="Inhaltsplatzhalter 4">
            <a:extLst>
              <a:ext uri="{FF2B5EF4-FFF2-40B4-BE49-F238E27FC236}">
                <a16:creationId xmlns="" xmlns:a16="http://schemas.microsoft.com/office/drawing/2014/main" id="{BF6240F0-2B94-4F1F-8E35-4B2C2F9B722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Deleting</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easily</a:t>
            </a:r>
            <a:r>
              <a:rPr lang="de-DE" dirty="0">
                <a:cs typeface="Calibri"/>
              </a:rPr>
              <a:t> </a:t>
            </a:r>
            <a:r>
              <a:rPr lang="de-DE" dirty="0" err="1">
                <a:cs typeface="Calibri"/>
              </a:rPr>
              <a:t>done</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pop</a:t>
            </a:r>
            <a:r>
              <a:rPr lang="de-DE" dirty="0">
                <a:latin typeface="Consolas"/>
                <a:cs typeface="Calibri"/>
              </a:rPr>
              <a:t>()</a:t>
            </a:r>
          </a:p>
          <a:p>
            <a:pPr marL="182245" indent="-182245"/>
            <a:endParaRPr lang="de-DE" dirty="0">
              <a:solidFill>
                <a:srgbClr val="404040"/>
              </a:solidFill>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383540" lvl="1"/>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7EC6BA7E-D905-41BA-89C6-506A875CB2CA}"/>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8" name="Textfeld 7">
            <a:extLst>
              <a:ext uri="{FF2B5EF4-FFF2-40B4-BE49-F238E27FC236}">
                <a16:creationId xmlns="" xmlns:a16="http://schemas.microsoft.com/office/drawing/2014/main" id="{438C086B-C4AA-485B-9BA7-543357E44CA5}"/>
              </a:ext>
            </a:extLst>
          </p:cNvPr>
          <p:cNvSpPr txBox="1"/>
          <p:nvPr/>
        </p:nvSpPr>
        <p:spPr>
          <a:xfrm>
            <a:off x="1101303" y="2776269"/>
            <a:ext cx="1005669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00"/>
                </a:solidFill>
                <a:latin typeface="Consolas"/>
              </a:rPr>
              <a:t>foods</a:t>
            </a:r>
            <a:r>
              <a:rPr lang="de-DE" b="1" dirty="0" err="1" smtClean="0">
                <a:solidFill>
                  <a:srgbClr val="000080"/>
                </a:solidFill>
                <a:latin typeface="Consolas"/>
              </a:rPr>
              <a:t>.</a:t>
            </a:r>
            <a:r>
              <a:rPr lang="de-DE" dirty="0" err="1" smtClean="0">
                <a:solidFill>
                  <a:srgbClr val="000000"/>
                </a:solidFill>
                <a:latin typeface="Consolas"/>
              </a:rPr>
              <a:t>pop</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foods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 xmlns:a16="http://schemas.microsoft.com/office/drawing/2014/main" id="{F7BFB401-8E32-4C08-B264-73D249DE6863}"/>
              </a:ext>
            </a:extLst>
          </p:cNvPr>
          <p:cNvSpPr txBox="1"/>
          <p:nvPr/>
        </p:nvSpPr>
        <p:spPr>
          <a:xfrm>
            <a:off x="1101303" y="38114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0" name="Textfeld 9">
            <a:extLst>
              <a:ext uri="{FF2B5EF4-FFF2-40B4-BE49-F238E27FC236}">
                <a16:creationId xmlns="" xmlns:a16="http://schemas.microsoft.com/office/drawing/2014/main" id="{78DD1077-1955-4D2C-9413-88A062A06F9E}"/>
              </a:ext>
            </a:extLst>
          </p:cNvPr>
          <p:cNvSpPr txBox="1"/>
          <p:nvPr/>
        </p:nvSpPr>
        <p:spPr>
          <a:xfrm>
            <a:off x="1101301" y="4300269"/>
            <a:ext cx="1005669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fruit</a:t>
            </a:r>
            <a:r>
              <a:rPr lang="de-DE" dirty="0">
                <a:latin typeface="Consolas"/>
              </a:rPr>
              <a:t>'</a:t>
            </a:r>
            <a:r>
              <a:rPr lang="de-DE" b="1" dirty="0">
                <a:latin typeface="Consolas"/>
              </a:rPr>
              <a:t>:</a:t>
            </a:r>
            <a:r>
              <a:rPr lang="de-DE" dirty="0">
                <a:latin typeface="Consolas"/>
              </a:rPr>
              <a:t> '</a:t>
            </a:r>
            <a:r>
              <a:rPr lang="de-DE" dirty="0" err="1">
                <a:latin typeface="Consolas"/>
              </a:rPr>
              <a:t>apple</a:t>
            </a:r>
            <a:r>
              <a:rPr lang="de-DE" dirty="0">
                <a:latin typeface="Consolas"/>
              </a:rPr>
              <a:t>'</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18417467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FC50DE61-5856-435A-8D49-39A8C71EBAE5}"/>
              </a:ext>
            </a:extLst>
          </p:cNvPr>
          <p:cNvSpPr>
            <a:spLocks noGrp="1"/>
          </p:cNvSpPr>
          <p:nvPr>
            <p:ph type="title"/>
          </p:nvPr>
        </p:nvSpPr>
        <p:spPr/>
        <p:txBody>
          <a:bodyPr/>
          <a:lstStyle/>
          <a:p>
            <a:r>
              <a:rPr lang="de-DE" dirty="0" err="1">
                <a:cs typeface="Calibri Light"/>
              </a:rPr>
              <a:t>Dictionaries</a:t>
            </a:r>
            <a:r>
              <a:rPr lang="de-DE" dirty="0">
                <a:solidFill>
                  <a:srgbClr val="404040"/>
                </a:solidFill>
                <a:cs typeface="Calibri Light"/>
              </a:rPr>
              <a:t>: </a:t>
            </a:r>
            <a:r>
              <a:rPr lang="de-DE" dirty="0" err="1">
                <a:solidFill>
                  <a:srgbClr val="404040"/>
                </a:solidFill>
                <a:cs typeface="Calibri Light"/>
              </a:rPr>
              <a:t>Usage</a:t>
            </a:r>
          </a:p>
        </p:txBody>
      </p:sp>
      <p:sp>
        <p:nvSpPr>
          <p:cNvPr id="4" name="Foliennummernplatzhalter 3">
            <a:extLst>
              <a:ext uri="{FF2B5EF4-FFF2-40B4-BE49-F238E27FC236}">
                <a16:creationId xmlns="" xmlns:a16="http://schemas.microsoft.com/office/drawing/2014/main" id="{AF31283A-9E16-4D9C-8D77-1B42613C2EA6}"/>
              </a:ext>
            </a:extLst>
          </p:cNvPr>
          <p:cNvSpPr>
            <a:spLocks noGrp="1"/>
          </p:cNvSpPr>
          <p:nvPr>
            <p:ph type="sldNum" sz="quarter" idx="12"/>
          </p:nvPr>
        </p:nvSpPr>
        <p:spPr/>
        <p:txBody>
          <a:bodyPr/>
          <a:lstStyle/>
          <a:p>
            <a:fld id="{89C4E583-6443-4199-AF95-A2ECCC288D48}" type="slidenum">
              <a:rPr lang="en-GB" smtClean="0"/>
              <a:t>42</a:t>
            </a:fld>
            <a:endParaRPr lang="en-GB"/>
          </a:p>
        </p:txBody>
      </p:sp>
      <p:sp>
        <p:nvSpPr>
          <p:cNvPr id="7" name="Inhaltsplatzhalter 6">
            <a:extLst>
              <a:ext uri="{FF2B5EF4-FFF2-40B4-BE49-F238E27FC236}">
                <a16:creationId xmlns="" xmlns:a16="http://schemas.microsoft.com/office/drawing/2014/main" id="{1665D288-3A4F-4195-98DF-D35CA5444AA9}"/>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Dictionaries</a:t>
            </a:r>
            <a:r>
              <a:rPr lang="de-DE" dirty="0">
                <a:cs typeface="Calibri"/>
              </a:rPr>
              <a:t> </a:t>
            </a:r>
            <a:r>
              <a:rPr lang="de-DE" dirty="0" err="1">
                <a:cs typeface="Calibri"/>
              </a:rPr>
              <a:t>are</a:t>
            </a:r>
            <a:r>
              <a:rPr lang="de-DE" dirty="0">
                <a:cs typeface="Calibri"/>
              </a:rPr>
              <a:t> </a:t>
            </a:r>
            <a:r>
              <a:rPr lang="de-DE" dirty="0" err="1">
                <a:cs typeface="Calibri"/>
              </a:rPr>
              <a:t>useful</a:t>
            </a:r>
            <a:r>
              <a:rPr lang="de-DE" dirty="0">
                <a:cs typeface="Calibri"/>
              </a:rPr>
              <a:t> </a:t>
            </a:r>
            <a:r>
              <a:rPr lang="de-DE" dirty="0" err="1">
                <a:cs typeface="Calibri"/>
              </a:rPr>
              <a:t>if</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describe</a:t>
            </a:r>
            <a:r>
              <a:rPr lang="de-DE" dirty="0">
                <a:cs typeface="Calibri"/>
              </a:rPr>
              <a:t> </a:t>
            </a:r>
            <a:r>
              <a:rPr lang="de-DE" b="1" dirty="0" err="1">
                <a:cs typeface="Calibri"/>
              </a:rPr>
              <a:t>several</a:t>
            </a:r>
            <a:r>
              <a:rPr lang="de-DE" b="1" dirty="0">
                <a:cs typeface="Calibri"/>
              </a:rPr>
              <a:t> </a:t>
            </a:r>
            <a:r>
              <a:rPr lang="de-DE" b="1" dirty="0" err="1">
                <a:cs typeface="Calibri"/>
              </a:rPr>
              <a:t>aspects</a:t>
            </a:r>
            <a:r>
              <a:rPr lang="de-DE" b="1" dirty="0">
                <a:cs typeface="Calibri"/>
              </a:rPr>
              <a:t>/</a:t>
            </a:r>
            <a:r>
              <a:rPr lang="de-DE" b="1" dirty="0" err="1">
                <a:cs typeface="Calibri"/>
              </a:rPr>
              <a:t>attributes</a:t>
            </a:r>
            <a:r>
              <a:rPr lang="de-DE" dirty="0">
                <a:cs typeface="Calibri"/>
              </a:rPr>
              <a:t> </a:t>
            </a:r>
            <a:r>
              <a:rPr lang="de-DE" dirty="0" err="1">
                <a:cs typeface="Calibri"/>
              </a:rPr>
              <a:t>of</a:t>
            </a:r>
            <a:r>
              <a:rPr lang="de-DE" dirty="0">
                <a:cs typeface="Calibri"/>
              </a:rPr>
              <a:t> </a:t>
            </a:r>
            <a:r>
              <a:rPr lang="de-DE" dirty="0" err="1">
                <a:cs typeface="Calibri"/>
              </a:rPr>
              <a:t>data</a:t>
            </a:r>
            <a:r>
              <a:rPr lang="de-DE" dirty="0">
                <a:cs typeface="Calibri"/>
              </a:rPr>
              <a:t> in a </a:t>
            </a:r>
            <a:r>
              <a:rPr lang="de-DE" b="1" dirty="0" err="1">
                <a:cs typeface="Calibri"/>
              </a:rPr>
              <a:t>structured</a:t>
            </a:r>
            <a:r>
              <a:rPr lang="de-DE" b="1" dirty="0">
                <a:cs typeface="Calibri"/>
              </a:rPr>
              <a:t> and </a:t>
            </a:r>
            <a:r>
              <a:rPr lang="de-DE" b="1" dirty="0" err="1">
                <a:cs typeface="Calibri"/>
              </a:rPr>
              <a:t>meaningful</a:t>
            </a:r>
            <a:r>
              <a:rPr lang="de-DE" b="1" dirty="0">
                <a:cs typeface="Calibri"/>
              </a:rPr>
              <a:t> </a:t>
            </a:r>
            <a:r>
              <a:rPr lang="de-DE" b="1" dirty="0" err="1">
                <a:cs typeface="Calibri"/>
              </a:rPr>
              <a:t>way</a:t>
            </a:r>
          </a:p>
          <a:p>
            <a:pPr marL="383540" lvl="1"/>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store</a:t>
            </a:r>
            <a:r>
              <a:rPr lang="de-DE" dirty="0">
                <a:cs typeface="Calibri"/>
              </a:rPr>
              <a:t> </a:t>
            </a:r>
            <a:r>
              <a:rPr lang="de-DE" dirty="0" err="1">
                <a:cs typeface="Calibri"/>
              </a:rPr>
              <a:t>data</a:t>
            </a:r>
            <a:r>
              <a:rPr lang="de-DE" dirty="0">
                <a:cs typeface="Calibri"/>
              </a:rPr>
              <a:t> </a:t>
            </a:r>
            <a:r>
              <a:rPr lang="de-DE" dirty="0" err="1">
                <a:cs typeface="Calibri"/>
              </a:rPr>
              <a:t>about</a:t>
            </a:r>
            <a:r>
              <a:rPr lang="de-DE" dirty="0">
                <a:cs typeface="Calibri"/>
              </a:rPr>
              <a:t> </a:t>
            </a:r>
            <a:r>
              <a:rPr lang="de-DE" dirty="0" err="1">
                <a:cs typeface="Calibri"/>
              </a:rPr>
              <a:t>books</a:t>
            </a:r>
            <a:r>
              <a:rPr lang="de-DE" dirty="0">
                <a:cs typeface="Calibri"/>
              </a:rPr>
              <a:t> in </a:t>
            </a:r>
            <a:r>
              <a:rPr lang="de-DE" dirty="0" err="1">
                <a:cs typeface="Calibri"/>
              </a:rPr>
              <a:t>dictionaries</a:t>
            </a:r>
            <a:r>
              <a:rPr lang="de-DE" dirty="0">
                <a:cs typeface="Calibri"/>
              </a:rPr>
              <a:t> (title, </a:t>
            </a:r>
            <a:r>
              <a:rPr lang="de-DE" dirty="0" err="1">
                <a:cs typeface="Calibri"/>
              </a:rPr>
              <a:t>author</a:t>
            </a:r>
            <a:r>
              <a:rPr lang="de-DE" dirty="0">
                <a:cs typeface="Calibri"/>
              </a:rPr>
              <a:t>, </a:t>
            </a:r>
            <a:r>
              <a:rPr lang="de-DE" dirty="0" err="1">
                <a:cs typeface="Calibri"/>
              </a:rPr>
              <a:t>year</a:t>
            </a:r>
            <a:r>
              <a:rPr lang="de-DE" dirty="0">
                <a:cs typeface="Calibri"/>
              </a:rPr>
              <a:t>, …)</a:t>
            </a:r>
          </a:p>
          <a:p>
            <a:pPr marL="383540" lvl="1"/>
            <a:endParaRPr lang="de-DE" dirty="0">
              <a:cs typeface="Calibri"/>
            </a:endParaRPr>
          </a:p>
          <a:p>
            <a:pPr marL="182245" indent="-182245"/>
            <a:r>
              <a:rPr lang="de-DE" dirty="0" err="1">
                <a:cs typeface="Calibri"/>
              </a:rPr>
              <a:t>Another</a:t>
            </a:r>
            <a:r>
              <a:rPr lang="de-DE" dirty="0">
                <a:cs typeface="Calibri"/>
              </a:rPr>
              <a:t> </a:t>
            </a:r>
            <a:r>
              <a:rPr lang="de-DE" dirty="0" err="1">
                <a:cs typeface="Calibri"/>
              </a:rPr>
              <a:t>application</a:t>
            </a:r>
            <a:r>
              <a:rPr lang="de-DE" dirty="0">
                <a:cs typeface="Calibri"/>
              </a:rPr>
              <a:t> </a:t>
            </a:r>
            <a:r>
              <a:rPr lang="de-DE" dirty="0" err="1">
                <a:cs typeface="Calibri"/>
              </a:rPr>
              <a:t>is</a:t>
            </a:r>
            <a:r>
              <a:rPr lang="de-DE" dirty="0">
                <a:cs typeface="Calibri"/>
              </a:rPr>
              <a:t> </a:t>
            </a:r>
            <a:r>
              <a:rPr lang="de-DE" dirty="0" err="1">
                <a:cs typeface="Calibri"/>
              </a:rPr>
              <a:t>the</a:t>
            </a:r>
            <a:r>
              <a:rPr lang="de-DE" dirty="0">
                <a:cs typeface="Calibri"/>
              </a:rPr>
              <a:t> </a:t>
            </a:r>
            <a:r>
              <a:rPr lang="de-DE" b="1" dirty="0" err="1">
                <a:cs typeface="Calibri"/>
              </a:rPr>
              <a:t>creation</a:t>
            </a:r>
            <a:r>
              <a:rPr lang="de-DE" b="1" dirty="0">
                <a:cs typeface="Calibri"/>
              </a:rPr>
              <a:t> </a:t>
            </a:r>
            <a:r>
              <a:rPr lang="de-DE" b="1" dirty="0" err="1">
                <a:cs typeface="Calibri"/>
              </a:rPr>
              <a:t>of</a:t>
            </a:r>
            <a:r>
              <a:rPr lang="de-DE" b="1" dirty="0">
                <a:cs typeface="Calibri"/>
              </a:rPr>
              <a:t> </a:t>
            </a:r>
            <a:r>
              <a:rPr lang="de-DE" b="1" dirty="0" err="1">
                <a:cs typeface="Calibri"/>
              </a:rPr>
              <a:t>mappings</a:t>
            </a:r>
          </a:p>
          <a:p>
            <a:pPr marL="383540" lvl="1"/>
            <a:r>
              <a:rPr lang="de-DE" dirty="0">
                <a:cs typeface="Calibri"/>
              </a:rPr>
              <a:t>Think a </a:t>
            </a:r>
            <a:r>
              <a:rPr lang="de-DE" dirty="0" err="1">
                <a:cs typeface="Calibri"/>
              </a:rPr>
              <a:t>color</a:t>
            </a:r>
            <a:r>
              <a:rPr lang="de-DE" dirty="0">
                <a:cs typeface="Calibri"/>
              </a:rPr>
              <a:t> </a:t>
            </a:r>
            <a:r>
              <a:rPr lang="de-DE" dirty="0" err="1">
                <a:cs typeface="Calibri"/>
              </a:rPr>
              <a:t>scheme</a:t>
            </a:r>
            <a:r>
              <a:rPr lang="de-DE" dirty="0">
                <a:cs typeface="Calibri"/>
              </a:rPr>
              <a:t>: </a:t>
            </a:r>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create</a:t>
            </a:r>
            <a:r>
              <a:rPr lang="de-DE" dirty="0">
                <a:cs typeface="Calibri"/>
              </a:rPr>
              <a:t> a </a:t>
            </a:r>
            <a:r>
              <a:rPr lang="de-DE" dirty="0" err="1">
                <a:cs typeface="Calibri"/>
              </a:rPr>
              <a:t>dictionary</a:t>
            </a:r>
            <a:r>
              <a:rPr lang="de-DE" dirty="0">
                <a:cs typeface="Calibri"/>
              </a:rPr>
              <a:t> </a:t>
            </a:r>
            <a:r>
              <a:rPr lang="de-DE" dirty="0" err="1">
                <a:cs typeface="Calibri"/>
              </a:rPr>
              <a:t>that</a:t>
            </a:r>
            <a:r>
              <a:rPr lang="de-DE" dirty="0">
                <a:cs typeface="Calibri"/>
              </a:rPr>
              <a:t> </a:t>
            </a:r>
            <a:r>
              <a:rPr lang="de-DE" dirty="0" err="1">
                <a:cs typeface="Calibri"/>
              </a:rPr>
              <a:t>contains</a:t>
            </a:r>
            <a:r>
              <a:rPr lang="de-DE" dirty="0">
                <a:cs typeface="Calibri"/>
              </a:rPr>
              <a:t> </a:t>
            </a:r>
            <a:r>
              <a:rPr lang="de-DE" dirty="0" err="1">
                <a:cs typeface="Calibri"/>
              </a:rPr>
              <a:t>the</a:t>
            </a:r>
            <a:r>
              <a:rPr lang="de-DE" dirty="0">
                <a:cs typeface="Calibri"/>
              </a:rPr>
              <a:t> </a:t>
            </a:r>
            <a:r>
              <a:rPr lang="de-DE" dirty="0" err="1">
                <a:cs typeface="Calibri"/>
              </a:rPr>
              <a:t>keys</a:t>
            </a:r>
            <a:r>
              <a:rPr lang="de-DE" dirty="0">
                <a:cs typeface="Calibri"/>
              </a:rPr>
              <a:t> </a:t>
            </a:r>
            <a:r>
              <a:rPr lang="de-DE" dirty="0" err="1">
                <a:cs typeface="Calibri"/>
              </a:rPr>
              <a:t>of</a:t>
            </a:r>
            <a:r>
              <a:rPr lang="de-DE" dirty="0">
                <a:cs typeface="Calibri"/>
              </a:rPr>
              <a:t> '</a:t>
            </a:r>
            <a:r>
              <a:rPr lang="de-DE" dirty="0" err="1">
                <a:cs typeface="Calibri"/>
              </a:rPr>
              <a:t>red</a:t>
            </a:r>
            <a:r>
              <a:rPr lang="de-DE" dirty="0">
                <a:cs typeface="Calibri"/>
              </a:rPr>
              <a:t>', '</a:t>
            </a:r>
            <a:r>
              <a:rPr lang="de-DE" dirty="0" err="1">
                <a:cs typeface="Calibri"/>
              </a:rPr>
              <a:t>blue</a:t>
            </a:r>
            <a:r>
              <a:rPr lang="de-DE" dirty="0">
                <a:cs typeface="Calibri"/>
              </a:rPr>
              <a:t>', '</a:t>
            </a:r>
            <a:r>
              <a:rPr lang="de-DE" dirty="0" err="1">
                <a:cs typeface="Calibri"/>
              </a:rPr>
              <a:t>gray</a:t>
            </a:r>
            <a:r>
              <a:rPr lang="de-DE" dirty="0">
                <a:cs typeface="Calibri"/>
              </a:rPr>
              <a:t>' etc. </a:t>
            </a:r>
            <a:r>
              <a:rPr lang="de-DE" dirty="0" err="1">
                <a:cs typeface="Calibri"/>
              </a:rPr>
              <a:t>with</a:t>
            </a:r>
            <a:r>
              <a:rPr lang="de-DE" dirty="0">
                <a:cs typeface="Calibri"/>
              </a:rPr>
              <a:t> </a:t>
            </a:r>
            <a:r>
              <a:rPr lang="de-DE" dirty="0" err="1">
                <a:cs typeface="Calibri"/>
              </a:rPr>
              <a:t>their</a:t>
            </a:r>
            <a:r>
              <a:rPr lang="de-DE" dirty="0">
                <a:cs typeface="Calibri"/>
              </a:rPr>
              <a:t> </a:t>
            </a:r>
            <a:r>
              <a:rPr lang="de-DE" dirty="0" err="1">
                <a:cs typeface="Calibri"/>
              </a:rPr>
              <a:t>values</a:t>
            </a:r>
            <a:r>
              <a:rPr lang="de-DE" dirty="0">
                <a:cs typeface="Calibri"/>
              </a:rPr>
              <a:t> </a:t>
            </a:r>
            <a:r>
              <a:rPr lang="de-DE" dirty="0" err="1">
                <a:cs typeface="Calibri"/>
              </a:rPr>
              <a:t>being</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RGB </a:t>
            </a:r>
            <a:r>
              <a:rPr lang="de-DE" dirty="0" err="1">
                <a:cs typeface="Calibri"/>
              </a:rPr>
              <a:t>values</a:t>
            </a:r>
            <a:r>
              <a:rPr lang="de-DE" dirty="0">
                <a:cs typeface="Calibri"/>
              </a:rPr>
              <a:t> (e.g. in </a:t>
            </a:r>
            <a:r>
              <a:rPr lang="de-DE" dirty="0" err="1">
                <a:cs typeface="Calibri"/>
              </a:rPr>
              <a:t>form</a:t>
            </a:r>
            <a:r>
              <a:rPr lang="de-DE" dirty="0">
                <a:cs typeface="Calibri"/>
              </a:rPr>
              <a:t> </a:t>
            </a:r>
            <a:r>
              <a:rPr lang="de-DE" dirty="0" err="1">
                <a:cs typeface="Calibri"/>
              </a:rPr>
              <a:t>of</a:t>
            </a:r>
            <a:r>
              <a:rPr lang="de-DE" dirty="0">
                <a:cs typeface="Calibri"/>
              </a:rPr>
              <a:t> a </a:t>
            </a:r>
            <a:r>
              <a:rPr lang="de-DE" dirty="0" err="1">
                <a:cs typeface="Calibri"/>
              </a:rPr>
              <a:t>tuple</a:t>
            </a:r>
            <a:r>
              <a:rPr lang="de-DE" dirty="0">
                <a:cs typeface="Calibri"/>
              </a:rPr>
              <a:t>)</a:t>
            </a:r>
          </a:p>
          <a:p>
            <a:pPr marL="182245" indent="-182245"/>
            <a:endParaRPr lang="de-DE" dirty="0">
              <a:cs typeface="Calibri"/>
            </a:endParaRPr>
          </a:p>
        </p:txBody>
      </p:sp>
    </p:spTree>
    <p:extLst>
      <p:ext uri="{BB962C8B-B14F-4D97-AF65-F5344CB8AC3E}">
        <p14:creationId xmlns:p14="http://schemas.microsoft.com/office/powerpoint/2010/main" val="409368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E72BDD5-21D8-4E71-ABE2-9B8A7F6DD818}"/>
              </a:ext>
            </a:extLst>
          </p:cNvPr>
          <p:cNvSpPr>
            <a:spLocks noGrp="1"/>
          </p:cNvSpPr>
          <p:nvPr>
            <p:ph type="title"/>
          </p:nvPr>
        </p:nvSpPr>
        <p:spPr>
          <a:xfrm>
            <a:off x="1108822" y="1259378"/>
            <a:ext cx="10205008" cy="3084021"/>
          </a:xfrm>
        </p:spPr>
        <p:txBody>
          <a:bodyPr/>
          <a:lstStyle/>
          <a:p>
            <a:r>
              <a:rPr lang="de-DE" dirty="0">
                <a:cs typeface="Calibri Light"/>
              </a:rPr>
              <a:t>Handling Collections 101</a:t>
            </a:r>
            <a:endParaRPr lang="de-DE" dirty="0"/>
          </a:p>
        </p:txBody>
      </p:sp>
      <p:sp>
        <p:nvSpPr>
          <p:cNvPr id="4" name="Foliennummernplatzhalter 3">
            <a:extLst>
              <a:ext uri="{FF2B5EF4-FFF2-40B4-BE49-F238E27FC236}">
                <a16:creationId xmlns=""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43</a:t>
            </a:fld>
            <a:endParaRPr lang="en-GB"/>
          </a:p>
        </p:txBody>
      </p:sp>
    </p:spTree>
    <p:extLst>
      <p:ext uri="{BB962C8B-B14F-4D97-AF65-F5344CB8AC3E}">
        <p14:creationId xmlns:p14="http://schemas.microsoft.com/office/powerpoint/2010/main" val="1607309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iterate</a:t>
            </a:r>
            <a:r>
              <a:rPr lang="de-DE" dirty="0">
                <a:cs typeface="Calibri"/>
              </a:rPr>
              <a:t> </a:t>
            </a:r>
            <a:r>
              <a:rPr lang="de-DE" dirty="0" err="1">
                <a:cs typeface="Calibri"/>
              </a:rPr>
              <a:t>through</a:t>
            </a:r>
            <a:r>
              <a:rPr lang="de-DE" dirty="0">
                <a:cs typeface="Calibri"/>
              </a:rPr>
              <a:t> all </a:t>
            </a:r>
            <a:r>
              <a:rPr lang="de-DE" dirty="0" err="1">
                <a:cs typeface="Calibri"/>
              </a:rPr>
              <a:t>elements</a:t>
            </a:r>
            <a:r>
              <a:rPr lang="de-DE" dirty="0">
                <a:cs typeface="Calibri"/>
              </a:rPr>
              <a:t> in </a:t>
            </a:r>
            <a:r>
              <a:rPr lang="de-DE" dirty="0" err="1">
                <a:cs typeface="Calibri"/>
              </a:rPr>
              <a:t>one</a:t>
            </a:r>
            <a:r>
              <a:rPr lang="de-DE" dirty="0">
                <a:cs typeface="Calibri"/>
              </a:rPr>
              <a:t> </a:t>
            </a:r>
            <a:r>
              <a:rPr lang="de-DE" dirty="0" err="1">
                <a:cs typeface="Calibri"/>
              </a:rPr>
              <a:t>of</a:t>
            </a:r>
            <a:r>
              <a:rPr lang="de-DE" dirty="0">
                <a:cs typeface="Calibri"/>
              </a:rPr>
              <a:t> </a:t>
            </a:r>
            <a:r>
              <a:rPr lang="de-DE" dirty="0" err="1">
                <a:cs typeface="Calibri"/>
              </a:rPr>
              <a:t>these</a:t>
            </a:r>
            <a:r>
              <a:rPr lang="de-DE" dirty="0">
                <a:cs typeface="Calibri"/>
              </a:rPr>
              <a:t> </a:t>
            </a:r>
            <a:r>
              <a:rPr lang="de-DE" dirty="0" err="1">
                <a:cs typeface="Calibri"/>
              </a:rPr>
              <a:t>sequential</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quite</a:t>
            </a:r>
            <a:r>
              <a:rPr lang="de-DE" dirty="0">
                <a:cs typeface="Calibri"/>
              </a:rPr>
              <a:t> </a:t>
            </a:r>
            <a:r>
              <a:rPr lang="de-DE" dirty="0" err="1">
                <a:cs typeface="Calibri"/>
              </a:rPr>
              <a:t>easily</a:t>
            </a:r>
          </a:p>
        </p:txBody>
      </p:sp>
      <p:sp>
        <p:nvSpPr>
          <p:cNvPr id="4" name="Foliennummernplatzhalter 3">
            <a:extLst>
              <a:ext uri="{FF2B5EF4-FFF2-40B4-BE49-F238E27FC236}">
                <a16:creationId xmlns=""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44</a:t>
            </a:fld>
            <a:endParaRPr lang="en-GB"/>
          </a:p>
        </p:txBody>
      </p:sp>
      <p:sp>
        <p:nvSpPr>
          <p:cNvPr id="7" name="Textfeld 6">
            <a:extLst>
              <a:ext uri="{FF2B5EF4-FFF2-40B4-BE49-F238E27FC236}">
                <a16:creationId xmlns="" xmlns:a16="http://schemas.microsoft.com/office/drawing/2014/main" id="{6CA1E622-36BF-4B92-80CF-1B44354BC3A3}"/>
              </a:ext>
            </a:extLst>
          </p:cNvPr>
          <p:cNvSpPr txBox="1"/>
          <p:nvPr/>
        </p:nvSpPr>
        <p:spPr>
          <a:xfrm>
            <a:off x="1086923" y="2776269"/>
            <a:ext cx="1012894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fruits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'apple'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'pear'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'banana'</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'orange</a:t>
            </a:r>
            <a:r>
              <a:rPr lang="en-US" dirty="0" smtClean="0">
                <a:solidFill>
                  <a:srgbClr val="008000"/>
                </a:solidFill>
                <a:latin typeface="Consolas"/>
              </a:rPr>
              <a:t>'</a:t>
            </a:r>
            <a:r>
              <a:rPr lang="en-US" b="1" dirty="0" smtClean="0">
                <a:solidFill>
                  <a:srgbClr val="000080"/>
                </a:solidFill>
                <a:latin typeface="Consolas"/>
              </a:rPr>
              <a:t>]</a:t>
            </a:r>
          </a:p>
          <a:p>
            <a:endParaRPr lang="en-US" dirty="0" smtClean="0">
              <a:solidFill>
                <a:srgbClr val="000000"/>
              </a:solidFill>
              <a:latin typeface="Consolas"/>
            </a:endParaRPr>
          </a:p>
          <a:p>
            <a:r>
              <a:rPr lang="en-US" dirty="0" smtClean="0">
                <a:solidFill>
                  <a:srgbClr val="0000FF"/>
                </a:solidFill>
                <a:latin typeface="Consolas"/>
              </a:rPr>
              <a:t>for</a:t>
            </a:r>
            <a:r>
              <a:rPr lang="en-US" dirty="0" smtClean="0">
                <a:solidFill>
                  <a:srgbClr val="000000"/>
                </a:solidFill>
                <a:latin typeface="Consolas"/>
              </a:rPr>
              <a:t> </a:t>
            </a:r>
            <a:r>
              <a:rPr lang="en-US" dirty="0">
                <a:solidFill>
                  <a:srgbClr val="000000"/>
                </a:solidFill>
                <a:latin typeface="Consolas"/>
              </a:rPr>
              <a:t>fruit </a:t>
            </a:r>
            <a:r>
              <a:rPr lang="en-US" dirty="0">
                <a:solidFill>
                  <a:srgbClr val="0000FF"/>
                </a:solidFill>
                <a:latin typeface="Consolas"/>
              </a:rPr>
              <a:t>in</a:t>
            </a:r>
            <a:r>
              <a:rPr lang="en-US" dirty="0">
                <a:solidFill>
                  <a:srgbClr val="000000"/>
                </a:solidFill>
                <a:latin typeface="Consolas"/>
              </a:rPr>
              <a:t> </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fruit</a:t>
            </a:r>
            <a:r>
              <a:rPr lang="en-US" b="1" dirty="0">
                <a:solidFill>
                  <a:srgbClr val="000080"/>
                </a:solidFill>
                <a:latin typeface="Consolas"/>
              </a:rPr>
              <a:t>,</a:t>
            </a:r>
            <a:r>
              <a:rPr lang="en-US" dirty="0">
                <a:solidFill>
                  <a:srgbClr val="000000"/>
                </a:solidFill>
                <a:latin typeface="Consolas"/>
              </a:rPr>
              <a:t> end</a:t>
            </a:r>
            <a:r>
              <a:rPr lang="en-US" b="1" dirty="0">
                <a:solidFill>
                  <a:srgbClr val="000080"/>
                </a:solidFill>
                <a:latin typeface="Consolas"/>
              </a:rPr>
              <a:t>=</a:t>
            </a:r>
            <a:r>
              <a:rPr lang="en-US" dirty="0">
                <a:solidFill>
                  <a:srgbClr val="008000"/>
                </a:solidFill>
                <a:latin typeface="Consolas"/>
              </a:rPr>
              <a:t>' '</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9" name="Textfeld 8">
            <a:extLst>
              <a:ext uri="{FF2B5EF4-FFF2-40B4-BE49-F238E27FC236}">
                <a16:creationId xmlns="" xmlns:a16="http://schemas.microsoft.com/office/drawing/2014/main"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 xmlns:a16="http://schemas.microsoft.com/office/drawing/2014/main" id="{56BDB226-858E-43A4-A408-0A318745D79A}"/>
              </a:ext>
            </a:extLst>
          </p:cNvPr>
          <p:cNvSpPr txBox="1"/>
          <p:nvPr/>
        </p:nvSpPr>
        <p:spPr>
          <a:xfrm>
            <a:off x="1086924" y="4544683"/>
            <a:ext cx="1012894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pear</a:t>
            </a:r>
            <a:r>
              <a:rPr lang="de-DE" dirty="0">
                <a:latin typeface="Consolas"/>
              </a:rPr>
              <a:t> </a:t>
            </a:r>
            <a:r>
              <a:rPr lang="de-DE" dirty="0" err="1">
                <a:latin typeface="Consolas"/>
              </a:rPr>
              <a:t>banana</a:t>
            </a:r>
            <a:r>
              <a:rPr lang="de-DE" dirty="0">
                <a:latin typeface="Consolas"/>
              </a:rPr>
              <a:t> orange </a:t>
            </a:r>
            <a:endParaRPr lang="de-DE" dirty="0"/>
          </a:p>
        </p:txBody>
      </p:sp>
    </p:spTree>
    <p:extLst>
      <p:ext uri="{BB962C8B-B14F-4D97-AF65-F5344CB8AC3E}">
        <p14:creationId xmlns:p14="http://schemas.microsoft.com/office/powerpoint/2010/main" val="15823062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Lists, </a:t>
            </a:r>
            <a:r>
              <a:rPr lang="de-DE" dirty="0" err="1">
                <a:cs typeface="Calibri Light"/>
              </a:rPr>
              <a:t>Tuples</a:t>
            </a:r>
            <a:r>
              <a:rPr lang="de-DE" dirty="0">
                <a:cs typeface="Calibri Light"/>
              </a:rPr>
              <a:t> and Sets</a:t>
            </a:r>
            <a:endParaRPr lang="de-DE" dirty="0" err="1"/>
          </a:p>
        </p:txBody>
      </p:sp>
      <p:sp>
        <p:nvSpPr>
          <p:cNvPr id="5" name="Inhaltsplatzhalter 4">
            <a:extLst>
              <a:ext uri="{FF2B5EF4-FFF2-40B4-BE49-F238E27FC236}">
                <a16:creationId xmlns=""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iterate</a:t>
            </a:r>
            <a:r>
              <a:rPr lang="de-DE" dirty="0">
                <a:cs typeface="Calibri"/>
              </a:rPr>
              <a:t> </a:t>
            </a:r>
            <a:r>
              <a:rPr lang="de-DE" dirty="0" err="1">
                <a:cs typeface="Calibri"/>
              </a:rPr>
              <a:t>with</a:t>
            </a:r>
            <a:r>
              <a:rPr lang="de-DE" dirty="0">
                <a:cs typeface="Calibri"/>
              </a:rPr>
              <a:t> an </a:t>
            </a:r>
            <a:r>
              <a:rPr lang="de-DE" dirty="0" err="1">
                <a:cs typeface="Calibri"/>
              </a:rPr>
              <a:t>index</a:t>
            </a:r>
          </a:p>
        </p:txBody>
      </p:sp>
      <p:sp>
        <p:nvSpPr>
          <p:cNvPr id="4" name="Foliennummernplatzhalter 3">
            <a:extLst>
              <a:ext uri="{FF2B5EF4-FFF2-40B4-BE49-F238E27FC236}">
                <a16:creationId xmlns=""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45</a:t>
            </a:fld>
            <a:endParaRPr lang="en-GB"/>
          </a:p>
        </p:txBody>
      </p:sp>
      <p:sp>
        <p:nvSpPr>
          <p:cNvPr id="7" name="Textfeld 6">
            <a:extLst>
              <a:ext uri="{FF2B5EF4-FFF2-40B4-BE49-F238E27FC236}">
                <a16:creationId xmlns="" xmlns:a16="http://schemas.microsoft.com/office/drawing/2014/main" id="{6CA1E622-36BF-4B92-80CF-1B44354BC3A3}"/>
              </a:ext>
            </a:extLst>
          </p:cNvPr>
          <p:cNvSpPr txBox="1"/>
          <p:nvPr/>
        </p:nvSpPr>
        <p:spPr>
          <a:xfrm>
            <a:off x="1086924" y="2776269"/>
            <a:ext cx="1011737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endParaRPr lang="de-DE" dirty="0">
              <a:solidFill>
                <a:srgbClr val="000000"/>
              </a:solidFill>
              <a:latin typeface="Consolas"/>
            </a:endParaRPr>
          </a:p>
          <a:p>
            <a:r>
              <a:rPr lang="de-DE" dirty="0" err="1" smtClean="0">
                <a:solidFill>
                  <a:srgbClr val="0000FF"/>
                </a:solidFill>
                <a:latin typeface="Consolas"/>
              </a:rPr>
              <a:t>for</a:t>
            </a:r>
            <a:r>
              <a:rPr lang="de-DE" dirty="0" smtClean="0">
                <a:solidFill>
                  <a:srgbClr val="000000"/>
                </a:solidFill>
                <a:latin typeface="Consolas"/>
              </a:rPr>
              <a:t> </a:t>
            </a:r>
            <a:r>
              <a:rPr lang="de-DE" dirty="0" err="1">
                <a:solidFill>
                  <a:srgbClr val="000000"/>
                </a:solidFill>
                <a:latin typeface="Consolas"/>
              </a:rPr>
              <a:t>i</a:t>
            </a:r>
            <a:r>
              <a:rPr lang="de-DE" b="1" dirty="0" err="1">
                <a:solidFill>
                  <a:srgbClr val="000080"/>
                </a:solidFill>
                <a:latin typeface="Consolas"/>
              </a:rPr>
              <a:t>,</a:t>
            </a:r>
            <a:r>
              <a:rPr lang="de-DE" dirty="0" err="1">
                <a:solidFill>
                  <a:srgbClr val="000000"/>
                </a:solidFill>
                <a:latin typeface="Consolas"/>
              </a:rPr>
              <a:t>fruit</a:t>
            </a:r>
            <a:r>
              <a:rPr lang="de-DE" dirty="0">
                <a:solidFill>
                  <a:srgbClr val="000000"/>
                </a:solidFill>
                <a:latin typeface="Consolas"/>
              </a:rPr>
              <a:t> </a:t>
            </a:r>
            <a:r>
              <a:rPr lang="de-DE" dirty="0">
                <a:solidFill>
                  <a:srgbClr val="0000FF"/>
                </a:solidFill>
                <a:latin typeface="Consolas"/>
              </a:rPr>
              <a:t>in</a:t>
            </a:r>
            <a:r>
              <a:rPr lang="de-DE" dirty="0">
                <a:solidFill>
                  <a:srgbClr val="000000"/>
                </a:solidFill>
                <a:latin typeface="Consolas"/>
              </a:rPr>
              <a:t> </a:t>
            </a:r>
            <a:r>
              <a:rPr lang="de-DE" dirty="0" err="1">
                <a:solidFill>
                  <a:srgbClr val="000000"/>
                </a:solidFill>
                <a:latin typeface="Consolas"/>
              </a:rPr>
              <a:t>enumerate</a:t>
            </a:r>
            <a:r>
              <a:rPr lang="de-DE" b="1" dirty="0">
                <a:solidFill>
                  <a:srgbClr val="000080"/>
                </a:solidFill>
                <a:latin typeface="Consolas"/>
              </a:rPr>
              <a:t>(</a:t>
            </a:r>
            <a:r>
              <a:rPr lang="de-DE" dirty="0" err="1">
                <a:solidFill>
                  <a:srgbClr val="000000"/>
                </a:solidFill>
                <a:latin typeface="Consolas"/>
              </a:rPr>
              <a:t>fruits</a:t>
            </a:r>
            <a:r>
              <a:rPr lang="de-DE" b="1" dirty="0" smtClean="0">
                <a:solidFill>
                  <a:srgbClr val="000080"/>
                </a:solidFill>
                <a:latin typeface="Consolas"/>
              </a:rPr>
              <a:t>):</a:t>
            </a:r>
            <a:endParaRPr lang="de-DE" dirty="0" smtClean="0">
              <a:solidFill>
                <a:srgbClr val="000000"/>
              </a:solidFill>
              <a:latin typeface="Consolas"/>
            </a:endParaRPr>
          </a:p>
          <a:p>
            <a:r>
              <a:rPr lang="de-DE" dirty="0">
                <a:solidFill>
                  <a:srgbClr val="000000"/>
                </a:solidFill>
                <a:latin typeface="Consolas"/>
              </a:rPr>
              <a:t>	</a:t>
            </a:r>
            <a:r>
              <a:rPr lang="de-DE" dirty="0" err="1" smtClean="0">
                <a:solidFill>
                  <a:srgbClr val="0000FF"/>
                </a:solidFill>
                <a:latin typeface="Consolas"/>
              </a:rPr>
              <a:t>print</a:t>
            </a:r>
            <a:r>
              <a:rPr lang="de-DE" b="1" dirty="0" smtClean="0">
                <a:solidFill>
                  <a:srgbClr val="000080"/>
                </a:solidFill>
                <a:latin typeface="Consolas"/>
              </a:rPr>
              <a:t>(</a:t>
            </a:r>
            <a:r>
              <a:rPr lang="de-DE" dirty="0" smtClean="0">
                <a:solidFill>
                  <a:srgbClr val="000000"/>
                </a:solidFill>
                <a:latin typeface="Consolas"/>
              </a:rPr>
              <a:t>i</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fruit</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sep</a:t>
            </a:r>
            <a:r>
              <a:rPr lang="de-DE" b="1" dirty="0">
                <a:solidFill>
                  <a:srgbClr val="000080"/>
                </a:solidFill>
                <a:latin typeface="Consolas"/>
              </a:rPr>
              <a:t>=</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end</a:t>
            </a:r>
            <a:r>
              <a:rPr lang="de-DE" b="1" dirty="0">
                <a:solidFill>
                  <a:srgbClr val="000080"/>
                </a:solidFill>
                <a:latin typeface="Consolas"/>
              </a:rPr>
              <a:t>=</a:t>
            </a:r>
            <a:r>
              <a:rPr lang="de-DE" dirty="0">
                <a:solidFill>
                  <a:srgbClr val="008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 xmlns:a16="http://schemas.microsoft.com/office/drawing/2014/main"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1" name="Textfeld 10">
            <a:extLst>
              <a:ext uri="{FF2B5EF4-FFF2-40B4-BE49-F238E27FC236}">
                <a16:creationId xmlns="" xmlns:a16="http://schemas.microsoft.com/office/drawing/2014/main" id="{56BDB226-858E-43A4-A408-0A318745D79A}"/>
              </a:ext>
            </a:extLst>
          </p:cNvPr>
          <p:cNvSpPr txBox="1"/>
          <p:nvPr/>
        </p:nvSpPr>
        <p:spPr>
          <a:xfrm>
            <a:off x="1086925" y="4544683"/>
            <a:ext cx="1011737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0</a:t>
            </a:r>
            <a:r>
              <a:rPr lang="de-DE" b="1" dirty="0">
                <a:latin typeface="Consolas"/>
              </a:rPr>
              <a:t>:</a:t>
            </a:r>
            <a:r>
              <a:rPr lang="de-DE" dirty="0">
                <a:latin typeface="Consolas"/>
              </a:rPr>
              <a:t>apple 1</a:t>
            </a:r>
            <a:r>
              <a:rPr lang="de-DE" b="1" dirty="0">
                <a:latin typeface="Consolas"/>
              </a:rPr>
              <a:t>:</a:t>
            </a:r>
            <a:r>
              <a:rPr lang="de-DE" dirty="0">
                <a:latin typeface="Consolas"/>
              </a:rPr>
              <a:t>pear 2</a:t>
            </a:r>
            <a:r>
              <a:rPr lang="de-DE" b="1" dirty="0">
                <a:latin typeface="Consolas"/>
              </a:rPr>
              <a:t>:</a:t>
            </a:r>
            <a:r>
              <a:rPr lang="de-DE" dirty="0">
                <a:latin typeface="Consolas"/>
              </a:rPr>
              <a:t>banana 3</a:t>
            </a:r>
            <a:r>
              <a:rPr lang="de-DE" b="1" dirty="0">
                <a:latin typeface="Consolas"/>
              </a:rPr>
              <a:t>:</a:t>
            </a:r>
            <a:r>
              <a:rPr lang="de-DE" dirty="0">
                <a:latin typeface="Consolas"/>
              </a:rPr>
              <a:t>orange </a:t>
            </a:r>
            <a:endParaRPr lang="de-DE" dirty="0">
              <a:effectLst/>
            </a:endParaRPr>
          </a:p>
        </p:txBody>
      </p:sp>
    </p:spTree>
    <p:extLst>
      <p:ext uri="{BB962C8B-B14F-4D97-AF65-F5344CB8AC3E}">
        <p14:creationId xmlns:p14="http://schemas.microsoft.com/office/powerpoint/2010/main" val="38443200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try</a:t>
            </a:r>
            <a:r>
              <a:rPr lang="de-DE" dirty="0">
                <a:cs typeface="Calibri"/>
              </a:rPr>
              <a:t> </a:t>
            </a:r>
            <a:r>
              <a:rPr lang="de-DE" dirty="0" err="1">
                <a:cs typeface="Calibri"/>
              </a:rPr>
              <a:t>to</a:t>
            </a:r>
            <a:r>
              <a:rPr lang="de-DE" dirty="0">
                <a:cs typeface="Calibri"/>
              </a:rPr>
              <a:t> </a:t>
            </a:r>
            <a:r>
              <a:rPr lang="de-DE" dirty="0" err="1">
                <a:cs typeface="Calibri"/>
              </a:rPr>
              <a:t>iterate</a:t>
            </a:r>
            <a:r>
              <a:rPr lang="de-DE" dirty="0">
                <a:cs typeface="Calibri"/>
              </a:rPr>
              <a:t> </a:t>
            </a:r>
            <a:r>
              <a:rPr lang="de-DE" dirty="0" err="1">
                <a:cs typeface="Calibri"/>
              </a:rPr>
              <a:t>over</a:t>
            </a:r>
            <a:r>
              <a:rPr lang="de-DE" dirty="0">
                <a:cs typeface="Calibri"/>
              </a:rPr>
              <a:t> a </a:t>
            </a:r>
            <a:r>
              <a:rPr lang="de-DE" dirty="0" err="1">
                <a:cs typeface="Calibri"/>
              </a:rPr>
              <a:t>dictionary</a:t>
            </a:r>
            <a:r>
              <a:rPr lang="de-DE" dirty="0">
                <a:cs typeface="Calibri"/>
              </a:rPr>
              <a:t> </a:t>
            </a:r>
            <a:r>
              <a:rPr lang="de-DE" dirty="0" err="1">
                <a:cs typeface="Calibri"/>
              </a:rPr>
              <a:t>the</a:t>
            </a:r>
            <a:r>
              <a:rPr lang="de-DE" dirty="0">
                <a:cs typeface="Calibri"/>
              </a:rPr>
              <a:t> </a:t>
            </a:r>
            <a:r>
              <a:rPr lang="de-DE" dirty="0" err="1">
                <a:cs typeface="Calibri"/>
              </a:rPr>
              <a:t>way</a:t>
            </a:r>
            <a:r>
              <a:rPr lang="de-DE" dirty="0">
                <a:cs typeface="Calibri"/>
              </a:rPr>
              <a:t> </a:t>
            </a:r>
            <a:r>
              <a:rPr lang="de-DE" dirty="0" err="1">
                <a:cs typeface="Calibri"/>
              </a:rPr>
              <a:t>we</a:t>
            </a:r>
            <a:r>
              <a:rPr lang="de-DE" dirty="0">
                <a:cs typeface="Calibri"/>
              </a:rPr>
              <a:t> just </a:t>
            </a:r>
            <a:r>
              <a:rPr lang="de-DE" dirty="0" err="1">
                <a:cs typeface="Calibri"/>
              </a:rPr>
              <a:t>showed</a:t>
            </a:r>
            <a:r>
              <a:rPr lang="de-DE" dirty="0">
                <a:cs typeface="Calibri"/>
              </a:rPr>
              <a:t> </a:t>
            </a:r>
            <a:r>
              <a:rPr lang="de-DE" dirty="0" err="1">
                <a:cs typeface="Calibri"/>
              </a:rPr>
              <a:t>you</a:t>
            </a:r>
            <a:r>
              <a:rPr lang="de-DE" dirty="0">
                <a:cs typeface="Calibri"/>
              </a:rPr>
              <a:t>, </a:t>
            </a:r>
            <a:r>
              <a:rPr lang="de-DE" dirty="0" err="1">
                <a:cs typeface="Calibri"/>
              </a:rPr>
              <a:t>you</a:t>
            </a:r>
            <a:r>
              <a:rPr lang="de-DE" dirty="0">
                <a:cs typeface="Calibri"/>
              </a:rPr>
              <a:t> will </a:t>
            </a:r>
            <a:r>
              <a:rPr lang="de-DE" dirty="0" err="1">
                <a:cs typeface="Calibri"/>
              </a:rPr>
              <a:t>only</a:t>
            </a:r>
            <a:r>
              <a:rPr lang="de-DE" dirty="0">
                <a:cs typeface="Calibri"/>
              </a:rPr>
              <a:t> </a:t>
            </a:r>
            <a:r>
              <a:rPr lang="de-DE" dirty="0" err="1">
                <a:cs typeface="Calibri"/>
              </a:rPr>
              <a:t>be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a:t>
            </a:r>
            <a:r>
              <a:rPr lang="de-DE" dirty="0" err="1">
                <a:cs typeface="Calibri"/>
              </a:rPr>
              <a:t>keys</a:t>
            </a:r>
          </a:p>
        </p:txBody>
      </p:sp>
      <p:sp>
        <p:nvSpPr>
          <p:cNvPr id="4" name="Foliennummernplatzhalter 3">
            <a:extLst>
              <a:ext uri="{FF2B5EF4-FFF2-40B4-BE49-F238E27FC236}">
                <a16:creationId xmlns=""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46</a:t>
            </a:fld>
            <a:endParaRPr lang="en-GB"/>
          </a:p>
        </p:txBody>
      </p:sp>
      <p:sp>
        <p:nvSpPr>
          <p:cNvPr id="9" name="Textfeld 8">
            <a:extLst>
              <a:ext uri="{FF2B5EF4-FFF2-40B4-BE49-F238E27FC236}">
                <a16:creationId xmlns="" xmlns:a16="http://schemas.microsoft.com/office/drawing/2014/main" id="{2D8EB43A-7242-43A6-97E0-87ADE3B1D144}"/>
              </a:ext>
            </a:extLst>
          </p:cNvPr>
          <p:cNvSpPr txBox="1"/>
          <p:nvPr/>
        </p:nvSpPr>
        <p:spPr>
          <a:xfrm>
            <a:off x="1086925" y="405585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p:txBody>
      </p:sp>
      <p:sp>
        <p:nvSpPr>
          <p:cNvPr id="11" name="Textfeld 10">
            <a:extLst>
              <a:ext uri="{FF2B5EF4-FFF2-40B4-BE49-F238E27FC236}">
                <a16:creationId xmlns="" xmlns:a16="http://schemas.microsoft.com/office/drawing/2014/main" id="{56BDB226-858E-43A4-A408-0A318745D79A}"/>
              </a:ext>
            </a:extLst>
          </p:cNvPr>
          <p:cNvSpPr txBox="1"/>
          <p:nvPr/>
        </p:nvSpPr>
        <p:spPr>
          <a:xfrm>
            <a:off x="1086925" y="4432597"/>
            <a:ext cx="100942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a:t>
            </a:r>
            <a:r>
              <a:rPr lang="de-DE" dirty="0">
                <a:latin typeface="Consolas"/>
              </a:rPr>
              <a:t> </a:t>
            </a:r>
            <a:r>
              <a:rPr lang="de-DE" dirty="0" err="1">
                <a:latin typeface="Consolas"/>
              </a:rPr>
              <a:t>vegetable</a:t>
            </a:r>
            <a:endParaRPr lang="de-DE" dirty="0" err="1"/>
          </a:p>
        </p:txBody>
      </p:sp>
      <p:sp>
        <p:nvSpPr>
          <p:cNvPr id="3" name="Textfeld 2">
            <a:extLst>
              <a:ext uri="{FF2B5EF4-FFF2-40B4-BE49-F238E27FC236}">
                <a16:creationId xmlns="" xmlns:a16="http://schemas.microsoft.com/office/drawing/2014/main" id="{62A610AB-C42E-45D1-B2BD-CE62B62AB8E3}"/>
              </a:ext>
            </a:extLst>
          </p:cNvPr>
          <p:cNvSpPr txBox="1"/>
          <p:nvPr/>
        </p:nvSpPr>
        <p:spPr>
          <a:xfrm>
            <a:off x="1086925" y="2855529"/>
            <a:ext cx="10079841"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foods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t>
            </a:r>
            <a:r>
              <a:rPr lang="en-US" dirty="0" err="1">
                <a:solidFill>
                  <a:srgbClr val="008000"/>
                </a:solidFill>
                <a:latin typeface="Consolas"/>
              </a:rPr>
              <a:t>fruit'</a:t>
            </a:r>
            <a:r>
              <a:rPr lang="en-US" b="1" dirty="0" err="1">
                <a:solidFill>
                  <a:srgbClr val="000080"/>
                </a:solidFill>
                <a:latin typeface="Consolas"/>
              </a:rPr>
              <a:t>:</a:t>
            </a:r>
            <a:r>
              <a:rPr lang="en-US" dirty="0" err="1">
                <a:solidFill>
                  <a:srgbClr val="008000"/>
                </a:solidFill>
                <a:latin typeface="Consolas"/>
              </a:rPr>
              <a:t>'apple'</a:t>
            </a:r>
            <a:r>
              <a:rPr lang="en-US" b="1" dirty="0" err="1">
                <a:solidFill>
                  <a:srgbClr val="000080"/>
                </a:solidFill>
                <a:latin typeface="Consolas"/>
              </a:rPr>
              <a:t>,</a:t>
            </a:r>
            <a:r>
              <a:rPr lang="en-US" dirty="0" err="1">
                <a:solidFill>
                  <a:srgbClr val="008000"/>
                </a:solidFill>
                <a:latin typeface="Consolas"/>
              </a:rPr>
              <a:t>'vegetable'</a:t>
            </a:r>
            <a:r>
              <a:rPr lang="en-US" b="1" dirty="0" err="1">
                <a:solidFill>
                  <a:srgbClr val="000080"/>
                </a:solidFill>
                <a:latin typeface="Consolas"/>
              </a:rPr>
              <a:t>:</a:t>
            </a:r>
            <a:r>
              <a:rPr lang="en-US" dirty="0" err="1">
                <a:solidFill>
                  <a:srgbClr val="008000"/>
                </a:solidFill>
                <a:latin typeface="Consolas"/>
              </a:rPr>
              <a:t>'cucumber</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FF"/>
                </a:solidFill>
                <a:latin typeface="Consolas"/>
              </a:rPr>
              <a:t>for</a:t>
            </a:r>
            <a:r>
              <a:rPr lang="en-US" dirty="0" smtClean="0">
                <a:solidFill>
                  <a:srgbClr val="000000"/>
                </a:solidFill>
                <a:latin typeface="Consolas"/>
              </a:rPr>
              <a:t> </a:t>
            </a:r>
            <a:r>
              <a:rPr lang="en-US" dirty="0">
                <a:solidFill>
                  <a:srgbClr val="000000"/>
                </a:solidFill>
                <a:latin typeface="Consolas"/>
              </a:rPr>
              <a:t>food </a:t>
            </a:r>
            <a:r>
              <a:rPr lang="en-US" dirty="0">
                <a:solidFill>
                  <a:srgbClr val="0000FF"/>
                </a:solidFill>
                <a:latin typeface="Consolas"/>
              </a:rPr>
              <a:t>in</a:t>
            </a:r>
            <a:r>
              <a:rPr lang="en-US" dirty="0">
                <a:solidFill>
                  <a:srgbClr val="000000"/>
                </a:solidFill>
                <a:latin typeface="Consolas"/>
              </a:rPr>
              <a:t> foods</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food</a:t>
            </a:r>
            <a:r>
              <a:rPr lang="en-US" b="1" dirty="0">
                <a:solidFill>
                  <a:srgbClr val="000080"/>
                </a:solidFill>
                <a:latin typeface="Consolas"/>
              </a:rPr>
              <a:t>,</a:t>
            </a:r>
            <a:r>
              <a:rPr lang="en-US" dirty="0">
                <a:solidFill>
                  <a:srgbClr val="000000"/>
                </a:solidFill>
                <a:latin typeface="Consolas"/>
              </a:rPr>
              <a:t> end</a:t>
            </a:r>
            <a:r>
              <a:rPr lang="en-US" b="1" dirty="0">
                <a:solidFill>
                  <a:srgbClr val="000080"/>
                </a:solidFill>
                <a:latin typeface="Consolas"/>
              </a:rPr>
              <a:t>=</a:t>
            </a:r>
            <a:r>
              <a:rPr lang="en-US" dirty="0">
                <a:solidFill>
                  <a:srgbClr val="008000"/>
                </a:solidFill>
                <a:latin typeface="Consolas"/>
              </a:rPr>
              <a:t>' '</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8051205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E72BDD5-21D8-4E71-ABE2-9B8A7F6DD818}"/>
              </a:ext>
            </a:extLst>
          </p:cNvPr>
          <p:cNvSpPr>
            <a:spLocks noGrp="1"/>
          </p:cNvSpPr>
          <p:nvPr>
            <p:ph type="title"/>
          </p:nvPr>
        </p:nvSpPr>
        <p:spPr/>
        <p:txBody>
          <a:bodyPr/>
          <a:lstStyle/>
          <a:p>
            <a:r>
              <a:rPr lang="de-DE" dirty="0">
                <a:cs typeface="Calibri Light"/>
              </a:rPr>
              <a:t>Iteration </a:t>
            </a:r>
            <a:r>
              <a:rPr lang="de-DE" dirty="0" err="1">
                <a:cs typeface="Calibri Light"/>
              </a:rPr>
              <a:t>over</a:t>
            </a:r>
            <a:r>
              <a:rPr lang="de-DE" dirty="0">
                <a:cs typeface="Calibri Light"/>
              </a:rPr>
              <a:t> </a:t>
            </a:r>
            <a:r>
              <a:rPr lang="de-DE" dirty="0" err="1">
                <a:cs typeface="Calibri Light"/>
              </a:rPr>
              <a:t>Dictionaries</a:t>
            </a:r>
            <a:endParaRPr lang="de-DE" dirty="0" err="1"/>
          </a:p>
        </p:txBody>
      </p:sp>
      <p:sp>
        <p:nvSpPr>
          <p:cNvPr id="5" name="Inhaltsplatzhalter 4">
            <a:extLst>
              <a:ext uri="{FF2B5EF4-FFF2-40B4-BE49-F238E27FC236}">
                <a16:creationId xmlns=""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To</a:t>
            </a:r>
            <a:r>
              <a:rPr lang="de-DE" dirty="0">
                <a:cs typeface="Calibri"/>
              </a:rPr>
              <a:t> </a:t>
            </a:r>
            <a:r>
              <a:rPr lang="de-DE" dirty="0" err="1">
                <a:cs typeface="Calibri"/>
              </a:rPr>
              <a:t>prevent</a:t>
            </a:r>
            <a:r>
              <a:rPr lang="de-DE" dirty="0">
                <a:cs typeface="Calibri"/>
              </a:rPr>
              <a:t> </a:t>
            </a:r>
            <a:r>
              <a:rPr lang="de-DE" dirty="0" err="1">
                <a:cs typeface="Calibri"/>
              </a:rPr>
              <a:t>this</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extract</a:t>
            </a:r>
            <a:r>
              <a:rPr lang="de-DE" dirty="0">
                <a:cs typeface="Calibri"/>
              </a:rPr>
              <a:t> </a:t>
            </a:r>
            <a:r>
              <a:rPr lang="de-DE" dirty="0" err="1">
                <a:cs typeface="Calibri"/>
              </a:rPr>
              <a:t>keys</a:t>
            </a:r>
            <a:r>
              <a:rPr lang="de-DE" dirty="0">
                <a:cs typeface="Calibri"/>
              </a:rPr>
              <a:t> and </a:t>
            </a:r>
            <a:r>
              <a:rPr lang="de-DE" dirty="0" err="1">
                <a:cs typeface="Calibri"/>
              </a:rPr>
              <a:t>values</a:t>
            </a:r>
            <a:r>
              <a:rPr lang="de-DE" dirty="0">
                <a:cs typeface="Calibri"/>
              </a:rPr>
              <a:t> </a:t>
            </a:r>
            <a:r>
              <a:rPr lang="de-DE" dirty="0" err="1">
                <a:cs typeface="Calibri"/>
              </a:rPr>
              <a:t>separately</a:t>
            </a:r>
          </a:p>
        </p:txBody>
      </p:sp>
      <p:sp>
        <p:nvSpPr>
          <p:cNvPr id="4" name="Foliennummernplatzhalter 3">
            <a:extLst>
              <a:ext uri="{FF2B5EF4-FFF2-40B4-BE49-F238E27FC236}">
                <a16:creationId xmlns=""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47</a:t>
            </a:fld>
            <a:endParaRPr lang="en-GB"/>
          </a:p>
        </p:txBody>
      </p:sp>
      <p:sp>
        <p:nvSpPr>
          <p:cNvPr id="9" name="Textfeld 8">
            <a:extLst>
              <a:ext uri="{FF2B5EF4-FFF2-40B4-BE49-F238E27FC236}">
                <a16:creationId xmlns="" xmlns:a16="http://schemas.microsoft.com/office/drawing/2014/main" id="{2D8EB43A-7242-43A6-97E0-87ADE3B1D144}"/>
              </a:ext>
            </a:extLst>
          </p:cNvPr>
          <p:cNvSpPr txBox="1"/>
          <p:nvPr/>
        </p:nvSpPr>
        <p:spPr>
          <a:xfrm>
            <a:off x="1086925" y="405585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a:cs typeface="Calibri"/>
            </a:endParaRPr>
          </a:p>
          <a:p>
            <a:endParaRPr lang="de-DE" dirty="0">
              <a:cs typeface="Calibri"/>
            </a:endParaRPr>
          </a:p>
        </p:txBody>
      </p:sp>
      <p:sp>
        <p:nvSpPr>
          <p:cNvPr id="11" name="Textfeld 10">
            <a:extLst>
              <a:ext uri="{FF2B5EF4-FFF2-40B4-BE49-F238E27FC236}">
                <a16:creationId xmlns="" xmlns:a16="http://schemas.microsoft.com/office/drawing/2014/main" id="{56BDB226-858E-43A4-A408-0A318745D79A}"/>
              </a:ext>
            </a:extLst>
          </p:cNvPr>
          <p:cNvSpPr txBox="1"/>
          <p:nvPr/>
        </p:nvSpPr>
        <p:spPr>
          <a:xfrm>
            <a:off x="1086925" y="4421154"/>
            <a:ext cx="1008264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apple</a:t>
            </a:r>
            <a:r>
              <a:rPr lang="de-DE" dirty="0">
                <a:latin typeface="Consolas"/>
              </a:rPr>
              <a:t> </a:t>
            </a:r>
            <a:r>
              <a:rPr lang="de-DE" dirty="0" err="1">
                <a:latin typeface="Consolas"/>
              </a:rPr>
              <a:t>cucumber</a:t>
            </a:r>
            <a:endParaRPr lang="de-DE" dirty="0" err="1"/>
          </a:p>
        </p:txBody>
      </p:sp>
      <p:sp>
        <p:nvSpPr>
          <p:cNvPr id="3" name="Textfeld 2">
            <a:extLst>
              <a:ext uri="{FF2B5EF4-FFF2-40B4-BE49-F238E27FC236}">
                <a16:creationId xmlns="" xmlns:a16="http://schemas.microsoft.com/office/drawing/2014/main" id="{62A610AB-C42E-45D1-B2BD-CE62B62AB8E3}"/>
              </a:ext>
            </a:extLst>
          </p:cNvPr>
          <p:cNvSpPr txBox="1"/>
          <p:nvPr/>
        </p:nvSpPr>
        <p:spPr>
          <a:xfrm>
            <a:off x="1086924" y="2853075"/>
            <a:ext cx="1008264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foods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fruit</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vegetable</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cucumber</a:t>
            </a:r>
            <a:r>
              <a:rPr lang="de-DE" dirty="0" smtClean="0">
                <a:solidFill>
                  <a:srgbClr val="008000"/>
                </a:solidFill>
                <a:latin typeface="Consolas"/>
              </a:rPr>
              <a:t>'</a:t>
            </a:r>
            <a:r>
              <a:rPr lang="de-DE" b="1" dirty="0" smtClean="0">
                <a:solidFill>
                  <a:srgbClr val="000080"/>
                </a:solidFill>
                <a:latin typeface="Consolas"/>
              </a:rPr>
              <a:t>}</a:t>
            </a:r>
          </a:p>
          <a:p>
            <a:endParaRPr lang="de-DE" dirty="0" smtClean="0">
              <a:solidFill>
                <a:srgbClr val="000000"/>
              </a:solidFill>
              <a:latin typeface="Consolas"/>
            </a:endParaRPr>
          </a:p>
          <a:p>
            <a:r>
              <a:rPr lang="de-DE" dirty="0" err="1" smtClean="0">
                <a:solidFill>
                  <a:srgbClr val="0000FF"/>
                </a:solidFill>
                <a:latin typeface="Consolas"/>
              </a:rPr>
              <a:t>for</a:t>
            </a:r>
            <a:r>
              <a:rPr lang="de-DE" dirty="0">
                <a:solidFill>
                  <a:srgbClr val="000000"/>
                </a:solidFill>
                <a:latin typeface="Consolas"/>
              </a:rPr>
              <a:t> </a:t>
            </a:r>
            <a:r>
              <a:rPr lang="de-DE" dirty="0" err="1">
                <a:solidFill>
                  <a:srgbClr val="000000"/>
                </a:solidFill>
                <a:latin typeface="Consolas"/>
              </a:rPr>
              <a:t>keys</a:t>
            </a:r>
            <a:r>
              <a:rPr lang="de-DE" b="1" dirty="0">
                <a:solidFill>
                  <a:srgbClr val="000080"/>
                </a:solidFill>
                <a:latin typeface="Consolas"/>
              </a:rPr>
              <a:t>,</a:t>
            </a:r>
            <a:r>
              <a:rPr lang="de-DE" dirty="0">
                <a:solidFill>
                  <a:srgbClr val="000000"/>
                </a:solidFill>
                <a:latin typeface="Consolas"/>
              </a:rPr>
              <a:t> </a:t>
            </a:r>
            <a:r>
              <a:rPr lang="de-DE" dirty="0" err="1">
                <a:solidFill>
                  <a:srgbClr val="000000"/>
                </a:solidFill>
                <a:latin typeface="Consolas"/>
              </a:rPr>
              <a:t>values</a:t>
            </a:r>
            <a:r>
              <a:rPr lang="de-DE" dirty="0">
                <a:solidFill>
                  <a:srgbClr val="000000"/>
                </a:solidFill>
                <a:latin typeface="Consolas"/>
              </a:rPr>
              <a:t> </a:t>
            </a:r>
            <a:r>
              <a:rPr lang="de-DE" dirty="0">
                <a:solidFill>
                  <a:srgbClr val="0000FF"/>
                </a:solidFill>
                <a:latin typeface="Consolas"/>
              </a:rPr>
              <a:t>in</a:t>
            </a:r>
            <a:r>
              <a:rPr lang="de-DE" dirty="0">
                <a:solidFill>
                  <a:srgbClr val="000000"/>
                </a:solidFill>
                <a:latin typeface="Consolas"/>
              </a:rPr>
              <a:t> </a:t>
            </a:r>
            <a:r>
              <a:rPr lang="de-DE" dirty="0" err="1">
                <a:solidFill>
                  <a:srgbClr val="000000"/>
                </a:solidFill>
                <a:latin typeface="Consolas"/>
              </a:rPr>
              <a:t>foods</a:t>
            </a:r>
            <a:r>
              <a:rPr lang="de-DE" b="1" dirty="0" err="1">
                <a:solidFill>
                  <a:srgbClr val="000080"/>
                </a:solidFill>
                <a:latin typeface="Consolas"/>
              </a:rPr>
              <a:t>.</a:t>
            </a:r>
            <a:r>
              <a:rPr lang="de-DE" dirty="0" err="1">
                <a:solidFill>
                  <a:srgbClr val="000000"/>
                </a:solidFill>
                <a:latin typeface="Consolas"/>
              </a:rPr>
              <a:t>items</a:t>
            </a:r>
            <a:r>
              <a:rPr lang="de-DE" b="1" dirty="0" smtClean="0">
                <a:solidFill>
                  <a:srgbClr val="000080"/>
                </a:solidFill>
                <a:latin typeface="Consolas"/>
              </a:rPr>
              <a:t>():</a:t>
            </a:r>
            <a:endParaRPr lang="de-DE" dirty="0" smtClean="0">
              <a:solidFill>
                <a:srgbClr val="000000"/>
              </a:solidFill>
              <a:latin typeface="Consolas"/>
            </a:endParaRPr>
          </a:p>
          <a:p>
            <a:r>
              <a:rPr lang="de-DE" dirty="0">
                <a:solidFill>
                  <a:srgbClr val="000000"/>
                </a:solidFill>
                <a:latin typeface="Consolas"/>
              </a:rPr>
              <a:t>	</a:t>
            </a:r>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values</a:t>
            </a:r>
            <a:r>
              <a:rPr lang="de-DE" b="1" dirty="0">
                <a:solidFill>
                  <a:srgbClr val="000080"/>
                </a:solidFill>
                <a:latin typeface="Consolas"/>
              </a:rPr>
              <a:t>,</a:t>
            </a:r>
            <a:r>
              <a:rPr lang="de-DE" dirty="0">
                <a:solidFill>
                  <a:srgbClr val="000000"/>
                </a:solidFill>
                <a:latin typeface="Consolas"/>
              </a:rPr>
              <a:t> end</a:t>
            </a:r>
            <a:r>
              <a:rPr lang="de-DE" b="1" dirty="0">
                <a:solidFill>
                  <a:srgbClr val="000080"/>
                </a:solidFill>
                <a:latin typeface="Consolas"/>
              </a:rPr>
              <a:t>=</a:t>
            </a:r>
            <a:r>
              <a:rPr lang="de-DE" dirty="0">
                <a:solidFill>
                  <a:srgbClr val="008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12581631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B5D26328-9A97-4301-961E-EE20B78D4EE4}"/>
              </a:ext>
            </a:extLst>
          </p:cNvPr>
          <p:cNvSpPr>
            <a:spLocks noGrp="1"/>
          </p:cNvSpPr>
          <p:nvPr>
            <p:ph type="title"/>
          </p:nvPr>
        </p:nvSpPr>
        <p:spPr/>
        <p:txBody>
          <a:bodyPr/>
          <a:lstStyle/>
          <a:p>
            <a:r>
              <a:rPr lang="de-DE" dirty="0" err="1">
                <a:cs typeface="Calibri Light"/>
              </a:rPr>
              <a:t>Comprehensions</a:t>
            </a:r>
            <a:endParaRPr lang="de-DE" dirty="0" err="1"/>
          </a:p>
        </p:txBody>
      </p:sp>
      <p:sp>
        <p:nvSpPr>
          <p:cNvPr id="3" name="Inhaltsplatzhalter 2">
            <a:extLst>
              <a:ext uri="{FF2B5EF4-FFF2-40B4-BE49-F238E27FC236}">
                <a16:creationId xmlns="" xmlns:a16="http://schemas.microsoft.com/office/drawing/2014/main" id="{142B5EE2-CA69-40B1-9093-0DD117610200}"/>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Comprehensions</a:t>
            </a:r>
            <a:r>
              <a:rPr lang="de-DE" dirty="0">
                <a:cs typeface="Calibri"/>
              </a:rPr>
              <a:t> </a:t>
            </a:r>
            <a:r>
              <a:rPr lang="de-DE" dirty="0" err="1">
                <a:cs typeface="Calibri"/>
              </a:rPr>
              <a:t>are</a:t>
            </a:r>
            <a:r>
              <a:rPr lang="de-DE" dirty="0">
                <a:cs typeface="Calibri"/>
              </a:rPr>
              <a:t> a different </a:t>
            </a:r>
            <a:r>
              <a:rPr lang="de-DE" dirty="0" err="1">
                <a:cs typeface="Calibri"/>
              </a:rPr>
              <a:t>way</a:t>
            </a:r>
            <a:r>
              <a:rPr lang="de-DE" dirty="0">
                <a:cs typeface="Calibri"/>
              </a:rPr>
              <a:t> </a:t>
            </a:r>
            <a:r>
              <a:rPr lang="de-DE" dirty="0" err="1">
                <a:cs typeface="Calibri"/>
              </a:rPr>
              <a:t>to</a:t>
            </a:r>
            <a:r>
              <a:rPr lang="de-DE" dirty="0">
                <a:cs typeface="Calibri"/>
              </a:rPr>
              <a:t> </a:t>
            </a:r>
            <a:r>
              <a:rPr lang="de-DE" dirty="0" err="1">
                <a:cs typeface="Calibri"/>
              </a:rPr>
              <a:t>describe</a:t>
            </a:r>
            <a:r>
              <a:rPr lang="de-DE" dirty="0">
                <a:cs typeface="Calibri"/>
              </a:rPr>
              <a:t> and </a:t>
            </a:r>
            <a:r>
              <a:rPr lang="de-DE" dirty="0" err="1">
                <a:cs typeface="Calibri"/>
              </a:rPr>
              <a:t>create</a:t>
            </a:r>
            <a:r>
              <a:rPr lang="de-DE" dirty="0">
                <a:cs typeface="Calibri"/>
              </a:rPr>
              <a:t> </a:t>
            </a:r>
            <a:r>
              <a:rPr lang="de-DE" dirty="0" err="1">
                <a:cs typeface="Calibri"/>
              </a:rPr>
              <a:t>collections</a:t>
            </a:r>
          </a:p>
          <a:p>
            <a:pPr marL="182245" indent="-182245"/>
            <a:r>
              <a:rPr lang="de-DE" dirty="0" err="1">
                <a:cs typeface="Calibri"/>
              </a:rPr>
              <a:t>They</a:t>
            </a:r>
            <a:r>
              <a:rPr lang="de-DE" dirty="0">
                <a:cs typeface="Calibri"/>
              </a:rPr>
              <a:t> </a:t>
            </a:r>
            <a:r>
              <a:rPr lang="de-DE" dirty="0" err="1">
                <a:cs typeface="Calibri"/>
              </a:rPr>
              <a:t>are</a:t>
            </a:r>
            <a:r>
              <a:rPr lang="de-DE" dirty="0">
                <a:cs typeface="Calibri"/>
              </a:rPr>
              <a:t> </a:t>
            </a:r>
            <a:r>
              <a:rPr lang="de-DE" dirty="0" err="1">
                <a:cs typeface="Calibri"/>
              </a:rPr>
              <a:t>useful</a:t>
            </a:r>
            <a:r>
              <a:rPr lang="de-DE" dirty="0">
                <a:cs typeface="Calibri"/>
              </a:rPr>
              <a:t> </a:t>
            </a:r>
            <a:r>
              <a:rPr lang="de-DE" dirty="0" err="1">
                <a:cs typeface="Calibri"/>
              </a:rPr>
              <a:t>for</a:t>
            </a:r>
            <a:r>
              <a:rPr lang="de-DE" dirty="0">
                <a:cs typeface="Calibri"/>
              </a:rPr>
              <a:t> </a:t>
            </a:r>
            <a:r>
              <a:rPr lang="de-DE" dirty="0" err="1">
                <a:cs typeface="Calibri"/>
              </a:rPr>
              <a:t>quickly</a:t>
            </a:r>
            <a:r>
              <a:rPr lang="de-DE" dirty="0">
                <a:cs typeface="Calibri"/>
              </a:rPr>
              <a:t> </a:t>
            </a:r>
            <a:r>
              <a:rPr lang="de-DE" dirty="0" err="1">
                <a:cs typeface="Calibri"/>
              </a:rPr>
              <a:t>modifying</a:t>
            </a:r>
            <a:r>
              <a:rPr lang="de-DE" dirty="0">
                <a:cs typeface="Calibri"/>
              </a:rPr>
              <a:t> all </a:t>
            </a:r>
            <a:r>
              <a:rPr lang="de-DE" dirty="0" err="1">
                <a:cs typeface="Calibri"/>
              </a:rPr>
              <a:t>values</a:t>
            </a:r>
            <a:r>
              <a:rPr lang="de-DE" dirty="0">
                <a:cs typeface="Calibri"/>
              </a:rPr>
              <a:t> in a </a:t>
            </a:r>
            <a:r>
              <a:rPr lang="de-DE" dirty="0" err="1" smtClean="0">
                <a:cs typeface="Calibri"/>
              </a:rPr>
              <a:t>collection</a:t>
            </a:r>
            <a:endParaRPr lang="de-DE" dirty="0">
              <a:cs typeface="Calibri"/>
            </a:endParaRPr>
          </a:p>
          <a:p>
            <a:pPr marL="383730" lvl="1" indent="-182245"/>
            <a:r>
              <a:rPr lang="de-DE" dirty="0" err="1" smtClean="0">
                <a:cs typeface="Calibri"/>
              </a:rPr>
              <a:t>or</a:t>
            </a:r>
            <a:r>
              <a:rPr lang="de-DE" dirty="0" smtClean="0">
                <a:cs typeface="Calibri"/>
              </a:rPr>
              <a:t> </a:t>
            </a:r>
            <a:r>
              <a:rPr lang="de-DE" dirty="0" err="1" smtClean="0">
                <a:cs typeface="Calibri"/>
              </a:rPr>
              <a:t>filtering</a:t>
            </a:r>
            <a:r>
              <a:rPr lang="de-DE" dirty="0" smtClean="0">
                <a:cs typeface="Calibri"/>
              </a:rPr>
              <a:t> </a:t>
            </a:r>
            <a:r>
              <a:rPr lang="de-DE" dirty="0" err="1" smtClean="0">
                <a:cs typeface="Calibri"/>
              </a:rPr>
              <a:t>collections</a:t>
            </a:r>
            <a:endParaRPr lang="de-DE" dirty="0">
              <a:cs typeface="Calibri"/>
            </a:endParaRPr>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if</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double all </a:t>
            </a:r>
            <a:r>
              <a:rPr lang="de-DE" dirty="0" err="1">
                <a:cs typeface="Calibri"/>
              </a:rPr>
              <a:t>the</a:t>
            </a:r>
            <a:r>
              <a:rPr lang="de-DE" dirty="0">
                <a:cs typeface="Calibri"/>
              </a:rPr>
              <a:t> </a:t>
            </a:r>
            <a:r>
              <a:rPr lang="de-DE" dirty="0" err="1">
                <a:cs typeface="Calibri"/>
              </a:rPr>
              <a:t>values</a:t>
            </a:r>
            <a:r>
              <a:rPr lang="de-DE" dirty="0">
                <a:cs typeface="Calibri"/>
              </a:rPr>
              <a:t> in a </a:t>
            </a:r>
            <a:r>
              <a:rPr lang="de-DE" dirty="0" err="1">
                <a:cs typeface="Calibri"/>
              </a:rPr>
              <a:t>list</a:t>
            </a:r>
          </a:p>
          <a:p>
            <a:pPr marL="383540" lvl="1"/>
            <a:r>
              <a:rPr lang="de-DE" dirty="0">
                <a:cs typeface="Calibri"/>
              </a:rPr>
              <a:t>As </a:t>
            </a:r>
            <a:r>
              <a:rPr lang="de-DE" dirty="0" err="1">
                <a:cs typeface="Calibri"/>
              </a:rPr>
              <a:t>seen</a:t>
            </a:r>
            <a:r>
              <a:rPr lang="de-DE" dirty="0">
                <a:cs typeface="Calibri"/>
              </a:rPr>
              <a:t> </a:t>
            </a:r>
            <a:r>
              <a:rPr lang="de-DE" dirty="0" err="1">
                <a:cs typeface="Calibri"/>
              </a:rPr>
              <a:t>before</a:t>
            </a:r>
            <a:r>
              <a:rPr lang="de-DE" dirty="0">
                <a:cs typeface="Calibri"/>
              </a:rPr>
              <a:t>, </a:t>
            </a:r>
            <a:r>
              <a:rPr lang="de-DE" dirty="0" err="1">
                <a:cs typeface="Calibri"/>
              </a:rPr>
              <a:t>using</a:t>
            </a:r>
            <a:r>
              <a:rPr lang="de-DE" dirty="0">
                <a:cs typeface="Calibri"/>
              </a:rPr>
              <a:t> </a:t>
            </a:r>
            <a:r>
              <a:rPr lang="de-DE" dirty="0">
                <a:latin typeface="Consolas"/>
                <a:cs typeface="Calibri"/>
              </a:rPr>
              <a:t>2  * </a:t>
            </a:r>
            <a:r>
              <a:rPr lang="de-DE" dirty="0" err="1">
                <a:latin typeface="Consolas"/>
                <a:cs typeface="Calibri"/>
              </a:rPr>
              <a:t>list</a:t>
            </a:r>
            <a:r>
              <a:rPr lang="de-DE" dirty="0">
                <a:cs typeface="Calibri"/>
              </a:rPr>
              <a:t> </a:t>
            </a:r>
            <a:r>
              <a:rPr lang="de-DE" dirty="0" err="1">
                <a:cs typeface="Calibri"/>
              </a:rPr>
              <a:t>would</a:t>
            </a:r>
            <a:r>
              <a:rPr lang="de-DE" dirty="0">
                <a:cs typeface="Calibri"/>
              </a:rPr>
              <a:t> </a:t>
            </a:r>
            <a:r>
              <a:rPr lang="de-DE" dirty="0" err="1">
                <a:cs typeface="Calibri"/>
              </a:rPr>
              <a:t>only</a:t>
            </a:r>
            <a:r>
              <a:rPr lang="de-DE" dirty="0">
                <a:cs typeface="Calibri"/>
              </a:rPr>
              <a:t> </a:t>
            </a:r>
            <a:r>
              <a:rPr lang="de-DE" dirty="0" err="1">
                <a:cs typeface="Calibri"/>
              </a:rPr>
              <a:t>extend</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err="1">
                <a:cs typeface="Calibri"/>
              </a:rPr>
              <a:t>by</a:t>
            </a:r>
            <a:r>
              <a:rPr lang="de-DE" dirty="0">
                <a:cs typeface="Calibri"/>
              </a:rPr>
              <a:t> a </a:t>
            </a:r>
            <a:r>
              <a:rPr lang="de-DE" dirty="0" err="1">
                <a:cs typeface="Calibri"/>
              </a:rPr>
              <a:t>duplicate</a:t>
            </a:r>
            <a:r>
              <a:rPr lang="de-DE" dirty="0">
                <a:cs typeface="Calibri"/>
              </a:rPr>
              <a:t> </a:t>
            </a:r>
            <a:r>
              <a:rPr lang="de-DE" dirty="0" err="1">
                <a:cs typeface="Calibri"/>
              </a:rPr>
              <a:t>of</a:t>
            </a:r>
            <a:r>
              <a:rPr lang="de-DE" dirty="0">
                <a:cs typeface="Calibri"/>
              </a:rPr>
              <a:t> </a:t>
            </a:r>
            <a:r>
              <a:rPr lang="de-DE" dirty="0" err="1">
                <a:cs typeface="Calibri"/>
              </a:rPr>
              <a:t>itself</a:t>
            </a: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862F8C61-2DF2-4A2C-B0F2-143A916790D6}"/>
              </a:ext>
            </a:extLst>
          </p:cNvPr>
          <p:cNvSpPr>
            <a:spLocks noGrp="1"/>
          </p:cNvSpPr>
          <p:nvPr>
            <p:ph type="sldNum" sz="quarter" idx="12"/>
          </p:nvPr>
        </p:nvSpPr>
        <p:spPr/>
        <p:txBody>
          <a:bodyPr/>
          <a:lstStyle/>
          <a:p>
            <a:fld id="{89C4E583-6443-4199-AF95-A2ECCC288D48}" type="slidenum">
              <a:rPr lang="en-GB" smtClean="0"/>
              <a:t>48</a:t>
            </a:fld>
            <a:endParaRPr lang="en-GB"/>
          </a:p>
        </p:txBody>
      </p:sp>
      <p:sp>
        <p:nvSpPr>
          <p:cNvPr id="6" name="Textfeld 5">
            <a:extLst>
              <a:ext uri="{FF2B5EF4-FFF2-40B4-BE49-F238E27FC236}">
                <a16:creationId xmlns="" xmlns:a16="http://schemas.microsoft.com/office/drawing/2014/main" id="{D56592DA-E12F-47A5-83B8-6C93C225C8CA}"/>
              </a:ext>
            </a:extLst>
          </p:cNvPr>
          <p:cNvSpPr txBox="1"/>
          <p:nvPr/>
        </p:nvSpPr>
        <p:spPr>
          <a:xfrm>
            <a:off x="1101302" y="4080124"/>
            <a:ext cx="10068268"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a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smtClean="0">
                <a:solidFill>
                  <a:srgbClr val="FF0000"/>
                </a:solidFill>
                <a:latin typeface="Consolas"/>
              </a:rPr>
              <a:t>1</a:t>
            </a:r>
            <a:r>
              <a:rPr lang="en-US" b="1" dirty="0" smtClean="0">
                <a:solidFill>
                  <a:srgbClr val="000080"/>
                </a:solidFill>
                <a:latin typeface="Consolas"/>
              </a:rPr>
              <a:t>,</a:t>
            </a:r>
            <a:r>
              <a:rPr lang="en-US" dirty="0" smtClean="0">
                <a:solidFill>
                  <a:srgbClr val="FF0000"/>
                </a:solidFill>
                <a:latin typeface="Consolas"/>
              </a:rPr>
              <a:t>3</a:t>
            </a:r>
            <a:r>
              <a:rPr lang="en-US" b="1" dirty="0" smtClean="0">
                <a:solidFill>
                  <a:srgbClr val="000080"/>
                </a:solidFill>
                <a:latin typeface="Consolas"/>
              </a:rPr>
              <a:t>,</a:t>
            </a:r>
            <a:r>
              <a:rPr lang="en-US" dirty="0" smtClean="0">
                <a:solidFill>
                  <a:srgbClr val="FF0000"/>
                </a:solidFill>
                <a:latin typeface="Consolas"/>
              </a:rPr>
              <a:t>5</a:t>
            </a:r>
            <a:r>
              <a:rPr lang="en-US" b="1" dirty="0" smtClean="0">
                <a:solidFill>
                  <a:srgbClr val="000080"/>
                </a:solidFill>
                <a:latin typeface="Consolas"/>
              </a:rPr>
              <a:t>,</a:t>
            </a:r>
            <a:r>
              <a:rPr lang="en-US" dirty="0" smtClean="0">
                <a:solidFill>
                  <a:srgbClr val="FF0000"/>
                </a:solidFill>
                <a:latin typeface="Consolas"/>
              </a:rPr>
              <a:t>7</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b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x</a:t>
            </a:r>
            <a:r>
              <a:rPr lang="en-US" b="1" dirty="0">
                <a:solidFill>
                  <a:srgbClr val="000080"/>
                </a:solidFill>
                <a:latin typeface="Consolas"/>
              </a:rPr>
              <a:t>*</a:t>
            </a:r>
            <a:r>
              <a:rPr lang="en-US" dirty="0">
                <a:solidFill>
                  <a:srgbClr val="FF0000"/>
                </a:solidFill>
                <a:latin typeface="Consolas"/>
              </a:rPr>
              <a:t>2</a:t>
            </a:r>
            <a:r>
              <a:rPr lang="en-US" dirty="0">
                <a:solidFill>
                  <a:srgbClr val="000000"/>
                </a:solidFill>
                <a:latin typeface="Consolas"/>
              </a:rPr>
              <a:t> </a:t>
            </a:r>
            <a:r>
              <a:rPr lang="en-US" dirty="0">
                <a:solidFill>
                  <a:srgbClr val="0000FF"/>
                </a:solidFill>
                <a:latin typeface="Consolas"/>
              </a:rPr>
              <a:t>for</a:t>
            </a:r>
            <a:r>
              <a:rPr lang="en-US" dirty="0">
                <a:solidFill>
                  <a:srgbClr val="000000"/>
                </a:solidFill>
                <a:latin typeface="Consolas"/>
              </a:rPr>
              <a:t> x </a:t>
            </a:r>
            <a:r>
              <a:rPr lang="en-US" dirty="0">
                <a:solidFill>
                  <a:srgbClr val="0000FF"/>
                </a:solidFill>
                <a:latin typeface="Consolas"/>
              </a:rPr>
              <a:t>in</a:t>
            </a:r>
            <a:r>
              <a:rPr lang="en-US" dirty="0">
                <a:solidFill>
                  <a:srgbClr val="000000"/>
                </a:solidFill>
                <a:latin typeface="Consolas"/>
              </a:rPr>
              <a:t> </a:t>
            </a:r>
            <a:r>
              <a:rPr lang="en-US" dirty="0" smtClean="0">
                <a:solidFill>
                  <a:srgbClr val="000000"/>
                </a:solidFill>
                <a:latin typeface="Consolas"/>
              </a:rPr>
              <a:t>a</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b</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8" name="Textfeld 7">
            <a:extLst>
              <a:ext uri="{FF2B5EF4-FFF2-40B4-BE49-F238E27FC236}">
                <a16:creationId xmlns="" xmlns:a16="http://schemas.microsoft.com/office/drawing/2014/main" id="{BDB1B0B8-9CB2-4993-B0F3-AFC634B4CD26}"/>
              </a:ext>
            </a:extLst>
          </p:cNvPr>
          <p:cNvSpPr txBox="1"/>
          <p:nvPr/>
        </p:nvSpPr>
        <p:spPr>
          <a:xfrm>
            <a:off x="1086924" y="508654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dirty="0">
              <a:cs typeface="Calibri"/>
            </a:endParaRPr>
          </a:p>
        </p:txBody>
      </p:sp>
      <p:sp>
        <p:nvSpPr>
          <p:cNvPr id="10" name="Textfeld 9">
            <a:extLst>
              <a:ext uri="{FF2B5EF4-FFF2-40B4-BE49-F238E27FC236}">
                <a16:creationId xmlns="" xmlns:a16="http://schemas.microsoft.com/office/drawing/2014/main" id="{FAE16AA5-E245-445A-BFFE-E0498CA8112A}"/>
              </a:ext>
            </a:extLst>
          </p:cNvPr>
          <p:cNvSpPr txBox="1"/>
          <p:nvPr/>
        </p:nvSpPr>
        <p:spPr>
          <a:xfrm>
            <a:off x="1086923" y="5517864"/>
            <a:ext cx="1008545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2</a:t>
            </a:r>
            <a:r>
              <a:rPr lang="de-DE" b="1" dirty="0">
                <a:latin typeface="Consolas"/>
              </a:rPr>
              <a:t>,</a:t>
            </a:r>
            <a:r>
              <a:rPr lang="de-DE" dirty="0">
                <a:latin typeface="Consolas"/>
              </a:rPr>
              <a:t>6</a:t>
            </a:r>
            <a:r>
              <a:rPr lang="de-DE" b="1" dirty="0">
                <a:latin typeface="Consolas"/>
              </a:rPr>
              <a:t>,</a:t>
            </a:r>
            <a:r>
              <a:rPr lang="de-DE" dirty="0">
                <a:latin typeface="Consolas"/>
              </a:rPr>
              <a:t>10</a:t>
            </a:r>
            <a:r>
              <a:rPr lang="de-DE" b="1" dirty="0">
                <a:latin typeface="Consolas"/>
              </a:rPr>
              <a:t>,</a:t>
            </a:r>
            <a:r>
              <a:rPr lang="de-DE" dirty="0">
                <a:latin typeface="Consolas"/>
              </a:rPr>
              <a:t>14</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3507169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B5D26328-9A97-4301-961E-EE20B78D4EE4}"/>
              </a:ext>
            </a:extLst>
          </p:cNvPr>
          <p:cNvSpPr>
            <a:spLocks noGrp="1"/>
          </p:cNvSpPr>
          <p:nvPr>
            <p:ph type="title"/>
          </p:nvPr>
        </p:nvSpPr>
        <p:spPr/>
        <p:txBody>
          <a:bodyPr/>
          <a:lstStyle/>
          <a:p>
            <a:r>
              <a:rPr lang="de-DE" dirty="0" err="1">
                <a:cs typeface="Calibri Light"/>
              </a:rPr>
              <a:t>Comprehensions</a:t>
            </a:r>
            <a:endParaRPr lang="de-DE" dirty="0" err="1"/>
          </a:p>
        </p:txBody>
      </p:sp>
      <p:sp>
        <p:nvSpPr>
          <p:cNvPr id="3" name="Inhaltsplatzhalter 2">
            <a:extLst>
              <a:ext uri="{FF2B5EF4-FFF2-40B4-BE49-F238E27FC236}">
                <a16:creationId xmlns="" xmlns:a16="http://schemas.microsoft.com/office/drawing/2014/main" id="{142B5EE2-CA69-40B1-9093-0DD117610200}"/>
              </a:ext>
            </a:extLst>
          </p:cNvPr>
          <p:cNvSpPr>
            <a:spLocks noGrp="1"/>
          </p:cNvSpPr>
          <p:nvPr>
            <p:ph idx="1"/>
          </p:nvPr>
        </p:nvSpPr>
        <p:spPr/>
        <p:txBody>
          <a:bodyPr vert="horz" lIns="0" tIns="45720" rIns="0" bIns="45720" rtlCol="0" anchor="t">
            <a:normAutofit/>
          </a:bodyPr>
          <a:lstStyle/>
          <a:p>
            <a:pPr marL="182245" indent="-182245"/>
            <a:r>
              <a:rPr lang="de-DE" dirty="0">
                <a:solidFill>
                  <a:srgbClr val="404040"/>
                </a:solidFill>
                <a:cs typeface="Calibri"/>
              </a:rPr>
              <a:t>This </a:t>
            </a:r>
            <a:r>
              <a:rPr lang="de-DE" dirty="0" err="1">
                <a:solidFill>
                  <a:srgbClr val="404040"/>
                </a:solidFill>
                <a:cs typeface="Calibri"/>
              </a:rPr>
              <a:t>can</a:t>
            </a:r>
            <a:r>
              <a:rPr lang="de-DE" dirty="0">
                <a:solidFill>
                  <a:srgbClr val="404040"/>
                </a:solidFill>
                <a:cs typeface="Calibri"/>
              </a:rPr>
              <a:t> also </a:t>
            </a:r>
            <a:r>
              <a:rPr lang="de-DE" dirty="0" err="1">
                <a:solidFill>
                  <a:srgbClr val="404040"/>
                </a:solidFill>
                <a:cs typeface="Calibri"/>
              </a:rPr>
              <a:t>be</a:t>
            </a:r>
            <a:r>
              <a:rPr lang="de-DE" dirty="0">
                <a:solidFill>
                  <a:srgbClr val="404040"/>
                </a:solidFill>
                <a:cs typeface="Calibri"/>
              </a:rPr>
              <a:t> </a:t>
            </a:r>
            <a:r>
              <a:rPr lang="de-DE" dirty="0" err="1">
                <a:solidFill>
                  <a:srgbClr val="404040"/>
                </a:solidFill>
                <a:cs typeface="Calibri"/>
              </a:rPr>
              <a:t>done</a:t>
            </a:r>
            <a:r>
              <a:rPr lang="de-DE" dirty="0">
                <a:solidFill>
                  <a:srgbClr val="404040"/>
                </a:solidFill>
                <a:cs typeface="Calibri"/>
              </a:rPr>
              <a:t> </a:t>
            </a:r>
            <a:r>
              <a:rPr lang="de-DE" dirty="0" err="1">
                <a:solidFill>
                  <a:srgbClr val="404040"/>
                </a:solidFill>
                <a:cs typeface="Calibri"/>
              </a:rPr>
              <a:t>for</a:t>
            </a:r>
            <a:r>
              <a:rPr lang="de-DE" dirty="0">
                <a:solidFill>
                  <a:srgbClr val="404040"/>
                </a:solidFill>
                <a:cs typeface="Calibri"/>
              </a:rPr>
              <a:t> </a:t>
            </a:r>
            <a:r>
              <a:rPr lang="de-DE" dirty="0" err="1">
                <a:solidFill>
                  <a:srgbClr val="404040"/>
                </a:solidFill>
                <a:cs typeface="Calibri"/>
              </a:rPr>
              <a:t>dictionaries</a:t>
            </a:r>
          </a:p>
          <a:p>
            <a:pPr marL="383540" lvl="1"/>
            <a:r>
              <a:rPr lang="de-DE" dirty="0">
                <a:cs typeface="Calibri"/>
              </a:rPr>
              <a:t>(and </a:t>
            </a:r>
            <a:r>
              <a:rPr lang="de-DE" dirty="0" err="1">
                <a:cs typeface="Calibri"/>
              </a:rPr>
              <a:t>for</a:t>
            </a:r>
            <a:r>
              <a:rPr lang="de-DE" dirty="0">
                <a:cs typeface="Calibri"/>
              </a:rPr>
              <a:t> </a:t>
            </a:r>
            <a:r>
              <a:rPr lang="de-DE" dirty="0" err="1">
                <a:cs typeface="Calibri"/>
              </a:rPr>
              <a:t>sets</a:t>
            </a:r>
            <a:r>
              <a:rPr lang="de-DE" dirty="0">
                <a:cs typeface="Calibri"/>
              </a:rPr>
              <a:t> but </a:t>
            </a:r>
            <a:r>
              <a:rPr lang="de-DE" dirty="0" err="1">
                <a:cs typeface="Calibri"/>
              </a:rPr>
              <a:t>you'll</a:t>
            </a:r>
            <a:r>
              <a:rPr lang="de-DE" dirty="0">
                <a:cs typeface="Calibri"/>
              </a:rPr>
              <a:t> </a:t>
            </a:r>
            <a:r>
              <a:rPr lang="de-DE" dirty="0" err="1">
                <a:cs typeface="Calibri"/>
              </a:rPr>
              <a:t>probably</a:t>
            </a:r>
            <a:r>
              <a:rPr lang="de-DE" dirty="0">
                <a:cs typeface="Calibri"/>
              </a:rPr>
              <a:t> </a:t>
            </a:r>
            <a:r>
              <a:rPr lang="de-DE" dirty="0" err="1">
                <a:cs typeface="Calibri"/>
              </a:rPr>
              <a:t>never</a:t>
            </a:r>
            <a:r>
              <a:rPr lang="de-DE" dirty="0">
                <a:cs typeface="Calibri"/>
              </a:rPr>
              <a:t> </a:t>
            </a:r>
            <a:r>
              <a:rPr lang="de-DE" dirty="0" err="1">
                <a:cs typeface="Calibri"/>
              </a:rPr>
              <a:t>need</a:t>
            </a:r>
            <a:r>
              <a:rPr lang="de-DE" dirty="0">
                <a:cs typeface="Calibri"/>
              </a:rPr>
              <a:t> </a:t>
            </a:r>
            <a:r>
              <a:rPr lang="de-DE" dirty="0" err="1">
                <a:cs typeface="Calibri"/>
              </a:rPr>
              <a:t>this</a:t>
            </a:r>
            <a:r>
              <a:rPr lang="de-DE" dirty="0">
                <a:cs typeface="Calibri"/>
              </a:rPr>
              <a:t>)</a:t>
            </a:r>
          </a:p>
          <a:p>
            <a:pPr marL="182245" indent="-182245"/>
            <a:endParaRPr lang="de-DE" dirty="0">
              <a:cs typeface="Calibri"/>
            </a:endParaRPr>
          </a:p>
        </p:txBody>
      </p:sp>
      <p:sp>
        <p:nvSpPr>
          <p:cNvPr id="4" name="Foliennummernplatzhalter 3">
            <a:extLst>
              <a:ext uri="{FF2B5EF4-FFF2-40B4-BE49-F238E27FC236}">
                <a16:creationId xmlns="" xmlns:a16="http://schemas.microsoft.com/office/drawing/2014/main" id="{862F8C61-2DF2-4A2C-B0F2-143A916790D6}"/>
              </a:ext>
            </a:extLst>
          </p:cNvPr>
          <p:cNvSpPr>
            <a:spLocks noGrp="1"/>
          </p:cNvSpPr>
          <p:nvPr>
            <p:ph type="sldNum" sz="quarter" idx="12"/>
          </p:nvPr>
        </p:nvSpPr>
        <p:spPr/>
        <p:txBody>
          <a:bodyPr/>
          <a:lstStyle/>
          <a:p>
            <a:fld id="{89C4E583-6443-4199-AF95-A2ECCC288D48}" type="slidenum">
              <a:rPr lang="en-GB" smtClean="0"/>
              <a:t>49</a:t>
            </a:fld>
            <a:endParaRPr lang="en-GB"/>
          </a:p>
        </p:txBody>
      </p:sp>
      <p:sp>
        <p:nvSpPr>
          <p:cNvPr id="6" name="Textfeld 5">
            <a:extLst>
              <a:ext uri="{FF2B5EF4-FFF2-40B4-BE49-F238E27FC236}">
                <a16:creationId xmlns="" xmlns:a16="http://schemas.microsoft.com/office/drawing/2014/main" id="{D56592DA-E12F-47A5-83B8-6C93C225C8CA}"/>
              </a:ext>
            </a:extLst>
          </p:cNvPr>
          <p:cNvSpPr txBox="1"/>
          <p:nvPr/>
        </p:nvSpPr>
        <p:spPr>
          <a:xfrm>
            <a:off x="1101302" y="2790642"/>
            <a:ext cx="10068268"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ids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smtClean="0">
                <a:solidFill>
                  <a:srgbClr val="FF0000"/>
                </a:solidFill>
                <a:latin typeface="Consolas"/>
              </a:rPr>
              <a:t>1</a:t>
            </a:r>
            <a:r>
              <a:rPr lang="en-US" b="1" dirty="0" smtClean="0">
                <a:solidFill>
                  <a:srgbClr val="000080"/>
                </a:solidFill>
                <a:latin typeface="Consolas"/>
              </a:rPr>
              <a:t>,</a:t>
            </a:r>
            <a:r>
              <a:rPr lang="en-US" dirty="0" smtClean="0">
                <a:solidFill>
                  <a:srgbClr val="FF0000"/>
                </a:solidFill>
                <a:latin typeface="Consolas"/>
              </a:rPr>
              <a:t>2</a:t>
            </a:r>
            <a:r>
              <a:rPr lang="en-US" b="1" dirty="0" smtClean="0">
                <a:solidFill>
                  <a:srgbClr val="000080"/>
                </a:solidFill>
                <a:latin typeface="Consolas"/>
              </a:rPr>
              <a:t>,</a:t>
            </a:r>
            <a:r>
              <a:rPr lang="en-US" dirty="0" smtClean="0">
                <a:solidFill>
                  <a:srgbClr val="FF0000"/>
                </a:solidFill>
                <a:latin typeface="Consolas"/>
              </a:rPr>
              <a:t>5</a:t>
            </a:r>
            <a:r>
              <a:rPr lang="en-US" b="1" dirty="0" smtClean="0">
                <a:solidFill>
                  <a:srgbClr val="000080"/>
                </a:solidFill>
                <a:latin typeface="Consolas"/>
              </a:rPr>
              <a:t>,</a:t>
            </a:r>
            <a:r>
              <a:rPr lang="en-US" dirty="0" smtClean="0">
                <a:solidFill>
                  <a:srgbClr val="FF0000"/>
                </a:solidFill>
                <a:latin typeface="Consolas"/>
              </a:rPr>
              <a:t>6</a:t>
            </a:r>
            <a:r>
              <a:rPr lang="en-US" b="1" dirty="0" smtClean="0">
                <a:solidFill>
                  <a:srgbClr val="000080"/>
                </a:solidFill>
                <a:latin typeface="Consolas"/>
              </a:rPr>
              <a:t>,</a:t>
            </a:r>
            <a:r>
              <a:rPr lang="en-US" dirty="0" smtClean="0">
                <a:solidFill>
                  <a:srgbClr val="FF0000"/>
                </a:solidFill>
                <a:latin typeface="Consolas"/>
              </a:rPr>
              <a:t>8</a:t>
            </a:r>
            <a:r>
              <a:rPr lang="en-US" b="1" dirty="0" smtClean="0">
                <a:solidFill>
                  <a:srgbClr val="000080"/>
                </a:solidFill>
                <a:latin typeface="Consolas"/>
              </a:rPr>
              <a:t>,</a:t>
            </a:r>
            <a:r>
              <a:rPr lang="en-US" dirty="0" smtClean="0">
                <a:solidFill>
                  <a:srgbClr val="FF0000"/>
                </a:solidFill>
                <a:latin typeface="Consolas"/>
              </a:rPr>
              <a:t>11</a:t>
            </a:r>
            <a:r>
              <a:rPr lang="en-US" b="1" dirty="0" smtClean="0">
                <a:solidFill>
                  <a:srgbClr val="000080"/>
                </a:solidFill>
                <a:latin typeface="Consolas"/>
              </a:rPr>
              <a:t>]</a:t>
            </a:r>
          </a:p>
          <a:p>
            <a:endParaRPr lang="en-US" dirty="0" smtClean="0">
              <a:solidFill>
                <a:srgbClr val="000000"/>
              </a:solidFill>
              <a:latin typeface="Consolas"/>
            </a:endParaRPr>
          </a:p>
          <a:p>
            <a:r>
              <a:rPr lang="en-US" dirty="0" smtClean="0">
                <a:solidFill>
                  <a:srgbClr val="000000"/>
                </a:solidFill>
                <a:latin typeface="Consolas"/>
              </a:rPr>
              <a:t>scores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3.1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6.5</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1.3</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4.2</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8.1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10.9</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4.1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5.2</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6.0</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5.9</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3.2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8.0</a:t>
            </a:r>
            <a:r>
              <a:rPr lang="en-US" b="1" dirty="0" smtClean="0">
                <a:solidFill>
                  <a:srgbClr val="000080"/>
                </a:solidFill>
                <a:latin typeface="Consolas"/>
              </a:rPr>
              <a:t>)]</a:t>
            </a:r>
          </a:p>
          <a:p>
            <a:endParaRPr lang="en-US" dirty="0" smtClean="0">
              <a:solidFill>
                <a:srgbClr val="000000"/>
              </a:solidFill>
              <a:latin typeface="Consolas"/>
            </a:endParaRPr>
          </a:p>
          <a:p>
            <a:r>
              <a:rPr lang="en-US" dirty="0" smtClean="0">
                <a:solidFill>
                  <a:srgbClr val="000000"/>
                </a:solidFill>
                <a:latin typeface="Consolas"/>
              </a:rPr>
              <a:t>results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err="1">
                <a:solidFill>
                  <a:srgbClr val="000000"/>
                </a:solidFill>
                <a:latin typeface="Consolas"/>
              </a:rPr>
              <a:t>subject</a:t>
            </a:r>
            <a:r>
              <a:rPr lang="en-US" b="1" dirty="0" err="1">
                <a:solidFill>
                  <a:srgbClr val="000080"/>
                </a:solidFill>
                <a:latin typeface="Consolas"/>
              </a:rPr>
              <a:t>:</a:t>
            </a:r>
            <a:r>
              <a:rPr lang="en-US" dirty="0" err="1">
                <a:solidFill>
                  <a:srgbClr val="000000"/>
                </a:solidFill>
                <a:latin typeface="Consolas"/>
              </a:rPr>
              <a:t>scr</a:t>
            </a:r>
            <a:r>
              <a:rPr lang="en-US" dirty="0">
                <a:solidFill>
                  <a:srgbClr val="000000"/>
                </a:solidFill>
                <a:latin typeface="Consolas"/>
              </a:rPr>
              <a:t> </a:t>
            </a:r>
            <a:r>
              <a:rPr lang="en-US" dirty="0">
                <a:solidFill>
                  <a:srgbClr val="0000FF"/>
                </a:solidFill>
                <a:latin typeface="Consolas"/>
              </a:rPr>
              <a:t>for</a:t>
            </a:r>
            <a:r>
              <a:rPr lang="en-US" dirty="0">
                <a:solidFill>
                  <a:srgbClr val="000000"/>
                </a:solidFill>
                <a:latin typeface="Consolas"/>
              </a:rPr>
              <a:t> subject </a:t>
            </a:r>
            <a:r>
              <a:rPr lang="en-US" dirty="0">
                <a:solidFill>
                  <a:srgbClr val="0000FF"/>
                </a:solidFill>
                <a:latin typeface="Consolas"/>
              </a:rPr>
              <a:t>in</a:t>
            </a:r>
            <a:r>
              <a:rPr lang="en-US" dirty="0">
                <a:solidFill>
                  <a:srgbClr val="000000"/>
                </a:solidFill>
                <a:latin typeface="Consolas"/>
              </a:rPr>
              <a:t> ids </a:t>
            </a:r>
            <a:r>
              <a:rPr lang="en-US" dirty="0">
                <a:solidFill>
                  <a:srgbClr val="0000FF"/>
                </a:solidFill>
                <a:latin typeface="Consolas"/>
              </a:rPr>
              <a:t>for</a:t>
            </a:r>
            <a:r>
              <a:rPr lang="en-US" dirty="0">
                <a:solidFill>
                  <a:srgbClr val="000000"/>
                </a:solidFill>
                <a:latin typeface="Consolas"/>
              </a:rPr>
              <a:t> </a:t>
            </a:r>
            <a:r>
              <a:rPr lang="en-US" dirty="0" err="1">
                <a:solidFill>
                  <a:srgbClr val="000000"/>
                </a:solidFill>
                <a:latin typeface="Consolas"/>
              </a:rPr>
              <a:t>scr</a:t>
            </a:r>
            <a:r>
              <a:rPr lang="en-US" dirty="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t>
            </a:r>
            <a:r>
              <a:rPr lang="en-US" dirty="0" smtClean="0">
                <a:solidFill>
                  <a:srgbClr val="000000"/>
                </a:solidFill>
                <a:latin typeface="Consolas"/>
              </a:rPr>
              <a:t>scores</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results</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
        <p:nvSpPr>
          <p:cNvPr id="8" name="Textfeld 7">
            <a:extLst>
              <a:ext uri="{FF2B5EF4-FFF2-40B4-BE49-F238E27FC236}">
                <a16:creationId xmlns="" xmlns:a16="http://schemas.microsoft.com/office/drawing/2014/main" id="{BDB1B0B8-9CB2-4993-B0F3-AFC634B4CD26}"/>
              </a:ext>
            </a:extLst>
          </p:cNvPr>
          <p:cNvSpPr txBox="1"/>
          <p:nvPr/>
        </p:nvSpPr>
        <p:spPr>
          <a:xfrm>
            <a:off x="1097221" y="485574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endParaRPr lang="de-DE" dirty="0">
              <a:cs typeface="Calibri"/>
            </a:endParaRPr>
          </a:p>
        </p:txBody>
      </p:sp>
      <p:sp>
        <p:nvSpPr>
          <p:cNvPr id="10" name="Textfeld 9">
            <a:extLst>
              <a:ext uri="{FF2B5EF4-FFF2-40B4-BE49-F238E27FC236}">
                <a16:creationId xmlns="" xmlns:a16="http://schemas.microsoft.com/office/drawing/2014/main" id="{FAE16AA5-E245-445A-BFFE-E0498CA8112A}"/>
              </a:ext>
            </a:extLst>
          </p:cNvPr>
          <p:cNvSpPr txBox="1"/>
          <p:nvPr/>
        </p:nvSpPr>
        <p:spPr>
          <a:xfrm>
            <a:off x="1097221" y="5256168"/>
            <a:ext cx="10072349"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1</a:t>
            </a:r>
            <a:r>
              <a:rPr lang="de-DE" b="1" dirty="0">
                <a:latin typeface="Consolas"/>
              </a:rPr>
              <a:t>:</a:t>
            </a:r>
            <a:r>
              <a:rPr lang="de-DE" dirty="0">
                <a:latin typeface="Consolas"/>
              </a:rPr>
              <a:t> </a:t>
            </a:r>
            <a:r>
              <a:rPr lang="de-DE" b="1" dirty="0">
                <a:latin typeface="Consolas"/>
              </a:rPr>
              <a:t>(</a:t>
            </a:r>
            <a:r>
              <a:rPr lang="de-DE" dirty="0">
                <a:latin typeface="Consolas"/>
              </a:rPr>
              <a:t>3.2</a:t>
            </a:r>
            <a:r>
              <a:rPr lang="de-DE" b="1" dirty="0">
                <a:latin typeface="Consolas"/>
              </a:rPr>
              <a:t>,</a:t>
            </a:r>
            <a:r>
              <a:rPr lang="de-DE" dirty="0">
                <a:latin typeface="Consolas"/>
              </a:rPr>
              <a:t> 8.0</a:t>
            </a:r>
            <a:r>
              <a:rPr lang="de-DE" b="1" dirty="0">
                <a:latin typeface="Consolas"/>
              </a:rPr>
              <a:t>),</a:t>
            </a:r>
            <a:r>
              <a:rPr lang="de-DE" dirty="0">
                <a:latin typeface="Consolas"/>
              </a:rPr>
              <a:t> 2</a:t>
            </a:r>
            <a:r>
              <a:rPr lang="de-DE" b="1" dirty="0">
                <a:latin typeface="Consolas"/>
              </a:rPr>
              <a:t>:</a:t>
            </a:r>
            <a:r>
              <a:rPr lang="de-DE" dirty="0">
                <a:latin typeface="Consolas"/>
              </a:rPr>
              <a:t> </a:t>
            </a:r>
            <a:r>
              <a:rPr lang="de-DE" b="1" dirty="0">
                <a:latin typeface="Consolas"/>
              </a:rPr>
              <a:t>(</a:t>
            </a:r>
            <a:r>
              <a:rPr lang="de-DE" dirty="0">
                <a:latin typeface="Consolas"/>
              </a:rPr>
              <a:t>3.2</a:t>
            </a:r>
            <a:r>
              <a:rPr lang="de-DE" b="1" dirty="0">
                <a:latin typeface="Consolas"/>
              </a:rPr>
              <a:t>,</a:t>
            </a:r>
            <a:r>
              <a:rPr lang="de-DE" dirty="0">
                <a:latin typeface="Consolas"/>
              </a:rPr>
              <a:t> 8.0</a:t>
            </a:r>
            <a:r>
              <a:rPr lang="de-DE" b="1" dirty="0">
                <a:latin typeface="Consolas"/>
              </a:rPr>
              <a:t>),</a:t>
            </a:r>
            <a:r>
              <a:rPr lang="de-DE" dirty="0">
                <a:latin typeface="Consolas"/>
              </a:rPr>
              <a:t> 5</a:t>
            </a:r>
            <a:r>
              <a:rPr lang="de-DE" b="1" dirty="0">
                <a:latin typeface="Consolas"/>
              </a:rPr>
              <a:t>:</a:t>
            </a:r>
            <a:r>
              <a:rPr lang="de-DE" dirty="0">
                <a:latin typeface="Consolas"/>
              </a:rPr>
              <a:t> </a:t>
            </a:r>
            <a:r>
              <a:rPr lang="de-DE" b="1" dirty="0">
                <a:latin typeface="Consolas"/>
              </a:rPr>
              <a:t>(</a:t>
            </a:r>
            <a:r>
              <a:rPr lang="de-DE" dirty="0">
                <a:latin typeface="Consolas"/>
              </a:rPr>
              <a:t>3.2</a:t>
            </a:r>
            <a:r>
              <a:rPr lang="de-DE" b="1" dirty="0">
                <a:latin typeface="Consolas"/>
              </a:rPr>
              <a:t>,</a:t>
            </a:r>
            <a:r>
              <a:rPr lang="de-DE" dirty="0">
                <a:latin typeface="Consolas"/>
              </a:rPr>
              <a:t> 8.0</a:t>
            </a:r>
            <a:r>
              <a:rPr lang="de-DE" b="1" dirty="0">
                <a:latin typeface="Consolas"/>
              </a:rPr>
              <a:t>),</a:t>
            </a:r>
            <a:r>
              <a:rPr lang="de-DE" dirty="0">
                <a:latin typeface="Consolas"/>
              </a:rPr>
              <a:t> 6</a:t>
            </a:r>
            <a:r>
              <a:rPr lang="de-DE" b="1" dirty="0">
                <a:latin typeface="Consolas"/>
              </a:rPr>
              <a:t>:</a:t>
            </a:r>
            <a:r>
              <a:rPr lang="de-DE" dirty="0">
                <a:latin typeface="Consolas"/>
              </a:rPr>
              <a:t> </a:t>
            </a:r>
            <a:r>
              <a:rPr lang="de-DE" b="1" dirty="0">
                <a:latin typeface="Consolas"/>
              </a:rPr>
              <a:t>(</a:t>
            </a:r>
            <a:r>
              <a:rPr lang="de-DE" dirty="0">
                <a:latin typeface="Consolas"/>
              </a:rPr>
              <a:t>3.2</a:t>
            </a:r>
            <a:r>
              <a:rPr lang="de-DE" b="1" dirty="0">
                <a:latin typeface="Consolas"/>
              </a:rPr>
              <a:t>,</a:t>
            </a:r>
            <a:r>
              <a:rPr lang="de-DE" dirty="0">
                <a:latin typeface="Consolas"/>
              </a:rPr>
              <a:t> 8.0</a:t>
            </a:r>
            <a:r>
              <a:rPr lang="de-DE" b="1" dirty="0">
                <a:latin typeface="Consolas"/>
              </a:rPr>
              <a:t>),</a:t>
            </a:r>
            <a:r>
              <a:rPr lang="de-DE" dirty="0">
                <a:latin typeface="Consolas"/>
              </a:rPr>
              <a:t> 8</a:t>
            </a:r>
            <a:r>
              <a:rPr lang="de-DE" b="1" dirty="0">
                <a:latin typeface="Consolas"/>
              </a:rPr>
              <a:t>:</a:t>
            </a:r>
            <a:r>
              <a:rPr lang="de-DE" dirty="0">
                <a:latin typeface="Consolas"/>
              </a:rPr>
              <a:t> </a:t>
            </a:r>
            <a:r>
              <a:rPr lang="de-DE" b="1" dirty="0">
                <a:latin typeface="Consolas"/>
              </a:rPr>
              <a:t>(</a:t>
            </a:r>
            <a:r>
              <a:rPr lang="de-DE" dirty="0">
                <a:latin typeface="Consolas"/>
              </a:rPr>
              <a:t>3.2</a:t>
            </a:r>
            <a:r>
              <a:rPr lang="de-DE" b="1" dirty="0">
                <a:latin typeface="Consolas"/>
              </a:rPr>
              <a:t>,</a:t>
            </a:r>
            <a:r>
              <a:rPr lang="de-DE" dirty="0">
                <a:latin typeface="Consolas"/>
              </a:rPr>
              <a:t> 8.0</a:t>
            </a:r>
            <a:r>
              <a:rPr lang="de-DE" b="1" dirty="0">
                <a:latin typeface="Consolas"/>
              </a:rPr>
              <a:t>),</a:t>
            </a:r>
            <a:r>
              <a:rPr lang="de-DE" dirty="0">
                <a:latin typeface="Consolas"/>
              </a:rPr>
              <a:t> 11</a:t>
            </a:r>
            <a:r>
              <a:rPr lang="de-DE" b="1" dirty="0">
                <a:latin typeface="Consolas"/>
              </a:rPr>
              <a:t>:</a:t>
            </a:r>
            <a:r>
              <a:rPr lang="de-DE" dirty="0">
                <a:latin typeface="Consolas"/>
              </a:rPr>
              <a:t> </a:t>
            </a:r>
            <a:r>
              <a:rPr lang="de-DE" b="1" dirty="0">
                <a:latin typeface="Consolas"/>
              </a:rPr>
              <a:t>(</a:t>
            </a:r>
            <a:r>
              <a:rPr lang="de-DE" dirty="0">
                <a:latin typeface="Consolas"/>
              </a:rPr>
              <a:t>3.2</a:t>
            </a:r>
            <a:r>
              <a:rPr lang="de-DE" b="1" dirty="0">
                <a:latin typeface="Consolas"/>
              </a:rPr>
              <a:t>,</a:t>
            </a:r>
            <a:r>
              <a:rPr lang="de-DE" dirty="0">
                <a:latin typeface="Consolas"/>
              </a:rPr>
              <a:t> 8.0</a:t>
            </a:r>
            <a:r>
              <a:rPr lang="de-DE" b="1" dirty="0">
                <a:latin typeface="Consolas"/>
              </a:rPr>
              <a:t>)}</a:t>
            </a:r>
            <a:r>
              <a:rPr lang="de-DE" dirty="0">
                <a:latin typeface="Consolas"/>
              </a:rPr>
              <a:t> </a:t>
            </a:r>
            <a:endParaRPr lang="de-DE" dirty="0">
              <a:effectLst/>
            </a:endParaRPr>
          </a:p>
        </p:txBody>
      </p:sp>
    </p:spTree>
    <p:extLst>
      <p:ext uri="{BB962C8B-B14F-4D97-AF65-F5344CB8AC3E}">
        <p14:creationId xmlns:p14="http://schemas.microsoft.com/office/powerpoint/2010/main" val="1493509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4A91D72-4AD0-4902-940F-2B0D6A98CAFF}"/>
              </a:ext>
            </a:extLst>
          </p:cNvPr>
          <p:cNvSpPr>
            <a:spLocks noGrp="1"/>
          </p:cNvSpPr>
          <p:nvPr>
            <p:ph type="title"/>
          </p:nvPr>
        </p:nvSpPr>
        <p:spPr/>
        <p:txBody>
          <a:bodyPr/>
          <a:lstStyle/>
          <a:p>
            <a:r>
              <a:rPr lang="en-GB" dirty="0"/>
              <a:t>Collections</a:t>
            </a:r>
          </a:p>
        </p:txBody>
      </p:sp>
      <p:sp>
        <p:nvSpPr>
          <p:cNvPr id="4" name="Slide Number Placeholder 3">
            <a:extLst>
              <a:ext uri="{FF2B5EF4-FFF2-40B4-BE49-F238E27FC236}">
                <a16:creationId xmlns="" xmlns:a16="http://schemas.microsoft.com/office/drawing/2014/main" id="{7B5A8143-3286-41DD-B232-3C231D696F35}"/>
              </a:ext>
            </a:extLst>
          </p:cNvPr>
          <p:cNvSpPr>
            <a:spLocks noGrp="1"/>
          </p:cNvSpPr>
          <p:nvPr>
            <p:ph type="sldNum" sz="quarter" idx="12"/>
          </p:nvPr>
        </p:nvSpPr>
        <p:spPr/>
        <p:txBody>
          <a:bodyPr/>
          <a:lstStyle/>
          <a:p>
            <a:fld id="{89C4E583-6443-4199-AF95-A2ECCC288D48}" type="slidenum">
              <a:rPr lang="en-GB" smtClean="0"/>
              <a:pPr/>
              <a:t>5</a:t>
            </a:fld>
            <a:endParaRPr lang="en-GB"/>
          </a:p>
        </p:txBody>
      </p:sp>
    </p:spTree>
    <p:extLst>
      <p:ext uri="{BB962C8B-B14F-4D97-AF65-F5344CB8AC3E}">
        <p14:creationId xmlns:p14="http://schemas.microsoft.com/office/powerpoint/2010/main" val="714895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 xmlns:a16="http://schemas.microsoft.com/office/drawing/2014/main" id="{1D9A743E-E325-486A-ACA1-32C3B7C5307C}"/>
              </a:ext>
            </a:extLst>
          </p:cNvPr>
          <p:cNvSpPr>
            <a:spLocks noGrp="1"/>
          </p:cNvSpPr>
          <p:nvPr>
            <p:ph idx="1"/>
          </p:nvPr>
        </p:nvSpPr>
        <p:spPr/>
        <p:txBody>
          <a:bodyPr vert="horz" lIns="0" tIns="45720" rIns="0" bIns="45720" rtlCol="0" anchor="t">
            <a:normAutofit/>
          </a:bodyPr>
          <a:lstStyle/>
          <a:p>
            <a:pPr marL="182245" indent="-182245"/>
            <a:r>
              <a:rPr lang="de-DE" dirty="0">
                <a:cs typeface="Calibri"/>
              </a:rPr>
              <a:t>Lists, </a:t>
            </a:r>
            <a:r>
              <a:rPr lang="de-DE" dirty="0" err="1">
                <a:cs typeface="Calibri"/>
              </a:rPr>
              <a:t>tuples</a:t>
            </a:r>
            <a:r>
              <a:rPr lang="de-DE" dirty="0">
                <a:cs typeface="Calibri"/>
              </a:rPr>
              <a:t> (and also </a:t>
            </a:r>
            <a:r>
              <a:rPr lang="de-DE" dirty="0" err="1">
                <a:cs typeface="Calibri"/>
              </a:rPr>
              <a:t>strings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i="1" dirty="0" err="1">
                <a:cs typeface="Calibri"/>
              </a:rPr>
              <a:t>sliced</a:t>
            </a:r>
          </a:p>
          <a:p>
            <a:pPr marL="383540" lvl="1"/>
            <a:r>
              <a:rPr lang="de-DE" dirty="0" err="1">
                <a:cs typeface="Calibri"/>
              </a:rPr>
              <a:t>Using</a:t>
            </a:r>
            <a:r>
              <a:rPr lang="de-DE" dirty="0">
                <a:cs typeface="Calibri"/>
              </a:rPr>
              <a:t> </a:t>
            </a:r>
            <a:r>
              <a:rPr lang="de-DE" dirty="0" err="1">
                <a:cs typeface="Calibri"/>
              </a:rPr>
              <a:t>slicing</a:t>
            </a:r>
            <a:r>
              <a:rPr lang="de-DE" dirty="0">
                <a:cs typeface="Calibri"/>
              </a:rPr>
              <a:t>, </a:t>
            </a:r>
            <a:r>
              <a:rPr lang="de-DE" dirty="0" err="1">
                <a:cs typeface="Calibri"/>
              </a:rPr>
              <a:t>you</a:t>
            </a:r>
            <a:r>
              <a:rPr lang="de-DE" dirty="0">
                <a:cs typeface="Calibri"/>
              </a:rPr>
              <a:t> </a:t>
            </a:r>
            <a:r>
              <a:rPr lang="de-DE" dirty="0" err="1">
                <a:cs typeface="Calibri"/>
              </a:rPr>
              <a:t>are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certain</a:t>
            </a:r>
            <a:r>
              <a:rPr lang="de-DE" dirty="0">
                <a:cs typeface="Calibri"/>
              </a:rPr>
              <a:t> </a:t>
            </a:r>
            <a:r>
              <a:rPr lang="de-DE" dirty="0" err="1">
                <a:cs typeface="Calibri"/>
              </a:rPr>
              <a:t>parts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p>
        </p:txBody>
      </p:sp>
      <p:sp>
        <p:nvSpPr>
          <p:cNvPr id="4" name="Foliennummernplatzhalter 3">
            <a:extLst>
              <a:ext uri="{FF2B5EF4-FFF2-40B4-BE49-F238E27FC236}">
                <a16:creationId xmlns=""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50</a:t>
            </a:fld>
            <a:endParaRPr lang="en-GB"/>
          </a:p>
        </p:txBody>
      </p:sp>
      <p:sp>
        <p:nvSpPr>
          <p:cNvPr id="9" name="Textfeld 8">
            <a:extLst>
              <a:ext uri="{FF2B5EF4-FFF2-40B4-BE49-F238E27FC236}">
                <a16:creationId xmlns="" xmlns:a16="http://schemas.microsoft.com/office/drawing/2014/main" id="{2D8EB43A-7242-43A6-97E0-87ADE3B1D144}"/>
              </a:ext>
            </a:extLst>
          </p:cNvPr>
          <p:cNvSpPr txBox="1"/>
          <p:nvPr/>
        </p:nvSpPr>
        <p:spPr>
          <a:xfrm>
            <a:off x="1015038" y="402710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 xmlns:a16="http://schemas.microsoft.com/office/drawing/2014/main" id="{56BDB226-858E-43A4-A408-0A318745D79A}"/>
              </a:ext>
            </a:extLst>
          </p:cNvPr>
          <p:cNvSpPr txBox="1"/>
          <p:nvPr/>
        </p:nvSpPr>
        <p:spPr>
          <a:xfrm>
            <a:off x="1101301" y="4544681"/>
            <a:ext cx="9987245"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pear</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3" name="Textfeld 2">
            <a:extLst>
              <a:ext uri="{FF2B5EF4-FFF2-40B4-BE49-F238E27FC236}">
                <a16:creationId xmlns="" xmlns:a16="http://schemas.microsoft.com/office/drawing/2014/main" id="{62A610AB-C42E-45D1-B2BD-CE62B62AB8E3}"/>
              </a:ext>
            </a:extLst>
          </p:cNvPr>
          <p:cNvSpPr txBox="1"/>
          <p:nvPr/>
        </p:nvSpPr>
        <p:spPr>
          <a:xfrm>
            <a:off x="1058170" y="3265095"/>
            <a:ext cx="10030375"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smtClean="0">
                <a:solidFill>
                  <a:srgbClr val="000080"/>
                </a:solidFill>
                <a:latin typeface="Consolas"/>
              </a:rPr>
              <a:t>[</a:t>
            </a:r>
            <a:r>
              <a:rPr lang="de-DE" dirty="0" smtClean="0">
                <a:solidFill>
                  <a:srgbClr val="FF0000"/>
                </a:solidFill>
                <a:latin typeface="Consolas"/>
              </a:rPr>
              <a:t>0</a:t>
            </a:r>
            <a:r>
              <a:rPr lang="de-DE" b="1" dirty="0" smtClean="0">
                <a:solidFill>
                  <a:srgbClr val="000080"/>
                </a:solidFill>
                <a:latin typeface="Consolas"/>
              </a:rPr>
              <a:t>:</a:t>
            </a:r>
            <a:r>
              <a:rPr lang="de-DE" dirty="0" smtClean="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25696628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E72BDD5-21D8-4E71-ABE2-9B8A7F6DD818}"/>
              </a:ext>
            </a:extLst>
          </p:cNvPr>
          <p:cNvSpPr>
            <a:spLocks noGrp="1"/>
          </p:cNvSpPr>
          <p:nvPr>
            <p:ph type="title"/>
          </p:nvPr>
        </p:nvSpPr>
        <p:spPr/>
        <p:txBody>
          <a:bodyPr/>
          <a:lstStyle/>
          <a:p>
            <a:r>
              <a:rPr lang="de-DE" dirty="0" err="1">
                <a:cs typeface="Calibri Light"/>
              </a:rPr>
              <a:t>Slicing</a:t>
            </a:r>
            <a:endParaRPr lang="de-DE" dirty="0" err="1"/>
          </a:p>
        </p:txBody>
      </p:sp>
      <p:sp>
        <p:nvSpPr>
          <p:cNvPr id="5" name="Inhaltsplatzhalter 4">
            <a:extLst>
              <a:ext uri="{FF2B5EF4-FFF2-40B4-BE49-F238E27FC236}">
                <a16:creationId xmlns="" xmlns:a16="http://schemas.microsoft.com/office/drawing/2014/main" id="{1D9A743E-E325-486A-ACA1-32C3B7C5307C}"/>
              </a:ext>
            </a:extLst>
          </p:cNvPr>
          <p:cNvSpPr>
            <a:spLocks noGrp="1"/>
          </p:cNvSpPr>
          <p:nvPr>
            <p:ph idx="1"/>
          </p:nvPr>
        </p:nvSpPr>
        <p:spPr/>
        <p:txBody>
          <a:bodyPr vert="horz" lIns="0" tIns="45720" rIns="0" bIns="45720" rtlCol="0" anchor="t">
            <a:normAutofit lnSpcReduction="10000"/>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cs typeface="Calibri"/>
              </a:rPr>
              <a:t>slicing</a:t>
            </a:r>
            <a:r>
              <a:rPr lang="de-DE" dirty="0">
                <a:cs typeface="Calibri"/>
              </a:rPr>
              <a:t> and </a:t>
            </a:r>
            <a:r>
              <a:rPr lang="de-DE" dirty="0" err="1">
                <a:cs typeface="Calibri"/>
              </a:rPr>
              <a:t>access</a:t>
            </a:r>
            <a:r>
              <a:rPr lang="de-DE" dirty="0">
                <a:cs typeface="Calibri"/>
              </a:rPr>
              <a:t> </a:t>
            </a:r>
            <a:r>
              <a:rPr lang="de-DE" dirty="0" err="1">
                <a:cs typeface="Calibri"/>
              </a:rPr>
              <a:t>only</a:t>
            </a:r>
            <a:r>
              <a:rPr lang="de-DE" dirty="0">
                <a:cs typeface="Calibri"/>
              </a:rPr>
              <a:t> </a:t>
            </a:r>
            <a:r>
              <a:rPr lang="de-DE" dirty="0" err="1">
                <a:cs typeface="Calibri"/>
              </a:rPr>
              <a:t>every</a:t>
            </a:r>
            <a:r>
              <a:rPr lang="de-DE" dirty="0">
                <a:cs typeface="Calibri"/>
              </a:rPr>
              <a:t> n-</a:t>
            </a:r>
            <a:r>
              <a:rPr lang="de-DE" dirty="0" err="1">
                <a:cs typeface="Calibri"/>
              </a:rPr>
              <a:t>th</a:t>
            </a:r>
            <a:r>
              <a:rPr lang="de-DE" dirty="0">
                <a:cs typeface="Calibri"/>
              </a:rPr>
              <a:t> </a:t>
            </a:r>
            <a:r>
              <a:rPr lang="de-DE" dirty="0" err="1">
                <a:cs typeface="Calibri"/>
              </a:rPr>
              <a:t>element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Therefore</a:t>
            </a:r>
            <a:r>
              <a:rPr lang="de-DE" dirty="0">
                <a:cs typeface="Calibri"/>
              </a:rPr>
              <a:t>, </a:t>
            </a:r>
            <a:r>
              <a:rPr lang="de-DE" dirty="0" err="1">
                <a:cs typeface="Calibri"/>
              </a:rPr>
              <a:t>this</a:t>
            </a:r>
            <a:r>
              <a:rPr lang="de-DE" dirty="0">
                <a:cs typeface="Calibri"/>
              </a:rPr>
              <a:t> </a:t>
            </a:r>
            <a:r>
              <a:rPr lang="de-DE" dirty="0" err="1">
                <a:cs typeface="Calibri"/>
              </a:rPr>
              <a:t>operator</a:t>
            </a:r>
            <a:r>
              <a:rPr lang="de-DE" dirty="0">
                <a:cs typeface="Calibri"/>
              </a:rPr>
              <a:t> </a:t>
            </a:r>
            <a:r>
              <a:rPr lang="de-DE" dirty="0" err="1">
                <a:cs typeface="Calibri"/>
              </a:rPr>
              <a:t>works</a:t>
            </a:r>
            <a:r>
              <a:rPr lang="de-DE" dirty="0">
                <a:cs typeface="Calibri"/>
              </a:rPr>
              <a:t> in </a:t>
            </a:r>
            <a:r>
              <a:rPr lang="de-DE" dirty="0" err="1">
                <a:cs typeface="Calibri"/>
              </a:rPr>
              <a:t>the</a:t>
            </a:r>
            <a:r>
              <a:rPr lang="de-DE" dirty="0">
                <a:cs typeface="Calibri"/>
              </a:rPr>
              <a:t> </a:t>
            </a:r>
            <a:r>
              <a:rPr lang="de-DE" dirty="0" err="1">
                <a:cs typeface="Calibri"/>
              </a:rPr>
              <a:t>fashion</a:t>
            </a:r>
            <a:r>
              <a:rPr lang="de-DE" dirty="0">
                <a:cs typeface="Calibri"/>
              </a:rPr>
              <a:t> </a:t>
            </a:r>
            <a:r>
              <a:rPr lang="de-DE" dirty="0" err="1">
                <a:cs typeface="Calibri"/>
              </a:rPr>
              <a:t>of</a:t>
            </a:r>
            <a:r>
              <a:rPr lang="de-DE" dirty="0">
                <a:cs typeface="Calibri"/>
              </a:rPr>
              <a:t> </a:t>
            </a:r>
            <a:r>
              <a:rPr lang="de-DE" dirty="0" err="1">
                <a:latin typeface="Consolas"/>
                <a:cs typeface="Calibri"/>
              </a:rPr>
              <a:t>object</a:t>
            </a:r>
            <a:r>
              <a:rPr lang="de-DE" dirty="0">
                <a:latin typeface="Consolas"/>
                <a:cs typeface="Calibri"/>
              </a:rPr>
              <a:t>[</a:t>
            </a:r>
            <a:r>
              <a:rPr lang="de-DE" dirty="0" err="1">
                <a:latin typeface="Consolas"/>
                <a:cs typeface="Calibri"/>
              </a:rPr>
              <a:t>start:end:step</a:t>
            </a:r>
            <a:r>
              <a:rPr lang="de-DE" dirty="0">
                <a:latin typeface="Consolas"/>
                <a:cs typeface="Calibri"/>
              </a:rPr>
              <a:t>]</a:t>
            </a:r>
          </a:p>
          <a:p>
            <a:pPr marL="383540" lvl="1"/>
            <a:r>
              <a:rPr lang="de-DE" dirty="0" err="1">
                <a:latin typeface="Calibri"/>
                <a:cs typeface="Calibri"/>
              </a:rPr>
              <a:t>with</a:t>
            </a:r>
            <a:r>
              <a:rPr lang="de-DE" dirty="0">
                <a:latin typeface="Calibri"/>
                <a:cs typeface="Calibri"/>
              </a:rPr>
              <a:t> </a:t>
            </a:r>
            <a:r>
              <a:rPr lang="de-DE" dirty="0" err="1">
                <a:latin typeface="Calibri"/>
                <a:cs typeface="Calibri"/>
              </a:rPr>
              <a:t>the</a:t>
            </a:r>
            <a:r>
              <a:rPr lang="de-DE" dirty="0">
                <a:latin typeface="Calibri"/>
                <a:cs typeface="Calibri"/>
              </a:rPr>
              <a:t> end </a:t>
            </a:r>
            <a:r>
              <a:rPr lang="de-DE" b="1" dirty="0">
                <a:latin typeface="Calibri"/>
                <a:cs typeface="Calibri"/>
              </a:rPr>
              <a:t>not </a:t>
            </a:r>
            <a:r>
              <a:rPr lang="de-DE" dirty="0" err="1">
                <a:latin typeface="Calibri"/>
                <a:cs typeface="Calibri"/>
              </a:rPr>
              <a:t>being</a:t>
            </a:r>
            <a:r>
              <a:rPr lang="de-DE" dirty="0">
                <a:latin typeface="Calibri"/>
                <a:cs typeface="Calibri"/>
              </a:rPr>
              <a:t> </a:t>
            </a:r>
            <a:r>
              <a:rPr lang="de-DE" dirty="0" err="1">
                <a:latin typeface="Calibri"/>
                <a:cs typeface="Calibri"/>
              </a:rPr>
              <a:t>included</a:t>
            </a:r>
          </a:p>
          <a:p>
            <a:pPr marL="383540" lvl="1"/>
            <a:r>
              <a:rPr lang="de-DE" dirty="0">
                <a:latin typeface="Calibri"/>
                <a:cs typeface="Calibri"/>
              </a:rPr>
              <a:t>These </a:t>
            </a:r>
            <a:r>
              <a:rPr lang="de-DE" dirty="0" err="1">
                <a:latin typeface="Calibri"/>
                <a:cs typeface="Calibri"/>
              </a:rPr>
              <a:t>values</a:t>
            </a:r>
            <a:r>
              <a:rPr lang="de-DE" dirty="0">
                <a:latin typeface="Calibri"/>
                <a:cs typeface="Calibri"/>
              </a:rPr>
              <a:t> </a:t>
            </a:r>
            <a:r>
              <a:rPr lang="de-DE" dirty="0" err="1">
                <a:latin typeface="Calibri"/>
                <a:cs typeface="Calibri"/>
              </a:rPr>
              <a:t>default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smtClean="0">
                <a:latin typeface="Calibri"/>
                <a:cs typeface="Calibri"/>
              </a:rPr>
              <a:t>[0:-</a:t>
            </a:r>
            <a:r>
              <a:rPr lang="de-DE" dirty="0">
                <a:latin typeface="Calibri"/>
                <a:cs typeface="Calibri"/>
              </a:rPr>
              <a:t>1:1]</a:t>
            </a:r>
          </a:p>
        </p:txBody>
      </p:sp>
      <p:sp>
        <p:nvSpPr>
          <p:cNvPr id="4" name="Foliennummernplatzhalter 3">
            <a:extLst>
              <a:ext uri="{FF2B5EF4-FFF2-40B4-BE49-F238E27FC236}">
                <a16:creationId xmlns="" xmlns:a16="http://schemas.microsoft.com/office/drawing/2014/main" id="{EC8E4258-04DC-4885-B0EE-D6A0437487C0}"/>
              </a:ext>
            </a:extLst>
          </p:cNvPr>
          <p:cNvSpPr>
            <a:spLocks noGrp="1"/>
          </p:cNvSpPr>
          <p:nvPr>
            <p:ph type="sldNum" sz="quarter" idx="12"/>
          </p:nvPr>
        </p:nvSpPr>
        <p:spPr/>
        <p:txBody>
          <a:bodyPr/>
          <a:lstStyle/>
          <a:p>
            <a:fld id="{89C4E583-6443-4199-AF95-A2ECCC288D48}" type="slidenum">
              <a:rPr lang="en-GB" smtClean="0"/>
              <a:t>51</a:t>
            </a:fld>
            <a:endParaRPr lang="en-GB"/>
          </a:p>
        </p:txBody>
      </p:sp>
      <p:sp>
        <p:nvSpPr>
          <p:cNvPr id="9" name="Textfeld 8">
            <a:extLst>
              <a:ext uri="{FF2B5EF4-FFF2-40B4-BE49-F238E27FC236}">
                <a16:creationId xmlns="" xmlns:a16="http://schemas.microsoft.com/office/drawing/2014/main" id="{2D8EB43A-7242-43A6-97E0-87ADE3B1D144}"/>
              </a:ext>
            </a:extLst>
          </p:cNvPr>
          <p:cNvSpPr txBox="1"/>
          <p:nvPr/>
        </p:nvSpPr>
        <p:spPr>
          <a:xfrm>
            <a:off x="1101302" y="338012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1" name="Textfeld 10">
            <a:extLst>
              <a:ext uri="{FF2B5EF4-FFF2-40B4-BE49-F238E27FC236}">
                <a16:creationId xmlns="" xmlns:a16="http://schemas.microsoft.com/office/drawing/2014/main" id="{56BDB226-858E-43A4-A408-0A318745D79A}"/>
              </a:ext>
            </a:extLst>
          </p:cNvPr>
          <p:cNvSpPr txBox="1"/>
          <p:nvPr/>
        </p:nvSpPr>
        <p:spPr>
          <a:xfrm>
            <a:off x="1101301" y="3955210"/>
            <a:ext cx="10079841"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a:latin typeface="Consolas"/>
              </a:rPr>
              <a:t>[</a:t>
            </a:r>
            <a:r>
              <a:rPr lang="de-DE" dirty="0">
                <a:latin typeface="Consolas"/>
              </a:rPr>
              <a:t>'</a:t>
            </a:r>
            <a:r>
              <a:rPr lang="de-DE" dirty="0" err="1">
                <a:latin typeface="Consolas"/>
              </a:rPr>
              <a:t>apple</a:t>
            </a:r>
            <a:r>
              <a:rPr lang="de-DE" dirty="0">
                <a:latin typeface="Consolas"/>
              </a:rPr>
              <a:t>'</a:t>
            </a:r>
            <a:r>
              <a:rPr lang="de-DE" b="1" dirty="0">
                <a:latin typeface="Consolas"/>
              </a:rPr>
              <a:t>,</a:t>
            </a:r>
            <a:r>
              <a:rPr lang="de-DE" dirty="0">
                <a:latin typeface="Consolas"/>
              </a:rPr>
              <a:t> '</a:t>
            </a:r>
            <a:r>
              <a:rPr lang="de-DE" dirty="0" err="1">
                <a:latin typeface="Consolas"/>
              </a:rPr>
              <a:t>banana</a:t>
            </a:r>
            <a:r>
              <a:rPr lang="de-DE" dirty="0">
                <a:latin typeface="Consolas"/>
              </a:rPr>
              <a:t>'</a:t>
            </a:r>
            <a:r>
              <a:rPr lang="de-DE" b="1" dirty="0">
                <a:latin typeface="Consolas"/>
              </a:rPr>
              <a:t>]</a:t>
            </a:r>
            <a:r>
              <a:rPr lang="de-DE" dirty="0">
                <a:latin typeface="Consolas"/>
              </a:rPr>
              <a:t> </a:t>
            </a:r>
            <a:endParaRPr lang="de-DE" dirty="0">
              <a:effectLst/>
            </a:endParaRPr>
          </a:p>
        </p:txBody>
      </p:sp>
      <p:sp>
        <p:nvSpPr>
          <p:cNvPr id="3" name="Textfeld 2">
            <a:extLst>
              <a:ext uri="{FF2B5EF4-FFF2-40B4-BE49-F238E27FC236}">
                <a16:creationId xmlns="" xmlns:a16="http://schemas.microsoft.com/office/drawing/2014/main" id="{62A610AB-C42E-45D1-B2BD-CE62B62AB8E3}"/>
              </a:ext>
            </a:extLst>
          </p:cNvPr>
          <p:cNvSpPr txBox="1"/>
          <p:nvPr/>
        </p:nvSpPr>
        <p:spPr>
          <a:xfrm>
            <a:off x="1101302" y="2531849"/>
            <a:ext cx="10079841"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fruits</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apple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pear</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banana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'orange</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fruits</a:t>
            </a:r>
            <a:r>
              <a:rPr lang="de-DE" b="1" dirty="0">
                <a:solidFill>
                  <a:srgbClr val="000080"/>
                </a:solidFill>
                <a:latin typeface="Consolas"/>
              </a:rPr>
              <a:t>[::</a:t>
            </a:r>
            <a:r>
              <a:rPr lang="de-DE" dirty="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24087153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6C6E970-EAB0-4B4A-A5B6-B35EDA0C35C6}"/>
              </a:ext>
            </a:extLst>
          </p:cNvPr>
          <p:cNvSpPr>
            <a:spLocks noGrp="1"/>
          </p:cNvSpPr>
          <p:nvPr>
            <p:ph type="title"/>
          </p:nvPr>
        </p:nvSpPr>
        <p:spPr/>
        <p:txBody>
          <a:bodyPr/>
          <a:lstStyle/>
          <a:p>
            <a:r>
              <a:rPr lang="de-DE" dirty="0" err="1">
                <a:cs typeface="Calibri Light"/>
              </a:rPr>
              <a:t>Conversion</a:t>
            </a:r>
            <a:r>
              <a:rPr lang="de-DE" dirty="0">
                <a:cs typeface="Calibri Light"/>
              </a:rPr>
              <a:t> </a:t>
            </a:r>
            <a:r>
              <a:rPr lang="de-DE" dirty="0" err="1">
                <a:cs typeface="Calibri Light"/>
              </a:rPr>
              <a:t>between</a:t>
            </a:r>
            <a:r>
              <a:rPr lang="de-DE" dirty="0">
                <a:cs typeface="Calibri Light"/>
              </a:rPr>
              <a:t> Collections</a:t>
            </a:r>
            <a:endParaRPr lang="de-DE" dirty="0" err="1"/>
          </a:p>
        </p:txBody>
      </p:sp>
      <p:sp>
        <p:nvSpPr>
          <p:cNvPr id="5" name="Inhaltsplatzhalter 4">
            <a:extLst>
              <a:ext uri="{FF2B5EF4-FFF2-40B4-BE49-F238E27FC236}">
                <a16:creationId xmlns="" xmlns:a16="http://schemas.microsoft.com/office/drawing/2014/main" id="{901F3C57-5EE1-4EFD-95B5-73C971B3F44E}"/>
              </a:ext>
            </a:extLst>
          </p:cNvPr>
          <p:cNvSpPr>
            <a:spLocks noGrp="1"/>
          </p:cNvSpPr>
          <p:nvPr>
            <p:ph idx="1"/>
          </p:nvPr>
        </p:nvSpPr>
        <p:spPr>
          <a:xfrm>
            <a:off x="1097280" y="1845734"/>
            <a:ext cx="10058400" cy="2499360"/>
          </a:xfrm>
        </p:spPr>
        <p:txBody>
          <a:bodyPr vert="horz" lIns="0" tIns="45720" rIns="0" bIns="45720" rtlCol="0" anchor="t">
            <a:noAutofit/>
          </a:bodyPr>
          <a:lstStyle/>
          <a:p>
            <a:pPr marL="182245" indent="-182245"/>
            <a:r>
              <a:rPr lang="de-DE" sz="2000" dirty="0" err="1">
                <a:cs typeface="Calibri"/>
              </a:rPr>
              <a:t>Each</a:t>
            </a:r>
            <a:r>
              <a:rPr lang="de-DE" sz="2000" dirty="0">
                <a:cs typeface="Calibri"/>
              </a:rPr>
              <a:t> </a:t>
            </a:r>
            <a:r>
              <a:rPr lang="de-DE" sz="2000" dirty="0" err="1">
                <a:cs typeface="Calibri"/>
              </a:rPr>
              <a:t>collection</a:t>
            </a:r>
            <a:r>
              <a:rPr lang="de-DE" sz="2000" dirty="0">
                <a:cs typeface="Calibri"/>
              </a:rPr>
              <a:t> type </a:t>
            </a:r>
            <a:r>
              <a:rPr lang="de-DE" sz="2000" dirty="0" err="1">
                <a:cs typeface="Calibri"/>
              </a:rPr>
              <a:t>has</a:t>
            </a:r>
            <a:r>
              <a:rPr lang="de-DE" sz="2000" dirty="0">
                <a:cs typeface="Calibri"/>
              </a:rPr>
              <a:t> a </a:t>
            </a:r>
            <a:r>
              <a:rPr lang="de-DE" sz="2000" i="1" dirty="0" err="1">
                <a:cs typeface="Calibri"/>
              </a:rPr>
              <a:t>constructor</a:t>
            </a:r>
            <a:r>
              <a:rPr lang="de-DE" sz="2000" i="1" dirty="0">
                <a:cs typeface="Calibri"/>
              </a:rPr>
              <a:t> </a:t>
            </a:r>
            <a:r>
              <a:rPr lang="de-DE" sz="2000" dirty="0" err="1">
                <a:cs typeface="Calibri"/>
              </a:rPr>
              <a:t>that</a:t>
            </a:r>
            <a:r>
              <a:rPr lang="de-DE" sz="2000" dirty="0">
                <a:cs typeface="Calibri"/>
              </a:rPr>
              <a:t> </a:t>
            </a:r>
            <a:r>
              <a:rPr lang="de-DE" sz="2000" dirty="0" err="1">
                <a:cs typeface="Calibri"/>
              </a:rPr>
              <a:t>can</a:t>
            </a:r>
            <a:r>
              <a:rPr lang="de-DE" sz="2000" dirty="0">
                <a:cs typeface="Calibri"/>
              </a:rPr>
              <a:t> </a:t>
            </a:r>
            <a:r>
              <a:rPr lang="de-DE" sz="2000" dirty="0" err="1">
                <a:cs typeface="Calibri"/>
              </a:rPr>
              <a:t>either</a:t>
            </a:r>
            <a:r>
              <a:rPr lang="de-DE" sz="2000" b="1" dirty="0">
                <a:cs typeface="Calibri"/>
              </a:rPr>
              <a:t> </a:t>
            </a:r>
            <a:r>
              <a:rPr lang="de-DE" sz="2000" dirty="0" err="1">
                <a:cs typeface="Calibri"/>
              </a:rPr>
              <a:t>create</a:t>
            </a:r>
            <a:r>
              <a:rPr lang="de-DE" sz="2000" dirty="0">
                <a:cs typeface="Calibri"/>
              </a:rPr>
              <a:t> an </a:t>
            </a:r>
            <a:r>
              <a:rPr lang="de-DE" sz="2000" dirty="0" err="1">
                <a:cs typeface="Calibri"/>
              </a:rPr>
              <a:t>empty</a:t>
            </a:r>
            <a:r>
              <a:rPr lang="de-DE" sz="2000" dirty="0">
                <a:cs typeface="Calibri"/>
              </a:rPr>
              <a:t> </a:t>
            </a:r>
            <a:r>
              <a:rPr lang="de-DE" sz="2000" dirty="0" err="1">
                <a:cs typeface="Calibri"/>
              </a:rPr>
              <a:t>object</a:t>
            </a:r>
            <a:r>
              <a:rPr lang="de-DE" sz="2000" dirty="0">
                <a:cs typeface="Calibri"/>
              </a:rPr>
              <a:t> </a:t>
            </a:r>
            <a:r>
              <a:rPr lang="de-DE" sz="2000" dirty="0" err="1">
                <a:cs typeface="Calibri"/>
              </a:rPr>
              <a:t>of</a:t>
            </a:r>
            <a:r>
              <a:rPr lang="de-DE" sz="2000" dirty="0">
                <a:cs typeface="Calibri"/>
              </a:rPr>
              <a:t> </a:t>
            </a:r>
            <a:r>
              <a:rPr lang="de-DE" sz="2000" dirty="0" err="1">
                <a:cs typeface="Calibri"/>
              </a:rPr>
              <a:t>this</a:t>
            </a:r>
            <a:r>
              <a:rPr lang="de-DE" sz="2000" dirty="0">
                <a:cs typeface="Calibri"/>
              </a:rPr>
              <a:t> type </a:t>
            </a:r>
            <a:r>
              <a:rPr lang="de-DE" sz="2000" dirty="0" err="1">
                <a:cs typeface="Calibri"/>
              </a:rPr>
              <a:t>or</a:t>
            </a:r>
            <a:r>
              <a:rPr lang="de-DE" sz="2000" dirty="0">
                <a:cs typeface="Calibri"/>
              </a:rPr>
              <a:t> </a:t>
            </a:r>
            <a:r>
              <a:rPr lang="de-DE" sz="2000" dirty="0" err="1">
                <a:cs typeface="Calibri"/>
              </a:rPr>
              <a:t>take</a:t>
            </a:r>
            <a:r>
              <a:rPr lang="de-DE" sz="2000" dirty="0">
                <a:cs typeface="Calibri"/>
              </a:rPr>
              <a:t> an </a:t>
            </a:r>
            <a:r>
              <a:rPr lang="de-DE" sz="2000" dirty="0" err="1">
                <a:cs typeface="Calibri"/>
              </a:rPr>
              <a:t>object</a:t>
            </a:r>
            <a:r>
              <a:rPr lang="de-DE" sz="2000" dirty="0">
                <a:cs typeface="Calibri"/>
              </a:rPr>
              <a:t> </a:t>
            </a:r>
            <a:r>
              <a:rPr lang="de-DE" sz="2000" dirty="0" err="1">
                <a:cs typeface="Calibri"/>
              </a:rPr>
              <a:t>of</a:t>
            </a:r>
            <a:r>
              <a:rPr lang="de-DE" sz="2000" dirty="0">
                <a:cs typeface="Calibri"/>
              </a:rPr>
              <a:t> a </a:t>
            </a:r>
            <a:r>
              <a:rPr lang="de-DE" sz="2000" dirty="0" err="1">
                <a:cs typeface="Calibri"/>
              </a:rPr>
              <a:t>certain</a:t>
            </a:r>
            <a:r>
              <a:rPr lang="de-DE" sz="2000" dirty="0">
                <a:cs typeface="Calibri"/>
              </a:rPr>
              <a:t> type and </a:t>
            </a:r>
            <a:r>
              <a:rPr lang="de-DE" sz="2000" dirty="0" err="1">
                <a:cs typeface="Calibri"/>
              </a:rPr>
              <a:t>convert</a:t>
            </a:r>
            <a:r>
              <a:rPr lang="de-DE" sz="2000" dirty="0">
                <a:cs typeface="Calibri"/>
              </a:rPr>
              <a:t> </a:t>
            </a:r>
            <a:r>
              <a:rPr lang="de-DE" sz="2000" dirty="0" err="1">
                <a:cs typeface="Calibri"/>
              </a:rPr>
              <a:t>it</a:t>
            </a:r>
            <a:r>
              <a:rPr lang="de-DE" sz="2000" dirty="0">
                <a:cs typeface="Calibri"/>
              </a:rPr>
              <a:t> </a:t>
            </a:r>
            <a:r>
              <a:rPr lang="de-DE" sz="2000" dirty="0" err="1">
                <a:cs typeface="Calibri"/>
              </a:rPr>
              <a:t>into</a:t>
            </a:r>
            <a:r>
              <a:rPr lang="de-DE" sz="2000" dirty="0">
                <a:cs typeface="Calibri"/>
              </a:rPr>
              <a:t> a </a:t>
            </a:r>
            <a:r>
              <a:rPr lang="de-DE" sz="2000" dirty="0" err="1">
                <a:cs typeface="Calibri"/>
              </a:rPr>
              <a:t>new</a:t>
            </a:r>
            <a:r>
              <a:rPr lang="de-DE" sz="2000" dirty="0">
                <a:cs typeface="Calibri"/>
              </a:rPr>
              <a:t> </a:t>
            </a:r>
            <a:r>
              <a:rPr lang="de-DE" sz="2000" dirty="0" err="1">
                <a:cs typeface="Calibri"/>
              </a:rPr>
              <a:t>one</a:t>
            </a:r>
            <a:endParaRPr lang="de-DE" sz="2000" dirty="0">
              <a:cs typeface="Calibri"/>
            </a:endParaRPr>
          </a:p>
          <a:p>
            <a:pPr marL="383540" lvl="1"/>
            <a:r>
              <a:rPr lang="de-DE" dirty="0">
                <a:cs typeface="Calibri"/>
              </a:rPr>
              <a:t>So </a:t>
            </a:r>
            <a:r>
              <a:rPr lang="de-DE" dirty="0" err="1">
                <a:latin typeface="Consolas"/>
                <a:cs typeface="Calibri"/>
              </a:rPr>
              <a:t>tuple</a:t>
            </a:r>
            <a:r>
              <a:rPr lang="de-DE" dirty="0">
                <a:latin typeface="Consolas"/>
                <a:cs typeface="Calibri"/>
              </a:rPr>
              <a:t>()</a:t>
            </a:r>
            <a:r>
              <a:rPr lang="de-DE" dirty="0">
                <a:cs typeface="Calibri"/>
              </a:rPr>
              <a:t>, </a:t>
            </a:r>
            <a:r>
              <a:rPr lang="de-DE" dirty="0" err="1">
                <a:latin typeface="Consolas"/>
                <a:cs typeface="Calibri"/>
              </a:rPr>
              <a:t>list</a:t>
            </a:r>
            <a:r>
              <a:rPr lang="de-DE" dirty="0">
                <a:latin typeface="Consolas"/>
                <a:cs typeface="Calibri"/>
              </a:rPr>
              <a:t>()</a:t>
            </a:r>
            <a:r>
              <a:rPr lang="de-DE" dirty="0">
                <a:cs typeface="Calibri"/>
              </a:rPr>
              <a:t>, </a:t>
            </a:r>
            <a:r>
              <a:rPr lang="de-DE" dirty="0" err="1">
                <a:latin typeface="Consolas"/>
                <a:cs typeface="Calibri"/>
              </a:rPr>
              <a:t>set</a:t>
            </a:r>
            <a:r>
              <a:rPr lang="de-DE" dirty="0">
                <a:latin typeface="Consolas"/>
                <a:cs typeface="Calibri"/>
              </a:rPr>
              <a:t>()</a:t>
            </a:r>
            <a:r>
              <a:rPr lang="de-DE" dirty="0">
                <a:cs typeface="Calibri"/>
              </a:rPr>
              <a:t> and </a:t>
            </a:r>
            <a:r>
              <a:rPr lang="de-DE" dirty="0" err="1">
                <a:latin typeface="Consolas"/>
                <a:cs typeface="Calibri"/>
              </a:rPr>
              <a:t>dict</a:t>
            </a:r>
            <a:r>
              <a:rPr lang="de-DE" dirty="0">
                <a:latin typeface="Consolas"/>
                <a:cs typeface="Calibri"/>
              </a:rPr>
              <a:t>()</a:t>
            </a:r>
            <a:r>
              <a:rPr lang="de-DE" dirty="0">
                <a:cs typeface="Calibri"/>
              </a:rPr>
              <a:t> </a:t>
            </a:r>
            <a:r>
              <a:rPr lang="de-DE" dirty="0" err="1">
                <a:cs typeface="Calibri"/>
              </a:rPr>
              <a:t>create</a:t>
            </a:r>
            <a:r>
              <a:rPr lang="de-DE" dirty="0">
                <a:cs typeface="Calibri"/>
              </a:rPr>
              <a:t> </a:t>
            </a:r>
            <a:r>
              <a:rPr lang="de-DE" dirty="0" err="1">
                <a:cs typeface="Calibri"/>
              </a:rPr>
              <a:t>empty</a:t>
            </a:r>
            <a:r>
              <a:rPr lang="de-DE" dirty="0">
                <a:cs typeface="Calibri"/>
              </a:rPr>
              <a:t> </a:t>
            </a:r>
            <a:r>
              <a:rPr lang="de-DE" dirty="0" err="1">
                <a:cs typeface="Calibri"/>
              </a:rPr>
              <a:t>instances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respective</a:t>
            </a:r>
            <a:r>
              <a:rPr lang="de-DE" dirty="0">
                <a:cs typeface="Calibri"/>
              </a:rPr>
              <a:t> </a:t>
            </a:r>
            <a:r>
              <a:rPr lang="de-DE" dirty="0" err="1">
                <a:cs typeface="Calibri"/>
              </a:rPr>
              <a:t>types</a:t>
            </a:r>
            <a:endParaRPr lang="de-DE">
              <a:solidFill>
                <a:srgbClr val="000000"/>
              </a:solidFill>
              <a:cs typeface="Calibri"/>
            </a:endParaRPr>
          </a:p>
          <a:p>
            <a:pPr marL="182245" indent="-182245"/>
            <a:r>
              <a:rPr lang="de-DE" sz="2000" dirty="0">
                <a:cs typeface="Calibri"/>
              </a:rPr>
              <a:t> </a:t>
            </a:r>
            <a:r>
              <a:rPr lang="de-DE" sz="2000" dirty="0" err="1">
                <a:cs typeface="Calibri"/>
              </a:rPr>
              <a:t>Using</a:t>
            </a:r>
            <a:r>
              <a:rPr lang="de-DE" sz="2000" dirty="0">
                <a:cs typeface="Calibri"/>
              </a:rPr>
              <a:t> </a:t>
            </a:r>
            <a:r>
              <a:rPr lang="de-DE" sz="2000" dirty="0" err="1">
                <a:cs typeface="Calibri"/>
              </a:rPr>
              <a:t>this</a:t>
            </a:r>
            <a:r>
              <a:rPr lang="de-DE" sz="2000" dirty="0">
                <a:cs typeface="Calibri"/>
              </a:rPr>
              <a:t>, </a:t>
            </a:r>
            <a:r>
              <a:rPr lang="de-DE" sz="2000" dirty="0" err="1">
                <a:cs typeface="Calibri"/>
              </a:rPr>
              <a:t>you</a:t>
            </a:r>
            <a:r>
              <a:rPr lang="de-DE" sz="2000" dirty="0">
                <a:cs typeface="Calibri"/>
              </a:rPr>
              <a:t> </a:t>
            </a:r>
            <a:r>
              <a:rPr lang="de-DE" sz="2000" dirty="0" err="1">
                <a:cs typeface="Calibri"/>
              </a:rPr>
              <a:t>can</a:t>
            </a:r>
            <a:r>
              <a:rPr lang="de-DE" sz="2000" dirty="0">
                <a:cs typeface="Calibri"/>
              </a:rPr>
              <a:t> </a:t>
            </a:r>
            <a:r>
              <a:rPr lang="de-DE" sz="2000" dirty="0" err="1">
                <a:cs typeface="Calibri"/>
              </a:rPr>
              <a:t>convert</a:t>
            </a:r>
            <a:r>
              <a:rPr lang="de-DE" sz="2000" dirty="0">
                <a:cs typeface="Calibri"/>
              </a:rPr>
              <a:t> </a:t>
            </a:r>
            <a:r>
              <a:rPr lang="de-DE" sz="2000" dirty="0" err="1">
                <a:cs typeface="Calibri"/>
              </a:rPr>
              <a:t>between</a:t>
            </a:r>
            <a:r>
              <a:rPr lang="de-DE" sz="2000" dirty="0">
                <a:cs typeface="Calibri"/>
              </a:rPr>
              <a:t> </a:t>
            </a:r>
            <a:r>
              <a:rPr lang="de-DE" sz="2000" dirty="0" err="1">
                <a:cs typeface="Calibri"/>
              </a:rPr>
              <a:t>list</a:t>
            </a:r>
            <a:r>
              <a:rPr lang="de-DE" sz="2000" dirty="0">
                <a:cs typeface="Calibri"/>
              </a:rPr>
              <a:t>, </a:t>
            </a:r>
            <a:r>
              <a:rPr lang="de-DE" sz="2000" dirty="0" err="1">
                <a:cs typeface="Calibri"/>
              </a:rPr>
              <a:t>tuple</a:t>
            </a:r>
            <a:r>
              <a:rPr lang="de-DE" sz="2000" dirty="0">
                <a:solidFill>
                  <a:srgbClr val="404040"/>
                </a:solidFill>
                <a:cs typeface="Calibri"/>
              </a:rPr>
              <a:t> and </a:t>
            </a:r>
            <a:r>
              <a:rPr lang="de-DE" sz="2000" dirty="0" err="1">
                <a:solidFill>
                  <a:srgbClr val="404040"/>
                </a:solidFill>
                <a:cs typeface="Calibri"/>
              </a:rPr>
              <a:t>set</a:t>
            </a:r>
            <a:r>
              <a:rPr lang="de-DE" sz="2000" dirty="0">
                <a:solidFill>
                  <a:srgbClr val="404040"/>
                </a:solidFill>
                <a:cs typeface="Calibri"/>
              </a:rPr>
              <a:t> </a:t>
            </a:r>
            <a:r>
              <a:rPr lang="de-DE" sz="2000" dirty="0" err="1">
                <a:solidFill>
                  <a:srgbClr val="404040"/>
                </a:solidFill>
                <a:cs typeface="Calibri"/>
              </a:rPr>
              <a:t>quite</a:t>
            </a:r>
            <a:r>
              <a:rPr lang="de-DE" sz="2000" dirty="0">
                <a:solidFill>
                  <a:srgbClr val="404040"/>
                </a:solidFill>
                <a:cs typeface="Calibri"/>
              </a:rPr>
              <a:t> </a:t>
            </a:r>
            <a:r>
              <a:rPr lang="de-DE" sz="2000" dirty="0" err="1">
                <a:solidFill>
                  <a:srgbClr val="404040"/>
                </a:solidFill>
                <a:cs typeface="Calibri"/>
              </a:rPr>
              <a:t>easily</a:t>
            </a:r>
            <a:endParaRPr lang="de-DE" sz="2000">
              <a:solidFill>
                <a:schemeClr val="tx1"/>
              </a:solidFill>
              <a:cs typeface="Calibri"/>
            </a:endParaRPr>
          </a:p>
          <a:p>
            <a:pPr marL="182245" indent="-182245"/>
            <a:r>
              <a:rPr lang="de-DE" sz="2000" dirty="0">
                <a:cs typeface="Calibri"/>
              </a:rPr>
              <a:t>This </a:t>
            </a:r>
            <a:r>
              <a:rPr lang="de-DE" sz="2000" dirty="0" err="1">
                <a:cs typeface="Calibri"/>
              </a:rPr>
              <a:t>is</a:t>
            </a:r>
            <a:r>
              <a:rPr lang="de-DE" sz="2000" dirty="0">
                <a:cs typeface="Calibri"/>
              </a:rPr>
              <a:t> </a:t>
            </a:r>
            <a:r>
              <a:rPr lang="de-DE" sz="2000" dirty="0" err="1">
                <a:cs typeface="Calibri"/>
              </a:rPr>
              <a:t>for</a:t>
            </a:r>
            <a:r>
              <a:rPr lang="de-DE" sz="2000" dirty="0">
                <a:cs typeface="Calibri"/>
              </a:rPr>
              <a:t> </a:t>
            </a:r>
            <a:r>
              <a:rPr lang="de-DE" sz="2000" dirty="0" err="1">
                <a:cs typeface="Calibri"/>
              </a:rPr>
              <a:t>example</a:t>
            </a:r>
            <a:r>
              <a:rPr lang="de-DE" sz="2000" dirty="0">
                <a:cs typeface="Calibri"/>
              </a:rPr>
              <a:t> </a:t>
            </a:r>
            <a:r>
              <a:rPr lang="de-DE" sz="2000" dirty="0" err="1">
                <a:cs typeface="Calibri"/>
              </a:rPr>
              <a:t>useful</a:t>
            </a:r>
            <a:r>
              <a:rPr lang="de-DE" sz="2000" dirty="0">
                <a:cs typeface="Calibri"/>
              </a:rPr>
              <a:t> </a:t>
            </a:r>
            <a:r>
              <a:rPr lang="de-DE" sz="2000" dirty="0" err="1">
                <a:cs typeface="Calibri"/>
              </a:rPr>
              <a:t>for</a:t>
            </a:r>
            <a:r>
              <a:rPr lang="de-DE" sz="2000" dirty="0">
                <a:cs typeface="Calibri"/>
              </a:rPr>
              <a:t> </a:t>
            </a:r>
            <a:r>
              <a:rPr lang="de-DE" sz="2000" dirty="0" err="1">
                <a:cs typeface="Calibri"/>
              </a:rPr>
              <a:t>deleting</a:t>
            </a:r>
            <a:r>
              <a:rPr lang="de-DE" sz="2000" dirty="0">
                <a:cs typeface="Calibri"/>
              </a:rPr>
              <a:t> </a:t>
            </a:r>
            <a:r>
              <a:rPr lang="de-DE" sz="2000" dirty="0" err="1">
                <a:cs typeface="Calibri"/>
              </a:rPr>
              <a:t>from</a:t>
            </a:r>
            <a:r>
              <a:rPr lang="de-DE" sz="2000" dirty="0">
                <a:cs typeface="Calibri"/>
              </a:rPr>
              <a:t> a </a:t>
            </a:r>
            <a:r>
              <a:rPr lang="de-DE" sz="2000" dirty="0" err="1">
                <a:cs typeface="Calibri"/>
              </a:rPr>
              <a:t>set</a:t>
            </a:r>
            <a:endParaRPr lang="de-DE" sz="2000" dirty="0">
              <a:cs typeface="Calibri"/>
            </a:endParaRPr>
          </a:p>
          <a:p>
            <a:pPr marL="383540" lvl="1"/>
            <a:r>
              <a:rPr lang="de-DE" dirty="0" err="1">
                <a:cs typeface="Calibri"/>
              </a:rPr>
              <a:t>Convert</a:t>
            </a:r>
            <a:r>
              <a:rPr lang="de-DE" dirty="0">
                <a:cs typeface="Calibri"/>
              </a:rPr>
              <a:t> </a:t>
            </a:r>
            <a:r>
              <a:rPr lang="de-DE" dirty="0" err="1">
                <a:cs typeface="Calibri"/>
              </a:rPr>
              <a:t>to</a:t>
            </a:r>
            <a:r>
              <a:rPr lang="de-DE" dirty="0">
                <a:cs typeface="Calibri"/>
              </a:rPr>
              <a:t> a </a:t>
            </a:r>
            <a:r>
              <a:rPr lang="de-DE" dirty="0" err="1">
                <a:cs typeface="Calibri"/>
              </a:rPr>
              <a:t>list</a:t>
            </a:r>
            <a:r>
              <a:rPr lang="de-DE" dirty="0">
                <a:cs typeface="Calibri"/>
              </a:rPr>
              <a:t>, </a:t>
            </a:r>
            <a:r>
              <a:rPr lang="de-DE" dirty="0" err="1">
                <a:cs typeface="Calibri"/>
              </a:rPr>
              <a:t>delete</a:t>
            </a:r>
            <a:r>
              <a:rPr lang="de-DE" dirty="0">
                <a:cs typeface="Calibri"/>
              </a:rPr>
              <a:t> </a:t>
            </a:r>
            <a:r>
              <a:rPr lang="de-DE" dirty="0" err="1">
                <a:cs typeface="Calibri"/>
              </a:rPr>
              <a:t>the</a:t>
            </a:r>
            <a:r>
              <a:rPr lang="de-DE" dirty="0">
                <a:cs typeface="Calibri"/>
              </a:rPr>
              <a:t> </a:t>
            </a:r>
            <a:r>
              <a:rPr lang="de-DE" dirty="0" err="1">
                <a:cs typeface="Calibri"/>
              </a:rPr>
              <a:t>entry</a:t>
            </a:r>
            <a:r>
              <a:rPr lang="de-DE" dirty="0">
                <a:cs typeface="Calibri"/>
              </a:rPr>
              <a:t>, </a:t>
            </a:r>
            <a:r>
              <a:rPr lang="de-DE" dirty="0" err="1">
                <a:cs typeface="Calibri"/>
              </a:rPr>
              <a:t>convert</a:t>
            </a:r>
            <a:r>
              <a:rPr lang="de-DE" dirty="0">
                <a:cs typeface="Calibri"/>
              </a:rPr>
              <a:t> back</a:t>
            </a:r>
          </a:p>
          <a:p>
            <a:pPr marL="0" indent="0">
              <a:buNone/>
            </a:pPr>
            <a:endParaRPr lang="de-DE" sz="2000" dirty="0">
              <a:cs typeface="Calibri"/>
            </a:endParaRPr>
          </a:p>
        </p:txBody>
      </p:sp>
      <p:sp>
        <p:nvSpPr>
          <p:cNvPr id="3" name="Foliennummernplatzhalter 2">
            <a:extLst>
              <a:ext uri="{FF2B5EF4-FFF2-40B4-BE49-F238E27FC236}">
                <a16:creationId xmlns=""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52</a:t>
            </a:fld>
            <a:endParaRPr lang="en-GB"/>
          </a:p>
        </p:txBody>
      </p:sp>
      <p:sp>
        <p:nvSpPr>
          <p:cNvPr id="4" name="Textfeld 3">
            <a:extLst>
              <a:ext uri="{FF2B5EF4-FFF2-40B4-BE49-F238E27FC236}">
                <a16:creationId xmlns="" xmlns:a16="http://schemas.microsoft.com/office/drawing/2014/main" id="{C7D7F340-2A65-4F51-A8DF-B4064BE2B546}"/>
              </a:ext>
            </a:extLst>
          </p:cNvPr>
          <p:cNvSpPr txBox="1"/>
          <p:nvPr/>
        </p:nvSpPr>
        <p:spPr>
          <a:xfrm>
            <a:off x="1273830" y="4386527"/>
            <a:ext cx="9907314" cy="1477328"/>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fruits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'apple'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'pear'</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'banana'</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'orange</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endParaRPr lang="en-US" dirty="0" smtClean="0">
              <a:solidFill>
                <a:srgbClr val="000000"/>
              </a:solidFill>
              <a:latin typeface="Consolas"/>
            </a:endParaRPr>
          </a:p>
          <a:p>
            <a:r>
              <a:rPr lang="en-US" dirty="0" err="1" smtClean="0">
                <a:solidFill>
                  <a:srgbClr val="000000"/>
                </a:solidFill>
                <a:latin typeface="Consolas"/>
              </a:rPr>
              <a:t>fruits_tuple</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000000"/>
                </a:solidFill>
                <a:latin typeface="Consolas"/>
              </a:rPr>
              <a:t>tuple</a:t>
            </a:r>
            <a:r>
              <a:rPr lang="en-US" b="1" dirty="0" smtClean="0">
                <a:solidFill>
                  <a:srgbClr val="000080"/>
                </a:solidFill>
                <a:latin typeface="Consolas"/>
              </a:rPr>
              <a:t>(</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err="1" smtClean="0">
                <a:solidFill>
                  <a:srgbClr val="000000"/>
                </a:solidFill>
                <a:latin typeface="Consolas"/>
              </a:rPr>
              <a:t>fruits_set</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000000"/>
                </a:solidFill>
                <a:latin typeface="Consolas"/>
              </a:rPr>
              <a:t>set</a:t>
            </a:r>
            <a:r>
              <a:rPr lang="en-US" b="1" dirty="0" smtClean="0">
                <a:solidFill>
                  <a:srgbClr val="000080"/>
                </a:solidFill>
                <a:latin typeface="Consolas"/>
              </a:rPr>
              <a:t>(</a:t>
            </a:r>
            <a:r>
              <a:rPr lang="en-US" dirty="0" smtClean="0">
                <a:solidFill>
                  <a:srgbClr val="000000"/>
                </a:solidFill>
                <a:latin typeface="Consolas"/>
              </a:rPr>
              <a:t>fruits</a:t>
            </a:r>
            <a:r>
              <a:rPr lang="en-US" b="1" dirty="0" smtClean="0">
                <a:solidFill>
                  <a:srgbClr val="000080"/>
                </a:solidFill>
                <a:latin typeface="Consolas"/>
              </a:rPr>
              <a:t>)</a:t>
            </a:r>
            <a:endParaRPr lang="en-US" dirty="0" smtClean="0">
              <a:solidFill>
                <a:srgbClr val="000000"/>
              </a:solidFill>
              <a:latin typeface="Consolas"/>
            </a:endParaRPr>
          </a:p>
          <a:p>
            <a:r>
              <a:rPr lang="en-US" dirty="0" err="1" smtClean="0">
                <a:solidFill>
                  <a:srgbClr val="000000"/>
                </a:solidFill>
                <a:latin typeface="Consolas"/>
              </a:rPr>
              <a:t>fruits_list_again</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list</a:t>
            </a:r>
            <a:r>
              <a:rPr lang="en-US" b="1" dirty="0">
                <a:solidFill>
                  <a:srgbClr val="000080"/>
                </a:solidFill>
                <a:latin typeface="Consolas"/>
              </a:rPr>
              <a:t>(</a:t>
            </a:r>
            <a:r>
              <a:rPr lang="en-US" dirty="0" err="1">
                <a:solidFill>
                  <a:srgbClr val="000000"/>
                </a:solidFill>
                <a:latin typeface="Consolas"/>
              </a:rPr>
              <a:t>fruits_set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723181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21F364A5-258D-4724-BF15-4E62E038E8FF}"/>
              </a:ext>
            </a:extLst>
          </p:cNvPr>
          <p:cNvSpPr>
            <a:spLocks noGrp="1"/>
          </p:cNvSpPr>
          <p:nvPr>
            <p:ph type="title"/>
          </p:nvPr>
        </p:nvSpPr>
        <p:spPr/>
        <p:txBody>
          <a:bodyPr/>
          <a:lstStyle/>
          <a:p>
            <a:r>
              <a:rPr lang="de-DE" dirty="0">
                <a:cs typeface="Calibri Light"/>
              </a:rPr>
              <a:t>Collection </a:t>
            </a:r>
            <a:r>
              <a:rPr lang="de-DE" dirty="0" err="1">
                <a:cs typeface="Calibri Light"/>
              </a:rPr>
              <a:t>Functions</a:t>
            </a:r>
            <a:endParaRPr lang="de-DE" dirty="0" err="1"/>
          </a:p>
        </p:txBody>
      </p:sp>
      <p:sp>
        <p:nvSpPr>
          <p:cNvPr id="4" name="Foliennummernplatzhalter 3">
            <a:extLst>
              <a:ext uri="{FF2B5EF4-FFF2-40B4-BE49-F238E27FC236}">
                <a16:creationId xmlns="" xmlns:a16="http://schemas.microsoft.com/office/drawing/2014/main" id="{AE5DF2E5-C9F5-495A-A421-30088FE99976}"/>
              </a:ext>
            </a:extLst>
          </p:cNvPr>
          <p:cNvSpPr>
            <a:spLocks noGrp="1"/>
          </p:cNvSpPr>
          <p:nvPr>
            <p:ph type="sldNum" sz="quarter" idx="12"/>
          </p:nvPr>
        </p:nvSpPr>
        <p:spPr/>
        <p:txBody>
          <a:bodyPr/>
          <a:lstStyle/>
          <a:p>
            <a:fld id="{89C4E583-6443-4199-AF95-A2ECCC288D48}" type="slidenum">
              <a:rPr lang="en-GB" smtClean="0"/>
              <a:t>53</a:t>
            </a:fld>
            <a:endParaRPr lang="en-GB"/>
          </a:p>
        </p:txBody>
      </p:sp>
    </p:spTree>
    <p:extLst>
      <p:ext uri="{BB962C8B-B14F-4D97-AF65-F5344CB8AC3E}">
        <p14:creationId xmlns:p14="http://schemas.microsoft.com/office/powerpoint/2010/main" val="24330693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21F364A5-258D-4724-BF15-4E62E038E8FF}"/>
              </a:ext>
            </a:extLst>
          </p:cNvPr>
          <p:cNvSpPr>
            <a:spLocks noGrp="1"/>
          </p:cNvSpPr>
          <p:nvPr>
            <p:ph type="title"/>
          </p:nvPr>
        </p:nvSpPr>
        <p:spPr/>
        <p:txBody>
          <a:bodyPr/>
          <a:lstStyle/>
          <a:p>
            <a:r>
              <a:rPr lang="de-DE" dirty="0">
                <a:cs typeface="Calibri Light"/>
              </a:rPr>
              <a:t>Collection </a:t>
            </a:r>
            <a:r>
              <a:rPr lang="de-DE" dirty="0" err="1">
                <a:cs typeface="Calibri Light"/>
              </a:rPr>
              <a:t>Functions</a:t>
            </a:r>
            <a:endParaRPr lang="de-DE" dirty="0" err="1"/>
          </a:p>
        </p:txBody>
      </p:sp>
      <p:sp>
        <p:nvSpPr>
          <p:cNvPr id="5" name="Inhaltsplatzhalter 4">
            <a:extLst>
              <a:ext uri="{FF2B5EF4-FFF2-40B4-BE49-F238E27FC236}">
                <a16:creationId xmlns="" xmlns:a16="http://schemas.microsoft.com/office/drawing/2014/main" id="{8BBB3B9B-6D6C-49A9-8E71-78F446E21FD3}"/>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will </a:t>
            </a:r>
            <a:r>
              <a:rPr lang="de-DE" dirty="0" err="1">
                <a:cs typeface="Calibri"/>
              </a:rPr>
              <a:t>introduce</a:t>
            </a:r>
            <a:r>
              <a:rPr lang="de-DE" dirty="0">
                <a:cs typeface="Calibri"/>
              </a:rPr>
              <a:t> </a:t>
            </a:r>
            <a:r>
              <a:rPr lang="de-DE" dirty="0" err="1">
                <a:cs typeface="Calibri"/>
              </a:rPr>
              <a:t>some</a:t>
            </a:r>
            <a:r>
              <a:rPr lang="de-DE" dirty="0">
                <a:cs typeface="Calibri"/>
              </a:rPr>
              <a:t> </a:t>
            </a:r>
            <a:r>
              <a:rPr lang="de-DE" dirty="0" err="1">
                <a:cs typeface="Calibri"/>
              </a:rPr>
              <a:t>functions</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on all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shown</a:t>
            </a:r>
            <a:r>
              <a:rPr lang="de-DE" dirty="0">
                <a:cs typeface="Calibri"/>
              </a:rPr>
              <a:t> in </a:t>
            </a:r>
            <a:r>
              <a:rPr lang="de-DE" dirty="0" err="1">
                <a:cs typeface="Calibri"/>
              </a:rPr>
              <a:t>this</a:t>
            </a:r>
            <a:r>
              <a:rPr lang="de-DE" dirty="0">
                <a:cs typeface="Calibri"/>
              </a:rPr>
              <a:t> </a:t>
            </a:r>
            <a:r>
              <a:rPr lang="de-DE" dirty="0" err="1">
                <a:cs typeface="Calibri"/>
              </a:rPr>
              <a:t>lecture</a:t>
            </a:r>
          </a:p>
          <a:p>
            <a:pPr marL="182245" indent="-182245"/>
            <a:r>
              <a:rPr lang="de-DE" dirty="0" err="1">
                <a:cs typeface="Calibri"/>
              </a:rPr>
              <a:t>For</a:t>
            </a:r>
            <a:r>
              <a:rPr lang="de-DE" dirty="0">
                <a:cs typeface="Calibri"/>
              </a:rPr>
              <a:t> </a:t>
            </a:r>
            <a:r>
              <a:rPr lang="de-DE" dirty="0" err="1">
                <a:cs typeface="Calibri"/>
              </a:rPr>
              <a:t>dictionaries</a:t>
            </a:r>
            <a:r>
              <a:rPr lang="de-DE" dirty="0">
                <a:cs typeface="Calibri"/>
              </a:rPr>
              <a:t>, </a:t>
            </a:r>
            <a:r>
              <a:rPr lang="de-DE" dirty="0" err="1">
                <a:cs typeface="Calibri"/>
              </a:rPr>
              <a:t>these</a:t>
            </a:r>
            <a:r>
              <a:rPr lang="de-DE" dirty="0">
                <a:cs typeface="Calibri"/>
              </a:rPr>
              <a:t> will </a:t>
            </a:r>
            <a:r>
              <a:rPr lang="de-DE" dirty="0" err="1">
                <a:cs typeface="Calibri"/>
              </a:rPr>
              <a:t>apply</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keys</a:t>
            </a:r>
            <a:r>
              <a:rPr lang="de-DE" dirty="0">
                <a:cs typeface="Calibri"/>
              </a:rPr>
              <a:t> (</a:t>
            </a:r>
            <a:r>
              <a:rPr lang="de-DE" dirty="0" err="1">
                <a:cs typeface="Calibri"/>
              </a:rPr>
              <a:t>unless</a:t>
            </a:r>
            <a:r>
              <a:rPr lang="de-DE" dirty="0">
                <a:cs typeface="Calibri"/>
              </a:rPr>
              <a:t> </a:t>
            </a:r>
            <a:r>
              <a:rPr lang="de-DE" dirty="0" err="1">
                <a:cs typeface="Calibri"/>
              </a:rPr>
              <a:t>stated</a:t>
            </a:r>
            <a:r>
              <a:rPr lang="de-DE" dirty="0">
                <a:cs typeface="Calibri"/>
              </a:rPr>
              <a:t> </a:t>
            </a:r>
            <a:r>
              <a:rPr lang="de-DE" dirty="0" err="1">
                <a:cs typeface="Calibri"/>
              </a:rPr>
              <a:t>otherwise</a:t>
            </a:r>
            <a:r>
              <a:rPr lang="de-DE" dirty="0">
                <a:cs typeface="Calibri"/>
              </a:rPr>
              <a:t> </a:t>
            </a:r>
            <a:r>
              <a:rPr lang="de-DE" dirty="0" err="1">
                <a:cs typeface="Calibri"/>
              </a:rPr>
              <a:t>by</a:t>
            </a:r>
            <a:r>
              <a:rPr lang="de-DE" dirty="0">
                <a:cs typeface="Calibri"/>
              </a:rPr>
              <a:t> </a:t>
            </a:r>
            <a:r>
              <a:rPr lang="de-DE" dirty="0" err="1">
                <a:cs typeface="Calibri"/>
              </a:rPr>
              <a:t>the</a:t>
            </a:r>
            <a:r>
              <a:rPr lang="de-DE" dirty="0">
                <a:cs typeface="Calibri"/>
              </a:rPr>
              <a:t> </a:t>
            </a:r>
            <a:r>
              <a:rPr lang="de-DE" dirty="0" err="1">
                <a:cs typeface="Calibri"/>
              </a:rPr>
              <a:t>user</a:t>
            </a:r>
            <a:r>
              <a:rPr lang="de-DE" dirty="0">
                <a:cs typeface="Calibri"/>
              </a:rPr>
              <a:t>)</a:t>
            </a:r>
          </a:p>
        </p:txBody>
      </p:sp>
      <p:sp>
        <p:nvSpPr>
          <p:cNvPr id="4" name="Foliennummernplatzhalter 3">
            <a:extLst>
              <a:ext uri="{FF2B5EF4-FFF2-40B4-BE49-F238E27FC236}">
                <a16:creationId xmlns="" xmlns:a16="http://schemas.microsoft.com/office/drawing/2014/main" id="{AE5DF2E5-C9F5-495A-A421-30088FE99976}"/>
              </a:ext>
            </a:extLst>
          </p:cNvPr>
          <p:cNvSpPr>
            <a:spLocks noGrp="1"/>
          </p:cNvSpPr>
          <p:nvPr>
            <p:ph type="sldNum" sz="quarter" idx="12"/>
          </p:nvPr>
        </p:nvSpPr>
        <p:spPr/>
        <p:txBody>
          <a:bodyPr/>
          <a:lstStyle/>
          <a:p>
            <a:fld id="{89C4E583-6443-4199-AF95-A2ECCC288D48}" type="slidenum">
              <a:rPr lang="en-GB" smtClean="0"/>
              <a:t>54</a:t>
            </a:fld>
            <a:endParaRPr lang="en-GB"/>
          </a:p>
        </p:txBody>
      </p:sp>
    </p:spTree>
    <p:extLst>
      <p:ext uri="{BB962C8B-B14F-4D97-AF65-F5344CB8AC3E}">
        <p14:creationId xmlns:p14="http://schemas.microsoft.com/office/powerpoint/2010/main" val="912428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t>
            </a:r>
            <a:r>
              <a:rPr lang="de-DE" dirty="0" err="1">
                <a:cs typeface="Calibri Light"/>
              </a:rPr>
              <a:t>len</a:t>
            </a:r>
            <a:r>
              <a:rPr lang="de-DE" dirty="0">
                <a:cs typeface="Calibri Light"/>
              </a:rPr>
              <a:t>()</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len</a:t>
            </a:r>
            <a:r>
              <a:rPr lang="de-DE" dirty="0">
                <a:latin typeface="Consolas"/>
                <a:cs typeface="Calibri"/>
              </a:rPr>
              <a:t>() </a:t>
            </a:r>
            <a:r>
              <a:rPr lang="de-DE" dirty="0" err="1">
                <a:latin typeface="Calibri"/>
                <a:cs typeface="Calibri"/>
              </a:rPr>
              <a:t>enables</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determine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length</a:t>
            </a:r>
            <a:r>
              <a:rPr lang="de-DE" dirty="0">
                <a:latin typeface="Calibri"/>
                <a:cs typeface="Calibri"/>
              </a:rPr>
              <a:t> </a:t>
            </a:r>
            <a:r>
              <a:rPr lang="de-DE" dirty="0" err="1">
                <a:latin typeface="Calibri"/>
                <a:cs typeface="Calibri"/>
              </a:rPr>
              <a:t>of</a:t>
            </a:r>
            <a:r>
              <a:rPr lang="de-DE" dirty="0">
                <a:latin typeface="Calibri"/>
                <a:cs typeface="Calibri"/>
              </a:rPr>
              <a:t> an </a:t>
            </a:r>
            <a:r>
              <a:rPr lang="de-DE" dirty="0" err="1">
                <a:latin typeface="Calibri"/>
                <a:cs typeface="Calibri"/>
              </a:rPr>
              <a:t>object</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r>
              <a:rPr lang="de-DE" dirty="0">
                <a:latin typeface="Calibri"/>
                <a:cs typeface="Calibri"/>
              </a:rPr>
              <a:t>Keep in </a:t>
            </a:r>
            <a:r>
              <a:rPr lang="de-DE" dirty="0" err="1">
                <a:latin typeface="Calibri"/>
                <a:cs typeface="Calibri"/>
              </a:rPr>
              <a:t>mind</a:t>
            </a:r>
            <a:r>
              <a:rPr lang="de-DE" dirty="0">
                <a:latin typeface="Calibri"/>
                <a:cs typeface="Calibri"/>
              </a:rPr>
              <a:t> </a:t>
            </a:r>
            <a:r>
              <a:rPr lang="de-DE" dirty="0" err="1">
                <a:latin typeface="Calibri"/>
                <a:cs typeface="Calibri"/>
              </a:rPr>
              <a:t>that</a:t>
            </a:r>
            <a:r>
              <a:rPr lang="de-DE" dirty="0">
                <a:latin typeface="Calibri"/>
                <a:cs typeface="Calibri"/>
              </a:rPr>
              <a:t> </a:t>
            </a:r>
            <a:r>
              <a:rPr lang="de-DE" dirty="0" err="1">
                <a:latin typeface="Calibri"/>
                <a:cs typeface="Calibri"/>
              </a:rPr>
              <a:t>though</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length</a:t>
            </a:r>
            <a:r>
              <a:rPr lang="de-DE" dirty="0">
                <a:latin typeface="Calibri"/>
                <a:cs typeface="Calibri"/>
              </a:rPr>
              <a:t> </a:t>
            </a:r>
            <a:r>
              <a:rPr lang="de-DE" dirty="0" err="1">
                <a:latin typeface="Calibri"/>
                <a:cs typeface="Calibri"/>
              </a:rPr>
              <a:t>is</a:t>
            </a:r>
            <a:r>
              <a:rPr lang="de-DE" dirty="0">
                <a:latin typeface="Calibri"/>
                <a:cs typeface="Calibri"/>
              </a:rPr>
              <a:t> </a:t>
            </a:r>
            <a:r>
              <a:rPr lang="de-DE" b="1" dirty="0">
                <a:latin typeface="Calibri"/>
                <a:cs typeface="Calibri"/>
              </a:rPr>
              <a:t>4</a:t>
            </a:r>
            <a:r>
              <a:rPr lang="de-DE" dirty="0">
                <a:latin typeface="Calibri"/>
                <a:cs typeface="Calibri"/>
              </a:rPr>
              <a:t>, </a:t>
            </a:r>
            <a:r>
              <a:rPr lang="de-DE" dirty="0" err="1">
                <a:latin typeface="Calibri"/>
                <a:cs typeface="Calibri"/>
              </a:rPr>
              <a:t>the</a:t>
            </a:r>
            <a:r>
              <a:rPr lang="de-DE" dirty="0">
                <a:latin typeface="Calibri"/>
                <a:cs typeface="Calibri"/>
              </a:rPr>
              <a:t> last </a:t>
            </a:r>
            <a:r>
              <a:rPr lang="de-DE" dirty="0" err="1">
                <a:latin typeface="Calibri"/>
                <a:cs typeface="Calibri"/>
              </a:rPr>
              <a:t>index</a:t>
            </a:r>
            <a:r>
              <a:rPr lang="de-DE" dirty="0">
                <a:latin typeface="Calibri"/>
                <a:cs typeface="Calibri"/>
              </a:rPr>
              <a:t> </a:t>
            </a:r>
            <a:r>
              <a:rPr lang="de-DE" dirty="0" err="1">
                <a:latin typeface="Calibri"/>
                <a:cs typeface="Calibri"/>
              </a:rPr>
              <a:t>is</a:t>
            </a:r>
            <a:r>
              <a:rPr lang="de-DE" dirty="0">
                <a:latin typeface="Calibri"/>
                <a:cs typeface="Calibri"/>
              </a:rPr>
              <a:t> </a:t>
            </a:r>
            <a:r>
              <a:rPr lang="de-DE" b="1" dirty="0" smtClean="0">
                <a:latin typeface="Calibri"/>
                <a:cs typeface="Calibri"/>
              </a:rPr>
              <a:t>3</a:t>
            </a:r>
            <a:r>
              <a:rPr lang="de-DE" dirty="0" smtClean="0">
                <a:latin typeface="Calibri"/>
                <a:cs typeface="Calibri"/>
              </a:rPr>
              <a:t>!</a:t>
            </a:r>
          </a:p>
          <a:p>
            <a:pPr marL="383730" lvl="1" indent="-182245"/>
            <a:r>
              <a:rPr lang="de-DE" dirty="0" smtClean="0">
                <a:latin typeface="Calibri"/>
                <a:cs typeface="Calibri"/>
              </a:rPr>
              <a:t>So </a:t>
            </a:r>
            <a:r>
              <a:rPr lang="de-DE" dirty="0" err="1" smtClean="0">
                <a:latin typeface="Calibri"/>
                <a:cs typeface="Calibri"/>
              </a:rPr>
              <a:t>if</a:t>
            </a:r>
            <a:r>
              <a:rPr lang="de-DE" dirty="0" smtClean="0">
                <a:latin typeface="Calibri"/>
                <a:cs typeface="Calibri"/>
              </a:rPr>
              <a:t> </a:t>
            </a:r>
            <a:r>
              <a:rPr lang="de-DE" dirty="0" err="1" smtClean="0">
                <a:latin typeface="Calibri"/>
                <a:cs typeface="Calibri"/>
              </a:rPr>
              <a:t>the</a:t>
            </a:r>
            <a:r>
              <a:rPr lang="de-DE" dirty="0" smtClean="0">
                <a:latin typeface="Calibri"/>
                <a:cs typeface="Calibri"/>
              </a:rPr>
              <a:t> </a:t>
            </a:r>
            <a:r>
              <a:rPr lang="de-DE" dirty="0" err="1" smtClean="0">
                <a:latin typeface="Calibri"/>
                <a:cs typeface="Calibri"/>
              </a:rPr>
              <a:t>length</a:t>
            </a:r>
            <a:r>
              <a:rPr lang="de-DE" dirty="0" smtClean="0">
                <a:latin typeface="Calibri"/>
                <a:cs typeface="Calibri"/>
              </a:rPr>
              <a:t> </a:t>
            </a:r>
            <a:r>
              <a:rPr lang="de-DE" dirty="0" err="1" smtClean="0">
                <a:latin typeface="Calibri"/>
                <a:cs typeface="Calibri"/>
              </a:rPr>
              <a:t>is</a:t>
            </a:r>
            <a:r>
              <a:rPr lang="de-DE" dirty="0" smtClean="0">
                <a:latin typeface="Calibri"/>
                <a:cs typeface="Calibri"/>
              </a:rPr>
              <a:t> </a:t>
            </a:r>
            <a:r>
              <a:rPr lang="de-DE" b="1" dirty="0" smtClean="0">
                <a:latin typeface="Calibri"/>
                <a:cs typeface="Calibri"/>
              </a:rPr>
              <a:t>n</a:t>
            </a:r>
            <a:r>
              <a:rPr lang="de-DE" dirty="0" smtClean="0">
                <a:latin typeface="Calibri"/>
                <a:cs typeface="Calibri"/>
              </a:rPr>
              <a:t>, </a:t>
            </a:r>
            <a:r>
              <a:rPr lang="de-DE" dirty="0" err="1" smtClean="0">
                <a:latin typeface="Calibri"/>
                <a:cs typeface="Calibri"/>
              </a:rPr>
              <a:t>the</a:t>
            </a:r>
            <a:r>
              <a:rPr lang="de-DE" dirty="0" smtClean="0">
                <a:latin typeface="Calibri"/>
                <a:cs typeface="Calibri"/>
              </a:rPr>
              <a:t> last </a:t>
            </a:r>
            <a:r>
              <a:rPr lang="de-DE" dirty="0" err="1" smtClean="0">
                <a:latin typeface="Calibri"/>
                <a:cs typeface="Calibri"/>
              </a:rPr>
              <a:t>index</a:t>
            </a:r>
            <a:r>
              <a:rPr lang="de-DE" dirty="0" smtClean="0">
                <a:latin typeface="Calibri"/>
                <a:cs typeface="Calibri"/>
              </a:rPr>
              <a:t> will </a:t>
            </a:r>
            <a:r>
              <a:rPr lang="de-DE" dirty="0" err="1" smtClean="0">
                <a:latin typeface="Calibri"/>
                <a:cs typeface="Calibri"/>
              </a:rPr>
              <a:t>be</a:t>
            </a:r>
            <a:r>
              <a:rPr lang="de-DE" dirty="0" smtClean="0">
                <a:latin typeface="Calibri"/>
                <a:cs typeface="Calibri"/>
              </a:rPr>
              <a:t> </a:t>
            </a:r>
            <a:r>
              <a:rPr lang="de-DE" b="1" dirty="0" smtClean="0">
                <a:latin typeface="Calibri"/>
                <a:cs typeface="Calibri"/>
              </a:rPr>
              <a:t>n-1</a:t>
            </a:r>
            <a:endParaRPr lang="de-DE" b="1"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55</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87566" y="330823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87566" y="3883324"/>
            <a:ext cx="997042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4</a:t>
            </a:r>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87565" y="2459961"/>
            <a:ext cx="9970429"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my_name_is_list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'oh'</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a:t>
            </a:r>
            <a:r>
              <a:rPr lang="en-US" dirty="0" err="1">
                <a:solidFill>
                  <a:srgbClr val="008000"/>
                </a:solidFill>
                <a:latin typeface="Consolas"/>
              </a:rPr>
              <a:t>hai</a:t>
            </a:r>
            <a:r>
              <a:rPr lang="en-US" dirty="0">
                <a:solidFill>
                  <a:srgbClr val="008000"/>
                </a:solidFill>
                <a:latin typeface="Consolas"/>
              </a:rPr>
              <a:t>'</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'there'</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'sup</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err="1" smtClean="0">
                <a:solidFill>
                  <a:srgbClr val="000000"/>
                </a:solidFill>
                <a:latin typeface="Consolas"/>
              </a:rPr>
              <a:t>len</a:t>
            </a:r>
            <a:r>
              <a:rPr lang="en-US" b="1" dirty="0" smtClean="0">
                <a:solidFill>
                  <a:srgbClr val="000080"/>
                </a:solidFill>
                <a:latin typeface="Consolas"/>
              </a:rPr>
              <a:t>(</a:t>
            </a:r>
            <a:r>
              <a:rPr lang="en-US" dirty="0" err="1" smtClean="0">
                <a:solidFill>
                  <a:srgbClr val="000000"/>
                </a:solidFill>
                <a:latin typeface="Consolas"/>
              </a:rPr>
              <a:t>my_name_is_list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682587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t>
            </a:r>
            <a:r>
              <a:rPr lang="de-DE" dirty="0" err="1">
                <a:cs typeface="Calibri Light"/>
              </a:rPr>
              <a:t>any</a:t>
            </a:r>
            <a:r>
              <a:rPr lang="de-DE" dirty="0">
                <a:cs typeface="Calibri Light"/>
              </a:rPr>
              <a:t>()</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any</a:t>
            </a:r>
            <a:r>
              <a:rPr lang="de-DE" dirty="0">
                <a:latin typeface="Consolas"/>
                <a:cs typeface="Calibri"/>
              </a:rPr>
              <a:t>() </a:t>
            </a:r>
            <a:r>
              <a:rPr lang="de-DE" dirty="0" err="1">
                <a:latin typeface="Calibri"/>
                <a:cs typeface="Calibri"/>
              </a:rPr>
              <a:t>returns</a:t>
            </a:r>
            <a:r>
              <a:rPr lang="de-DE" dirty="0">
                <a:latin typeface="Calibri"/>
                <a:cs typeface="Calibri"/>
              </a:rPr>
              <a:t> </a:t>
            </a:r>
            <a:r>
              <a:rPr lang="de-DE" dirty="0" err="1">
                <a:latin typeface="Calibri"/>
                <a:cs typeface="Calibri"/>
              </a:rPr>
              <a:t>whether</a:t>
            </a:r>
            <a:r>
              <a:rPr lang="de-DE" dirty="0">
                <a:latin typeface="Calibri"/>
                <a:cs typeface="Calibri"/>
              </a:rPr>
              <a:t> </a:t>
            </a:r>
            <a:r>
              <a:rPr lang="de-DE" dirty="0" err="1">
                <a:latin typeface="Calibri"/>
                <a:cs typeface="Calibri"/>
              </a:rPr>
              <a:t>any</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elements</a:t>
            </a:r>
            <a:r>
              <a:rPr lang="de-DE" dirty="0">
                <a:latin typeface="Calibri"/>
                <a:cs typeface="Calibri"/>
              </a:rPr>
              <a:t> in a </a:t>
            </a:r>
            <a:r>
              <a:rPr lang="de-DE" dirty="0" err="1">
                <a:latin typeface="Calibri"/>
                <a:cs typeface="Calibri"/>
              </a:rPr>
              <a:t>collection</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a:latin typeface="Consolas"/>
                <a:cs typeface="Calibri"/>
              </a:rPr>
              <a:t>True</a:t>
            </a:r>
            <a:endParaRPr lang="de-DE" dirty="0" err="1">
              <a:latin typeface="Consolas"/>
              <a:cs typeface="Calibri"/>
            </a:endParaRPr>
          </a:p>
          <a:p>
            <a:pPr marL="383540" lvl="1"/>
            <a:r>
              <a:rPr lang="de-DE" dirty="0" err="1">
                <a:latin typeface="Calibri"/>
                <a:cs typeface="Calibri"/>
              </a:rPr>
              <a:t>For</a:t>
            </a:r>
            <a:r>
              <a:rPr lang="de-DE" dirty="0">
                <a:latin typeface="Calibri"/>
                <a:cs typeface="Calibri"/>
              </a:rPr>
              <a:t> an </a:t>
            </a:r>
            <a:r>
              <a:rPr lang="de-DE" dirty="0" err="1">
                <a:latin typeface="Calibri"/>
                <a:cs typeface="Calibri"/>
              </a:rPr>
              <a:t>object</a:t>
            </a:r>
            <a:r>
              <a:rPr lang="de-DE" dirty="0">
                <a:latin typeface="Calibri"/>
                <a:cs typeface="Calibri"/>
              </a:rPr>
              <a:t> </a:t>
            </a:r>
            <a:r>
              <a:rPr lang="de-DE" dirty="0" err="1">
                <a:latin typeface="Calibri"/>
                <a:cs typeface="Calibri"/>
              </a:rPr>
              <a:t>filled</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booleans</a:t>
            </a:r>
            <a:r>
              <a:rPr lang="de-DE" dirty="0">
                <a:latin typeface="Calibri"/>
                <a:cs typeface="Calibri"/>
              </a:rPr>
              <a:t>, </a:t>
            </a:r>
            <a:r>
              <a:rPr lang="de-DE" dirty="0" err="1">
                <a:latin typeface="Calibri"/>
                <a:cs typeface="Calibri"/>
              </a:rPr>
              <a:t>this</a:t>
            </a:r>
            <a:r>
              <a:rPr lang="de-DE" dirty="0">
                <a:latin typeface="Calibri"/>
                <a:cs typeface="Calibri"/>
              </a:rPr>
              <a:t> will </a:t>
            </a:r>
            <a:r>
              <a:rPr lang="de-DE" dirty="0" err="1">
                <a:latin typeface="Calibri"/>
                <a:cs typeface="Calibri"/>
              </a:rPr>
              <a:t>therefore</a:t>
            </a:r>
            <a:r>
              <a:rPr lang="de-DE" dirty="0">
                <a:latin typeface="Calibri"/>
                <a:cs typeface="Calibri"/>
              </a:rPr>
              <a:t> </a:t>
            </a:r>
            <a:r>
              <a:rPr lang="de-DE" dirty="0" err="1">
                <a:latin typeface="Calibri"/>
                <a:cs typeface="Calibri"/>
              </a:rPr>
              <a:t>return</a:t>
            </a:r>
            <a:r>
              <a:rPr lang="de-DE" dirty="0">
                <a:latin typeface="Calibri"/>
                <a:cs typeface="Calibri"/>
              </a:rPr>
              <a:t> </a:t>
            </a:r>
            <a:r>
              <a:rPr lang="de-DE" dirty="0" err="1">
                <a:latin typeface="Consolas"/>
                <a:cs typeface="Calibri"/>
              </a:rPr>
              <a:t>False</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when</a:t>
            </a:r>
            <a:r>
              <a:rPr lang="de-DE" dirty="0">
                <a:latin typeface="Calibri"/>
                <a:cs typeface="Calibri"/>
              </a:rPr>
              <a:t> all </a:t>
            </a:r>
            <a:r>
              <a:rPr lang="de-DE" dirty="0" err="1">
                <a:latin typeface="Calibri"/>
                <a:cs typeface="Calibri"/>
              </a:rPr>
              <a:t>of</a:t>
            </a:r>
            <a:r>
              <a:rPr lang="de-DE" dirty="0">
                <a:latin typeface="Calibri"/>
                <a:cs typeface="Calibri"/>
              </a:rPr>
              <a:t> </a:t>
            </a:r>
            <a:r>
              <a:rPr lang="de-DE" dirty="0" err="1">
                <a:latin typeface="Calibri"/>
                <a:cs typeface="Calibri"/>
              </a:rPr>
              <a:t>them</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onsolas"/>
                <a:cs typeface="Calibri"/>
              </a:rPr>
              <a:t>False</a:t>
            </a:r>
          </a:p>
          <a:p>
            <a:pPr marL="383540" lvl="1"/>
            <a:r>
              <a:rPr lang="de-DE" dirty="0" err="1">
                <a:solidFill>
                  <a:srgbClr val="3F3F3F"/>
                </a:solidFill>
                <a:cs typeface="Calibri"/>
              </a:rPr>
              <a:t>If</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a:t>
            </a:r>
            <a:r>
              <a:rPr lang="de-DE" dirty="0" err="1">
                <a:solidFill>
                  <a:srgbClr val="3F3F3F"/>
                </a:solidFill>
                <a:cs typeface="Calibri"/>
              </a:rPr>
              <a:t>elements</a:t>
            </a:r>
            <a:r>
              <a:rPr lang="de-DE" dirty="0">
                <a:solidFill>
                  <a:srgbClr val="3F3F3F"/>
                </a:solidFill>
                <a:cs typeface="Calibri"/>
              </a:rPr>
              <a:t> </a:t>
            </a:r>
            <a:r>
              <a:rPr lang="de-DE" dirty="0" err="1">
                <a:solidFill>
                  <a:srgbClr val="3F3F3F"/>
                </a:solidFill>
                <a:cs typeface="Calibri"/>
              </a:rPr>
              <a:t>of</a:t>
            </a:r>
            <a:r>
              <a:rPr lang="de-DE" dirty="0">
                <a:solidFill>
                  <a:srgbClr val="3F3F3F"/>
                </a:solidFill>
                <a:cs typeface="Calibri"/>
              </a:rPr>
              <a:t> </a:t>
            </a:r>
            <a:r>
              <a:rPr lang="de-DE" dirty="0" err="1">
                <a:solidFill>
                  <a:srgbClr val="3F3F3F"/>
                </a:solidFill>
                <a:cs typeface="Calibri"/>
              </a:rPr>
              <a:t>any</a:t>
            </a:r>
            <a:r>
              <a:rPr lang="de-DE" dirty="0">
                <a:solidFill>
                  <a:srgbClr val="3F3F3F"/>
                </a:solidFill>
                <a:cs typeface="Calibri"/>
              </a:rPr>
              <a:t> </a:t>
            </a:r>
            <a:r>
              <a:rPr lang="de-DE" dirty="0" err="1">
                <a:solidFill>
                  <a:srgbClr val="3F3F3F"/>
                </a:solidFill>
                <a:cs typeface="Calibri"/>
              </a:rPr>
              <a:t>other</a:t>
            </a:r>
            <a:r>
              <a:rPr lang="de-DE" dirty="0">
                <a:solidFill>
                  <a:srgbClr val="3F3F3F"/>
                </a:solidFill>
                <a:cs typeface="Calibri"/>
              </a:rPr>
              <a:t> </a:t>
            </a:r>
            <a:r>
              <a:rPr lang="de-DE" dirty="0" err="1">
                <a:solidFill>
                  <a:srgbClr val="3F3F3F"/>
                </a:solidFill>
                <a:cs typeface="Calibri"/>
              </a:rPr>
              <a:t>data</a:t>
            </a:r>
            <a:r>
              <a:rPr lang="de-DE" dirty="0">
                <a:solidFill>
                  <a:srgbClr val="3F3F3F"/>
                </a:solidFill>
                <a:cs typeface="Calibri"/>
              </a:rPr>
              <a:t> </a:t>
            </a:r>
            <a:r>
              <a:rPr lang="de-DE" dirty="0" err="1">
                <a:solidFill>
                  <a:srgbClr val="3F3F3F"/>
                </a:solidFill>
                <a:cs typeface="Calibri"/>
              </a:rPr>
              <a:t>types</a:t>
            </a:r>
            <a:r>
              <a:rPr lang="de-DE" dirty="0">
                <a:solidFill>
                  <a:srgbClr val="3F3F3F"/>
                </a:solidFill>
                <a:cs typeface="Calibri"/>
              </a:rPr>
              <a:t>, </a:t>
            </a:r>
            <a:r>
              <a:rPr lang="de-DE" dirty="0" err="1">
                <a:solidFill>
                  <a:srgbClr val="3F3F3F"/>
                </a:solidFill>
                <a:cs typeface="Calibri"/>
              </a:rPr>
              <a:t>this</a:t>
            </a:r>
            <a:r>
              <a:rPr lang="de-DE" dirty="0">
                <a:solidFill>
                  <a:srgbClr val="3F3F3F"/>
                </a:solidFill>
                <a:cs typeface="Calibri"/>
              </a:rPr>
              <a:t> </a:t>
            </a:r>
            <a:r>
              <a:rPr lang="de-DE" dirty="0" err="1">
                <a:solidFill>
                  <a:srgbClr val="3F3F3F"/>
                </a:solidFill>
                <a:cs typeface="Calibri"/>
              </a:rPr>
              <a:t>translates</a:t>
            </a:r>
            <a:r>
              <a:rPr lang="de-DE" dirty="0">
                <a:solidFill>
                  <a:srgbClr val="3F3F3F"/>
                </a:solidFill>
                <a:cs typeface="Calibri"/>
              </a:rPr>
              <a:t> </a:t>
            </a:r>
            <a:r>
              <a:rPr lang="de-DE" dirty="0" err="1">
                <a:solidFill>
                  <a:srgbClr val="3F3F3F"/>
                </a:solidFill>
                <a:cs typeface="Calibri"/>
              </a:rPr>
              <a:t>to</a:t>
            </a:r>
            <a:r>
              <a:rPr lang="de-DE" dirty="0">
                <a:solidFill>
                  <a:srgbClr val="3F3F3F"/>
                </a:solidFill>
                <a:cs typeface="Calibri"/>
              </a:rPr>
              <a:t> </a:t>
            </a:r>
            <a:r>
              <a:rPr lang="de-DE" dirty="0" err="1">
                <a:solidFill>
                  <a:srgbClr val="3F3F3F"/>
                </a:solidFill>
                <a:cs typeface="Calibri"/>
              </a:rPr>
              <a:t>returning</a:t>
            </a:r>
            <a:r>
              <a:rPr lang="de-DE" dirty="0">
                <a:solidFill>
                  <a:srgbClr val="3F3F3F"/>
                </a:solidFill>
                <a:cs typeface="Calibri"/>
              </a:rPr>
              <a:t> </a:t>
            </a:r>
            <a:r>
              <a:rPr lang="de-DE" dirty="0">
                <a:solidFill>
                  <a:srgbClr val="3F3F3F"/>
                </a:solidFill>
                <a:latin typeface="Consolas"/>
                <a:cs typeface="Calibri"/>
              </a:rPr>
              <a:t>True </a:t>
            </a:r>
            <a:r>
              <a:rPr lang="de-DE" dirty="0" err="1">
                <a:solidFill>
                  <a:srgbClr val="3F3F3F"/>
                </a:solidFill>
                <a:cs typeface="Calibri"/>
              </a:rPr>
              <a:t>always</a:t>
            </a:r>
            <a:r>
              <a:rPr lang="de-DE" dirty="0">
                <a:solidFill>
                  <a:srgbClr val="3F3F3F"/>
                </a:solidFill>
                <a:cs typeface="Calibri"/>
              </a:rPr>
              <a:t>, </a:t>
            </a:r>
            <a:r>
              <a:rPr lang="de-DE" dirty="0" err="1">
                <a:solidFill>
                  <a:srgbClr val="3F3F3F"/>
                </a:solidFill>
                <a:cs typeface="Calibri"/>
              </a:rPr>
              <a:t>except</a:t>
            </a:r>
            <a:r>
              <a:rPr lang="de-DE" dirty="0">
                <a:solidFill>
                  <a:srgbClr val="3F3F3F"/>
                </a:solidFill>
                <a:cs typeface="Calibri"/>
              </a:rPr>
              <a:t> </a:t>
            </a:r>
            <a:r>
              <a:rPr lang="de-DE" dirty="0" err="1">
                <a:solidFill>
                  <a:srgbClr val="3F3F3F"/>
                </a:solidFill>
                <a:cs typeface="Calibri"/>
              </a:rPr>
              <a:t>when</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is</a:t>
            </a:r>
            <a:r>
              <a:rPr lang="de-DE" dirty="0">
                <a:solidFill>
                  <a:srgbClr val="3F3F3F"/>
                </a:solidFill>
                <a:cs typeface="Calibri"/>
              </a:rPr>
              <a:t> </a:t>
            </a:r>
            <a:r>
              <a:rPr lang="de-DE" dirty="0" err="1">
                <a:solidFill>
                  <a:srgbClr val="3F3F3F"/>
                </a:solidFill>
                <a:cs typeface="Calibri"/>
              </a:rPr>
              <a:t>empty</a:t>
            </a:r>
            <a:r>
              <a:rPr lang="de-DE" dirty="0">
                <a:solidFill>
                  <a:srgbClr val="3F3F3F"/>
                </a:solidFill>
                <a:cs typeface="Calibri"/>
              </a:rPr>
              <a:t> </a:t>
            </a:r>
            <a:r>
              <a:rPr lang="de-DE" dirty="0" err="1">
                <a:solidFill>
                  <a:srgbClr val="3F3F3F"/>
                </a:solidFill>
                <a:cs typeface="Calibri"/>
              </a:rPr>
              <a:t>or</a:t>
            </a:r>
            <a:r>
              <a:rPr lang="de-DE" dirty="0">
                <a:solidFill>
                  <a:srgbClr val="3F3F3F"/>
                </a:solidFill>
                <a:cs typeface="Calibri"/>
              </a:rPr>
              <a:t> </a:t>
            </a:r>
            <a:r>
              <a:rPr lang="de-DE" dirty="0" err="1">
                <a:solidFill>
                  <a:srgbClr val="3F3F3F"/>
                </a:solidFill>
                <a:cs typeface="Calibri"/>
              </a:rPr>
              <a:t>only</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0/</a:t>
            </a:r>
            <a:r>
              <a:rPr lang="de-DE" dirty="0" err="1">
                <a:solidFill>
                  <a:srgbClr val="3F3F3F"/>
                </a:solidFill>
                <a:cs typeface="Calibri"/>
              </a:rPr>
              <a:t>empty</a:t>
            </a:r>
            <a:r>
              <a:rPr lang="de-DE" dirty="0">
                <a:solidFill>
                  <a:srgbClr val="3F3F3F"/>
                </a:solidFill>
                <a:cs typeface="Calibri"/>
              </a:rPr>
              <a:t> </a:t>
            </a:r>
            <a:r>
              <a:rPr lang="de-DE" dirty="0" err="1">
                <a:solidFill>
                  <a:srgbClr val="3F3F3F"/>
                </a:solidFill>
                <a:cs typeface="Calibri"/>
              </a:rPr>
              <a:t>types</a:t>
            </a:r>
            <a:endParaRPr lang="de-DE" dirty="0" err="1">
              <a:solidFill>
                <a:srgbClr val="3F3F3F"/>
              </a:solidFill>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56</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58811" y="497600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58810" y="5479210"/>
            <a:ext cx="9976035"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err="1">
                <a:latin typeface="Consolas"/>
              </a:rPr>
              <a:t>False</a:t>
            </a:r>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58810" y="3682037"/>
            <a:ext cx="9976035"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my_name_is_set</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FF"/>
                </a:solidFill>
                <a:latin typeface="Consolas"/>
              </a:rPr>
              <a:t>True</a:t>
            </a:r>
            <a:r>
              <a:rPr lang="en-US" b="1" dirty="0">
                <a:solidFill>
                  <a:srgbClr val="000080"/>
                </a:solidFill>
                <a:latin typeface="Consolas"/>
              </a:rPr>
              <a:t>,</a:t>
            </a:r>
            <a:r>
              <a:rPr lang="en-US" dirty="0">
                <a:solidFill>
                  <a:srgbClr val="000000"/>
                </a:solidFill>
                <a:latin typeface="Consolas"/>
              </a:rPr>
              <a:t> </a:t>
            </a:r>
            <a:r>
              <a:rPr lang="en-US" dirty="0" smtClean="0">
                <a:solidFill>
                  <a:srgbClr val="0000FF"/>
                </a:solidFill>
                <a:latin typeface="Consolas"/>
              </a:rPr>
              <a:t>False</a:t>
            </a:r>
            <a:r>
              <a:rPr lang="en-US" b="1" dirty="0" smtClean="0">
                <a:solidFill>
                  <a:srgbClr val="000080"/>
                </a:solidFill>
                <a:latin typeface="Consolas"/>
              </a:rPr>
              <a:t>}</a:t>
            </a:r>
          </a:p>
          <a:p>
            <a:r>
              <a:rPr lang="en-US" dirty="0" err="1" smtClean="0">
                <a:solidFill>
                  <a:srgbClr val="000000"/>
                </a:solidFill>
                <a:latin typeface="Consolas"/>
              </a:rPr>
              <a:t>empty_list</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smtClean="0">
                <a:solidFill>
                  <a:srgbClr val="000080"/>
                </a:solidFill>
                <a:latin typeface="Consolas"/>
              </a:rPr>
              <a:t>[</a:t>
            </a:r>
            <a:r>
              <a:rPr lang="en-US" dirty="0">
                <a:solidFill>
                  <a:srgbClr val="0000FF"/>
                </a:solidFill>
                <a:latin typeface="Consolas"/>
              </a:rPr>
              <a:t>False</a:t>
            </a:r>
            <a:r>
              <a:rPr lang="en-US" b="1" dirty="0" smtClean="0">
                <a:solidFill>
                  <a:srgbClr val="000080"/>
                </a:solidFill>
                <a:latin typeface="Consolas"/>
              </a:rPr>
              <a:t>]</a:t>
            </a:r>
            <a:r>
              <a:rPr lang="en-US" dirty="0" smtClean="0">
                <a:solidFill>
                  <a:srgbClr val="000000"/>
                </a:solidFill>
                <a:latin typeface="Consolas"/>
              </a:rPr>
              <a:t> </a:t>
            </a: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any</a:t>
            </a:r>
            <a:r>
              <a:rPr lang="en-US" b="1" dirty="0" smtClean="0">
                <a:solidFill>
                  <a:srgbClr val="000080"/>
                </a:solidFill>
                <a:latin typeface="Consolas"/>
              </a:rPr>
              <a:t>(</a:t>
            </a:r>
            <a:r>
              <a:rPr lang="en-US" dirty="0" err="1" smtClean="0">
                <a:solidFill>
                  <a:srgbClr val="000000"/>
                </a:solidFill>
                <a:latin typeface="Consolas"/>
              </a:rPr>
              <a:t>my_name_is_set</a:t>
            </a:r>
            <a:r>
              <a:rPr lang="en-US" b="1" dirty="0" smtClean="0">
                <a:solidFill>
                  <a:srgbClr val="000080"/>
                </a:solidFill>
                <a:latin typeface="Consolas"/>
              </a:rPr>
              <a:t>))</a:t>
            </a:r>
            <a:r>
              <a:rPr lang="en-US" dirty="0" smtClean="0">
                <a:solidFill>
                  <a:srgbClr val="000000"/>
                </a:solidFill>
                <a:latin typeface="Consolas"/>
              </a:rPr>
              <a:t> </a:t>
            </a: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any</a:t>
            </a:r>
            <a:r>
              <a:rPr lang="en-US" b="1" dirty="0" smtClean="0">
                <a:solidFill>
                  <a:srgbClr val="000080"/>
                </a:solidFill>
                <a:latin typeface="Consolas"/>
              </a:rPr>
              <a:t>(</a:t>
            </a:r>
            <a:r>
              <a:rPr lang="en-US" dirty="0" err="1" smtClean="0">
                <a:solidFill>
                  <a:srgbClr val="000000"/>
                </a:solidFill>
                <a:latin typeface="Consolas"/>
              </a:rPr>
              <a:t>empty_list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777078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Functions</a:t>
            </a:r>
            <a:r>
              <a:rPr lang="de-DE" dirty="0">
                <a:cs typeface="Calibri Light"/>
              </a:rPr>
              <a:t>: all()</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a:latin typeface="Consolas"/>
                <a:cs typeface="Calibri"/>
              </a:rPr>
              <a:t>all() </a:t>
            </a:r>
            <a:r>
              <a:rPr lang="de-DE" dirty="0" err="1">
                <a:latin typeface="Calibri"/>
                <a:cs typeface="Calibri"/>
              </a:rPr>
              <a:t>returns</a:t>
            </a:r>
            <a:r>
              <a:rPr lang="de-DE" dirty="0">
                <a:latin typeface="Calibri"/>
                <a:cs typeface="Calibri"/>
              </a:rPr>
              <a:t> </a:t>
            </a:r>
            <a:r>
              <a:rPr lang="de-DE" dirty="0" err="1">
                <a:latin typeface="Calibri"/>
                <a:cs typeface="Calibri"/>
              </a:rPr>
              <a:t>whether</a:t>
            </a:r>
            <a:r>
              <a:rPr lang="de-DE" dirty="0">
                <a:latin typeface="Calibri"/>
                <a:cs typeface="Calibri"/>
              </a:rPr>
              <a:t> </a:t>
            </a:r>
            <a:r>
              <a:rPr lang="de-DE" b="1" dirty="0">
                <a:latin typeface="Calibri"/>
                <a:cs typeface="Calibri"/>
              </a:rPr>
              <a:t>all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elements</a:t>
            </a:r>
            <a:r>
              <a:rPr lang="de-DE" dirty="0">
                <a:latin typeface="Calibri"/>
                <a:cs typeface="Calibri"/>
              </a:rPr>
              <a:t> in a </a:t>
            </a:r>
            <a:r>
              <a:rPr lang="de-DE" dirty="0" err="1">
                <a:latin typeface="Calibri"/>
                <a:cs typeface="Calibri"/>
              </a:rPr>
              <a:t>collection</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a:latin typeface="Consolas"/>
                <a:cs typeface="Calibri"/>
              </a:rPr>
              <a:t>True</a:t>
            </a:r>
            <a:endParaRPr lang="de-DE" dirty="0" err="1">
              <a:latin typeface="Consolas"/>
              <a:cs typeface="Calibri"/>
            </a:endParaRPr>
          </a:p>
          <a:p>
            <a:pPr marL="383540" lvl="1"/>
            <a:r>
              <a:rPr lang="de-DE" dirty="0" err="1">
                <a:latin typeface="Calibri"/>
                <a:cs typeface="Calibri"/>
              </a:rPr>
              <a:t>For</a:t>
            </a:r>
            <a:r>
              <a:rPr lang="de-DE" dirty="0">
                <a:latin typeface="Calibri"/>
                <a:cs typeface="Calibri"/>
              </a:rPr>
              <a:t> an </a:t>
            </a:r>
            <a:r>
              <a:rPr lang="de-DE" dirty="0" err="1">
                <a:latin typeface="Calibri"/>
                <a:cs typeface="Calibri"/>
              </a:rPr>
              <a:t>object</a:t>
            </a:r>
            <a:r>
              <a:rPr lang="de-DE" dirty="0">
                <a:latin typeface="Calibri"/>
                <a:cs typeface="Calibri"/>
              </a:rPr>
              <a:t> </a:t>
            </a:r>
            <a:r>
              <a:rPr lang="de-DE" dirty="0" err="1">
                <a:latin typeface="Calibri"/>
                <a:cs typeface="Calibri"/>
              </a:rPr>
              <a:t>filled</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booleans</a:t>
            </a:r>
            <a:r>
              <a:rPr lang="de-DE" dirty="0">
                <a:latin typeface="Calibri"/>
                <a:cs typeface="Calibri"/>
              </a:rPr>
              <a:t>, all </a:t>
            </a:r>
            <a:r>
              <a:rPr lang="de-DE" dirty="0" err="1">
                <a:latin typeface="Calibri"/>
                <a:cs typeface="Calibri"/>
              </a:rPr>
              <a:t>elements</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be</a:t>
            </a:r>
            <a:r>
              <a:rPr lang="de-DE" dirty="0">
                <a:latin typeface="Calibri"/>
                <a:cs typeface="Calibri"/>
              </a:rPr>
              <a:t> </a:t>
            </a:r>
            <a:r>
              <a:rPr lang="de-DE" dirty="0">
                <a:latin typeface="Consolas"/>
                <a:cs typeface="Calibri"/>
              </a:rPr>
              <a:t>True</a:t>
            </a:r>
          </a:p>
          <a:p>
            <a:pPr marL="383540" lvl="1"/>
            <a:r>
              <a:rPr lang="de-DE" dirty="0" err="1">
                <a:solidFill>
                  <a:srgbClr val="3F3F3F"/>
                </a:solidFill>
                <a:cs typeface="Calibri"/>
              </a:rPr>
              <a:t>If</a:t>
            </a:r>
            <a:r>
              <a:rPr lang="de-DE" dirty="0">
                <a:solidFill>
                  <a:srgbClr val="3F3F3F"/>
                </a:solidFill>
                <a:cs typeface="Calibri"/>
              </a:rPr>
              <a:t> </a:t>
            </a:r>
            <a:r>
              <a:rPr lang="de-DE" dirty="0" err="1">
                <a:solidFill>
                  <a:srgbClr val="3F3F3F"/>
                </a:solidFill>
                <a:cs typeface="Calibri"/>
              </a:rPr>
              <a:t>the</a:t>
            </a:r>
            <a:r>
              <a:rPr lang="de-DE" dirty="0">
                <a:solidFill>
                  <a:srgbClr val="3F3F3F"/>
                </a:solidFill>
                <a:cs typeface="Calibri"/>
              </a:rPr>
              <a:t> </a:t>
            </a:r>
            <a:r>
              <a:rPr lang="de-DE" dirty="0" err="1">
                <a:solidFill>
                  <a:srgbClr val="3F3F3F"/>
                </a:solidFill>
                <a:cs typeface="Calibri"/>
              </a:rPr>
              <a:t>object</a:t>
            </a:r>
            <a:r>
              <a:rPr lang="de-DE" dirty="0">
                <a:solidFill>
                  <a:srgbClr val="3F3F3F"/>
                </a:solidFill>
                <a:cs typeface="Calibri"/>
              </a:rPr>
              <a:t> </a:t>
            </a:r>
            <a:r>
              <a:rPr lang="de-DE" dirty="0" err="1">
                <a:solidFill>
                  <a:srgbClr val="3F3F3F"/>
                </a:solidFill>
                <a:cs typeface="Calibri"/>
              </a:rPr>
              <a:t>contains</a:t>
            </a:r>
            <a:r>
              <a:rPr lang="de-DE" dirty="0">
                <a:solidFill>
                  <a:srgbClr val="3F3F3F"/>
                </a:solidFill>
                <a:cs typeface="Calibri"/>
              </a:rPr>
              <a:t> </a:t>
            </a:r>
            <a:r>
              <a:rPr lang="de-DE" dirty="0" err="1">
                <a:solidFill>
                  <a:srgbClr val="3F3F3F"/>
                </a:solidFill>
                <a:cs typeface="Calibri"/>
              </a:rPr>
              <a:t>elements</a:t>
            </a:r>
            <a:r>
              <a:rPr lang="de-DE" dirty="0">
                <a:solidFill>
                  <a:srgbClr val="3F3F3F"/>
                </a:solidFill>
                <a:cs typeface="Calibri"/>
              </a:rPr>
              <a:t> </a:t>
            </a:r>
            <a:r>
              <a:rPr lang="de-DE" dirty="0" err="1">
                <a:solidFill>
                  <a:srgbClr val="3F3F3F"/>
                </a:solidFill>
                <a:cs typeface="Calibri"/>
              </a:rPr>
              <a:t>of</a:t>
            </a:r>
            <a:r>
              <a:rPr lang="de-DE" dirty="0">
                <a:solidFill>
                  <a:srgbClr val="3F3F3F"/>
                </a:solidFill>
                <a:cs typeface="Calibri"/>
              </a:rPr>
              <a:t> </a:t>
            </a:r>
            <a:r>
              <a:rPr lang="de-DE" dirty="0" err="1">
                <a:solidFill>
                  <a:srgbClr val="3F3F3F"/>
                </a:solidFill>
                <a:cs typeface="Calibri"/>
              </a:rPr>
              <a:t>any</a:t>
            </a:r>
            <a:r>
              <a:rPr lang="de-DE" dirty="0">
                <a:solidFill>
                  <a:srgbClr val="3F3F3F"/>
                </a:solidFill>
                <a:cs typeface="Calibri"/>
              </a:rPr>
              <a:t> </a:t>
            </a:r>
            <a:r>
              <a:rPr lang="de-DE" dirty="0" err="1">
                <a:solidFill>
                  <a:srgbClr val="3F3F3F"/>
                </a:solidFill>
                <a:cs typeface="Calibri"/>
              </a:rPr>
              <a:t>other</a:t>
            </a:r>
            <a:r>
              <a:rPr lang="de-DE" dirty="0">
                <a:solidFill>
                  <a:srgbClr val="3F3F3F"/>
                </a:solidFill>
                <a:cs typeface="Calibri"/>
              </a:rPr>
              <a:t> </a:t>
            </a:r>
            <a:r>
              <a:rPr lang="de-DE" dirty="0" err="1">
                <a:solidFill>
                  <a:srgbClr val="3F3F3F"/>
                </a:solidFill>
                <a:cs typeface="Calibri"/>
              </a:rPr>
              <a:t>data</a:t>
            </a:r>
            <a:r>
              <a:rPr lang="de-DE" dirty="0">
                <a:solidFill>
                  <a:srgbClr val="3F3F3F"/>
                </a:solidFill>
                <a:cs typeface="Calibri"/>
              </a:rPr>
              <a:t> </a:t>
            </a:r>
            <a:r>
              <a:rPr lang="de-DE" dirty="0" err="1">
                <a:solidFill>
                  <a:srgbClr val="3F3F3F"/>
                </a:solidFill>
                <a:cs typeface="Calibri"/>
              </a:rPr>
              <a:t>types</a:t>
            </a:r>
            <a:r>
              <a:rPr lang="de-DE" dirty="0">
                <a:solidFill>
                  <a:srgbClr val="3F3F3F"/>
                </a:solidFill>
                <a:cs typeface="Calibri"/>
              </a:rPr>
              <a:t>, </a:t>
            </a:r>
            <a:r>
              <a:rPr lang="de-DE" dirty="0" err="1">
                <a:solidFill>
                  <a:srgbClr val="3F3F3F"/>
                </a:solidFill>
                <a:cs typeface="Calibri"/>
              </a:rPr>
              <a:t>this</a:t>
            </a:r>
            <a:r>
              <a:rPr lang="de-DE" dirty="0">
                <a:solidFill>
                  <a:srgbClr val="3F3F3F"/>
                </a:solidFill>
                <a:cs typeface="Calibri"/>
              </a:rPr>
              <a:t> </a:t>
            </a:r>
            <a:r>
              <a:rPr lang="de-DE" dirty="0" err="1">
                <a:solidFill>
                  <a:srgbClr val="3F3F3F"/>
                </a:solidFill>
                <a:cs typeface="Calibri"/>
              </a:rPr>
              <a:t>translates</a:t>
            </a:r>
            <a:r>
              <a:rPr lang="de-DE" dirty="0">
                <a:solidFill>
                  <a:srgbClr val="3F3F3F"/>
                </a:solidFill>
                <a:cs typeface="Calibri"/>
              </a:rPr>
              <a:t> </a:t>
            </a:r>
            <a:r>
              <a:rPr lang="de-DE" dirty="0" err="1">
                <a:solidFill>
                  <a:srgbClr val="3F3F3F"/>
                </a:solidFill>
                <a:cs typeface="Calibri"/>
              </a:rPr>
              <a:t>to</a:t>
            </a:r>
            <a:r>
              <a:rPr lang="de-DE" dirty="0">
                <a:solidFill>
                  <a:srgbClr val="3F3F3F"/>
                </a:solidFill>
                <a:cs typeface="Calibri"/>
              </a:rPr>
              <a:t> </a:t>
            </a:r>
            <a:r>
              <a:rPr lang="de-DE" dirty="0" err="1">
                <a:solidFill>
                  <a:srgbClr val="3F3F3F"/>
                </a:solidFill>
                <a:cs typeface="Calibri"/>
              </a:rPr>
              <a:t>returning</a:t>
            </a:r>
            <a:r>
              <a:rPr lang="de-DE" dirty="0">
                <a:solidFill>
                  <a:srgbClr val="3F3F3F"/>
                </a:solidFill>
                <a:cs typeface="Calibri"/>
              </a:rPr>
              <a:t> </a:t>
            </a:r>
            <a:r>
              <a:rPr lang="de-DE" dirty="0" err="1">
                <a:solidFill>
                  <a:srgbClr val="3F3F3F"/>
                </a:solidFill>
                <a:latin typeface="Consolas"/>
                <a:cs typeface="Calibri"/>
              </a:rPr>
              <a:t>False</a:t>
            </a:r>
            <a:r>
              <a:rPr lang="de-DE" dirty="0">
                <a:solidFill>
                  <a:srgbClr val="3F3F3F"/>
                </a:solidFill>
                <a:latin typeface="Consolas"/>
              </a:rPr>
              <a:t> </a:t>
            </a:r>
            <a:r>
              <a:rPr lang="de-DE" dirty="0" err="1">
                <a:solidFill>
                  <a:srgbClr val="3F3F3F"/>
                </a:solidFill>
                <a:latin typeface="Calibri"/>
                <a:cs typeface="Calibri"/>
              </a:rPr>
              <a:t>when</a:t>
            </a:r>
            <a:r>
              <a:rPr lang="de-DE" dirty="0">
                <a:solidFill>
                  <a:srgbClr val="3F3F3F"/>
                </a:solidFill>
                <a:latin typeface="Calibri"/>
                <a:cs typeface="Calibri"/>
              </a:rPr>
              <a:t> </a:t>
            </a:r>
            <a:r>
              <a:rPr lang="de-DE" dirty="0" err="1">
                <a:solidFill>
                  <a:srgbClr val="3F3F3F"/>
                </a:solidFill>
                <a:latin typeface="Calibri"/>
                <a:cs typeface="Calibri"/>
              </a:rPr>
              <a:t>one</a:t>
            </a:r>
            <a:r>
              <a:rPr lang="de-DE" dirty="0">
                <a:solidFill>
                  <a:srgbClr val="3F3F3F"/>
                </a:solidFill>
                <a:latin typeface="Calibri"/>
                <a:cs typeface="Calibri"/>
              </a:rPr>
              <a:t> </a:t>
            </a:r>
            <a:r>
              <a:rPr lang="de-DE" dirty="0" err="1">
                <a:solidFill>
                  <a:srgbClr val="3F3F3F"/>
                </a:solidFill>
                <a:latin typeface="Calibri"/>
                <a:cs typeface="Calibri"/>
              </a:rPr>
              <a:t>of</a:t>
            </a:r>
            <a:r>
              <a:rPr lang="de-DE" dirty="0">
                <a:solidFill>
                  <a:srgbClr val="3F3F3F"/>
                </a:solidFill>
                <a:latin typeface="Calibri"/>
                <a:cs typeface="Calibri"/>
              </a:rPr>
              <a:t> </a:t>
            </a:r>
            <a:r>
              <a:rPr lang="de-DE" dirty="0" err="1">
                <a:solidFill>
                  <a:srgbClr val="3F3F3F"/>
                </a:solidFill>
                <a:latin typeface="Calibri"/>
                <a:cs typeface="Calibri"/>
              </a:rPr>
              <a:t>the</a:t>
            </a:r>
            <a:r>
              <a:rPr lang="de-DE" dirty="0">
                <a:solidFill>
                  <a:srgbClr val="3F3F3F"/>
                </a:solidFill>
                <a:latin typeface="Calibri"/>
                <a:cs typeface="Calibri"/>
              </a:rPr>
              <a:t> </a:t>
            </a:r>
            <a:r>
              <a:rPr lang="de-DE" dirty="0" err="1">
                <a:solidFill>
                  <a:srgbClr val="3F3F3F"/>
                </a:solidFill>
                <a:latin typeface="Calibri"/>
                <a:cs typeface="Calibri"/>
              </a:rPr>
              <a:t>elements</a:t>
            </a:r>
            <a:r>
              <a:rPr lang="de-DE" dirty="0">
                <a:solidFill>
                  <a:srgbClr val="3F3F3F"/>
                </a:solidFill>
                <a:latin typeface="Calibri"/>
                <a:cs typeface="Calibri"/>
              </a:rPr>
              <a:t> </a:t>
            </a:r>
            <a:r>
              <a:rPr lang="de-DE" dirty="0" err="1">
                <a:solidFill>
                  <a:srgbClr val="3F3F3F"/>
                </a:solidFill>
                <a:latin typeface="Calibri"/>
                <a:cs typeface="Calibri"/>
              </a:rPr>
              <a:t>is</a:t>
            </a:r>
            <a:r>
              <a:rPr lang="de-DE" dirty="0">
                <a:solidFill>
                  <a:srgbClr val="3F3F3F"/>
                </a:solidFill>
                <a:latin typeface="Calibri"/>
                <a:cs typeface="Calibri"/>
              </a:rPr>
              <a:t> </a:t>
            </a:r>
            <a:r>
              <a:rPr lang="de-DE" dirty="0" err="1">
                <a:solidFill>
                  <a:srgbClr val="3F3F3F"/>
                </a:solidFill>
                <a:latin typeface="Consolas"/>
                <a:cs typeface="Calibri"/>
              </a:rPr>
              <a:t>False</a:t>
            </a:r>
            <a:r>
              <a:rPr lang="de-DE" dirty="0">
                <a:solidFill>
                  <a:srgbClr val="3F3F3F"/>
                </a:solidFill>
                <a:latin typeface="Calibri"/>
                <a:cs typeface="Calibri"/>
              </a:rPr>
              <a:t>, </a:t>
            </a:r>
            <a:r>
              <a:rPr lang="de-DE" dirty="0" err="1">
                <a:solidFill>
                  <a:srgbClr val="3F3F3F"/>
                </a:solidFill>
                <a:latin typeface="Calibri"/>
                <a:cs typeface="Calibri"/>
              </a:rPr>
              <a:t>empty</a:t>
            </a:r>
            <a:r>
              <a:rPr lang="de-DE" dirty="0">
                <a:solidFill>
                  <a:srgbClr val="3F3F3F"/>
                </a:solidFill>
                <a:latin typeface="Calibri"/>
                <a:cs typeface="Calibri"/>
              </a:rPr>
              <a:t> </a:t>
            </a:r>
            <a:r>
              <a:rPr lang="de-DE" dirty="0" err="1">
                <a:solidFill>
                  <a:srgbClr val="3F3F3F"/>
                </a:solidFill>
                <a:latin typeface="Calibri"/>
                <a:cs typeface="Calibri"/>
              </a:rPr>
              <a:t>or</a:t>
            </a:r>
            <a:r>
              <a:rPr lang="de-DE" dirty="0">
                <a:solidFill>
                  <a:srgbClr val="3F3F3F"/>
                </a:solidFill>
                <a:cs typeface="Calibri"/>
              </a:rPr>
              <a:t> 0</a:t>
            </a:r>
            <a:endParaRPr lang="de-DE" dirty="0" err="1">
              <a:solidFill>
                <a:srgbClr val="3F3F3F"/>
              </a:solidFill>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57</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58811" y="497600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58811" y="5479210"/>
            <a:ext cx="9964460"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True</a:t>
            </a:r>
          </a:p>
          <a:p>
            <a:r>
              <a:rPr lang="de-DE" dirty="0" err="1">
                <a:latin typeface="Consolas"/>
              </a:rPr>
              <a:t>False</a:t>
            </a:r>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58811" y="3686222"/>
            <a:ext cx="996446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my_name_is_tuple</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FF"/>
                </a:solidFill>
                <a:latin typeface="Consolas"/>
              </a:rPr>
              <a:t>True</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008000"/>
                </a:solidFill>
                <a:latin typeface="Consolas"/>
              </a:rPr>
              <a:t>'hi'</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err="1" smtClean="0">
                <a:solidFill>
                  <a:srgbClr val="000000"/>
                </a:solidFill>
                <a:latin typeface="Consolas"/>
              </a:rPr>
              <a:t>my_name_is_list</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8000"/>
                </a:solidFill>
                <a:latin typeface="Consolas"/>
              </a:rPr>
              <a:t>'sup'</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42</a:t>
            </a:r>
            <a:r>
              <a:rPr lang="en-US" b="1" dirty="0">
                <a:solidFill>
                  <a:srgbClr val="000080"/>
                </a:solidFill>
                <a:latin typeface="Consolas"/>
              </a:rPr>
              <a:t>,</a:t>
            </a:r>
            <a:r>
              <a:rPr lang="en-US" dirty="0">
                <a:solidFill>
                  <a:srgbClr val="000000"/>
                </a:solidFill>
                <a:latin typeface="Consolas"/>
              </a:rPr>
              <a:t> </a:t>
            </a:r>
            <a:r>
              <a:rPr lang="en-US" dirty="0">
                <a:solidFill>
                  <a:srgbClr val="0000FF"/>
                </a:solidFill>
                <a:latin typeface="Consolas"/>
              </a:rPr>
              <a:t>False</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all</a:t>
            </a:r>
            <a:r>
              <a:rPr lang="en-US" b="1" dirty="0" smtClean="0">
                <a:solidFill>
                  <a:srgbClr val="000080"/>
                </a:solidFill>
                <a:latin typeface="Consolas"/>
              </a:rPr>
              <a:t>(</a:t>
            </a:r>
            <a:r>
              <a:rPr lang="en-US" dirty="0" err="1" smtClean="0">
                <a:solidFill>
                  <a:srgbClr val="000000"/>
                </a:solidFill>
                <a:latin typeface="Consolas"/>
              </a:rPr>
              <a:t>my_name_is_tuple</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all</a:t>
            </a:r>
            <a:r>
              <a:rPr lang="en-US" b="1" dirty="0" smtClean="0">
                <a:solidFill>
                  <a:srgbClr val="000080"/>
                </a:solidFill>
                <a:latin typeface="Consolas"/>
              </a:rPr>
              <a:t>(</a:t>
            </a:r>
            <a:r>
              <a:rPr lang="en-US" dirty="0" err="1" smtClean="0">
                <a:solidFill>
                  <a:srgbClr val="000000"/>
                </a:solidFill>
                <a:latin typeface="Consolas"/>
              </a:rPr>
              <a:t>my_name_is_list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09186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x in s</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a:latin typeface="Consolas"/>
                <a:cs typeface="Calibri"/>
              </a:rPr>
              <a:t>x in s</a:t>
            </a:r>
            <a:r>
              <a:rPr lang="de-DE" dirty="0">
                <a:solidFill>
                  <a:srgbClr val="404040"/>
                </a:solidFill>
                <a:latin typeface="Consolas"/>
              </a:rPr>
              <a:t> </a:t>
            </a:r>
            <a:r>
              <a:rPr lang="de-DE" dirty="0" err="1">
                <a:solidFill>
                  <a:srgbClr val="404040"/>
                </a:solidFill>
                <a:latin typeface="Calibri"/>
                <a:cs typeface="Calibri"/>
              </a:rPr>
              <a:t>returns</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 </a:t>
            </a:r>
            <a:r>
              <a:rPr lang="de-DE" dirty="0" err="1">
                <a:solidFill>
                  <a:srgbClr val="404040"/>
                </a:solidFill>
                <a:latin typeface="Calibri"/>
                <a:cs typeface="Calibri"/>
              </a:rPr>
              <a:t>certain</a:t>
            </a:r>
            <a:r>
              <a:rPr lang="de-DE" dirty="0">
                <a:solidFill>
                  <a:srgbClr val="404040"/>
                </a:solidFill>
                <a:latin typeface="Calibri"/>
                <a:cs typeface="Calibri"/>
              </a:rPr>
              <a:t> </a:t>
            </a:r>
            <a:r>
              <a:rPr lang="de-DE" dirty="0" err="1">
                <a:solidFill>
                  <a:srgbClr val="404040"/>
                </a:solidFill>
                <a:latin typeface="Calibri"/>
                <a:cs typeface="Calibri"/>
              </a:rPr>
              <a:t>value</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present</a:t>
            </a:r>
            <a:r>
              <a:rPr lang="de-DE" dirty="0">
                <a:solidFill>
                  <a:srgbClr val="404040"/>
                </a:solidFill>
                <a:latin typeface="Calibri"/>
                <a:cs typeface="Calibri"/>
              </a:rPr>
              <a:t> in </a:t>
            </a:r>
            <a:r>
              <a:rPr lang="de-DE" dirty="0" err="1">
                <a:solidFill>
                  <a:srgbClr val="404040"/>
                </a:solidFill>
                <a:latin typeface="Calibri"/>
                <a:cs typeface="Calibri"/>
              </a:rPr>
              <a:t>your</a:t>
            </a:r>
            <a:r>
              <a:rPr lang="de-DE" dirty="0">
                <a:solidFill>
                  <a:srgbClr val="404040"/>
                </a:solidFill>
                <a:latin typeface="Calibri"/>
                <a:cs typeface="Calibri"/>
              </a:rPr>
              <a:t> </a:t>
            </a:r>
            <a:r>
              <a:rPr lang="de-DE" dirty="0" err="1">
                <a:solidFill>
                  <a:srgbClr val="404040"/>
                </a:solidFill>
                <a:latin typeface="Calibri"/>
                <a:cs typeface="Calibri"/>
              </a:rPr>
              <a:t>data</a:t>
            </a:r>
            <a:endParaRPr lang="de-DE" dirty="0" err="1">
              <a:solidFill>
                <a:srgbClr val="404040"/>
              </a:solidFill>
              <a:latin typeface="Consolas"/>
            </a:endParaRPr>
          </a:p>
          <a:p>
            <a:pPr marL="383540" lvl="1"/>
            <a:r>
              <a:rPr lang="de-DE" dirty="0" err="1">
                <a:latin typeface="Calibri"/>
                <a:cs typeface="Calibri"/>
              </a:rPr>
              <a:t>Similarly</a:t>
            </a:r>
            <a:r>
              <a:rPr lang="de-DE" dirty="0">
                <a:latin typeface="Calibri"/>
                <a:cs typeface="Calibri"/>
              </a:rPr>
              <a:t>, </a:t>
            </a:r>
            <a:r>
              <a:rPr lang="de-DE" dirty="0" err="1">
                <a:latin typeface="Calibri"/>
                <a:cs typeface="Calibri"/>
              </a:rPr>
              <a:t>there</a:t>
            </a:r>
            <a:r>
              <a:rPr lang="de-DE" dirty="0">
                <a:latin typeface="Calibri"/>
                <a:cs typeface="Calibri"/>
              </a:rPr>
              <a:t> </a:t>
            </a:r>
            <a:r>
              <a:rPr lang="de-DE" dirty="0" err="1">
                <a:latin typeface="Calibri"/>
                <a:cs typeface="Calibri"/>
              </a:rPr>
              <a:t>is</a:t>
            </a:r>
            <a:r>
              <a:rPr lang="de-DE" dirty="0">
                <a:latin typeface="Calibri"/>
                <a:cs typeface="Calibri"/>
              </a:rPr>
              <a:t> </a:t>
            </a:r>
            <a:r>
              <a:rPr lang="de-DE" dirty="0">
                <a:latin typeface="Consolas"/>
                <a:cs typeface="Calibri"/>
              </a:rPr>
              <a:t>x not in s</a:t>
            </a:r>
            <a:r>
              <a:rPr lang="de-DE" dirty="0">
                <a:latin typeface="Calibri"/>
                <a:cs typeface="Calibri"/>
              </a:rPr>
              <a:t> , </a:t>
            </a:r>
            <a:r>
              <a:rPr lang="de-DE" dirty="0" err="1">
                <a:latin typeface="Calibri"/>
                <a:cs typeface="Calibri"/>
              </a:rPr>
              <a:t>which</a:t>
            </a:r>
            <a:r>
              <a:rPr lang="de-DE" dirty="0">
                <a:latin typeface="Calibri"/>
                <a:cs typeface="Calibri"/>
              </a:rPr>
              <a:t> </a:t>
            </a:r>
            <a:r>
              <a:rPr lang="de-DE" dirty="0" err="1">
                <a:latin typeface="Calibri"/>
                <a:cs typeface="Calibri"/>
              </a:rPr>
              <a:t>equals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its</a:t>
            </a:r>
            <a:r>
              <a:rPr lang="de-DE" dirty="0">
                <a:latin typeface="Calibri"/>
                <a:cs typeface="Calibri"/>
              </a:rPr>
              <a:t> </a:t>
            </a:r>
            <a:r>
              <a:rPr lang="de-DE" dirty="0" err="1">
                <a:latin typeface="Calibri"/>
                <a:cs typeface="Calibri"/>
              </a:rPr>
              <a:t>negation</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58</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58811" y="368204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58810" y="4170870"/>
            <a:ext cx="1002233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False</a:t>
            </a:r>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58810" y="2920038"/>
            <a:ext cx="10022333"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my_name_is_tuple</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3</a:t>
            </a:r>
            <a:r>
              <a:rPr lang="en-US" b="1" dirty="0">
                <a:solidFill>
                  <a:srgbClr val="000080"/>
                </a:solidFill>
                <a:latin typeface="Consolas"/>
              </a:rPr>
              <a:t>,</a:t>
            </a:r>
            <a:r>
              <a:rPr lang="en-US" dirty="0">
                <a:solidFill>
                  <a:srgbClr val="000000"/>
                </a:solidFill>
                <a:latin typeface="Consolas"/>
              </a:rPr>
              <a:t> </a:t>
            </a:r>
            <a:r>
              <a:rPr lang="en-US" dirty="0" smtClean="0">
                <a:solidFill>
                  <a:srgbClr val="FF0000"/>
                </a:solidFill>
                <a:latin typeface="Consolas"/>
              </a:rPr>
              <a:t>5</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FF0000"/>
                </a:solidFill>
                <a:latin typeface="Consolas"/>
              </a:rPr>
              <a:t>4</a:t>
            </a:r>
            <a:r>
              <a:rPr lang="en-US" dirty="0" smtClean="0">
                <a:solidFill>
                  <a:srgbClr val="000000"/>
                </a:solidFill>
                <a:latin typeface="Consolas"/>
              </a:rPr>
              <a:t> </a:t>
            </a:r>
            <a:r>
              <a:rPr lang="en-US" dirty="0">
                <a:solidFill>
                  <a:srgbClr val="0000FF"/>
                </a:solidFill>
                <a:latin typeface="Consolas"/>
              </a:rPr>
              <a:t>in</a:t>
            </a:r>
            <a:r>
              <a:rPr lang="en-US" dirty="0">
                <a:solidFill>
                  <a:srgbClr val="000000"/>
                </a:solidFill>
                <a:latin typeface="Consolas"/>
              </a:rPr>
              <a:t> </a:t>
            </a:r>
            <a:r>
              <a:rPr lang="en-US" dirty="0" err="1">
                <a:solidFill>
                  <a:srgbClr val="000000"/>
                </a:solidFill>
                <a:latin typeface="Consolas"/>
              </a:rPr>
              <a:t>my_name_is_tuple</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34562076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For</a:t>
            </a:r>
            <a:r>
              <a:rPr lang="de-DE" dirty="0">
                <a:latin typeface="Calibri"/>
                <a:cs typeface="Calibri"/>
              </a:rPr>
              <a:t> </a:t>
            </a:r>
            <a:r>
              <a:rPr lang="de-DE" dirty="0" err="1">
                <a:latin typeface="Calibri"/>
                <a:cs typeface="Calibri"/>
              </a:rPr>
              <a:t>lists</a:t>
            </a:r>
            <a:r>
              <a:rPr lang="de-DE" dirty="0">
                <a:latin typeface="Calibri"/>
                <a:cs typeface="Calibri"/>
              </a:rPr>
              <a:t> and </a:t>
            </a:r>
            <a:r>
              <a:rPr lang="de-DE" dirty="0" err="1">
                <a:latin typeface="Calibri"/>
                <a:cs typeface="Calibri"/>
              </a:rPr>
              <a:t>tuples</a:t>
            </a:r>
            <a:r>
              <a:rPr lang="de-DE" dirty="0">
                <a:cs typeface="Calibri"/>
              </a:rPr>
              <a:t>, </a:t>
            </a:r>
            <a:r>
              <a:rPr lang="de-DE" dirty="0" err="1">
                <a:cs typeface="Calibri"/>
              </a:rPr>
              <a:t>this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used</a:t>
            </a:r>
            <a:r>
              <a:rPr lang="de-DE" dirty="0">
                <a:cs typeface="Calibri"/>
              </a:rPr>
              <a:t> </a:t>
            </a:r>
            <a:r>
              <a:rPr lang="de-DE" dirty="0" err="1">
                <a:cs typeface="Calibri"/>
              </a:rPr>
              <a:t>to</a:t>
            </a:r>
            <a:r>
              <a:rPr lang="de-DE" dirty="0">
                <a:cs typeface="Calibri"/>
              </a:rPr>
              <a:t> </a:t>
            </a:r>
            <a:r>
              <a:rPr lang="de-DE" dirty="0" err="1">
                <a:cs typeface="Calibri"/>
              </a:rPr>
              <a:t>duplicate</a:t>
            </a:r>
            <a:r>
              <a:rPr lang="de-DE" dirty="0">
                <a:cs typeface="Calibri"/>
              </a:rPr>
              <a:t> </a:t>
            </a:r>
            <a:r>
              <a:rPr lang="de-DE" dirty="0" err="1">
                <a:cs typeface="Calibri"/>
              </a:rPr>
              <a:t>the</a:t>
            </a:r>
            <a:r>
              <a:rPr lang="de-DE" dirty="0">
                <a:cs typeface="Calibri"/>
              </a:rPr>
              <a:t> </a:t>
            </a:r>
            <a:r>
              <a:rPr lang="de-DE" dirty="0" err="1">
                <a:cs typeface="Calibri"/>
              </a:rPr>
              <a:t>content</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object</a:t>
            </a:r>
            <a:endParaRPr lang="de-DE" dirty="0" err="1"/>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59</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58811" y="327947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58810" y="3854568"/>
            <a:ext cx="9987609"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 2, 3, 4, 1, 2, 3, 4]</a:t>
            </a:r>
            <a:endParaRPr lang="de-DE" dirty="0"/>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58810" y="2517472"/>
            <a:ext cx="9987609"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my_name_is_list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3</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FF0000"/>
                </a:solidFill>
                <a:latin typeface="Consolas"/>
              </a:rPr>
              <a:t>2</a:t>
            </a:r>
            <a:r>
              <a:rPr lang="en-US" dirty="0" smtClean="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err="1">
                <a:solidFill>
                  <a:srgbClr val="000000"/>
                </a:solidFill>
                <a:latin typeface="Consolas"/>
              </a:rPr>
              <a:t>my_name_is_list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207904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F5A23E3-79F7-4836-84C8-F4724CC18225}"/>
              </a:ext>
            </a:extLst>
          </p:cNvPr>
          <p:cNvSpPr>
            <a:spLocks noGrp="1"/>
          </p:cNvSpPr>
          <p:nvPr>
            <p:ph type="title"/>
          </p:nvPr>
        </p:nvSpPr>
        <p:spPr/>
        <p:txBody>
          <a:bodyPr/>
          <a:lstStyle/>
          <a:p>
            <a:r>
              <a:rPr lang="de-DE" dirty="0" err="1">
                <a:cs typeface="Calibri Light"/>
              </a:rPr>
              <a:t>Two</a:t>
            </a:r>
            <a:r>
              <a:rPr lang="de-DE" dirty="0">
                <a:cs typeface="Calibri Light"/>
              </a:rPr>
              <a:t> </a:t>
            </a:r>
            <a:r>
              <a:rPr lang="de-DE" dirty="0" err="1">
                <a:cs typeface="Calibri Light"/>
              </a:rPr>
              <a:t>kinds</a:t>
            </a:r>
            <a:r>
              <a:rPr lang="de-DE" dirty="0">
                <a:cs typeface="Calibri Light"/>
              </a:rPr>
              <a:t> </a:t>
            </a:r>
            <a:r>
              <a:rPr lang="de-DE" dirty="0" err="1">
                <a:cs typeface="Calibri Light"/>
              </a:rPr>
              <a:t>of</a:t>
            </a:r>
            <a:r>
              <a:rPr lang="de-DE" dirty="0">
                <a:cs typeface="Calibri Light"/>
              </a:rPr>
              <a:t> </a:t>
            </a:r>
            <a:r>
              <a:rPr lang="de-DE" dirty="0" err="1">
                <a:cs typeface="Calibri Light"/>
              </a:rPr>
              <a:t>collections</a:t>
            </a:r>
            <a:endParaRPr lang="de-DE" dirty="0" err="1"/>
          </a:p>
        </p:txBody>
      </p:sp>
      <p:sp>
        <p:nvSpPr>
          <p:cNvPr id="5" name="Inhaltsplatzhalter 4">
            <a:extLst>
              <a:ext uri="{FF2B5EF4-FFF2-40B4-BE49-F238E27FC236}">
                <a16:creationId xmlns="" xmlns:a16="http://schemas.microsoft.com/office/drawing/2014/main" id="{05EEC94A-DD2E-45EF-8D41-CA1496243E6D}"/>
              </a:ext>
            </a:extLst>
          </p:cNvPr>
          <p:cNvSpPr>
            <a:spLocks noGrp="1"/>
          </p:cNvSpPr>
          <p:nvPr>
            <p:ph idx="1"/>
          </p:nvPr>
        </p:nvSpPr>
        <p:spPr/>
        <p:txBody>
          <a:bodyPr vert="horz" lIns="0" tIns="45720" rIns="0" bIns="45720" rtlCol="0" anchor="t">
            <a:normAutofit/>
          </a:bodyPr>
          <a:lstStyle/>
          <a:p>
            <a:pPr marL="182245" indent="-182245"/>
            <a:r>
              <a:rPr lang="de-DE" dirty="0">
                <a:cs typeface="Calibri"/>
              </a:rPr>
              <a:t>The </a:t>
            </a:r>
            <a:r>
              <a:rPr lang="de-DE" dirty="0" err="1">
                <a:cs typeface="Calibri"/>
              </a:rPr>
              <a:t>collections</a:t>
            </a:r>
            <a:r>
              <a:rPr lang="de-DE" dirty="0">
                <a:cs typeface="Calibri"/>
              </a:rPr>
              <a:t> </a:t>
            </a:r>
            <a:r>
              <a:rPr lang="de-DE" dirty="0" err="1">
                <a:cs typeface="Calibri"/>
              </a:rPr>
              <a:t>we</a:t>
            </a:r>
            <a:r>
              <a:rPr lang="de-DE" dirty="0">
                <a:cs typeface="Calibri"/>
              </a:rPr>
              <a:t> </a:t>
            </a:r>
            <a:r>
              <a:rPr lang="de-DE" dirty="0" err="1">
                <a:cs typeface="Calibri"/>
              </a:rPr>
              <a:t>are</a:t>
            </a:r>
            <a:r>
              <a:rPr lang="de-DE" dirty="0">
                <a:cs typeface="Calibri"/>
              </a:rPr>
              <a:t> </a:t>
            </a:r>
            <a:r>
              <a:rPr lang="de-DE" dirty="0" err="1">
                <a:cs typeface="Calibri"/>
              </a:rPr>
              <a:t>talking</a:t>
            </a:r>
            <a:r>
              <a:rPr lang="de-DE" dirty="0">
                <a:cs typeface="Calibri"/>
              </a:rPr>
              <a:t> </a:t>
            </a:r>
            <a:r>
              <a:rPr lang="de-DE" dirty="0" err="1">
                <a:cs typeface="Calibri"/>
              </a:rPr>
              <a:t>about</a:t>
            </a:r>
            <a:r>
              <a:rPr lang="de-DE" dirty="0">
                <a:cs typeface="Calibri"/>
              </a:rPr>
              <a:t> </a:t>
            </a:r>
            <a:r>
              <a:rPr lang="de-DE" dirty="0" err="1">
                <a:cs typeface="Calibri"/>
              </a:rPr>
              <a:t>here</a:t>
            </a:r>
            <a:r>
              <a:rPr lang="de-DE" dirty="0">
                <a:cs typeface="Calibri"/>
              </a:rPr>
              <a:t> </a:t>
            </a:r>
            <a:r>
              <a:rPr lang="de-DE" dirty="0" err="1">
                <a:cs typeface="Calibri"/>
              </a:rPr>
              <a:t>refer</a:t>
            </a:r>
            <a:r>
              <a:rPr lang="de-DE" dirty="0">
                <a:cs typeface="Calibri"/>
              </a:rPr>
              <a:t> </a:t>
            </a:r>
            <a:r>
              <a:rPr lang="de-DE" dirty="0" err="1">
                <a:cs typeface="Calibri"/>
              </a:rPr>
              <a:t>to</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storing</a:t>
            </a:r>
            <a:r>
              <a:rPr lang="de-DE" dirty="0">
                <a:cs typeface="Calibri"/>
              </a:rPr>
              <a:t> </a:t>
            </a:r>
            <a:r>
              <a:rPr lang="de-DE" dirty="0" err="1">
                <a:cs typeface="Calibri"/>
              </a:rPr>
              <a:t>accumulations</a:t>
            </a:r>
            <a:r>
              <a:rPr lang="de-DE" dirty="0">
                <a:cs typeface="Calibri"/>
              </a:rPr>
              <a:t> </a:t>
            </a:r>
            <a:r>
              <a:rPr lang="de-DE" dirty="0" err="1">
                <a:cs typeface="Calibri"/>
              </a:rPr>
              <a:t>of</a:t>
            </a:r>
            <a:r>
              <a:rPr lang="de-DE" dirty="0">
                <a:cs typeface="Calibri"/>
              </a:rPr>
              <a:t> </a:t>
            </a:r>
            <a:r>
              <a:rPr lang="de-DE" dirty="0" err="1">
                <a:cs typeface="Calibri"/>
              </a:rPr>
              <a:t>data</a:t>
            </a:r>
            <a:r>
              <a:rPr lang="de-DE" dirty="0">
                <a:cs typeface="Calibri"/>
              </a:rPr>
              <a:t>:</a:t>
            </a:r>
          </a:p>
          <a:p>
            <a:pPr marL="182245" indent="-182245"/>
            <a:r>
              <a:rPr lang="de-DE" i="1" dirty="0">
                <a:cs typeface="Calibri"/>
              </a:rPr>
              <a:t>"In </a:t>
            </a:r>
            <a:r>
              <a:rPr lang="de-DE" i="1" dirty="0" err="1">
                <a:cs typeface="Calibri"/>
              </a:rPr>
              <a:t>computer</a:t>
            </a:r>
            <a:r>
              <a:rPr lang="de-DE" i="1" dirty="0">
                <a:cs typeface="Calibri"/>
              </a:rPr>
              <a:t> </a:t>
            </a:r>
            <a:r>
              <a:rPr lang="de-DE" i="1" dirty="0" err="1">
                <a:cs typeface="Calibri"/>
              </a:rPr>
              <a:t>science</a:t>
            </a:r>
            <a:r>
              <a:rPr lang="de-DE" i="1" dirty="0">
                <a:cs typeface="Calibri"/>
              </a:rPr>
              <a:t>, a </a:t>
            </a:r>
            <a:r>
              <a:rPr lang="de-DE" i="1" dirty="0" err="1">
                <a:cs typeface="Calibri"/>
              </a:rPr>
              <a:t>collection</a:t>
            </a:r>
            <a:r>
              <a:rPr lang="de-DE" i="1" dirty="0">
                <a:cs typeface="Calibri"/>
              </a:rPr>
              <a:t> [...] </a:t>
            </a:r>
            <a:r>
              <a:rPr lang="de-DE" i="1" dirty="0" err="1">
                <a:cs typeface="Calibri"/>
              </a:rPr>
              <a:t>is</a:t>
            </a:r>
            <a:r>
              <a:rPr lang="de-DE" i="1" dirty="0">
                <a:cs typeface="Calibri"/>
              </a:rPr>
              <a:t> a </a:t>
            </a:r>
            <a:r>
              <a:rPr lang="de-DE" i="1" dirty="0" err="1">
                <a:cs typeface="Calibri"/>
              </a:rPr>
              <a:t>grouping</a:t>
            </a:r>
            <a:r>
              <a:rPr lang="de-DE" i="1" dirty="0">
                <a:cs typeface="Calibri"/>
              </a:rPr>
              <a:t> </a:t>
            </a:r>
            <a:r>
              <a:rPr lang="de-DE" i="1" dirty="0" err="1">
                <a:cs typeface="Calibri"/>
              </a:rPr>
              <a:t>of</a:t>
            </a:r>
            <a:r>
              <a:rPr lang="de-DE" i="1" dirty="0">
                <a:cs typeface="Calibri"/>
              </a:rPr>
              <a:t> </a:t>
            </a:r>
            <a:r>
              <a:rPr lang="de-DE" i="1" dirty="0" err="1">
                <a:cs typeface="Calibri"/>
              </a:rPr>
              <a:t>some</a:t>
            </a:r>
            <a:r>
              <a:rPr lang="de-DE" i="1" dirty="0">
                <a:cs typeface="Calibri"/>
              </a:rPr>
              <a:t> variable </a:t>
            </a:r>
            <a:r>
              <a:rPr lang="de-DE" i="1" dirty="0" err="1">
                <a:cs typeface="Calibri"/>
              </a:rPr>
              <a:t>number</a:t>
            </a:r>
            <a:r>
              <a:rPr lang="de-DE" i="1" dirty="0">
                <a:cs typeface="Calibri"/>
              </a:rPr>
              <a:t> </a:t>
            </a:r>
            <a:r>
              <a:rPr lang="de-DE" i="1" dirty="0" err="1">
                <a:cs typeface="Calibri"/>
              </a:rPr>
              <a:t>of</a:t>
            </a:r>
            <a:r>
              <a:rPr lang="de-DE" i="1" dirty="0">
                <a:cs typeface="Calibri"/>
              </a:rPr>
              <a:t> </a:t>
            </a:r>
            <a:r>
              <a:rPr lang="de-DE" i="1" dirty="0" err="1">
                <a:cs typeface="Calibri"/>
              </a:rPr>
              <a:t>data</a:t>
            </a:r>
            <a:r>
              <a:rPr lang="de-DE" i="1" dirty="0">
                <a:cs typeface="Calibri"/>
              </a:rPr>
              <a:t> </a:t>
            </a:r>
            <a:r>
              <a:rPr lang="de-DE" i="1" dirty="0" err="1">
                <a:cs typeface="Calibri"/>
              </a:rPr>
              <a:t>items</a:t>
            </a:r>
            <a:r>
              <a:rPr lang="de-DE" i="1" dirty="0">
                <a:cs typeface="Calibri"/>
              </a:rPr>
              <a:t> (</a:t>
            </a:r>
            <a:r>
              <a:rPr lang="de-DE" i="1" dirty="0" err="1">
                <a:cs typeface="Calibri"/>
              </a:rPr>
              <a:t>possibly</a:t>
            </a:r>
            <a:r>
              <a:rPr lang="de-DE" i="1" dirty="0">
                <a:cs typeface="Calibri"/>
              </a:rPr>
              <a:t> </a:t>
            </a:r>
            <a:r>
              <a:rPr lang="de-DE" i="1" dirty="0" err="1">
                <a:cs typeface="Calibri"/>
              </a:rPr>
              <a:t>zero</a:t>
            </a:r>
            <a:r>
              <a:rPr lang="de-DE" i="1" dirty="0">
                <a:cs typeface="Calibri"/>
              </a:rPr>
              <a:t>) </a:t>
            </a:r>
            <a:r>
              <a:rPr lang="de-DE" i="1" dirty="0" err="1">
                <a:cs typeface="Calibri"/>
              </a:rPr>
              <a:t>that</a:t>
            </a:r>
            <a:r>
              <a:rPr lang="de-DE" i="1" dirty="0">
                <a:cs typeface="Calibri"/>
              </a:rPr>
              <a:t> </a:t>
            </a:r>
            <a:r>
              <a:rPr lang="de-DE" i="1" dirty="0" err="1">
                <a:cs typeface="Calibri"/>
              </a:rPr>
              <a:t>have</a:t>
            </a:r>
            <a:r>
              <a:rPr lang="de-DE" i="1" dirty="0">
                <a:cs typeface="Calibri"/>
              </a:rPr>
              <a:t> </a:t>
            </a:r>
            <a:r>
              <a:rPr lang="de-DE" i="1" dirty="0" err="1">
                <a:cs typeface="Calibri"/>
              </a:rPr>
              <a:t>some</a:t>
            </a:r>
            <a:r>
              <a:rPr lang="de-DE" i="1" dirty="0">
                <a:cs typeface="Calibri"/>
              </a:rPr>
              <a:t> </a:t>
            </a:r>
            <a:r>
              <a:rPr lang="de-DE" i="1" dirty="0" err="1">
                <a:cs typeface="Calibri"/>
              </a:rPr>
              <a:t>shared</a:t>
            </a:r>
            <a:r>
              <a:rPr lang="de-DE" i="1" dirty="0">
                <a:cs typeface="Calibri"/>
              </a:rPr>
              <a:t> </a:t>
            </a:r>
            <a:r>
              <a:rPr lang="de-DE" i="1" dirty="0" err="1">
                <a:cs typeface="Calibri"/>
              </a:rPr>
              <a:t>significance</a:t>
            </a:r>
            <a:r>
              <a:rPr lang="de-DE" i="1" dirty="0">
                <a:cs typeface="Calibri"/>
              </a:rPr>
              <a:t> </a:t>
            </a:r>
            <a:r>
              <a:rPr lang="de-DE" i="1" dirty="0" err="1">
                <a:cs typeface="Calibri"/>
              </a:rPr>
              <a:t>to</a:t>
            </a:r>
            <a:r>
              <a:rPr lang="de-DE" i="1" dirty="0">
                <a:cs typeface="Calibri"/>
              </a:rPr>
              <a:t> </a:t>
            </a:r>
            <a:r>
              <a:rPr lang="de-DE" i="1" dirty="0" err="1">
                <a:cs typeface="Calibri"/>
              </a:rPr>
              <a:t>the</a:t>
            </a:r>
            <a:r>
              <a:rPr lang="de-DE" i="1" dirty="0">
                <a:cs typeface="Calibri"/>
              </a:rPr>
              <a:t> </a:t>
            </a:r>
            <a:r>
              <a:rPr lang="de-DE" i="1" dirty="0" err="1">
                <a:cs typeface="Calibri"/>
              </a:rPr>
              <a:t>problem</a:t>
            </a:r>
            <a:r>
              <a:rPr lang="de-DE" i="1" dirty="0">
                <a:cs typeface="Calibri"/>
              </a:rPr>
              <a:t> </a:t>
            </a:r>
            <a:r>
              <a:rPr lang="de-DE" i="1" dirty="0" err="1">
                <a:cs typeface="Calibri"/>
              </a:rPr>
              <a:t>being</a:t>
            </a:r>
            <a:r>
              <a:rPr lang="de-DE" i="1" dirty="0">
                <a:cs typeface="Calibri"/>
              </a:rPr>
              <a:t> </a:t>
            </a:r>
            <a:r>
              <a:rPr lang="de-DE" i="1" dirty="0" err="1">
                <a:cs typeface="Calibri"/>
              </a:rPr>
              <a:t>solved</a:t>
            </a:r>
            <a:r>
              <a:rPr lang="de-DE" i="1" dirty="0">
                <a:cs typeface="Calibri"/>
              </a:rPr>
              <a:t> and </a:t>
            </a:r>
            <a:r>
              <a:rPr lang="de-DE" i="1" dirty="0" err="1">
                <a:cs typeface="Calibri"/>
              </a:rPr>
              <a:t>need</a:t>
            </a:r>
            <a:r>
              <a:rPr lang="de-DE" i="1" dirty="0">
                <a:cs typeface="Calibri"/>
              </a:rPr>
              <a:t> </a:t>
            </a:r>
            <a:r>
              <a:rPr lang="de-DE" i="1" dirty="0" err="1">
                <a:cs typeface="Calibri"/>
              </a:rPr>
              <a:t>to</a:t>
            </a:r>
            <a:r>
              <a:rPr lang="de-DE" i="1" dirty="0">
                <a:cs typeface="Calibri"/>
              </a:rPr>
              <a:t> </a:t>
            </a:r>
            <a:r>
              <a:rPr lang="de-DE" i="1" dirty="0" err="1">
                <a:cs typeface="Calibri"/>
              </a:rPr>
              <a:t>be</a:t>
            </a:r>
            <a:r>
              <a:rPr lang="de-DE" i="1" dirty="0">
                <a:cs typeface="Calibri"/>
              </a:rPr>
              <a:t> </a:t>
            </a:r>
            <a:r>
              <a:rPr lang="de-DE" i="1" dirty="0" err="1">
                <a:cs typeface="Calibri"/>
              </a:rPr>
              <a:t>operated</a:t>
            </a:r>
            <a:r>
              <a:rPr lang="de-DE" i="1" dirty="0">
                <a:cs typeface="Calibri"/>
              </a:rPr>
              <a:t> upon </a:t>
            </a:r>
            <a:r>
              <a:rPr lang="de-DE" i="1" dirty="0" err="1">
                <a:cs typeface="Calibri"/>
              </a:rPr>
              <a:t>together</a:t>
            </a:r>
            <a:r>
              <a:rPr lang="de-DE" i="1" dirty="0">
                <a:cs typeface="Calibri"/>
              </a:rPr>
              <a:t> in </a:t>
            </a:r>
            <a:r>
              <a:rPr lang="de-DE" i="1" dirty="0" err="1">
                <a:cs typeface="Calibri"/>
              </a:rPr>
              <a:t>some</a:t>
            </a:r>
            <a:r>
              <a:rPr lang="de-DE" i="1" dirty="0">
                <a:cs typeface="Calibri"/>
              </a:rPr>
              <a:t> </a:t>
            </a:r>
            <a:r>
              <a:rPr lang="de-DE" i="1" dirty="0" err="1">
                <a:cs typeface="Calibri"/>
              </a:rPr>
              <a:t>controlled</a:t>
            </a:r>
            <a:r>
              <a:rPr lang="de-DE" i="1" dirty="0">
                <a:cs typeface="Calibri"/>
              </a:rPr>
              <a:t> </a:t>
            </a:r>
            <a:r>
              <a:rPr lang="de-DE" i="1" dirty="0" err="1" smtClean="0">
                <a:cs typeface="Calibri"/>
              </a:rPr>
              <a:t>fashion</a:t>
            </a:r>
            <a:r>
              <a:rPr lang="de-DE" i="1" dirty="0" smtClean="0">
                <a:cs typeface="Calibri"/>
              </a:rPr>
              <a:t>“</a:t>
            </a:r>
          </a:p>
          <a:p>
            <a:pPr marL="383730" lvl="1" indent="-182245"/>
            <a:r>
              <a:rPr lang="en-GB" dirty="0">
                <a:hlinkClick r:id="rId3"/>
              </a:rPr>
              <a:t>Wikipedia</a:t>
            </a:r>
            <a:endParaRPr lang="de-DE" i="1" dirty="0">
              <a:cs typeface="Calibri"/>
            </a:endParaRPr>
          </a:p>
          <a:p>
            <a:pPr marL="182245" indent="-182245"/>
            <a:r>
              <a:rPr lang="de-DE" dirty="0" err="1">
                <a:cs typeface="Calibri"/>
              </a:rPr>
              <a:t>Please</a:t>
            </a:r>
            <a:r>
              <a:rPr lang="de-DE" dirty="0">
                <a:cs typeface="Calibri"/>
              </a:rPr>
              <a:t> do not </a:t>
            </a:r>
            <a:r>
              <a:rPr lang="de-DE" dirty="0" err="1">
                <a:cs typeface="Calibri"/>
              </a:rPr>
              <a:t>confuse</a:t>
            </a:r>
            <a:r>
              <a:rPr lang="de-DE" dirty="0">
                <a:cs typeface="Calibri"/>
              </a:rPr>
              <a:t> </a:t>
            </a:r>
            <a:r>
              <a:rPr lang="de-DE" dirty="0" err="1">
                <a:cs typeface="Calibri"/>
              </a:rPr>
              <a:t>with</a:t>
            </a:r>
            <a:r>
              <a:rPr lang="de-DE" dirty="0">
                <a:cs typeface="Calibri"/>
              </a:rPr>
              <a:t> Python </a:t>
            </a:r>
            <a:r>
              <a:rPr lang="de-DE" i="1" dirty="0">
                <a:cs typeface="Calibri"/>
              </a:rPr>
              <a:t>Collections</a:t>
            </a:r>
            <a:r>
              <a:rPr lang="de-DE" dirty="0">
                <a:cs typeface="Calibri"/>
              </a:rPr>
              <a:t> </a:t>
            </a:r>
            <a:r>
              <a:rPr lang="de-DE" dirty="0" err="1">
                <a:cs typeface="Calibri"/>
              </a:rPr>
              <a:t>module</a:t>
            </a:r>
            <a:r>
              <a:rPr lang="de-DE" dirty="0">
                <a:cs typeface="Calibri"/>
              </a:rPr>
              <a:t> </a:t>
            </a:r>
            <a:r>
              <a:rPr lang="de-DE" dirty="0" err="1">
                <a:cs typeface="Calibri"/>
              </a:rPr>
              <a:t>which</a:t>
            </a:r>
            <a:r>
              <a:rPr lang="de-DE" dirty="0">
                <a:cs typeface="Calibri"/>
              </a:rPr>
              <a:t> </a:t>
            </a:r>
            <a:r>
              <a:rPr lang="de-DE" dirty="0" err="1">
                <a:cs typeface="Calibri"/>
              </a:rPr>
              <a:t>contains</a:t>
            </a:r>
            <a:r>
              <a:rPr lang="de-DE" dirty="0">
                <a:cs typeface="Calibri"/>
              </a:rPr>
              <a:t> </a:t>
            </a:r>
            <a:r>
              <a:rPr lang="de-DE" dirty="0" err="1">
                <a:cs typeface="Calibri"/>
              </a:rPr>
              <a:t>special</a:t>
            </a:r>
            <a:r>
              <a:rPr lang="de-DE" dirty="0">
                <a:cs typeface="Calibri"/>
              </a:rPr>
              <a:t> </a:t>
            </a:r>
            <a:r>
              <a:rPr lang="de-DE" dirty="0" err="1">
                <a:cs typeface="Calibri"/>
              </a:rPr>
              <a:t>implementations</a:t>
            </a:r>
            <a:r>
              <a:rPr lang="de-DE" dirty="0">
                <a:cs typeface="Calibri"/>
              </a:rPr>
              <a:t> </a:t>
            </a:r>
            <a:r>
              <a:rPr lang="de-DE" dirty="0" err="1">
                <a:cs typeface="Calibri"/>
              </a:rPr>
              <a:t>of</a:t>
            </a:r>
            <a:r>
              <a:rPr lang="de-DE" dirty="0">
                <a:cs typeface="Calibri"/>
              </a:rPr>
              <a:t> </a:t>
            </a:r>
            <a:r>
              <a:rPr lang="de-DE" dirty="0" err="1">
                <a:cs typeface="Calibri"/>
              </a:rPr>
              <a:t>similar</a:t>
            </a:r>
            <a:r>
              <a:rPr lang="de-DE" dirty="0">
                <a:cs typeface="Calibri"/>
              </a:rPr>
              <a:t> </a:t>
            </a:r>
            <a:r>
              <a:rPr lang="de-DE" dirty="0" err="1">
                <a:cs typeface="Calibri"/>
              </a:rPr>
              <a:t>data</a:t>
            </a:r>
            <a:r>
              <a:rPr lang="de-DE" dirty="0">
                <a:cs typeface="Calibri"/>
              </a:rPr>
              <a:t> </a:t>
            </a:r>
            <a:r>
              <a:rPr lang="de-DE" dirty="0" err="1">
                <a:cs typeface="Calibri"/>
              </a:rPr>
              <a:t>types</a:t>
            </a:r>
          </a:p>
        </p:txBody>
      </p:sp>
      <p:sp>
        <p:nvSpPr>
          <p:cNvPr id="3" name="Foliennummernplatzhalter 2">
            <a:extLst>
              <a:ext uri="{FF2B5EF4-FFF2-40B4-BE49-F238E27FC236}">
                <a16:creationId xmlns="" xmlns:a16="http://schemas.microsoft.com/office/drawing/2014/main" id="{847DCEE8-619C-403E-9EA0-5602D7300E98}"/>
              </a:ext>
            </a:extLst>
          </p:cNvPr>
          <p:cNvSpPr>
            <a:spLocks noGrp="1"/>
          </p:cNvSpPr>
          <p:nvPr>
            <p:ph type="sldNum" sz="quarter" idx="12"/>
          </p:nvPr>
        </p:nvSpPr>
        <p:spPr/>
        <p:txBody>
          <a:bodyPr/>
          <a:lstStyle/>
          <a:p>
            <a:fld id="{89C4E583-6443-4199-AF95-A2ECCC288D48}" type="slidenum">
              <a:rPr lang="en-GB" smtClean="0"/>
              <a:t>6</a:t>
            </a:fld>
            <a:endParaRPr lang="en-GB"/>
          </a:p>
        </p:txBody>
      </p:sp>
      <p:sp>
        <p:nvSpPr>
          <p:cNvPr id="4" name="Textfeld 3"/>
          <p:cNvSpPr txBox="1"/>
          <p:nvPr/>
        </p:nvSpPr>
        <p:spPr>
          <a:xfrm>
            <a:off x="1148080" y="5933440"/>
            <a:ext cx="10170160" cy="369332"/>
          </a:xfrm>
          <a:prstGeom prst="rect">
            <a:avLst/>
          </a:prstGeom>
          <a:noFill/>
        </p:spPr>
        <p:txBody>
          <a:bodyPr wrap="square" rtlCol="0">
            <a:spAutoFit/>
          </a:bodyPr>
          <a:lstStyle/>
          <a:p>
            <a:r>
              <a:rPr lang="en-US" baseline="30000" dirty="0">
                <a:solidFill>
                  <a:schemeClr val="tx1">
                    <a:lumMod val="65000"/>
                    <a:lumOff val="35000"/>
                  </a:schemeClr>
                </a:solidFill>
              </a:rPr>
              <a:t>[</a:t>
            </a:r>
            <a:r>
              <a:rPr lang="en-US" baseline="30000" dirty="0" smtClean="0">
                <a:solidFill>
                  <a:schemeClr val="tx1">
                    <a:lumMod val="65000"/>
                    <a:lumOff val="35000"/>
                  </a:schemeClr>
                </a:solidFill>
              </a:rPr>
              <a:t>1]</a:t>
            </a:r>
            <a:r>
              <a:rPr lang="en-US" dirty="0" smtClean="0">
                <a:solidFill>
                  <a:schemeClr val="tx1">
                    <a:lumMod val="65000"/>
                    <a:lumOff val="35000"/>
                  </a:schemeClr>
                </a:solidFill>
              </a:rPr>
              <a:t>https</a:t>
            </a:r>
            <a:r>
              <a:rPr lang="en-US" dirty="0">
                <a:solidFill>
                  <a:schemeClr val="tx1">
                    <a:lumMod val="65000"/>
                    <a:lumOff val="35000"/>
                  </a:schemeClr>
                </a:solidFill>
              </a:rPr>
              <a:t>://en.wikipedia.org/wiki/Collection_(abstract_data_type)</a:t>
            </a:r>
          </a:p>
        </p:txBody>
      </p:sp>
    </p:spTree>
    <p:extLst>
      <p:ext uri="{BB962C8B-B14F-4D97-AF65-F5344CB8AC3E}">
        <p14:creationId xmlns:p14="http://schemas.microsoft.com/office/powerpoint/2010/main" val="1590192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min() and </a:t>
            </a:r>
            <a:r>
              <a:rPr lang="de-DE" dirty="0" err="1">
                <a:cs typeface="Calibri Light"/>
              </a:rPr>
              <a:t>max</a:t>
            </a:r>
            <a:r>
              <a:rPr lang="de-DE" dirty="0">
                <a:cs typeface="Calibri Light"/>
              </a:rPr>
              <a:t>()</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Probably</a:t>
            </a:r>
            <a:r>
              <a:rPr lang="de-DE" dirty="0">
                <a:cs typeface="Calibri"/>
              </a:rPr>
              <a:t> </a:t>
            </a:r>
            <a:r>
              <a:rPr lang="de-DE" dirty="0" err="1">
                <a:cs typeface="Calibri"/>
              </a:rPr>
              <a:t>self-explanatory</a:t>
            </a:r>
            <a:r>
              <a:rPr lang="de-DE" dirty="0">
                <a:cs typeface="Calibri"/>
              </a:rPr>
              <a:t>: </a:t>
            </a:r>
            <a:r>
              <a:rPr lang="de-DE" dirty="0" err="1">
                <a:cs typeface="Calibri"/>
              </a:rPr>
              <a:t>use</a:t>
            </a:r>
            <a:r>
              <a:rPr lang="de-DE" dirty="0">
                <a:cs typeface="Calibri"/>
              </a:rPr>
              <a:t> </a:t>
            </a:r>
            <a:r>
              <a:rPr lang="de-DE" dirty="0">
                <a:latin typeface="Consolas"/>
                <a:cs typeface="Calibri"/>
              </a:rPr>
              <a:t>min()</a:t>
            </a:r>
            <a:r>
              <a:rPr lang="de-DE" dirty="0">
                <a:cs typeface="Calibri"/>
              </a:rPr>
              <a:t> and </a:t>
            </a:r>
            <a:r>
              <a:rPr lang="de-DE" dirty="0" err="1">
                <a:latin typeface="Consolas"/>
                <a:cs typeface="Calibri"/>
              </a:rPr>
              <a:t>max</a:t>
            </a:r>
            <a:r>
              <a:rPr lang="de-DE" dirty="0">
                <a:latin typeface="Consolas"/>
                <a:cs typeface="Calibri"/>
              </a:rPr>
              <a:t>()</a:t>
            </a:r>
            <a:r>
              <a:rPr lang="de-DE" dirty="0">
                <a:latin typeface="Consolas"/>
              </a:rPr>
              <a:t> </a:t>
            </a:r>
            <a:r>
              <a:rPr lang="de-DE" dirty="0" err="1">
                <a:latin typeface="Calibri"/>
                <a:cs typeface="Calibri"/>
              </a:rPr>
              <a:t>to</a:t>
            </a:r>
            <a:r>
              <a:rPr lang="de-DE" dirty="0">
                <a:latin typeface="Calibri"/>
                <a:cs typeface="Calibri"/>
              </a:rPr>
              <a:t> </a:t>
            </a:r>
            <a:r>
              <a:rPr lang="de-DE" dirty="0" err="1">
                <a:latin typeface="Calibri"/>
                <a:cs typeface="Calibri"/>
              </a:rPr>
              <a:t>get</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minimum</a:t>
            </a:r>
            <a:r>
              <a:rPr lang="de-DE" dirty="0">
                <a:latin typeface="Calibri"/>
                <a:cs typeface="Calibri"/>
              </a:rPr>
              <a:t>/maximum item </a:t>
            </a:r>
            <a:r>
              <a:rPr lang="de-DE" dirty="0" err="1">
                <a:latin typeface="Calibri"/>
                <a:cs typeface="Calibri"/>
              </a:rPr>
              <a:t>value</a:t>
            </a:r>
            <a:r>
              <a:rPr lang="de-DE" dirty="0">
                <a:latin typeface="Calibri"/>
                <a:cs typeface="Calibri"/>
              </a:rPr>
              <a:t> in an </a:t>
            </a:r>
            <a:r>
              <a:rPr lang="de-DE" dirty="0" err="1">
                <a:latin typeface="Calibri"/>
                <a:cs typeface="Calibri"/>
              </a:rPr>
              <a:t>object</a:t>
            </a:r>
            <a:endParaRPr lang="de-DE" dirty="0" err="1">
              <a:latin typeface="Consolas"/>
            </a:endParaRPr>
          </a:p>
          <a:p>
            <a:pPr marL="182245" indent="-182245"/>
            <a:r>
              <a:rPr lang="de-DE" dirty="0">
                <a:latin typeface="Calibri"/>
                <a:cs typeface="Calibri"/>
              </a:rPr>
              <a:t>This </a:t>
            </a:r>
            <a:r>
              <a:rPr lang="de-DE" dirty="0" err="1">
                <a:latin typeface="Calibri"/>
                <a:cs typeface="Calibri"/>
              </a:rPr>
              <a:t>only</a:t>
            </a:r>
            <a:r>
              <a:rPr lang="de-DE" dirty="0">
                <a:latin typeface="Calibri"/>
                <a:cs typeface="Calibri"/>
              </a:rPr>
              <a:t> </a:t>
            </a:r>
            <a:r>
              <a:rPr lang="de-DE" dirty="0" err="1">
                <a:latin typeface="Calibri"/>
                <a:cs typeface="Calibri"/>
              </a:rPr>
              <a:t>works</a:t>
            </a:r>
            <a:r>
              <a:rPr lang="de-DE" dirty="0">
                <a:latin typeface="Calibri"/>
                <a:cs typeface="Calibri"/>
              </a:rPr>
              <a:t> </a:t>
            </a:r>
            <a:r>
              <a:rPr lang="de-DE" b="1" dirty="0" err="1">
                <a:latin typeface="Calibri"/>
                <a:cs typeface="Calibri"/>
              </a:rPr>
              <a:t>if</a:t>
            </a:r>
            <a:r>
              <a:rPr lang="de-DE" b="1" dirty="0">
                <a:latin typeface="Calibri"/>
                <a:cs typeface="Calibri"/>
              </a:rPr>
              <a:t> </a:t>
            </a:r>
            <a:r>
              <a:rPr lang="de-DE" b="1" dirty="0" err="1">
                <a:latin typeface="Calibri"/>
                <a:cs typeface="Calibri"/>
              </a:rPr>
              <a:t>the</a:t>
            </a:r>
            <a:r>
              <a:rPr lang="de-DE" b="1" dirty="0">
                <a:latin typeface="Calibri"/>
                <a:cs typeface="Calibri"/>
              </a:rPr>
              <a:t> </a:t>
            </a:r>
            <a:r>
              <a:rPr lang="de-DE" b="1" dirty="0" err="1">
                <a:latin typeface="Calibri"/>
                <a:cs typeface="Calibri"/>
              </a:rPr>
              <a:t>values</a:t>
            </a:r>
            <a:r>
              <a:rPr lang="de-DE" b="1" dirty="0">
                <a:latin typeface="Calibri"/>
                <a:cs typeface="Calibri"/>
              </a:rPr>
              <a:t> </a:t>
            </a:r>
            <a:r>
              <a:rPr lang="de-DE" b="1" dirty="0" err="1">
                <a:latin typeface="Calibri"/>
                <a:cs typeface="Calibri"/>
              </a:rPr>
              <a:t>can</a:t>
            </a:r>
            <a:r>
              <a:rPr lang="de-DE" b="1" dirty="0">
                <a:latin typeface="Calibri"/>
                <a:cs typeface="Calibri"/>
              </a:rPr>
              <a:t> </a:t>
            </a:r>
            <a:r>
              <a:rPr lang="de-DE" b="1" dirty="0" err="1">
                <a:latin typeface="Calibri"/>
                <a:cs typeface="Calibri"/>
              </a:rPr>
              <a:t>be</a:t>
            </a:r>
            <a:r>
              <a:rPr lang="de-DE" b="1" dirty="0">
                <a:latin typeface="Calibri"/>
                <a:cs typeface="Calibri"/>
              </a:rPr>
              <a:t> </a:t>
            </a:r>
            <a:r>
              <a:rPr lang="de-DE" b="1" dirty="0" err="1">
                <a:latin typeface="Calibri"/>
                <a:cs typeface="Calibri"/>
              </a:rPr>
              <a:t>compared</a:t>
            </a:r>
            <a:r>
              <a:rPr lang="de-DE" dirty="0">
                <a:latin typeface="Calibri"/>
                <a:cs typeface="Calibri"/>
              </a:rPr>
              <a:t> </a:t>
            </a:r>
            <a:r>
              <a:rPr lang="de-DE" dirty="0" err="1">
                <a:latin typeface="Calibri"/>
                <a:cs typeface="Calibri"/>
              </a:rPr>
              <a:t>however</a:t>
            </a:r>
            <a:r>
              <a:rPr lang="de-DE" dirty="0">
                <a:latin typeface="Calibri"/>
                <a:cs typeface="Calibri"/>
              </a:rPr>
              <a:t> – </a:t>
            </a:r>
            <a:r>
              <a:rPr lang="de-DE" dirty="0" err="1">
                <a:latin typeface="Calibri"/>
                <a:cs typeface="Calibri"/>
              </a:rPr>
              <a:t>for</a:t>
            </a:r>
            <a:r>
              <a:rPr lang="de-DE" dirty="0">
                <a:latin typeface="Calibri"/>
                <a:cs typeface="Calibri"/>
              </a:rPr>
              <a:t> </a:t>
            </a:r>
            <a:r>
              <a:rPr lang="de-DE" dirty="0" err="1">
                <a:latin typeface="Calibri"/>
                <a:cs typeface="Calibri"/>
              </a:rPr>
              <a:t>example</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cannot</a:t>
            </a:r>
            <a:r>
              <a:rPr lang="de-DE" dirty="0">
                <a:latin typeface="Calibri"/>
                <a:cs typeface="Calibri"/>
              </a:rPr>
              <a:t> </a:t>
            </a:r>
            <a:r>
              <a:rPr lang="de-DE" dirty="0" err="1">
                <a:latin typeface="Calibri"/>
                <a:cs typeface="Calibri"/>
              </a:rPr>
              <a:t>compare</a:t>
            </a:r>
            <a:r>
              <a:rPr lang="de-DE" dirty="0">
                <a:latin typeface="Calibri"/>
                <a:cs typeface="Calibri"/>
              </a:rPr>
              <a:t> </a:t>
            </a:r>
            <a:r>
              <a:rPr lang="de-DE" dirty="0" err="1">
                <a:latin typeface="Calibri"/>
                <a:cs typeface="Calibri"/>
              </a:rPr>
              <a:t>numbers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strings</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60</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44434" y="501913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44433" y="5493590"/>
            <a:ext cx="10013561"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7</a:t>
            </a:r>
          </a:p>
          <a:p>
            <a:r>
              <a:rPr lang="de-DE" dirty="0">
                <a:latin typeface="Consolas"/>
              </a:rPr>
              <a:t>1</a:t>
            </a:r>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44433" y="3710792"/>
            <a:ext cx="10013561"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00"/>
                </a:solidFill>
                <a:latin typeface="Consolas"/>
              </a:rPr>
              <a:t>another_list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7</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max</a:t>
            </a:r>
            <a:r>
              <a:rPr lang="en-US" b="1" dirty="0" smtClean="0">
                <a:solidFill>
                  <a:srgbClr val="000080"/>
                </a:solidFill>
                <a:latin typeface="Consolas"/>
              </a:rPr>
              <a:t>(</a:t>
            </a:r>
            <a:r>
              <a:rPr lang="en-US" dirty="0" err="1" smtClean="0">
                <a:solidFill>
                  <a:srgbClr val="000000"/>
                </a:solidFill>
                <a:latin typeface="Consolas"/>
              </a:rPr>
              <a:t>another_list</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smtClean="0">
                <a:solidFill>
                  <a:srgbClr val="000000"/>
                </a:solidFill>
                <a:latin typeface="Consolas"/>
              </a:rPr>
              <a:t>min</a:t>
            </a:r>
            <a:r>
              <a:rPr lang="en-US" b="1" dirty="0" smtClean="0">
                <a:solidFill>
                  <a:srgbClr val="000080"/>
                </a:solidFill>
                <a:latin typeface="Consolas"/>
              </a:rPr>
              <a:t>(</a:t>
            </a:r>
            <a:r>
              <a:rPr lang="en-US" dirty="0" err="1" smtClean="0">
                <a:solidFill>
                  <a:srgbClr val="000000"/>
                </a:solidFill>
                <a:latin typeface="Consolas"/>
              </a:rPr>
              <a:t>another_list</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26050507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r>
              <a:rPr lang="de-DE" dirty="0" err="1">
                <a:cs typeface="Calibri Light"/>
              </a:rPr>
              <a:t>s.index</a:t>
            </a:r>
            <a:r>
              <a:rPr lang="de-DE" dirty="0">
                <a:cs typeface="Calibri Light"/>
              </a:rPr>
              <a:t>(x)</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s.index</a:t>
            </a:r>
            <a:r>
              <a:rPr lang="de-DE" dirty="0">
                <a:latin typeface="Consolas"/>
                <a:cs typeface="Calibri"/>
              </a:rPr>
              <a:t>(x) </a:t>
            </a:r>
            <a:r>
              <a:rPr lang="de-DE" dirty="0">
                <a:latin typeface="Calibri"/>
                <a:cs typeface="Calibri"/>
              </a:rPr>
              <a:t>will </a:t>
            </a:r>
            <a:r>
              <a:rPr lang="de-DE" dirty="0" err="1">
                <a:latin typeface="Calibri"/>
                <a:cs typeface="Calibri"/>
              </a:rPr>
              <a:t>return</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index</a:t>
            </a:r>
            <a:r>
              <a:rPr lang="de-DE" dirty="0">
                <a:latin typeface="Calibri"/>
                <a:cs typeface="Calibri"/>
              </a:rPr>
              <a:t> </a:t>
            </a:r>
            <a:r>
              <a:rPr lang="de-DE" b="1" dirty="0" err="1">
                <a:latin typeface="Calibri"/>
                <a:cs typeface="Calibri"/>
              </a:rPr>
              <a:t>of</a:t>
            </a:r>
            <a:r>
              <a:rPr lang="de-DE" b="1" dirty="0">
                <a:latin typeface="Calibri"/>
                <a:cs typeface="Calibri"/>
              </a:rPr>
              <a:t> </a:t>
            </a:r>
            <a:r>
              <a:rPr lang="de-DE" b="1" dirty="0" err="1">
                <a:latin typeface="Calibri"/>
                <a:cs typeface="Calibri"/>
              </a:rPr>
              <a:t>the</a:t>
            </a:r>
            <a:r>
              <a:rPr lang="de-DE" b="1" dirty="0">
                <a:latin typeface="Calibri"/>
                <a:cs typeface="Calibri"/>
              </a:rPr>
              <a:t> </a:t>
            </a:r>
            <a:r>
              <a:rPr lang="de-DE" b="1" dirty="0" err="1">
                <a:latin typeface="Calibri"/>
                <a:cs typeface="Calibri"/>
              </a:rPr>
              <a:t>first</a:t>
            </a:r>
            <a:r>
              <a:rPr lang="de-DE" b="1" dirty="0">
                <a:latin typeface="Calibri"/>
                <a:cs typeface="Calibri"/>
              </a:rPr>
              <a:t> </a:t>
            </a:r>
            <a:r>
              <a:rPr lang="de-DE" b="1" dirty="0" err="1">
                <a:latin typeface="Calibri"/>
                <a:cs typeface="Calibri"/>
              </a:rPr>
              <a:t>occurrence</a:t>
            </a:r>
            <a:r>
              <a:rPr lang="de-DE" b="1" dirty="0">
                <a:latin typeface="Calibri"/>
                <a:cs typeface="Calibri"/>
              </a:rPr>
              <a:t> </a:t>
            </a:r>
            <a:r>
              <a:rPr lang="de-DE" dirty="0" err="1">
                <a:latin typeface="Calibri"/>
                <a:cs typeface="Calibri"/>
              </a:rPr>
              <a:t>of</a:t>
            </a:r>
            <a:r>
              <a:rPr lang="de-DE" dirty="0">
                <a:latin typeface="Calibri"/>
                <a:cs typeface="Calibri"/>
              </a:rPr>
              <a:t> an item </a:t>
            </a:r>
            <a:r>
              <a:rPr lang="de-DE" dirty="0">
                <a:latin typeface="Consolas"/>
                <a:cs typeface="Calibri"/>
              </a:rPr>
              <a:t>x </a:t>
            </a:r>
            <a:r>
              <a:rPr lang="de-DE" dirty="0">
                <a:latin typeface="Calibri"/>
                <a:cs typeface="Calibri"/>
              </a:rPr>
              <a:t>in </a:t>
            </a:r>
            <a:r>
              <a:rPr lang="de-DE" dirty="0">
                <a:latin typeface="Consolas"/>
                <a:cs typeface="Calibri"/>
              </a:rPr>
              <a:t>s</a:t>
            </a:r>
            <a:endParaRPr lang="de-DE" dirty="0" err="1">
              <a:latin typeface="Calibri"/>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r>
              <a:rPr lang="de-DE" dirty="0" err="1">
                <a:latin typeface="Calibri"/>
                <a:cs typeface="Calibri"/>
              </a:rPr>
              <a:t>Make</a:t>
            </a:r>
            <a:r>
              <a:rPr lang="de-DE" dirty="0">
                <a:latin typeface="Calibri"/>
                <a:cs typeface="Calibri"/>
              </a:rPr>
              <a:t> </a:t>
            </a:r>
            <a:r>
              <a:rPr lang="de-DE" dirty="0" err="1">
                <a:latin typeface="Calibri"/>
                <a:cs typeface="Calibri"/>
              </a:rPr>
              <a:t>sure</a:t>
            </a:r>
            <a:r>
              <a:rPr lang="de-DE" dirty="0">
                <a:latin typeface="Calibri"/>
                <a:cs typeface="Calibri"/>
              </a:rPr>
              <a:t> </a:t>
            </a:r>
            <a:r>
              <a:rPr lang="de-DE" dirty="0" err="1">
                <a:latin typeface="Calibri"/>
                <a:cs typeface="Calibri"/>
              </a:rPr>
              <a:t>that</a:t>
            </a:r>
            <a:r>
              <a:rPr lang="de-DE" dirty="0">
                <a:latin typeface="Calibri"/>
                <a:cs typeface="Calibri"/>
              </a:rPr>
              <a:t> x </a:t>
            </a:r>
            <a:r>
              <a:rPr lang="de-DE" dirty="0" err="1">
                <a:latin typeface="Calibri"/>
                <a:cs typeface="Calibri"/>
              </a:rPr>
              <a:t>is</a:t>
            </a:r>
            <a:r>
              <a:rPr lang="de-DE" dirty="0">
                <a:latin typeface="Calibri"/>
                <a:cs typeface="Calibri"/>
              </a:rPr>
              <a:t> </a:t>
            </a:r>
            <a:r>
              <a:rPr lang="de-DE" dirty="0" err="1">
                <a:latin typeface="Calibri"/>
                <a:cs typeface="Calibri"/>
              </a:rPr>
              <a:t>actually</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collection</a:t>
            </a:r>
            <a:r>
              <a:rPr lang="de-DE" dirty="0">
                <a:latin typeface="Calibri"/>
                <a:cs typeface="Calibri"/>
              </a:rPr>
              <a:t>! </a:t>
            </a:r>
            <a:r>
              <a:rPr lang="de-DE" dirty="0" err="1">
                <a:latin typeface="Calibri"/>
                <a:cs typeface="Calibri"/>
              </a:rPr>
              <a:t>Otherwise</a:t>
            </a:r>
            <a:r>
              <a:rPr lang="de-DE" dirty="0">
                <a:latin typeface="Calibri"/>
                <a:cs typeface="Calibri"/>
              </a:rPr>
              <a:t> </a:t>
            </a:r>
            <a:r>
              <a:rPr lang="de-DE" dirty="0" err="1">
                <a:latin typeface="Calibri"/>
                <a:cs typeface="Calibri"/>
              </a:rPr>
              <a:t>you</a:t>
            </a:r>
            <a:r>
              <a:rPr lang="de-DE" dirty="0">
                <a:latin typeface="Calibri"/>
                <a:cs typeface="Calibri"/>
              </a:rPr>
              <a:t> will </a:t>
            </a:r>
            <a:r>
              <a:rPr lang="de-DE" dirty="0" err="1">
                <a:latin typeface="Calibri"/>
                <a:cs typeface="Calibri"/>
              </a:rPr>
              <a:t>get</a:t>
            </a:r>
            <a:r>
              <a:rPr lang="de-DE" dirty="0">
                <a:latin typeface="Calibri"/>
                <a:cs typeface="Calibri"/>
              </a:rPr>
              <a:t> an </a:t>
            </a:r>
            <a:r>
              <a:rPr lang="de-DE" dirty="0" err="1">
                <a:latin typeface="Calibri"/>
                <a:cs typeface="Calibri"/>
              </a:rPr>
              <a:t>error</a:t>
            </a:r>
            <a:r>
              <a:rPr lang="de-DE" dirty="0">
                <a:latin typeface="Calibri"/>
                <a:cs typeface="Calibri"/>
              </a:rPr>
              <a:t> </a:t>
            </a:r>
            <a:r>
              <a:rPr lang="de-DE" dirty="0" err="1">
                <a:latin typeface="Calibri"/>
                <a:cs typeface="Calibri"/>
              </a:rPr>
              <a:t>message</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61</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01302" y="355264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44434" y="4041478"/>
            <a:ext cx="1003671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a:t>
            </a:r>
            <a:endParaRPr lang="de-DE" dirty="0"/>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44434" y="2546226"/>
            <a:ext cx="10036710"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hello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7</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err="1" smtClean="0">
                <a:solidFill>
                  <a:srgbClr val="000000"/>
                </a:solidFill>
                <a:latin typeface="Consolas"/>
              </a:rPr>
              <a:t>another_list</a:t>
            </a:r>
            <a:r>
              <a:rPr lang="en-US" b="1" dirty="0" err="1" smtClean="0">
                <a:solidFill>
                  <a:srgbClr val="000080"/>
                </a:solidFill>
                <a:latin typeface="Consolas"/>
              </a:rPr>
              <a:t>.</a:t>
            </a:r>
            <a:r>
              <a:rPr lang="en-US" dirty="0" err="1" smtClean="0">
                <a:solidFill>
                  <a:srgbClr val="000000"/>
                </a:solidFill>
                <a:latin typeface="Consolas"/>
              </a:rPr>
              <a:t>index</a:t>
            </a:r>
            <a:r>
              <a:rPr lang="en-US" b="1" dirty="0" smtClean="0">
                <a:solidFill>
                  <a:srgbClr val="000080"/>
                </a:solidFill>
                <a:latin typeface="Consolas"/>
              </a:rPr>
              <a:t>(</a:t>
            </a:r>
            <a:r>
              <a:rPr lang="en-US" dirty="0" smtClean="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682081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A3C0E2-BCA1-41A2-A95B-E37F90BCD912}"/>
              </a:ext>
            </a:extLst>
          </p:cNvPr>
          <p:cNvSpPr>
            <a:spLocks noGrp="1"/>
          </p:cNvSpPr>
          <p:nvPr>
            <p:ph type="title"/>
          </p:nvPr>
        </p:nvSpPr>
        <p:spPr/>
        <p:txBody>
          <a:bodyPr/>
          <a:lstStyle/>
          <a:p>
            <a:r>
              <a:rPr lang="de-DE" dirty="0">
                <a:cs typeface="Calibri Light"/>
              </a:rPr>
              <a:t>Collection </a:t>
            </a:r>
            <a:r>
              <a:rPr lang="de-DE" dirty="0" err="1">
                <a:cs typeface="Calibri Light"/>
              </a:rPr>
              <a:t>Operations</a:t>
            </a:r>
            <a:r>
              <a:rPr lang="de-DE" dirty="0">
                <a:cs typeface="Calibri Light"/>
              </a:rPr>
              <a:t>: </a:t>
            </a:r>
            <a:r>
              <a:rPr lang="de-DE" dirty="0" err="1">
                <a:cs typeface="Calibri Light"/>
              </a:rPr>
              <a:t>s.count</a:t>
            </a:r>
            <a:r>
              <a:rPr lang="de-DE" dirty="0">
                <a:cs typeface="Calibri Light"/>
              </a:rPr>
              <a:t>(x)</a:t>
            </a:r>
            <a:endParaRPr lang="de-DE" dirty="0" err="1"/>
          </a:p>
        </p:txBody>
      </p:sp>
      <p:sp>
        <p:nvSpPr>
          <p:cNvPr id="3" name="Inhaltsplatzhalter 2">
            <a:extLst>
              <a:ext uri="{FF2B5EF4-FFF2-40B4-BE49-F238E27FC236}">
                <a16:creationId xmlns="" xmlns:a16="http://schemas.microsoft.com/office/drawing/2014/main" id="{2379767E-31F5-4C48-8B2F-C032BA3E9FEE}"/>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s.count</a:t>
            </a:r>
            <a:r>
              <a:rPr lang="de-DE" dirty="0">
                <a:latin typeface="Consolas"/>
                <a:cs typeface="Calibri"/>
              </a:rPr>
              <a:t>(x) </a:t>
            </a:r>
            <a:r>
              <a:rPr lang="de-DE" dirty="0">
                <a:latin typeface="Calibri"/>
                <a:cs typeface="Calibri"/>
              </a:rPr>
              <a:t>will </a:t>
            </a:r>
            <a:r>
              <a:rPr lang="de-DE" dirty="0" err="1">
                <a:latin typeface="Calibri"/>
                <a:cs typeface="Calibri"/>
              </a:rPr>
              <a:t>return</a:t>
            </a:r>
            <a:r>
              <a:rPr lang="de-DE" dirty="0">
                <a:latin typeface="Calibri"/>
                <a:cs typeface="Calibri"/>
              </a:rPr>
              <a:t> </a:t>
            </a:r>
            <a:r>
              <a:rPr lang="de-DE" dirty="0" err="1">
                <a:latin typeface="Calibri"/>
                <a:cs typeface="Calibri"/>
              </a:rPr>
              <a:t>the</a:t>
            </a:r>
            <a:r>
              <a:rPr lang="de-DE" dirty="0">
                <a:latin typeface="Calibri"/>
                <a:cs typeface="Calibri"/>
              </a:rPr>
              <a:t> </a:t>
            </a:r>
            <a:r>
              <a:rPr lang="de-DE" b="1" dirty="0" err="1">
                <a:latin typeface="Calibri"/>
                <a:cs typeface="Calibri"/>
              </a:rPr>
              <a:t>number</a:t>
            </a:r>
            <a:r>
              <a:rPr lang="de-DE" b="1" dirty="0">
                <a:latin typeface="Calibri"/>
                <a:cs typeface="Calibri"/>
              </a:rPr>
              <a:t> </a:t>
            </a:r>
            <a:r>
              <a:rPr lang="de-DE" b="1" dirty="0" err="1">
                <a:latin typeface="Calibri"/>
                <a:cs typeface="Calibri"/>
              </a:rPr>
              <a:t>of</a:t>
            </a:r>
            <a:r>
              <a:rPr lang="de-DE" b="1" dirty="0">
                <a:latin typeface="Calibri"/>
                <a:cs typeface="Calibri"/>
              </a:rPr>
              <a:t> </a:t>
            </a:r>
            <a:r>
              <a:rPr lang="de-DE" b="1" dirty="0" err="1">
                <a:latin typeface="Calibri"/>
                <a:cs typeface="Calibri"/>
              </a:rPr>
              <a:t>occurrences</a:t>
            </a:r>
            <a:r>
              <a:rPr lang="de-DE" b="1" dirty="0">
                <a:latin typeface="Calibri"/>
                <a:cs typeface="Calibri"/>
              </a:rPr>
              <a:t> </a:t>
            </a:r>
            <a:r>
              <a:rPr lang="de-DE" dirty="0" err="1">
                <a:latin typeface="Calibri"/>
                <a:cs typeface="Calibri"/>
              </a:rPr>
              <a:t>of</a:t>
            </a:r>
            <a:r>
              <a:rPr lang="de-DE" dirty="0">
                <a:latin typeface="Calibri"/>
                <a:cs typeface="Calibri"/>
              </a:rPr>
              <a:t> an item </a:t>
            </a:r>
            <a:r>
              <a:rPr lang="de-DE" dirty="0">
                <a:latin typeface="Consolas"/>
                <a:cs typeface="Calibri"/>
              </a:rPr>
              <a:t>x </a:t>
            </a:r>
            <a:r>
              <a:rPr lang="de-DE" dirty="0">
                <a:latin typeface="Calibri"/>
                <a:cs typeface="Calibri"/>
              </a:rPr>
              <a:t>in </a:t>
            </a:r>
            <a:r>
              <a:rPr lang="de-DE" dirty="0">
                <a:latin typeface="Consolas"/>
                <a:cs typeface="Calibri"/>
              </a:rPr>
              <a:t>s</a:t>
            </a:r>
            <a:endParaRPr lang="de-DE" dirty="0" err="1">
              <a:latin typeface="Calibri"/>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endParaRPr lang="de-DE" dirty="0">
              <a:latin typeface="Consolas"/>
              <a:cs typeface="Calibri"/>
            </a:endParaRPr>
          </a:p>
          <a:p>
            <a:pPr marL="182245" indent="-182245"/>
            <a:r>
              <a:rPr lang="de-DE" dirty="0" err="1">
                <a:latin typeface="Calibri"/>
                <a:cs typeface="Calibri"/>
              </a:rPr>
              <a:t>If</a:t>
            </a:r>
            <a:r>
              <a:rPr lang="de-DE" dirty="0">
                <a:latin typeface="Calibri"/>
                <a:cs typeface="Calibri"/>
              </a:rPr>
              <a:t> x </a:t>
            </a:r>
            <a:r>
              <a:rPr lang="de-DE" dirty="0" err="1">
                <a:latin typeface="Calibri"/>
                <a:cs typeface="Calibri"/>
              </a:rPr>
              <a:t>is</a:t>
            </a:r>
            <a:r>
              <a:rPr lang="de-DE" dirty="0">
                <a:latin typeface="Calibri"/>
                <a:cs typeface="Calibri"/>
              </a:rPr>
              <a:t> not </a:t>
            </a:r>
            <a:r>
              <a:rPr lang="de-DE" dirty="0" err="1">
                <a:latin typeface="Calibri"/>
                <a:cs typeface="Calibri"/>
              </a:rPr>
              <a:t>present</a:t>
            </a:r>
            <a:r>
              <a:rPr lang="de-DE" dirty="0">
                <a:latin typeface="Calibri"/>
                <a:cs typeface="Calibri"/>
              </a:rPr>
              <a:t> in s at all, </a:t>
            </a:r>
            <a:r>
              <a:rPr lang="de-DE" dirty="0" err="1">
                <a:latin typeface="Calibri"/>
                <a:cs typeface="Calibri"/>
              </a:rPr>
              <a:t>this</a:t>
            </a:r>
            <a:r>
              <a:rPr lang="de-DE" dirty="0">
                <a:latin typeface="Calibri"/>
                <a:cs typeface="Calibri"/>
              </a:rPr>
              <a:t> will </a:t>
            </a:r>
            <a:r>
              <a:rPr lang="de-DE" dirty="0" err="1">
                <a:latin typeface="Calibri"/>
                <a:cs typeface="Calibri"/>
              </a:rPr>
              <a:t>simply</a:t>
            </a:r>
            <a:r>
              <a:rPr lang="de-DE" dirty="0">
                <a:latin typeface="Calibri"/>
                <a:cs typeface="Calibri"/>
              </a:rPr>
              <a:t> </a:t>
            </a:r>
            <a:r>
              <a:rPr lang="de-DE" dirty="0" err="1">
                <a:latin typeface="Calibri"/>
                <a:cs typeface="Calibri"/>
              </a:rPr>
              <a:t>return</a:t>
            </a:r>
            <a:r>
              <a:rPr lang="de-DE" dirty="0">
                <a:latin typeface="Calibri"/>
                <a:cs typeface="Calibri"/>
              </a:rPr>
              <a:t> 0</a:t>
            </a: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 xmlns:a16="http://schemas.microsoft.com/office/drawing/2014/main" id="{E4CDD66F-D503-40F5-A34A-9FA06616119F}"/>
              </a:ext>
            </a:extLst>
          </p:cNvPr>
          <p:cNvSpPr>
            <a:spLocks noGrp="1"/>
          </p:cNvSpPr>
          <p:nvPr>
            <p:ph type="sldNum" sz="quarter" idx="12"/>
          </p:nvPr>
        </p:nvSpPr>
        <p:spPr/>
        <p:txBody>
          <a:bodyPr/>
          <a:lstStyle/>
          <a:p>
            <a:fld id="{89C4E583-6443-4199-AF95-A2ECCC288D48}" type="slidenum">
              <a:rPr lang="en-GB" smtClean="0"/>
              <a:t>62</a:t>
            </a:fld>
            <a:endParaRPr lang="en-GB"/>
          </a:p>
        </p:txBody>
      </p:sp>
      <p:sp>
        <p:nvSpPr>
          <p:cNvPr id="6" name="Textfeld 5">
            <a:extLst>
              <a:ext uri="{FF2B5EF4-FFF2-40B4-BE49-F238E27FC236}">
                <a16:creationId xmlns="" xmlns:a16="http://schemas.microsoft.com/office/drawing/2014/main" id="{3806CE45-0EC6-41B4-ADAD-4EA936257E8F}"/>
              </a:ext>
            </a:extLst>
          </p:cNvPr>
          <p:cNvSpPr txBox="1"/>
          <p:nvPr/>
        </p:nvSpPr>
        <p:spPr>
          <a:xfrm>
            <a:off x="1144434" y="353826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8" name="Textfeld 7">
            <a:extLst>
              <a:ext uri="{FF2B5EF4-FFF2-40B4-BE49-F238E27FC236}">
                <a16:creationId xmlns="" xmlns:a16="http://schemas.microsoft.com/office/drawing/2014/main" id="{E9401D3A-FDBF-4990-9872-9E69538DF326}"/>
              </a:ext>
            </a:extLst>
          </p:cNvPr>
          <p:cNvSpPr txBox="1"/>
          <p:nvPr/>
        </p:nvSpPr>
        <p:spPr>
          <a:xfrm>
            <a:off x="1144434" y="4027101"/>
            <a:ext cx="999041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2</a:t>
            </a:r>
            <a:endParaRPr lang="de-DE" dirty="0"/>
          </a:p>
        </p:txBody>
      </p:sp>
      <p:sp>
        <p:nvSpPr>
          <p:cNvPr id="10" name="Textfeld 9">
            <a:extLst>
              <a:ext uri="{FF2B5EF4-FFF2-40B4-BE49-F238E27FC236}">
                <a16:creationId xmlns="" xmlns:a16="http://schemas.microsoft.com/office/drawing/2014/main" id="{B44E6596-F44D-45DC-B6B8-382C23ED018B}"/>
              </a:ext>
            </a:extLst>
          </p:cNvPr>
          <p:cNvSpPr txBox="1"/>
          <p:nvPr/>
        </p:nvSpPr>
        <p:spPr>
          <a:xfrm>
            <a:off x="1144434" y="2546226"/>
            <a:ext cx="999041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Consolas"/>
              </a:rPr>
              <a:t>hello </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2</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7</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FF"/>
                </a:solidFill>
                <a:latin typeface="Consolas"/>
              </a:rPr>
              <a:t>print</a:t>
            </a:r>
            <a:r>
              <a:rPr lang="en-US" b="1" dirty="0" smtClean="0">
                <a:solidFill>
                  <a:srgbClr val="000080"/>
                </a:solidFill>
                <a:latin typeface="Consolas"/>
              </a:rPr>
              <a:t>(</a:t>
            </a:r>
            <a:r>
              <a:rPr lang="en-US" dirty="0" err="1" smtClean="0">
                <a:solidFill>
                  <a:srgbClr val="000000"/>
                </a:solidFill>
                <a:latin typeface="Consolas"/>
              </a:rPr>
              <a:t>another_list</a:t>
            </a:r>
            <a:r>
              <a:rPr lang="en-US" b="1" dirty="0" err="1" smtClean="0">
                <a:solidFill>
                  <a:srgbClr val="000080"/>
                </a:solidFill>
                <a:latin typeface="Consolas"/>
              </a:rPr>
              <a:t>.</a:t>
            </a:r>
            <a:r>
              <a:rPr lang="en-US" dirty="0" err="1" smtClean="0">
                <a:solidFill>
                  <a:srgbClr val="000000"/>
                </a:solidFill>
                <a:latin typeface="Consolas"/>
              </a:rPr>
              <a:t>count</a:t>
            </a:r>
            <a:r>
              <a:rPr lang="en-US" b="1" dirty="0" smtClean="0">
                <a:solidFill>
                  <a:srgbClr val="000080"/>
                </a:solidFill>
                <a:latin typeface="Consolas"/>
              </a:rPr>
              <a:t>(</a:t>
            </a:r>
            <a:r>
              <a:rPr lang="en-US" dirty="0" smtClean="0">
                <a:solidFill>
                  <a:srgbClr val="FF0000"/>
                </a:solidFill>
                <a:latin typeface="Consolas"/>
              </a:rPr>
              <a:t>4</a:t>
            </a:r>
            <a:r>
              <a:rPr lang="en-US" b="1" dirty="0">
                <a:solidFill>
                  <a:srgbClr val="000080"/>
                </a:solidFill>
                <a:latin typeface="Consolas"/>
              </a:rPr>
              <a:t>))</a:t>
            </a:r>
            <a:r>
              <a:rPr lang="en-US" dirty="0">
                <a:solidFill>
                  <a:srgbClr val="000000"/>
                </a:solidFill>
                <a:latin typeface="Consolas"/>
              </a:rPr>
              <a:t> </a:t>
            </a:r>
            <a:endParaRPr lang="en-US" dirty="0">
              <a:effectLst/>
            </a:endParaRPr>
          </a:p>
        </p:txBody>
      </p:sp>
    </p:spTree>
    <p:extLst>
      <p:ext uri="{BB962C8B-B14F-4D97-AF65-F5344CB8AC3E}">
        <p14:creationId xmlns:p14="http://schemas.microsoft.com/office/powerpoint/2010/main" val="15102948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6C6E970-EAB0-4B4A-A5B6-B35EDA0C35C6}"/>
              </a:ext>
            </a:extLst>
          </p:cNvPr>
          <p:cNvSpPr>
            <a:spLocks noGrp="1"/>
          </p:cNvSpPr>
          <p:nvPr>
            <p:ph type="title"/>
          </p:nvPr>
        </p:nvSpPr>
        <p:spPr/>
        <p:txBody>
          <a:bodyPr/>
          <a:lstStyle/>
          <a:p>
            <a:r>
              <a:rPr lang="de-DE" dirty="0" err="1">
                <a:cs typeface="Calibri Light"/>
              </a:rPr>
              <a:t>Nested</a:t>
            </a:r>
            <a:r>
              <a:rPr lang="de-DE" dirty="0">
                <a:cs typeface="Calibri Light"/>
              </a:rPr>
              <a:t> Collections</a:t>
            </a:r>
            <a:endParaRPr lang="de-DE" dirty="0" err="1"/>
          </a:p>
        </p:txBody>
      </p:sp>
      <p:sp>
        <p:nvSpPr>
          <p:cNvPr id="3" name="Foliennummernplatzhalter 2">
            <a:extLst>
              <a:ext uri="{FF2B5EF4-FFF2-40B4-BE49-F238E27FC236}">
                <a16:creationId xmlns=""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63</a:t>
            </a:fld>
            <a:endParaRPr lang="en-GB"/>
          </a:p>
        </p:txBody>
      </p:sp>
    </p:spTree>
    <p:extLst>
      <p:ext uri="{BB962C8B-B14F-4D97-AF65-F5344CB8AC3E}">
        <p14:creationId xmlns:p14="http://schemas.microsoft.com/office/powerpoint/2010/main" val="16314001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34D8175-2B0A-4E59-AE69-7AFDCCD0E3FD}"/>
              </a:ext>
            </a:extLst>
          </p:cNvPr>
          <p:cNvSpPr>
            <a:spLocks noGrp="1"/>
          </p:cNvSpPr>
          <p:nvPr>
            <p:ph type="title"/>
          </p:nvPr>
        </p:nvSpPr>
        <p:spPr/>
        <p:txBody>
          <a:bodyPr/>
          <a:lstStyle/>
          <a:p>
            <a:r>
              <a:rPr lang="de-DE" dirty="0" err="1">
                <a:cs typeface="Calibri Light"/>
              </a:rPr>
              <a:t>Nested</a:t>
            </a:r>
            <a:r>
              <a:rPr lang="de-DE" dirty="0">
                <a:cs typeface="Calibri Light"/>
              </a:rPr>
              <a:t> Collections</a:t>
            </a:r>
            <a:endParaRPr lang="de-DE" dirty="0"/>
          </a:p>
        </p:txBody>
      </p:sp>
      <p:sp>
        <p:nvSpPr>
          <p:cNvPr id="5" name="Inhaltsplatzhalter 4">
            <a:extLst>
              <a:ext uri="{FF2B5EF4-FFF2-40B4-BE49-F238E27FC236}">
                <a16:creationId xmlns="" xmlns:a16="http://schemas.microsoft.com/office/drawing/2014/main" id="{05DC3944-6F5B-41E0-8F82-E7B375FD4097}"/>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put</a:t>
            </a:r>
            <a:r>
              <a:rPr lang="de-DE" dirty="0">
                <a:cs typeface="Calibri"/>
              </a:rPr>
              <a:t> different </a:t>
            </a:r>
            <a:r>
              <a:rPr lang="de-DE" dirty="0" err="1">
                <a:cs typeface="Calibri"/>
              </a:rPr>
              <a:t>collections</a:t>
            </a:r>
            <a:r>
              <a:rPr lang="de-DE" dirty="0">
                <a:cs typeface="Calibri"/>
              </a:rPr>
              <a:t> </a:t>
            </a:r>
            <a:r>
              <a:rPr lang="de-DE" dirty="0" err="1">
                <a:cs typeface="Calibri"/>
              </a:rPr>
              <a:t>inside</a:t>
            </a:r>
            <a:r>
              <a:rPr lang="de-DE" dirty="0">
                <a:cs typeface="Calibri"/>
              </a:rPr>
              <a:t> </a:t>
            </a:r>
            <a:r>
              <a:rPr lang="de-DE" dirty="0" err="1">
                <a:cs typeface="Calibri"/>
              </a:rPr>
              <a:t>one</a:t>
            </a:r>
            <a:r>
              <a:rPr lang="de-DE" dirty="0">
                <a:cs typeface="Calibri"/>
              </a:rPr>
              <a:t> </a:t>
            </a:r>
            <a:r>
              <a:rPr lang="de-DE" dirty="0" err="1">
                <a:cs typeface="Calibri"/>
              </a:rPr>
              <a:t>another</a:t>
            </a:r>
            <a:endParaRPr lang="de-DE">
              <a:solidFill>
                <a:schemeClr val="tx1"/>
              </a:solidFill>
              <a:cs typeface="Calibri"/>
            </a:endParaRPr>
          </a:p>
        </p:txBody>
      </p:sp>
      <p:sp>
        <p:nvSpPr>
          <p:cNvPr id="3" name="Foliennummernplatzhalter 2">
            <a:extLst>
              <a:ext uri="{FF2B5EF4-FFF2-40B4-BE49-F238E27FC236}">
                <a16:creationId xmlns=""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64</a:t>
            </a:fld>
            <a:endParaRPr lang="en-GB"/>
          </a:p>
        </p:txBody>
      </p:sp>
      <p:sp>
        <p:nvSpPr>
          <p:cNvPr id="7" name="Textfeld 6">
            <a:extLst>
              <a:ext uri="{FF2B5EF4-FFF2-40B4-BE49-F238E27FC236}">
                <a16:creationId xmlns="" xmlns:a16="http://schemas.microsoft.com/office/drawing/2014/main" id="{C73AA70C-62C8-4DDF-845F-EA64E52992CE}"/>
              </a:ext>
            </a:extLst>
          </p:cNvPr>
          <p:cNvSpPr txBox="1"/>
          <p:nvPr/>
        </p:nvSpPr>
        <p:spPr>
          <a:xfrm>
            <a:off x="1101301" y="2373697"/>
            <a:ext cx="10075650"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menu</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main</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pizza</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pasta</a:t>
            </a:r>
            <a:r>
              <a:rPr lang="de-DE" dirty="0" smtClean="0">
                <a:solidFill>
                  <a:srgbClr val="008000"/>
                </a:solidFill>
                <a:latin typeface="Consolas"/>
              </a:rPr>
              <a:t>'</a:t>
            </a:r>
            <a:r>
              <a:rPr lang="de-DE" b="1" dirty="0" smtClean="0">
                <a:solidFill>
                  <a:srgbClr val="000080"/>
                </a:solidFill>
                <a:latin typeface="Consolas"/>
              </a:rPr>
              <a:t>],</a:t>
            </a:r>
            <a:endParaRPr lang="de-DE" dirty="0" smtClean="0">
              <a:solidFill>
                <a:srgbClr val="000000"/>
              </a:solidFill>
              <a:latin typeface="Consolas"/>
            </a:endParaRPr>
          </a:p>
          <a:p>
            <a:r>
              <a:rPr lang="de-DE" dirty="0">
                <a:solidFill>
                  <a:srgbClr val="000000"/>
                </a:solidFill>
                <a:latin typeface="Consolas"/>
              </a:rPr>
              <a:t>	</a:t>
            </a:r>
            <a:r>
              <a:rPr lang="de-DE" dirty="0" smtClean="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dessert</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endParaRPr lang="de-DE" dirty="0" smtClean="0">
              <a:solidFill>
                <a:srgbClr val="000000"/>
              </a:solidFill>
              <a:latin typeface="Consolas"/>
            </a:endParaRPr>
          </a:p>
          <a:p>
            <a:r>
              <a:rPr lang="de-DE" b="1" dirty="0">
                <a:solidFill>
                  <a:srgbClr val="000000"/>
                </a:solidFill>
                <a:latin typeface="Consolas"/>
              </a:rPr>
              <a:t>	</a:t>
            </a:r>
            <a:r>
              <a:rPr lang="de-DE" b="1" dirty="0" smtClean="0">
                <a:solidFill>
                  <a:srgbClr val="000000"/>
                </a:solidFill>
                <a:latin typeface="Consolas"/>
              </a:rPr>
              <a:t>			</a:t>
            </a:r>
            <a:r>
              <a:rPr lang="de-DE" b="1" dirty="0" smtClean="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ice</a:t>
            </a:r>
            <a:r>
              <a:rPr lang="de-DE" dirty="0">
                <a:solidFill>
                  <a:srgbClr val="008000"/>
                </a:solidFill>
                <a:latin typeface="Consolas"/>
              </a:rPr>
              <a:t> </a:t>
            </a:r>
            <a:r>
              <a:rPr lang="de-DE" dirty="0" err="1">
                <a:solidFill>
                  <a:srgbClr val="008000"/>
                </a:solidFill>
                <a:latin typeface="Consolas"/>
              </a:rPr>
              <a:t>cream</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chocolate</a:t>
            </a:r>
            <a:r>
              <a:rPr lang="de-DE" dirty="0">
                <a:solidFill>
                  <a:srgbClr val="008000"/>
                </a:solidFill>
                <a:latin typeface="Consolas"/>
              </a:rPr>
              <a:t>'</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vanilla</a:t>
            </a:r>
            <a:r>
              <a:rPr lang="de-DE" dirty="0">
                <a:solidFill>
                  <a:srgbClr val="008000"/>
                </a:solidFill>
                <a:latin typeface="Consolas"/>
              </a:rPr>
              <a:t>'</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mousse</a:t>
            </a:r>
            <a:r>
              <a:rPr lang="de-DE" dirty="0">
                <a:solidFill>
                  <a:srgbClr val="008000"/>
                </a:solidFill>
                <a:latin typeface="Consolas"/>
              </a:rPr>
              <a:t> </a:t>
            </a:r>
            <a:r>
              <a:rPr lang="de-DE" dirty="0" smtClean="0">
                <a:solidFill>
                  <a:srgbClr val="008000"/>
                </a:solidFill>
                <a:latin typeface="Consolas"/>
              </a:rPr>
              <a:t>au </a:t>
            </a:r>
            <a:r>
              <a:rPr lang="de-DE" dirty="0" err="1" smtClean="0">
                <a:solidFill>
                  <a:srgbClr val="008000"/>
                </a:solidFill>
                <a:latin typeface="Consolas"/>
              </a:rPr>
              <a:t>chocolat</a:t>
            </a:r>
            <a:r>
              <a:rPr lang="de-DE" dirty="0" smtClean="0">
                <a:solidFill>
                  <a:srgbClr val="008000"/>
                </a:solidFill>
                <a:latin typeface="Consolas"/>
              </a:rPr>
              <a:t>‚</a:t>
            </a:r>
          </a:p>
          <a:p>
            <a:r>
              <a:rPr lang="de-DE" b="1" dirty="0">
                <a:solidFill>
                  <a:srgbClr val="008000"/>
                </a:solidFill>
                <a:latin typeface="Consolas"/>
              </a:rPr>
              <a:t>	</a:t>
            </a:r>
            <a:r>
              <a:rPr lang="de-DE" b="1" dirty="0" smtClean="0">
                <a:solidFill>
                  <a:srgbClr val="008000"/>
                </a:solidFill>
                <a:latin typeface="Consolas"/>
              </a:rPr>
              <a:t>	 </a:t>
            </a:r>
            <a:r>
              <a:rPr lang="de-DE" b="1" dirty="0" smtClean="0">
                <a:solidFill>
                  <a:srgbClr val="000080"/>
                </a:solidFill>
                <a:latin typeface="Consolas"/>
              </a:rPr>
              <a:t>]</a:t>
            </a:r>
            <a:endParaRPr lang="de-DE" dirty="0">
              <a:solidFill>
                <a:srgbClr val="000000"/>
              </a:solidFill>
              <a:latin typeface="Consolas"/>
            </a:endParaRPr>
          </a:p>
          <a:p>
            <a:r>
              <a:rPr lang="de-DE" b="1" dirty="0" smtClean="0">
                <a:solidFill>
                  <a:srgbClr val="000080"/>
                </a:solidFill>
                <a:latin typeface="Consolas"/>
              </a:rPr>
              <a:t>		}</a:t>
            </a:r>
            <a:r>
              <a:rPr lang="de-DE" dirty="0" smtClean="0">
                <a:solidFill>
                  <a:srgbClr val="000000"/>
                </a:solidFill>
                <a:latin typeface="Consolas"/>
              </a:rPr>
              <a:t> </a:t>
            </a: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menu</a:t>
            </a:r>
            <a:r>
              <a:rPr lang="de-DE" b="1" dirty="0">
                <a:solidFill>
                  <a:srgbClr val="000080"/>
                </a:solidFill>
                <a:latin typeface="Consolas"/>
              </a:rPr>
              <a:t>[</a:t>
            </a:r>
            <a:r>
              <a:rPr lang="de-DE" dirty="0">
                <a:solidFill>
                  <a:srgbClr val="008000"/>
                </a:solidFill>
                <a:latin typeface="Consolas"/>
              </a:rPr>
              <a:t>'</a:t>
            </a:r>
            <a:r>
              <a:rPr lang="de-DE" dirty="0" err="1">
                <a:solidFill>
                  <a:srgbClr val="008000"/>
                </a:solidFill>
                <a:latin typeface="Consolas"/>
              </a:rPr>
              <a:t>dessert</a:t>
            </a:r>
            <a:r>
              <a:rPr lang="de-DE" dirty="0">
                <a:solidFill>
                  <a:srgbClr val="008000"/>
                </a:solidFill>
                <a:latin typeface="Consolas"/>
              </a:rPr>
              <a:t>'</a:t>
            </a:r>
            <a:r>
              <a:rPr lang="de-DE" b="1" dirty="0">
                <a:solidFill>
                  <a:srgbClr val="000080"/>
                </a:solidFill>
                <a:latin typeface="Consolas"/>
              </a:rPr>
              <a:t>][</a:t>
            </a:r>
            <a:r>
              <a:rPr lang="de-DE" dirty="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9" name="Textfeld 8">
            <a:extLst>
              <a:ext uri="{FF2B5EF4-FFF2-40B4-BE49-F238E27FC236}">
                <a16:creationId xmlns="" xmlns:a16="http://schemas.microsoft.com/office/drawing/2014/main" id="{DCB6632F-BC21-460C-93D9-F14835E30E29}"/>
              </a:ext>
            </a:extLst>
          </p:cNvPr>
          <p:cNvSpPr txBox="1"/>
          <p:nvPr/>
        </p:nvSpPr>
        <p:spPr>
          <a:xfrm>
            <a:off x="1072546" y="4156494"/>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p>
          <a:p>
            <a:endParaRPr lang="de-DE" dirty="0">
              <a:cs typeface="Calibri"/>
            </a:endParaRPr>
          </a:p>
        </p:txBody>
      </p:sp>
      <p:sp>
        <p:nvSpPr>
          <p:cNvPr id="11" name="Textfeld 10">
            <a:extLst>
              <a:ext uri="{FF2B5EF4-FFF2-40B4-BE49-F238E27FC236}">
                <a16:creationId xmlns="" xmlns:a16="http://schemas.microsoft.com/office/drawing/2014/main" id="{D079609C-C700-4B8E-BD7F-171445DF46C5}"/>
              </a:ext>
            </a:extLst>
          </p:cNvPr>
          <p:cNvSpPr txBox="1"/>
          <p:nvPr/>
        </p:nvSpPr>
        <p:spPr>
          <a:xfrm>
            <a:off x="1101300" y="464532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mousse</a:t>
            </a:r>
            <a:r>
              <a:rPr lang="de-DE" dirty="0">
                <a:latin typeface="Consolas"/>
              </a:rPr>
              <a:t> au </a:t>
            </a:r>
            <a:r>
              <a:rPr lang="de-DE" dirty="0" err="1">
                <a:latin typeface="Consolas"/>
              </a:rPr>
              <a:t>chocolat</a:t>
            </a:r>
            <a:endParaRPr lang="de-DE" dirty="0" err="1"/>
          </a:p>
        </p:txBody>
      </p:sp>
    </p:spTree>
    <p:extLst>
      <p:ext uri="{BB962C8B-B14F-4D97-AF65-F5344CB8AC3E}">
        <p14:creationId xmlns:p14="http://schemas.microsoft.com/office/powerpoint/2010/main" val="8573027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6C6E970-EAB0-4B4A-A5B6-B35EDA0C35C6}"/>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err="1"/>
          </a:p>
        </p:txBody>
      </p:sp>
      <p:sp>
        <p:nvSpPr>
          <p:cNvPr id="3" name="Foliennummernplatzhalter 2">
            <a:extLst>
              <a:ext uri="{FF2B5EF4-FFF2-40B4-BE49-F238E27FC236}">
                <a16:creationId xmlns=""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65</a:t>
            </a:fld>
            <a:endParaRPr lang="en-GB"/>
          </a:p>
        </p:txBody>
      </p:sp>
    </p:spTree>
    <p:extLst>
      <p:ext uri="{BB962C8B-B14F-4D97-AF65-F5344CB8AC3E}">
        <p14:creationId xmlns:p14="http://schemas.microsoft.com/office/powerpoint/2010/main" val="15884015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a:p>
        </p:txBody>
      </p:sp>
      <p:sp>
        <p:nvSpPr>
          <p:cNvPr id="5" name="Inhaltsplatzhalter 4">
            <a:extLst>
              <a:ext uri="{FF2B5EF4-FFF2-40B4-BE49-F238E27FC236}">
                <a16:creationId xmlns="" xmlns:a16="http://schemas.microsoft.com/office/drawing/2014/main" id="{2CF319C0-4967-4B29-9CB0-87152BCA9D16}"/>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For</a:t>
            </a:r>
            <a:r>
              <a:rPr lang="de-DE" dirty="0">
                <a:cs typeface="Calibri"/>
              </a:rPr>
              <a:t> </a:t>
            </a:r>
            <a:r>
              <a:rPr lang="de-DE" dirty="0" err="1">
                <a:cs typeface="Calibri"/>
              </a:rPr>
              <a:t>some</a:t>
            </a:r>
            <a:r>
              <a:rPr lang="de-DE" dirty="0">
                <a:cs typeface="Calibri"/>
              </a:rPr>
              <a:t> </a:t>
            </a:r>
            <a:r>
              <a:rPr lang="de-DE" dirty="0" err="1">
                <a:cs typeface="Calibri"/>
              </a:rPr>
              <a:t>functions</a:t>
            </a:r>
            <a:r>
              <a:rPr lang="de-DE" dirty="0">
                <a:cs typeface="Calibri"/>
              </a:rPr>
              <a:t>, </a:t>
            </a:r>
            <a:r>
              <a:rPr lang="de-DE" dirty="0" err="1">
                <a:cs typeface="Calibri"/>
              </a:rPr>
              <a:t>we</a:t>
            </a:r>
            <a:r>
              <a:rPr lang="de-DE" dirty="0">
                <a:cs typeface="Calibri"/>
              </a:rPr>
              <a:t> </a:t>
            </a:r>
            <a:r>
              <a:rPr lang="de-DE" dirty="0" err="1">
                <a:cs typeface="Calibri"/>
              </a:rPr>
              <a:t>might</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hand</a:t>
            </a:r>
            <a:r>
              <a:rPr lang="de-DE" dirty="0">
                <a:cs typeface="Calibri"/>
              </a:rPr>
              <a:t> </a:t>
            </a:r>
            <a:r>
              <a:rPr lang="de-DE" dirty="0" err="1">
                <a:cs typeface="Calibri"/>
              </a:rPr>
              <a:t>over</a:t>
            </a:r>
            <a:r>
              <a:rPr lang="de-DE" dirty="0">
                <a:cs typeface="Calibri"/>
              </a:rPr>
              <a:t> a </a:t>
            </a:r>
            <a:r>
              <a:rPr lang="de-DE" dirty="0" err="1">
                <a:cs typeface="Calibri"/>
              </a:rPr>
              <a:t>sequence</a:t>
            </a:r>
            <a:r>
              <a:rPr lang="de-DE" dirty="0">
                <a:cs typeface="Calibri"/>
              </a:rPr>
              <a:t> </a:t>
            </a:r>
            <a:r>
              <a:rPr lang="de-DE" dirty="0" err="1">
                <a:cs typeface="Calibri"/>
              </a:rPr>
              <a:t>of</a:t>
            </a:r>
            <a:r>
              <a:rPr lang="de-DE" dirty="0">
                <a:cs typeface="Calibri"/>
              </a:rPr>
              <a:t> </a:t>
            </a:r>
            <a:r>
              <a:rPr lang="de-DE" dirty="0" err="1">
                <a:cs typeface="Calibri"/>
              </a:rPr>
              <a:t>arguments</a:t>
            </a:r>
            <a:r>
              <a:rPr lang="de-DE" dirty="0">
                <a:cs typeface="Calibri"/>
              </a:rPr>
              <a:t> </a:t>
            </a:r>
            <a:r>
              <a:rPr lang="de-DE" dirty="0" err="1">
                <a:cs typeface="Calibri"/>
              </a:rPr>
              <a:t>of</a:t>
            </a:r>
            <a:r>
              <a:rPr lang="de-DE" dirty="0">
                <a:cs typeface="Calibri"/>
              </a:rPr>
              <a:t> </a:t>
            </a:r>
            <a:r>
              <a:rPr lang="de-DE" dirty="0" err="1">
                <a:cs typeface="Calibri"/>
              </a:rPr>
              <a:t>previously</a:t>
            </a:r>
            <a:r>
              <a:rPr lang="de-DE" dirty="0">
                <a:cs typeface="Calibri"/>
              </a:rPr>
              <a:t> </a:t>
            </a:r>
            <a:r>
              <a:rPr lang="de-DE" dirty="0" err="1">
                <a:cs typeface="Calibri"/>
              </a:rPr>
              <a:t>unknown</a:t>
            </a:r>
            <a:r>
              <a:rPr lang="de-DE" dirty="0">
                <a:cs typeface="Calibri"/>
              </a:rPr>
              <a:t> </a:t>
            </a:r>
            <a:r>
              <a:rPr lang="de-DE" dirty="0" err="1">
                <a:cs typeface="Calibri"/>
              </a:rPr>
              <a:t>size</a:t>
            </a:r>
            <a:endParaRPr lang="de-DE" dirty="0">
              <a:cs typeface="Calibri"/>
            </a:endParaRPr>
          </a:p>
          <a:p>
            <a:pPr marL="383540" lvl="1"/>
            <a:r>
              <a:rPr lang="de-DE" dirty="0">
                <a:cs typeface="Calibri"/>
              </a:rPr>
              <a:t>Python </a:t>
            </a:r>
            <a:r>
              <a:rPr lang="de-DE" dirty="0" err="1">
                <a:cs typeface="Calibri"/>
              </a:rPr>
              <a:t>is</a:t>
            </a:r>
            <a:r>
              <a:rPr lang="de-DE" dirty="0">
                <a:cs typeface="Calibri"/>
              </a:rPr>
              <a:t> </a:t>
            </a:r>
            <a:r>
              <a:rPr lang="de-DE" dirty="0" err="1">
                <a:cs typeface="Calibri"/>
              </a:rPr>
              <a:t>there</a:t>
            </a:r>
            <a:r>
              <a:rPr lang="de-DE" dirty="0">
                <a:cs typeface="Calibri"/>
              </a:rPr>
              <a:t> </a:t>
            </a:r>
            <a:r>
              <a:rPr lang="de-DE" dirty="0" err="1">
                <a:cs typeface="Calibri"/>
              </a:rPr>
              <a:t>to</a:t>
            </a:r>
            <a:r>
              <a:rPr lang="de-DE" dirty="0">
                <a:cs typeface="Calibri"/>
              </a:rPr>
              <a:t> </a:t>
            </a:r>
            <a:r>
              <a:rPr lang="de-DE" dirty="0" err="1">
                <a:cs typeface="Calibri"/>
              </a:rPr>
              <a:t>help</a:t>
            </a:r>
            <a:r>
              <a:rPr lang="de-DE" dirty="0">
                <a:cs typeface="Calibri"/>
              </a:rPr>
              <a:t> </a:t>
            </a:r>
            <a:r>
              <a:rPr lang="de-DE" dirty="0" err="1">
                <a:cs typeface="Calibri"/>
              </a:rPr>
              <a:t>you</a:t>
            </a:r>
            <a:r>
              <a:rPr lang="de-DE" dirty="0">
                <a:cs typeface="Calibri"/>
              </a:rPr>
              <a:t> out</a:t>
            </a:r>
          </a:p>
          <a:p>
            <a:pPr marL="383540" lvl="1"/>
            <a:endParaRPr lang="de-DE" dirty="0">
              <a:cs typeface="Calibri"/>
            </a:endParaRPr>
          </a:p>
          <a:p>
            <a:pPr marL="383540" lvl="1"/>
            <a:endParaRPr lang="de-DE" dirty="0">
              <a:cs typeface="Calibri"/>
            </a:endParaRPr>
          </a:p>
          <a:p>
            <a:pPr marL="182245" indent="-182245"/>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indicate</a:t>
            </a:r>
            <a:r>
              <a:rPr lang="de-DE" dirty="0">
                <a:cs typeface="Calibri"/>
              </a:rPr>
              <a:t> a variable </a:t>
            </a:r>
            <a:r>
              <a:rPr lang="de-DE" dirty="0" err="1">
                <a:cs typeface="Calibri"/>
              </a:rPr>
              <a:t>number</a:t>
            </a:r>
            <a:r>
              <a:rPr lang="de-DE" dirty="0">
                <a:cs typeface="Calibri"/>
              </a:rPr>
              <a:t> </a:t>
            </a:r>
            <a:r>
              <a:rPr lang="de-DE" dirty="0" err="1">
                <a:cs typeface="Calibri"/>
              </a:rPr>
              <a:t>of</a:t>
            </a:r>
            <a:r>
              <a:rPr lang="de-DE" dirty="0">
                <a:cs typeface="Calibri"/>
              </a:rPr>
              <a:t> </a:t>
            </a:r>
            <a:r>
              <a:rPr lang="de-DE" dirty="0" err="1">
                <a:cs typeface="Calibri"/>
              </a:rPr>
              <a:t>arguments</a:t>
            </a:r>
            <a:r>
              <a:rPr lang="de-DE" dirty="0">
                <a:cs typeface="Calibri"/>
              </a:rPr>
              <a:t> </a:t>
            </a:r>
            <a:r>
              <a:rPr lang="de-DE" dirty="0" err="1">
                <a:cs typeface="Calibri"/>
              </a:rPr>
              <a:t>by</a:t>
            </a:r>
            <a:r>
              <a:rPr lang="de-DE" dirty="0">
                <a:cs typeface="Calibri"/>
              </a:rPr>
              <a:t> </a:t>
            </a:r>
            <a:r>
              <a:rPr lang="de-DE" dirty="0" err="1">
                <a:cs typeface="Calibri"/>
              </a:rPr>
              <a:t>putting</a:t>
            </a:r>
            <a:r>
              <a:rPr lang="de-DE" dirty="0">
                <a:cs typeface="Calibri"/>
              </a:rPr>
              <a:t> a * in front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parameter</a:t>
            </a:r>
            <a:r>
              <a:rPr lang="de-DE" dirty="0">
                <a:cs typeface="Calibri"/>
              </a:rPr>
              <a:t> </a:t>
            </a:r>
            <a:r>
              <a:rPr lang="de-DE" dirty="0" err="1">
                <a:cs typeface="Calibri"/>
              </a:rPr>
              <a:t>name</a:t>
            </a:r>
            <a:endParaRPr lang="de-DE" dirty="0">
              <a:cs typeface="Calibri"/>
            </a:endParaRPr>
          </a:p>
          <a:p>
            <a:pPr marL="383540" lvl="1"/>
            <a:r>
              <a:rPr lang="de-DE" dirty="0">
                <a:cs typeface="Calibri"/>
              </a:rPr>
              <a:t>This </a:t>
            </a:r>
            <a:r>
              <a:rPr lang="de-DE" dirty="0" err="1">
                <a:cs typeface="Calibri"/>
              </a:rPr>
              <a:t>way</a:t>
            </a:r>
            <a:r>
              <a:rPr lang="de-DE" dirty="0">
                <a:cs typeface="Calibri"/>
              </a:rPr>
              <a:t>, Python will </a:t>
            </a:r>
            <a:r>
              <a:rPr lang="de-DE" dirty="0" err="1">
                <a:cs typeface="Calibri"/>
              </a:rPr>
              <a:t>recognize</a:t>
            </a:r>
            <a:r>
              <a:rPr lang="de-DE" dirty="0">
                <a:cs typeface="Calibri"/>
              </a:rPr>
              <a:t> all </a:t>
            </a:r>
            <a:r>
              <a:rPr lang="de-DE" dirty="0" err="1">
                <a:cs typeface="Calibri"/>
              </a:rPr>
              <a:t>given</a:t>
            </a:r>
            <a:r>
              <a:rPr lang="de-DE" dirty="0">
                <a:cs typeface="Calibri"/>
              </a:rPr>
              <a:t>, </a:t>
            </a:r>
            <a:r>
              <a:rPr lang="de-DE" dirty="0" err="1">
                <a:cs typeface="Calibri"/>
              </a:rPr>
              <a:t>unnamed</a:t>
            </a:r>
            <a:r>
              <a:rPr lang="de-DE" dirty="0">
                <a:cs typeface="Calibri"/>
              </a:rPr>
              <a:t> </a:t>
            </a:r>
            <a:r>
              <a:rPr lang="de-DE" dirty="0" err="1">
                <a:cs typeface="Calibri"/>
              </a:rPr>
              <a:t>parameters</a:t>
            </a:r>
            <a:r>
              <a:rPr lang="de-DE" dirty="0">
                <a:cs typeface="Calibri"/>
              </a:rPr>
              <a:t> at </a:t>
            </a:r>
            <a:r>
              <a:rPr lang="de-DE" dirty="0" err="1">
                <a:cs typeface="Calibri"/>
              </a:rPr>
              <a:t>this</a:t>
            </a:r>
            <a:r>
              <a:rPr lang="de-DE" dirty="0">
                <a:cs typeface="Calibri"/>
              </a:rPr>
              <a:t> </a:t>
            </a:r>
            <a:r>
              <a:rPr lang="de-DE" dirty="0" err="1">
                <a:cs typeface="Calibri"/>
              </a:rPr>
              <a:t>position</a:t>
            </a:r>
            <a:r>
              <a:rPr lang="de-DE" dirty="0">
                <a:cs typeface="Calibri"/>
              </a:rPr>
              <a:t> </a:t>
            </a:r>
            <a:r>
              <a:rPr lang="de-DE" dirty="0" err="1">
                <a:cs typeface="Calibri"/>
              </a:rPr>
              <a:t>as</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t>
            </a:r>
            <a:r>
              <a:rPr lang="de-DE" dirty="0" err="1">
                <a:latin typeface="Consolas"/>
                <a:cs typeface="Calibri"/>
              </a:rPr>
              <a:t>args</a:t>
            </a:r>
            <a:r>
              <a:rPr lang="de-DE" dirty="0">
                <a:latin typeface="Consolas"/>
                <a:cs typeface="Calibri"/>
              </a:rPr>
              <a:t> </a:t>
            </a:r>
            <a:r>
              <a:rPr lang="de-DE" dirty="0">
                <a:latin typeface="Calibri Light"/>
                <a:cs typeface="Calibri Light"/>
              </a:rPr>
              <a:t>and </a:t>
            </a:r>
            <a:r>
              <a:rPr lang="de-DE" dirty="0" err="1">
                <a:latin typeface="Calibri Light"/>
                <a:cs typeface="Calibri Light"/>
              </a:rPr>
              <a:t>merge</a:t>
            </a:r>
            <a:r>
              <a:rPr lang="de-DE" dirty="0">
                <a:latin typeface="Calibri Light"/>
                <a:cs typeface="Calibri Light"/>
              </a:rPr>
              <a:t> </a:t>
            </a:r>
            <a:r>
              <a:rPr lang="de-DE" dirty="0" err="1">
                <a:latin typeface="Calibri Light"/>
                <a:cs typeface="Calibri Light"/>
              </a:rPr>
              <a:t>them</a:t>
            </a:r>
            <a:r>
              <a:rPr lang="de-DE" dirty="0">
                <a:latin typeface="Calibri Light"/>
                <a:cs typeface="Calibri Light"/>
              </a:rPr>
              <a:t> all </a:t>
            </a:r>
            <a:r>
              <a:rPr lang="de-DE" dirty="0" err="1">
                <a:latin typeface="Calibri Light"/>
                <a:cs typeface="Calibri Light"/>
              </a:rPr>
              <a:t>into</a:t>
            </a:r>
            <a:r>
              <a:rPr lang="de-DE" dirty="0">
                <a:latin typeface="Calibri Light"/>
                <a:cs typeface="Calibri Light"/>
              </a:rPr>
              <a:t> a </a:t>
            </a:r>
            <a:r>
              <a:rPr lang="de-DE" dirty="0" err="1">
                <a:latin typeface="Calibri Light"/>
                <a:cs typeface="Calibri Light"/>
              </a:rPr>
              <a:t>tuple</a:t>
            </a:r>
            <a:r>
              <a:rPr lang="de-DE" dirty="0">
                <a:latin typeface="Calibri Light"/>
                <a:cs typeface="Calibri Light"/>
              </a:rPr>
              <a:t> in </a:t>
            </a:r>
            <a:r>
              <a:rPr lang="de-DE" dirty="0" err="1">
                <a:latin typeface="Calibri Light"/>
                <a:cs typeface="Calibri Light"/>
              </a:rPr>
              <a:t>the</a:t>
            </a:r>
            <a:r>
              <a:rPr lang="de-DE" dirty="0">
                <a:latin typeface="Calibri Light"/>
                <a:cs typeface="Calibri Light"/>
              </a:rPr>
              <a:t> </a:t>
            </a:r>
            <a:r>
              <a:rPr lang="de-DE" dirty="0" err="1">
                <a:latin typeface="Calibri Light"/>
                <a:cs typeface="Calibri Light"/>
              </a:rPr>
              <a:t>function</a:t>
            </a:r>
          </a:p>
        </p:txBody>
      </p:sp>
      <p:sp>
        <p:nvSpPr>
          <p:cNvPr id="3" name="Foliennummernplatzhalter 2">
            <a:extLst>
              <a:ext uri="{FF2B5EF4-FFF2-40B4-BE49-F238E27FC236}">
                <a16:creationId xmlns=""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66</a:t>
            </a:fld>
            <a:endParaRPr lang="en-GB"/>
          </a:p>
        </p:txBody>
      </p:sp>
      <p:sp>
        <p:nvSpPr>
          <p:cNvPr id="10" name="Textfeld 9">
            <a:extLst>
              <a:ext uri="{FF2B5EF4-FFF2-40B4-BE49-F238E27FC236}">
                <a16:creationId xmlns="" xmlns:a16="http://schemas.microsoft.com/office/drawing/2014/main" id="{6BF803CB-CD60-46D8-BC51-8ECC880B3984}"/>
              </a:ext>
            </a:extLst>
          </p:cNvPr>
          <p:cNvSpPr txBox="1"/>
          <p:nvPr/>
        </p:nvSpPr>
        <p:spPr>
          <a:xfrm>
            <a:off x="1101301" y="3135696"/>
            <a:ext cx="100756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def</a:t>
            </a:r>
            <a:r>
              <a:rPr lang="de-DE" dirty="0">
                <a:solidFill>
                  <a:srgbClr val="000000"/>
                </a:solidFill>
                <a:latin typeface="Consolas"/>
              </a:rPr>
              <a:t> </a:t>
            </a:r>
            <a:r>
              <a:rPr lang="de-DE" b="1" dirty="0" err="1">
                <a:solidFill>
                  <a:srgbClr val="800000"/>
                </a:solidFill>
                <a:latin typeface="Consolas"/>
              </a:rPr>
              <a:t>func</a:t>
            </a:r>
            <a:r>
              <a:rPr lang="de-DE" b="1" dirty="0">
                <a:solidFill>
                  <a:srgbClr val="000080"/>
                </a:solidFill>
                <a:latin typeface="Consolas"/>
              </a:rPr>
              <a:t>(*</a:t>
            </a:r>
            <a:r>
              <a:rPr lang="de-DE" dirty="0" err="1">
                <a:solidFill>
                  <a:srgbClr val="000000"/>
                </a:solidFill>
                <a:latin typeface="Consolas"/>
              </a:rPr>
              <a:t>args</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err="1">
                <a:solidFill>
                  <a:srgbClr val="000000"/>
                </a:solidFill>
                <a:latin typeface="Consolas"/>
              </a:rPr>
              <a:t>kwargs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31778623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endParaRPr lang="de-DE" dirty="0"/>
          </a:p>
        </p:txBody>
      </p:sp>
      <p:sp>
        <p:nvSpPr>
          <p:cNvPr id="5" name="Inhaltsplatzhalter 4">
            <a:extLst>
              <a:ext uri="{FF2B5EF4-FFF2-40B4-BE49-F238E27FC236}">
                <a16:creationId xmlns="" xmlns:a16="http://schemas.microsoft.com/office/drawing/2014/main" id="{2CF319C0-4967-4B29-9CB0-87152BCA9D16}"/>
              </a:ext>
            </a:extLst>
          </p:cNvPr>
          <p:cNvSpPr>
            <a:spLocks noGrp="1"/>
          </p:cNvSpPr>
          <p:nvPr>
            <p:ph idx="1"/>
          </p:nvPr>
        </p:nvSpPr>
        <p:spPr/>
        <p:txBody>
          <a:bodyPr vert="horz" lIns="0" tIns="45720" rIns="0" bIns="45720" rtlCol="0" anchor="t">
            <a:normAutofit/>
          </a:bodyPr>
          <a:lstStyle/>
          <a:p>
            <a:pPr marL="182245" indent="-182245"/>
            <a:endParaRPr lang="de-DE" dirty="0">
              <a:cs typeface="Calibri"/>
            </a:endParaRPr>
          </a:p>
          <a:p>
            <a:pPr marL="182245" indent="-182245"/>
            <a:r>
              <a:rPr lang="de-DE" dirty="0">
                <a:cs typeface="Calibri"/>
              </a:rPr>
              <a:t>By </a:t>
            </a:r>
            <a:r>
              <a:rPr lang="de-DE" dirty="0" err="1">
                <a:cs typeface="Calibri"/>
              </a:rPr>
              <a:t>using</a:t>
            </a:r>
            <a:r>
              <a:rPr lang="de-DE" dirty="0">
                <a:cs typeface="Calibri"/>
              </a:rPr>
              <a:t> a ** </a:t>
            </a:r>
            <a:r>
              <a:rPr lang="de-DE" dirty="0" err="1">
                <a:cs typeface="Calibri"/>
              </a:rPr>
              <a:t>instead</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indicate</a:t>
            </a:r>
            <a:r>
              <a:rPr lang="de-DE" dirty="0">
                <a:cs typeface="Calibri"/>
              </a:rPr>
              <a:t> </a:t>
            </a:r>
            <a:r>
              <a:rPr lang="de-DE" dirty="0" err="1">
                <a:cs typeface="Calibri"/>
              </a:rPr>
              <a:t>that</a:t>
            </a:r>
            <a:r>
              <a:rPr lang="de-DE" dirty="0">
                <a:cs typeface="Calibri"/>
              </a:rPr>
              <a:t> a </a:t>
            </a:r>
            <a:r>
              <a:rPr lang="de-DE" dirty="0" err="1">
                <a:cs typeface="Calibri"/>
              </a:rPr>
              <a:t>sequence</a:t>
            </a:r>
            <a:r>
              <a:rPr lang="de-DE" dirty="0">
                <a:cs typeface="Calibri"/>
              </a:rPr>
              <a:t> </a:t>
            </a:r>
            <a:r>
              <a:rPr lang="de-DE" dirty="0" err="1">
                <a:cs typeface="Calibri"/>
              </a:rPr>
              <a:t>of</a:t>
            </a:r>
            <a:r>
              <a:rPr lang="de-DE" dirty="0">
                <a:cs typeface="Calibri"/>
              </a:rPr>
              <a:t> </a:t>
            </a:r>
            <a:r>
              <a:rPr lang="de-DE" i="1" dirty="0" err="1">
                <a:cs typeface="Calibri"/>
              </a:rPr>
              <a:t>keyword</a:t>
            </a:r>
            <a:r>
              <a:rPr lang="de-DE" i="1" dirty="0">
                <a:cs typeface="Calibri"/>
              </a:rPr>
              <a:t> </a:t>
            </a:r>
            <a:r>
              <a:rPr lang="de-DE" i="1" dirty="0" err="1">
                <a:cs typeface="Calibri"/>
              </a:rPr>
              <a:t>arguments</a:t>
            </a:r>
            <a:r>
              <a:rPr lang="de-DE" dirty="0">
                <a:cs typeface="Calibri"/>
              </a:rPr>
              <a:t> </a:t>
            </a:r>
            <a:r>
              <a:rPr lang="de-DE" dirty="0" err="1">
                <a:cs typeface="Calibri"/>
              </a:rPr>
              <a:t>is</a:t>
            </a:r>
            <a:r>
              <a:rPr lang="de-DE" dirty="0">
                <a:cs typeface="Calibri"/>
              </a:rPr>
              <a:t> </a:t>
            </a:r>
            <a:r>
              <a:rPr lang="de-DE" dirty="0" err="1">
                <a:cs typeface="Calibri"/>
              </a:rPr>
              <a:t>passed</a:t>
            </a:r>
          </a:p>
          <a:p>
            <a:pPr marL="383540" lvl="1"/>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call</a:t>
            </a:r>
            <a:r>
              <a:rPr lang="de-DE" dirty="0">
                <a:latin typeface="Calibri"/>
                <a:cs typeface="Calibri"/>
              </a:rPr>
              <a:t> </a:t>
            </a:r>
            <a:r>
              <a:rPr lang="de-DE" dirty="0" err="1">
                <a:latin typeface="Calibri"/>
                <a:cs typeface="Calibri"/>
              </a:rPr>
              <a:t>these</a:t>
            </a:r>
            <a:r>
              <a:rPr lang="de-DE" dirty="0">
                <a:latin typeface="Calibri"/>
                <a:cs typeface="Calibri"/>
              </a:rPr>
              <a:t> </a:t>
            </a:r>
            <a:r>
              <a:rPr lang="de-DE" dirty="0" err="1">
                <a:latin typeface="Calibri"/>
                <a:cs typeface="Calibri"/>
              </a:rPr>
              <a:t>by</a:t>
            </a:r>
            <a:r>
              <a:rPr lang="de-DE" dirty="0">
                <a:latin typeface="Calibri"/>
                <a:cs typeface="Calibri"/>
              </a:rPr>
              <a:t> a </a:t>
            </a:r>
            <a:r>
              <a:rPr lang="de-DE" dirty="0" err="1">
                <a:latin typeface="Calibri"/>
                <a:cs typeface="Calibri"/>
              </a:rPr>
              <a:t>name</a:t>
            </a:r>
            <a:r>
              <a:rPr lang="de-DE" dirty="0">
                <a:latin typeface="Calibri"/>
                <a:cs typeface="Calibri"/>
              </a:rPr>
              <a:t>/</a:t>
            </a:r>
            <a:r>
              <a:rPr lang="de-DE" dirty="0" err="1">
                <a:latin typeface="Calibri"/>
                <a:cs typeface="Calibri"/>
              </a:rPr>
              <a:t>keyword</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call</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recognize</a:t>
            </a:r>
            <a:r>
              <a:rPr lang="de-DE" dirty="0">
                <a:latin typeface="Calibri"/>
                <a:cs typeface="Calibri"/>
              </a:rPr>
              <a:t> </a:t>
            </a:r>
            <a:r>
              <a:rPr lang="de-DE" dirty="0" err="1">
                <a:latin typeface="Calibri"/>
                <a:cs typeface="Calibri"/>
              </a:rPr>
              <a:t>they</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alibri"/>
                <a:cs typeface="Calibri"/>
              </a:rPr>
              <a:t>part</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onsolas"/>
                <a:cs typeface="Calibri"/>
              </a:rPr>
              <a:t>kwargs</a:t>
            </a:r>
          </a:p>
          <a:p>
            <a:pPr marL="182245" indent="-182245"/>
            <a:r>
              <a:rPr lang="de-DE" dirty="0">
                <a:latin typeface="Calibri"/>
                <a:cs typeface="Calibri"/>
              </a:rPr>
              <a:t>This </a:t>
            </a:r>
            <a:r>
              <a:rPr lang="de-DE" dirty="0" err="1">
                <a:latin typeface="Calibri"/>
                <a:cs typeface="Calibri"/>
              </a:rPr>
              <a:t>sequence</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onsolas"/>
                <a:cs typeface="Calibri"/>
              </a:rPr>
              <a:t>kwargs</a:t>
            </a:r>
            <a:r>
              <a:rPr lang="de-DE" dirty="0">
                <a:latin typeface="Consolas"/>
                <a:cs typeface="Calibri"/>
              </a:rPr>
              <a:t> </a:t>
            </a:r>
            <a:r>
              <a:rPr lang="de-DE" dirty="0">
                <a:latin typeface="Calibri"/>
                <a:cs typeface="Calibri"/>
              </a:rPr>
              <a:t>will </a:t>
            </a:r>
            <a:r>
              <a:rPr lang="de-DE" dirty="0" err="1">
                <a:latin typeface="Calibri"/>
                <a:cs typeface="Calibri"/>
              </a:rPr>
              <a:t>be</a:t>
            </a:r>
            <a:r>
              <a:rPr lang="de-DE" dirty="0">
                <a:latin typeface="Calibri"/>
                <a:cs typeface="Calibri"/>
              </a:rPr>
              <a:t> </a:t>
            </a:r>
            <a:r>
              <a:rPr lang="de-DE" dirty="0" err="1">
                <a:latin typeface="Calibri"/>
                <a:cs typeface="Calibri"/>
              </a:rPr>
              <a:t>interpreted</a:t>
            </a:r>
            <a:r>
              <a:rPr lang="de-DE" dirty="0">
                <a:latin typeface="Calibri"/>
                <a:cs typeface="Calibri"/>
              </a:rPr>
              <a:t> </a:t>
            </a:r>
            <a:r>
              <a:rPr lang="de-DE" dirty="0" err="1">
                <a:latin typeface="Calibri"/>
                <a:cs typeface="Calibri"/>
              </a:rPr>
              <a:t>as</a:t>
            </a:r>
            <a:r>
              <a:rPr lang="de-DE" dirty="0">
                <a:latin typeface="Calibri"/>
                <a:cs typeface="Calibri"/>
              </a:rPr>
              <a:t> a </a:t>
            </a:r>
            <a:r>
              <a:rPr lang="de-DE" dirty="0" err="1">
                <a:latin typeface="Calibri"/>
                <a:cs typeface="Calibri"/>
              </a:rPr>
              <a:t>dictionary</a:t>
            </a:r>
          </a:p>
          <a:p>
            <a:pPr marL="383540" lvl="1"/>
            <a:r>
              <a:rPr lang="de-DE" dirty="0" err="1">
                <a:latin typeface="Calibri"/>
                <a:cs typeface="Calibri"/>
              </a:rPr>
              <a:t>With</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mapping</a:t>
            </a:r>
            <a:r>
              <a:rPr lang="de-DE" dirty="0">
                <a:latin typeface="Calibri"/>
                <a:cs typeface="Calibri"/>
              </a:rPr>
              <a:t> </a:t>
            </a:r>
            <a:r>
              <a:rPr lang="de-DE" dirty="0" err="1">
                <a:latin typeface="Calibri"/>
                <a:cs typeface="Calibri"/>
              </a:rPr>
              <a:t>being</a:t>
            </a:r>
            <a:r>
              <a:rPr lang="de-DE" dirty="0">
                <a:latin typeface="Calibri"/>
                <a:cs typeface="Calibri"/>
              </a:rPr>
              <a:t> </a:t>
            </a:r>
            <a:r>
              <a:rPr lang="de-DE" dirty="0" err="1">
                <a:latin typeface="Consolas"/>
                <a:cs typeface="Calibri"/>
              </a:rPr>
              <a:t>keyword</a:t>
            </a:r>
            <a:r>
              <a:rPr lang="de-DE" dirty="0">
                <a:latin typeface="Consolas"/>
                <a:cs typeface="Calibri"/>
              </a:rPr>
              <a:t> : </a:t>
            </a:r>
            <a:r>
              <a:rPr lang="de-DE" dirty="0" err="1">
                <a:latin typeface="Consolas"/>
                <a:cs typeface="Calibri"/>
              </a:rPr>
              <a:t>value</a:t>
            </a:r>
          </a:p>
          <a:p>
            <a:pPr marL="383540" lvl="1"/>
            <a:endParaRPr lang="de-DE" dirty="0">
              <a:latin typeface="Consolas"/>
              <a:cs typeface="Calibri"/>
            </a:endParaRPr>
          </a:p>
          <a:p>
            <a:pPr marL="182245" indent="-182245"/>
            <a:r>
              <a:rPr lang="de-DE" dirty="0" err="1">
                <a:latin typeface="Calibri"/>
                <a:cs typeface="Calibri"/>
              </a:rPr>
              <a:t>Let's</a:t>
            </a:r>
            <a:r>
              <a:rPr lang="de-DE" dirty="0">
                <a:latin typeface="Calibri"/>
                <a:cs typeface="Calibri"/>
              </a:rPr>
              <a:t> </a:t>
            </a:r>
            <a:r>
              <a:rPr lang="de-DE" dirty="0" err="1">
                <a:latin typeface="Calibri"/>
                <a:cs typeface="Calibri"/>
              </a:rPr>
              <a:t>see</a:t>
            </a:r>
            <a:r>
              <a:rPr lang="de-DE" dirty="0">
                <a:latin typeface="Calibri"/>
                <a:cs typeface="Calibri"/>
              </a:rPr>
              <a:t> an </a:t>
            </a:r>
            <a:r>
              <a:rPr lang="de-DE" dirty="0" err="1">
                <a:latin typeface="Calibri"/>
                <a:cs typeface="Calibri"/>
              </a:rPr>
              <a:t>example</a:t>
            </a:r>
            <a:r>
              <a:rPr lang="de-DE" dirty="0">
                <a:latin typeface="Calibri"/>
                <a:cs typeface="Calibri"/>
              </a:rPr>
              <a:t>!</a:t>
            </a:r>
            <a:endParaRPr lang="de-DE" dirty="0">
              <a:latin typeface="Consolas"/>
              <a:cs typeface="Calibri"/>
            </a:endParaRPr>
          </a:p>
        </p:txBody>
      </p:sp>
      <p:sp>
        <p:nvSpPr>
          <p:cNvPr id="3" name="Foliennummernplatzhalter 2">
            <a:extLst>
              <a:ext uri="{FF2B5EF4-FFF2-40B4-BE49-F238E27FC236}">
                <a16:creationId xmlns=""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67</a:t>
            </a:fld>
            <a:endParaRPr lang="en-GB"/>
          </a:p>
        </p:txBody>
      </p:sp>
      <p:sp>
        <p:nvSpPr>
          <p:cNvPr id="10" name="Textfeld 9">
            <a:extLst>
              <a:ext uri="{FF2B5EF4-FFF2-40B4-BE49-F238E27FC236}">
                <a16:creationId xmlns="" xmlns:a16="http://schemas.microsoft.com/office/drawing/2014/main" id="{6BF803CB-CD60-46D8-BC51-8ECC880B3984}"/>
              </a:ext>
            </a:extLst>
          </p:cNvPr>
          <p:cNvSpPr txBox="1"/>
          <p:nvPr/>
        </p:nvSpPr>
        <p:spPr>
          <a:xfrm>
            <a:off x="1101301" y="1913621"/>
            <a:ext cx="1007565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FF"/>
                </a:solidFill>
                <a:latin typeface="Consolas"/>
              </a:rPr>
              <a:t>def</a:t>
            </a:r>
            <a:r>
              <a:rPr lang="de-DE" dirty="0">
                <a:solidFill>
                  <a:srgbClr val="000000"/>
                </a:solidFill>
                <a:latin typeface="Consolas"/>
              </a:rPr>
              <a:t> </a:t>
            </a:r>
            <a:r>
              <a:rPr lang="de-DE" b="1" dirty="0" err="1">
                <a:solidFill>
                  <a:srgbClr val="800000"/>
                </a:solidFill>
                <a:latin typeface="Consolas"/>
              </a:rPr>
              <a:t>func</a:t>
            </a:r>
            <a:r>
              <a:rPr lang="de-DE" b="1" dirty="0">
                <a:solidFill>
                  <a:srgbClr val="000080"/>
                </a:solidFill>
                <a:latin typeface="Consolas"/>
              </a:rPr>
              <a:t>(*</a:t>
            </a:r>
            <a:r>
              <a:rPr lang="de-DE" dirty="0" err="1">
                <a:solidFill>
                  <a:srgbClr val="000000"/>
                </a:solidFill>
                <a:latin typeface="Consolas"/>
              </a:rPr>
              <a:t>args</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err="1">
                <a:solidFill>
                  <a:srgbClr val="000000"/>
                </a:solidFill>
                <a:latin typeface="Consolas"/>
              </a:rPr>
              <a:t>kwargs</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Tree>
    <p:extLst>
      <p:ext uri="{BB962C8B-B14F-4D97-AF65-F5344CB8AC3E}">
        <p14:creationId xmlns:p14="http://schemas.microsoft.com/office/powerpoint/2010/main" val="24454111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34D8175-2B0A-4E59-AE69-7AFDCCD0E3FD}"/>
              </a:ext>
            </a:extLst>
          </p:cNvPr>
          <p:cNvSpPr>
            <a:spLocks noGrp="1"/>
          </p:cNvSpPr>
          <p:nvPr>
            <p:ph type="title"/>
          </p:nvPr>
        </p:nvSpPr>
        <p:spPr/>
        <p:txBody>
          <a:bodyPr/>
          <a:lstStyle/>
          <a:p>
            <a:r>
              <a:rPr lang="de-DE" dirty="0" err="1">
                <a:cs typeface="Calibri Light"/>
              </a:rPr>
              <a:t>Function</a:t>
            </a:r>
            <a:r>
              <a:rPr lang="de-DE" dirty="0">
                <a:cs typeface="Calibri Light"/>
              </a:rPr>
              <a:t> Arguments and Collections</a:t>
            </a:r>
          </a:p>
        </p:txBody>
      </p:sp>
      <p:sp>
        <p:nvSpPr>
          <p:cNvPr id="3" name="Foliennummernplatzhalter 2">
            <a:extLst>
              <a:ext uri="{FF2B5EF4-FFF2-40B4-BE49-F238E27FC236}">
                <a16:creationId xmlns="" xmlns:a16="http://schemas.microsoft.com/office/drawing/2014/main" id="{3ADED61F-BF1F-4863-8861-9E84DC6E7AA6}"/>
              </a:ext>
            </a:extLst>
          </p:cNvPr>
          <p:cNvSpPr>
            <a:spLocks noGrp="1"/>
          </p:cNvSpPr>
          <p:nvPr>
            <p:ph type="sldNum" sz="quarter" idx="12"/>
          </p:nvPr>
        </p:nvSpPr>
        <p:spPr/>
        <p:txBody>
          <a:bodyPr/>
          <a:lstStyle/>
          <a:p>
            <a:fld id="{89C4E583-6443-4199-AF95-A2ECCC288D48}" type="slidenum">
              <a:rPr lang="en-GB" smtClean="0"/>
              <a:t>68</a:t>
            </a:fld>
            <a:endParaRPr lang="en-GB"/>
          </a:p>
        </p:txBody>
      </p:sp>
      <p:sp>
        <p:nvSpPr>
          <p:cNvPr id="7" name="Textfeld 6">
            <a:extLst>
              <a:ext uri="{FF2B5EF4-FFF2-40B4-BE49-F238E27FC236}">
                <a16:creationId xmlns="" xmlns:a16="http://schemas.microsoft.com/office/drawing/2014/main" id="{C73AA70C-62C8-4DDF-845F-EA64E52992CE}"/>
              </a:ext>
            </a:extLst>
          </p:cNvPr>
          <p:cNvSpPr txBox="1"/>
          <p:nvPr/>
        </p:nvSpPr>
        <p:spPr>
          <a:xfrm>
            <a:off x="1101301" y="1856112"/>
            <a:ext cx="10075650"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rgbClr val="0000FF"/>
                </a:solidFill>
                <a:latin typeface="Consolas"/>
              </a:rPr>
              <a:t>def</a:t>
            </a:r>
            <a:r>
              <a:rPr lang="en-US" dirty="0">
                <a:solidFill>
                  <a:srgbClr val="000000"/>
                </a:solidFill>
                <a:latin typeface="Consolas"/>
              </a:rPr>
              <a:t> </a:t>
            </a:r>
            <a:r>
              <a:rPr lang="en-US" b="1" dirty="0">
                <a:solidFill>
                  <a:srgbClr val="800000"/>
                </a:solidFill>
                <a:latin typeface="Consolas"/>
              </a:rPr>
              <a:t>calculator</a:t>
            </a:r>
            <a:r>
              <a:rPr lang="en-US" b="1" dirty="0">
                <a:solidFill>
                  <a:srgbClr val="000080"/>
                </a:solidFill>
                <a:latin typeface="Consolas"/>
              </a:rPr>
              <a:t>(*</a:t>
            </a:r>
            <a:r>
              <a:rPr lang="en-US" dirty="0" err="1">
                <a:solidFill>
                  <a:srgbClr val="000000"/>
                </a:solidFill>
                <a:latin typeface="Consolas"/>
              </a:rPr>
              <a:t>args</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err="1">
                <a:solidFill>
                  <a:srgbClr val="000000"/>
                </a:solidFill>
                <a:latin typeface="Consolas"/>
              </a:rPr>
              <a:t>kwargs</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FF"/>
                </a:solidFill>
                <a:latin typeface="Consolas"/>
              </a:rPr>
              <a:t>if</a:t>
            </a:r>
            <a:r>
              <a:rPr lang="en-US" dirty="0" smtClean="0">
                <a:solidFill>
                  <a:srgbClr val="000000"/>
                </a:solidFill>
                <a:latin typeface="Consolas"/>
              </a:rPr>
              <a:t> </a:t>
            </a:r>
            <a:r>
              <a:rPr lang="en-US" dirty="0" err="1">
                <a:solidFill>
                  <a:srgbClr val="000000"/>
                </a:solidFill>
                <a:latin typeface="Consolas"/>
              </a:rPr>
              <a:t>kwargs</a:t>
            </a:r>
            <a:r>
              <a:rPr lang="en-US" b="1" dirty="0">
                <a:solidFill>
                  <a:srgbClr val="000080"/>
                </a:solidFill>
                <a:latin typeface="Consolas"/>
              </a:rPr>
              <a:t>[</a:t>
            </a:r>
            <a:r>
              <a:rPr lang="en-US" dirty="0">
                <a:solidFill>
                  <a:srgbClr val="008000"/>
                </a:solidFill>
                <a:latin typeface="Consolas"/>
              </a:rPr>
              <a:t>'operation'</a:t>
            </a:r>
            <a:r>
              <a:rPr lang="en-US" b="1" dirty="0">
                <a:solidFill>
                  <a:srgbClr val="000080"/>
                </a:solidFill>
                <a:latin typeface="Consolas"/>
              </a:rPr>
              <a:t>]</a:t>
            </a:r>
            <a:r>
              <a:rPr lang="en-US" dirty="0">
                <a:solidFill>
                  <a:srgbClr val="000000"/>
                </a:solidFill>
                <a:latin typeface="Consolas"/>
              </a:rPr>
              <a:t> </a:t>
            </a:r>
            <a:r>
              <a:rPr lang="en-US" b="1" dirty="0">
                <a:solidFill>
                  <a:srgbClr val="000080"/>
                </a:solidFill>
                <a:latin typeface="Consolas"/>
              </a:rPr>
              <a:t>==</a:t>
            </a:r>
            <a:r>
              <a:rPr lang="en-US" dirty="0">
                <a:solidFill>
                  <a:srgbClr val="000000"/>
                </a:solidFill>
                <a:latin typeface="Consolas"/>
              </a:rPr>
              <a:t> </a:t>
            </a:r>
            <a:r>
              <a:rPr lang="en-US" dirty="0" smtClean="0">
                <a:solidFill>
                  <a:srgbClr val="008000"/>
                </a:solidFill>
                <a:latin typeface="Consolas"/>
              </a:rPr>
              <a:t>'+'</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00"/>
                </a:solidFill>
                <a:latin typeface="Consolas"/>
              </a:rPr>
              <a:t>	result </a:t>
            </a:r>
            <a:r>
              <a:rPr lang="en-US" b="1" dirty="0">
                <a:solidFill>
                  <a:srgbClr val="000080"/>
                </a:solidFill>
                <a:latin typeface="Consolas"/>
              </a:rPr>
              <a:t>=</a:t>
            </a:r>
            <a:r>
              <a:rPr lang="en-US" dirty="0">
                <a:solidFill>
                  <a:srgbClr val="000000"/>
                </a:solidFill>
                <a:latin typeface="Consolas"/>
              </a:rPr>
              <a:t> </a:t>
            </a:r>
            <a:r>
              <a:rPr lang="en-US" dirty="0" err="1">
                <a:solidFill>
                  <a:srgbClr val="000000"/>
                </a:solidFill>
                <a:latin typeface="Consolas"/>
              </a:rPr>
              <a:t>args</a:t>
            </a:r>
            <a:r>
              <a:rPr lang="en-US" b="1" dirty="0">
                <a:solidFill>
                  <a:srgbClr val="000080"/>
                </a:solidFill>
                <a:latin typeface="Consolas"/>
              </a:rPr>
              <a:t>[</a:t>
            </a:r>
            <a:r>
              <a:rPr lang="en-US" dirty="0">
                <a:solidFill>
                  <a:srgbClr val="FF0000"/>
                </a:solidFill>
                <a:latin typeface="Consolas"/>
              </a:rPr>
              <a:t>0</a:t>
            </a:r>
            <a:r>
              <a:rPr lang="en-US" b="1" dirty="0" smtClean="0">
                <a:solidFill>
                  <a:srgbClr val="000080"/>
                </a:solidFill>
                <a:latin typeface="Consolas"/>
              </a:rPr>
              <a:t>]</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for</a:t>
            </a:r>
            <a:r>
              <a:rPr lang="en-US" dirty="0" smtClean="0">
                <a:solidFill>
                  <a:srgbClr val="000000"/>
                </a:solidFill>
                <a:latin typeface="Consolas"/>
              </a:rPr>
              <a:t> </a:t>
            </a:r>
            <a:r>
              <a:rPr lang="en-US" dirty="0">
                <a:solidFill>
                  <a:srgbClr val="000000"/>
                </a:solidFill>
                <a:latin typeface="Consolas"/>
              </a:rPr>
              <a:t>number </a:t>
            </a:r>
            <a:r>
              <a:rPr lang="en-US" dirty="0">
                <a:solidFill>
                  <a:srgbClr val="0000FF"/>
                </a:solidFill>
                <a:latin typeface="Consolas"/>
              </a:rPr>
              <a:t>in</a:t>
            </a:r>
            <a:r>
              <a:rPr lang="en-US" dirty="0">
                <a:solidFill>
                  <a:srgbClr val="000000"/>
                </a:solidFill>
                <a:latin typeface="Consolas"/>
              </a:rPr>
              <a:t> </a:t>
            </a:r>
            <a:r>
              <a:rPr lang="en-US" dirty="0" err="1">
                <a:solidFill>
                  <a:srgbClr val="000000"/>
                </a:solidFill>
                <a:latin typeface="Consolas"/>
              </a:rPr>
              <a:t>args</a:t>
            </a:r>
            <a:r>
              <a:rPr lang="en-US" b="1" dirty="0">
                <a:solidFill>
                  <a:srgbClr val="000080"/>
                </a:solidFill>
                <a:latin typeface="Consolas"/>
              </a:rPr>
              <a:t>[</a:t>
            </a:r>
            <a:r>
              <a:rPr lang="en-US" dirty="0">
                <a:solidFill>
                  <a:srgbClr val="FF0000"/>
                </a:solidFill>
                <a:latin typeface="Consolas"/>
              </a:rPr>
              <a:t>1</a:t>
            </a:r>
            <a:r>
              <a:rPr lang="en-US" b="1" dirty="0" smtClean="0">
                <a:solidFill>
                  <a:srgbClr val="000080"/>
                </a:solidFill>
                <a:latin typeface="Consolas"/>
              </a:rPr>
              <a:t>:]:</a:t>
            </a:r>
            <a:endParaRPr lang="en-US" dirty="0" smtClean="0">
              <a:solidFill>
                <a:srgbClr val="000000"/>
              </a:solidFill>
              <a:latin typeface="Consolas"/>
            </a:endParaRPr>
          </a:p>
          <a:p>
            <a:r>
              <a:rPr lang="en-US" dirty="0" smtClean="0">
                <a:solidFill>
                  <a:srgbClr val="000000"/>
                </a:solidFill>
                <a:latin typeface="Consolas"/>
              </a:rPr>
              <a:t>			result </a:t>
            </a:r>
            <a:r>
              <a:rPr lang="en-US" b="1" dirty="0">
                <a:solidFill>
                  <a:srgbClr val="000080"/>
                </a:solidFill>
                <a:latin typeface="Consolas"/>
              </a:rPr>
              <a:t>+=</a:t>
            </a:r>
            <a:r>
              <a:rPr lang="en-US" dirty="0">
                <a:solidFill>
                  <a:srgbClr val="000000"/>
                </a:solidFill>
                <a:latin typeface="Consolas"/>
              </a:rPr>
              <a:t> </a:t>
            </a:r>
            <a:r>
              <a:rPr lang="en-US" dirty="0" smtClean="0">
                <a:solidFill>
                  <a:srgbClr val="000000"/>
                </a:solidFill>
                <a:latin typeface="Consolas"/>
              </a:rPr>
              <a:t>number</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FF"/>
                </a:solidFill>
                <a:latin typeface="Consolas"/>
              </a:rPr>
              <a:t>return</a:t>
            </a:r>
            <a:r>
              <a:rPr lang="en-US" dirty="0" smtClean="0">
                <a:solidFill>
                  <a:srgbClr val="000000"/>
                </a:solidFill>
                <a:latin typeface="Consolas"/>
              </a:rPr>
              <a:t> result</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8000"/>
                </a:solidFill>
                <a:latin typeface="Consolas"/>
              </a:rPr>
              <a:t># </a:t>
            </a:r>
            <a:r>
              <a:rPr lang="en-US" dirty="0">
                <a:solidFill>
                  <a:srgbClr val="008000"/>
                </a:solidFill>
                <a:latin typeface="Consolas"/>
              </a:rPr>
              <a:t>...continue accordingly for other </a:t>
            </a:r>
            <a:r>
              <a:rPr lang="en-US" dirty="0" smtClean="0">
                <a:solidFill>
                  <a:srgbClr val="008000"/>
                </a:solidFill>
                <a:latin typeface="Consolas"/>
              </a:rPr>
              <a:t>operations</a:t>
            </a:r>
            <a:endParaRPr lang="en-US" dirty="0" smtClean="0">
              <a:solidFill>
                <a:srgbClr val="000000"/>
              </a:solidFill>
              <a:latin typeface="Consolas"/>
            </a:endParaRPr>
          </a:p>
          <a:p>
            <a:endParaRPr lang="en-US" dirty="0">
              <a:solidFill>
                <a:srgbClr val="000000"/>
              </a:solidFill>
              <a:latin typeface="Consolas"/>
            </a:endParaRPr>
          </a:p>
          <a:p>
            <a:r>
              <a:rPr lang="en-US" dirty="0" smtClean="0">
                <a:solidFill>
                  <a:srgbClr val="000000"/>
                </a:solidFill>
                <a:latin typeface="Consolas"/>
              </a:rPr>
              <a:t>result = calculator</a:t>
            </a:r>
            <a:r>
              <a:rPr lang="en-US" b="1" dirty="0" smtClean="0">
                <a:solidFill>
                  <a:srgbClr val="000080"/>
                </a:solidFill>
                <a:latin typeface="Consolas"/>
              </a:rPr>
              <a:t>(</a:t>
            </a:r>
            <a:r>
              <a:rPr lang="en-US" dirty="0" smtClean="0">
                <a:solidFill>
                  <a:srgbClr val="FF0000"/>
                </a:solidFill>
                <a:latin typeface="Consolas"/>
              </a:rPr>
              <a:t>1</a:t>
            </a:r>
            <a:r>
              <a:rPr lang="en-US" b="1" dirty="0">
                <a:solidFill>
                  <a:srgbClr val="000080"/>
                </a:solidFill>
                <a:latin typeface="Consolas"/>
              </a:rPr>
              <a:t>,</a:t>
            </a:r>
            <a:r>
              <a:rPr lang="en-US" dirty="0">
                <a:solidFill>
                  <a:srgbClr val="000000"/>
                </a:solidFill>
                <a:latin typeface="Consolas"/>
              </a:rPr>
              <a:t> </a:t>
            </a:r>
            <a:r>
              <a:rPr lang="en-US" dirty="0">
                <a:solidFill>
                  <a:srgbClr val="FF0000"/>
                </a:solidFill>
                <a:latin typeface="Consolas"/>
              </a:rPr>
              <a:t>3</a:t>
            </a:r>
            <a:r>
              <a:rPr lang="en-US" b="1" dirty="0">
                <a:solidFill>
                  <a:srgbClr val="000080"/>
                </a:solidFill>
                <a:latin typeface="Consolas"/>
              </a:rPr>
              <a:t>,</a:t>
            </a:r>
            <a:r>
              <a:rPr lang="en-US" dirty="0">
                <a:solidFill>
                  <a:srgbClr val="000000"/>
                </a:solidFill>
                <a:latin typeface="Consolas"/>
              </a:rPr>
              <a:t> operation</a:t>
            </a:r>
            <a:r>
              <a:rPr lang="en-US" b="1" dirty="0">
                <a:solidFill>
                  <a:srgbClr val="000080"/>
                </a:solidFill>
                <a:latin typeface="Consolas"/>
              </a:rPr>
              <a:t>=</a:t>
            </a:r>
            <a:r>
              <a:rPr lang="en-US" dirty="0">
                <a:solidFill>
                  <a:srgbClr val="008000"/>
                </a:solidFill>
                <a:latin typeface="Consolas"/>
              </a:rPr>
              <a:t>'+'</a:t>
            </a:r>
            <a:r>
              <a:rPr lang="en-US" b="1" dirty="0">
                <a:solidFill>
                  <a:srgbClr val="000080"/>
                </a:solidFill>
                <a:latin typeface="Consolas"/>
              </a:rPr>
              <a:t>)</a:t>
            </a:r>
            <a:r>
              <a:rPr lang="en-US" dirty="0">
                <a:solidFill>
                  <a:srgbClr val="000000"/>
                </a:solidFill>
                <a:latin typeface="Consolas"/>
              </a:rPr>
              <a:t> </a:t>
            </a:r>
            <a:endParaRPr lang="en-US" dirty="0" smtClean="0">
              <a:solidFill>
                <a:srgbClr val="000000"/>
              </a:solidFill>
              <a:latin typeface="Consolas"/>
            </a:endParaRPr>
          </a:p>
          <a:p>
            <a:r>
              <a:rPr lang="en-US" dirty="0">
                <a:solidFill>
                  <a:srgbClr val="000000"/>
                </a:solidFill>
                <a:latin typeface="Consolas"/>
              </a:rPr>
              <a:t>p</a:t>
            </a:r>
            <a:r>
              <a:rPr lang="en-US" dirty="0" smtClean="0">
                <a:solidFill>
                  <a:srgbClr val="000000"/>
                </a:solidFill>
                <a:effectLst/>
                <a:latin typeface="Consolas"/>
              </a:rPr>
              <a:t>rint(result)</a:t>
            </a:r>
            <a:endParaRPr lang="en-US" dirty="0">
              <a:effectLst/>
            </a:endParaRPr>
          </a:p>
        </p:txBody>
      </p:sp>
      <p:sp>
        <p:nvSpPr>
          <p:cNvPr id="9" name="Textfeld 8">
            <a:extLst>
              <a:ext uri="{FF2B5EF4-FFF2-40B4-BE49-F238E27FC236}">
                <a16:creationId xmlns="" xmlns:a16="http://schemas.microsoft.com/office/drawing/2014/main" id="{DCB6632F-BC21-460C-93D9-F14835E30E29}"/>
              </a:ext>
            </a:extLst>
          </p:cNvPr>
          <p:cNvSpPr txBox="1"/>
          <p:nvPr/>
        </p:nvSpPr>
        <p:spPr>
          <a:xfrm>
            <a:off x="1058169" y="476034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cs typeface="Calibri"/>
              </a:rPr>
              <a:t>Output:</a:t>
            </a:r>
            <a:endParaRPr lang="de-DE" dirty="0">
              <a:cs typeface="Calibri"/>
            </a:endParaRPr>
          </a:p>
          <a:p>
            <a:endParaRPr lang="de-DE" dirty="0">
              <a:cs typeface="Calibri"/>
            </a:endParaRPr>
          </a:p>
        </p:txBody>
      </p:sp>
      <p:sp>
        <p:nvSpPr>
          <p:cNvPr id="11" name="Textfeld 10">
            <a:extLst>
              <a:ext uri="{FF2B5EF4-FFF2-40B4-BE49-F238E27FC236}">
                <a16:creationId xmlns="" xmlns:a16="http://schemas.microsoft.com/office/drawing/2014/main" id="{D079609C-C700-4B8E-BD7F-171445DF46C5}"/>
              </a:ext>
            </a:extLst>
          </p:cNvPr>
          <p:cNvSpPr txBox="1"/>
          <p:nvPr/>
        </p:nvSpPr>
        <p:spPr>
          <a:xfrm>
            <a:off x="1101300" y="5220425"/>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4</a:t>
            </a:r>
          </a:p>
        </p:txBody>
      </p:sp>
    </p:spTree>
    <p:extLst>
      <p:ext uri="{BB962C8B-B14F-4D97-AF65-F5344CB8AC3E}">
        <p14:creationId xmlns:p14="http://schemas.microsoft.com/office/powerpoint/2010/main" val="2633497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6C6E970-EAB0-4B4A-A5B6-B35EDA0C35C6}"/>
              </a:ext>
            </a:extLst>
          </p:cNvPr>
          <p:cNvSpPr>
            <a:spLocks noGrp="1"/>
          </p:cNvSpPr>
          <p:nvPr>
            <p:ph type="title"/>
          </p:nvPr>
        </p:nvSpPr>
        <p:spPr/>
        <p:txBody>
          <a:bodyPr/>
          <a:lstStyle/>
          <a:p>
            <a:r>
              <a:rPr lang="de-DE">
                <a:cs typeface="Calibri Light"/>
              </a:rPr>
              <a:t>Homework</a:t>
            </a:r>
            <a:endParaRPr lang="de-DE" dirty="0" err="1"/>
          </a:p>
        </p:txBody>
      </p:sp>
      <p:sp>
        <p:nvSpPr>
          <p:cNvPr id="3" name="Foliennummernplatzhalter 2">
            <a:extLst>
              <a:ext uri="{FF2B5EF4-FFF2-40B4-BE49-F238E27FC236}">
                <a16:creationId xmlns=""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69</a:t>
            </a:fld>
            <a:endParaRPr lang="en-GB"/>
          </a:p>
        </p:txBody>
      </p:sp>
    </p:spTree>
    <p:extLst>
      <p:ext uri="{BB962C8B-B14F-4D97-AF65-F5344CB8AC3E}">
        <p14:creationId xmlns:p14="http://schemas.microsoft.com/office/powerpoint/2010/main" val="3354567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a:t>
            </a:r>
            <a:r>
              <a:rPr lang="de-DE" dirty="0" err="1">
                <a:cs typeface="Calibri Light"/>
              </a:rPr>
              <a:t>Indexing</a:t>
            </a:r>
            <a:endParaRPr lang="de-DE" dirty="0" err="1"/>
          </a:p>
        </p:txBody>
      </p:sp>
      <p:sp>
        <p:nvSpPr>
          <p:cNvPr id="5" name="Inhaltsplatzhalter 4">
            <a:extLst>
              <a:ext uri="{FF2B5EF4-FFF2-40B4-BE49-F238E27FC236}">
                <a16:creationId xmlns="" xmlns:a16="http://schemas.microsoft.com/office/drawing/2014/main"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182245" indent="-182245"/>
            <a:r>
              <a:rPr lang="de-DE" dirty="0" err="1">
                <a:cs typeface="Calibri"/>
              </a:rPr>
              <a:t>With</a:t>
            </a:r>
            <a:r>
              <a:rPr lang="de-DE" dirty="0">
                <a:cs typeface="Calibri"/>
              </a:rPr>
              <a:t> </a:t>
            </a:r>
            <a:r>
              <a:rPr lang="de-DE" dirty="0" err="1">
                <a:cs typeface="Calibri"/>
              </a:rPr>
              <a:t>certain</a:t>
            </a:r>
            <a:r>
              <a:rPr lang="de-DE" dirty="0">
                <a:cs typeface="Calibri"/>
              </a:rPr>
              <a:t> </a:t>
            </a:r>
            <a:r>
              <a:rPr lang="de-DE" dirty="0" err="1">
                <a:cs typeface="Calibri"/>
              </a:rPr>
              <a:t>sequences</a:t>
            </a:r>
            <a:r>
              <a:rPr lang="de-DE" dirty="0">
                <a:cs typeface="Calibri"/>
              </a:rPr>
              <a:t> </a:t>
            </a:r>
            <a:r>
              <a:rPr lang="de-DE" dirty="0" err="1">
                <a:cs typeface="Calibri"/>
              </a:rPr>
              <a:t>of</a:t>
            </a:r>
            <a:r>
              <a:rPr lang="de-DE" dirty="0">
                <a:cs typeface="Calibri"/>
              </a:rPr>
              <a:t> </a:t>
            </a:r>
            <a:r>
              <a:rPr lang="de-DE" dirty="0" err="1">
                <a:cs typeface="Calibri"/>
              </a:rPr>
              <a:t>elements</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access</a:t>
            </a:r>
            <a:r>
              <a:rPr lang="de-DE" dirty="0">
                <a:cs typeface="Calibri"/>
              </a:rPr>
              <a:t> </a:t>
            </a:r>
            <a:r>
              <a:rPr lang="de-DE" dirty="0" err="1">
                <a:cs typeface="Calibri"/>
              </a:rPr>
              <a:t>single</a:t>
            </a:r>
            <a:r>
              <a:rPr lang="de-DE" dirty="0">
                <a:cs typeface="Calibri"/>
              </a:rPr>
              <a:t> </a:t>
            </a:r>
            <a:r>
              <a:rPr lang="de-DE" dirty="0" err="1">
                <a:cs typeface="Calibri"/>
              </a:rPr>
              <a:t>items</a:t>
            </a:r>
            <a:r>
              <a:rPr lang="de-DE" dirty="0">
                <a:cs typeface="Calibri"/>
              </a:rPr>
              <a:t> </a:t>
            </a:r>
            <a:r>
              <a:rPr lang="de-DE" dirty="0" err="1">
                <a:cs typeface="Calibri"/>
              </a:rPr>
              <a:t>using</a:t>
            </a:r>
            <a:r>
              <a:rPr lang="de-DE" dirty="0">
                <a:cs typeface="Calibri"/>
              </a:rPr>
              <a:t> </a:t>
            </a:r>
            <a:r>
              <a:rPr lang="de-DE" b="1" dirty="0" err="1">
                <a:cs typeface="Calibri"/>
              </a:rPr>
              <a:t>indices</a:t>
            </a:r>
            <a:endParaRPr lang="en-US" b="1" dirty="0">
              <a:cs typeface="Calibri"/>
            </a:endParaRPr>
          </a:p>
          <a:p>
            <a:pPr marL="383540" lvl="1"/>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this</a:t>
            </a:r>
            <a:r>
              <a:rPr lang="de-DE" dirty="0">
                <a:cs typeface="Calibri"/>
              </a:rPr>
              <a:t> </a:t>
            </a:r>
            <a:r>
              <a:rPr lang="de-DE" dirty="0" err="1">
                <a:cs typeface="Calibri"/>
              </a:rPr>
              <a:t>works</a:t>
            </a:r>
            <a:r>
              <a:rPr lang="de-DE" dirty="0">
                <a:cs typeface="Calibri"/>
              </a:rPr>
              <a:t> </a:t>
            </a:r>
            <a:r>
              <a:rPr lang="de-DE" dirty="0" err="1">
                <a:cs typeface="Calibri"/>
              </a:rPr>
              <a:t>for</a:t>
            </a:r>
            <a:r>
              <a:rPr lang="de-DE" dirty="0">
                <a:cs typeface="Calibri"/>
              </a:rPr>
              <a:t> </a:t>
            </a:r>
            <a:r>
              <a:rPr lang="de-DE" dirty="0" err="1">
                <a:cs typeface="Calibri"/>
              </a:rPr>
              <a:t>strings</a:t>
            </a:r>
            <a:r>
              <a:rPr lang="de-DE" dirty="0">
                <a:cs typeface="Calibri"/>
              </a:rPr>
              <a:t> and </a:t>
            </a:r>
            <a:r>
              <a:rPr lang="de-DE" dirty="0" err="1">
                <a:cs typeface="Calibri"/>
              </a:rPr>
              <a:t>some</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types</a:t>
            </a:r>
            <a:r>
              <a:rPr lang="de-DE" dirty="0">
                <a:cs typeface="Calibri"/>
              </a:rPr>
              <a:t> </a:t>
            </a:r>
            <a:r>
              <a:rPr lang="de-DE" dirty="0" err="1">
                <a:cs typeface="Calibri"/>
              </a:rPr>
              <a:t>we</a:t>
            </a:r>
            <a:r>
              <a:rPr lang="de-DE" dirty="0">
                <a:cs typeface="Calibri"/>
              </a:rPr>
              <a:t> will </a:t>
            </a:r>
            <a:r>
              <a:rPr lang="de-DE" dirty="0" err="1">
                <a:cs typeface="Calibri"/>
              </a:rPr>
              <a:t>introduce</a:t>
            </a:r>
            <a:r>
              <a:rPr lang="de-DE" dirty="0">
                <a:cs typeface="Calibri"/>
              </a:rPr>
              <a:t> in </a:t>
            </a:r>
            <a:r>
              <a:rPr lang="de-DE" dirty="0" err="1">
                <a:cs typeface="Calibri"/>
              </a:rPr>
              <a:t>this</a:t>
            </a:r>
            <a:r>
              <a:rPr lang="de-DE" dirty="0">
                <a:cs typeface="Calibri"/>
              </a:rPr>
              <a:t> </a:t>
            </a:r>
            <a:r>
              <a:rPr lang="de-DE" dirty="0" err="1">
                <a:cs typeface="Calibri"/>
              </a:rPr>
              <a:t>lecture</a:t>
            </a:r>
            <a:endParaRPr lang="de-DE" dirty="0" err="1">
              <a:solidFill>
                <a:schemeClr val="tx1"/>
              </a:solidFill>
            </a:endParaRPr>
          </a:p>
          <a:p>
            <a:pPr marL="342900" indent="-342900"/>
            <a:r>
              <a:rPr lang="de-DE" dirty="0">
                <a:cs typeface="Calibri"/>
              </a:rPr>
              <a:t>In Python, </a:t>
            </a:r>
            <a:r>
              <a:rPr lang="de-DE" dirty="0" err="1">
                <a:cs typeface="Calibri"/>
              </a:rPr>
              <a:t>indices</a:t>
            </a:r>
            <a:r>
              <a:rPr lang="de-DE" dirty="0">
                <a:cs typeface="Calibri"/>
              </a:rPr>
              <a:t> </a:t>
            </a:r>
            <a:r>
              <a:rPr lang="de-DE" dirty="0" err="1">
                <a:cs typeface="Calibri"/>
              </a:rPr>
              <a:t>start</a:t>
            </a:r>
            <a:r>
              <a:rPr lang="de-DE" dirty="0">
                <a:cs typeface="Calibri"/>
              </a:rPr>
              <a:t> </a:t>
            </a:r>
            <a:r>
              <a:rPr lang="de-DE" dirty="0" err="1">
                <a:cs typeface="Calibri"/>
              </a:rPr>
              <a:t>with</a:t>
            </a:r>
            <a:r>
              <a:rPr lang="de-DE" dirty="0">
                <a:cs typeface="Calibri"/>
              </a:rPr>
              <a:t> 0</a:t>
            </a:r>
          </a:p>
          <a:p>
            <a:pPr marL="182245" indent="-182245"/>
            <a:endParaRPr lang="de-DE" dirty="0" err="1">
              <a:cs typeface="Calibri"/>
            </a:endParaRPr>
          </a:p>
          <a:p>
            <a:pPr marL="182245" indent="-182245"/>
            <a:endParaRPr lang="de-DE" dirty="0">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 xmlns:a16="http://schemas.microsoft.com/office/drawing/2014/main" id="{D49F7B66-BCDA-4136-A756-E6A7D5C01971}"/>
              </a:ext>
            </a:extLst>
          </p:cNvPr>
          <p:cNvSpPr>
            <a:spLocks noGrp="1"/>
          </p:cNvSpPr>
          <p:nvPr>
            <p:ph type="sldNum" sz="quarter" idx="12"/>
          </p:nvPr>
        </p:nvSpPr>
        <p:spPr/>
        <p:txBody>
          <a:bodyPr/>
          <a:lstStyle/>
          <a:p>
            <a:fld id="{89C4E583-6443-4199-AF95-A2ECCC288D48}" type="slidenum">
              <a:rPr lang="en-GB" smtClean="0"/>
              <a:t>7</a:t>
            </a:fld>
            <a:endParaRPr lang="en-GB"/>
          </a:p>
        </p:txBody>
      </p:sp>
      <p:graphicFrame>
        <p:nvGraphicFramePr>
          <p:cNvPr id="6" name="Tabelle 6">
            <a:extLst>
              <a:ext uri="{FF2B5EF4-FFF2-40B4-BE49-F238E27FC236}">
                <a16:creationId xmlns="" xmlns:a16="http://schemas.microsoft.com/office/drawing/2014/main" id="{E3C11331-40E0-4CE3-A0AD-0B3301F92EDF}"/>
              </a:ext>
            </a:extLst>
          </p:cNvPr>
          <p:cNvGraphicFramePr>
            <a:graphicFrameLocks noGrp="1"/>
          </p:cNvGraphicFramePr>
          <p:nvPr>
            <p:extLst>
              <p:ext uri="{D42A27DB-BD31-4B8C-83A1-F6EECF244321}">
                <p14:modId xmlns:p14="http://schemas.microsoft.com/office/powerpoint/2010/main" val="3406354265"/>
              </p:ext>
            </p:extLst>
          </p:nvPr>
        </p:nvGraphicFramePr>
        <p:xfrm>
          <a:off x="1137952" y="3263659"/>
          <a:ext cx="2203783" cy="773406"/>
        </p:xfrm>
        <a:graphic>
          <a:graphicData uri="http://schemas.openxmlformats.org/drawingml/2006/table">
            <a:tbl>
              <a:tblPr bandRow="1">
                <a:tableStyleId>{5C22544A-7EE6-4342-B048-85BDC9FD1C3A}</a:tableStyleId>
              </a:tblPr>
              <a:tblGrid>
                <a:gridCol w="409581">
                  <a:extLst>
                    <a:ext uri="{9D8B030D-6E8A-4147-A177-3AD203B41FA5}">
                      <a16:colId xmlns="" xmlns:a16="http://schemas.microsoft.com/office/drawing/2014/main" val="1205000636"/>
                    </a:ext>
                  </a:extLst>
                </a:gridCol>
                <a:gridCol w="409581">
                  <a:extLst>
                    <a:ext uri="{9D8B030D-6E8A-4147-A177-3AD203B41FA5}">
                      <a16:colId xmlns="" xmlns:a16="http://schemas.microsoft.com/office/drawing/2014/main" val="861432771"/>
                    </a:ext>
                  </a:extLst>
                </a:gridCol>
                <a:gridCol w="409581">
                  <a:extLst>
                    <a:ext uri="{9D8B030D-6E8A-4147-A177-3AD203B41FA5}">
                      <a16:colId xmlns="" xmlns:a16="http://schemas.microsoft.com/office/drawing/2014/main" val="3595100218"/>
                    </a:ext>
                  </a:extLst>
                </a:gridCol>
                <a:gridCol w="409581">
                  <a:extLst>
                    <a:ext uri="{9D8B030D-6E8A-4147-A177-3AD203B41FA5}">
                      <a16:colId xmlns="" xmlns:a16="http://schemas.microsoft.com/office/drawing/2014/main" val="880685549"/>
                    </a:ext>
                  </a:extLst>
                </a:gridCol>
                <a:gridCol w="565459">
                  <a:extLst>
                    <a:ext uri="{9D8B030D-6E8A-4147-A177-3AD203B41FA5}">
                      <a16:colId xmlns="" xmlns:a16="http://schemas.microsoft.com/office/drawing/2014/main"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 xmlns:a16="http://schemas.microsoft.com/office/drawing/2014/main"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 xmlns:a16="http://schemas.microsoft.com/office/drawing/2014/main" val="1342480392"/>
                  </a:ext>
                </a:extLst>
              </a:tr>
            </a:tbl>
          </a:graphicData>
        </a:graphic>
      </p:graphicFrame>
      <p:sp>
        <p:nvSpPr>
          <p:cNvPr id="9" name="Textfeld 8">
            <a:extLst>
              <a:ext uri="{FF2B5EF4-FFF2-40B4-BE49-F238E27FC236}">
                <a16:creationId xmlns="" xmlns:a16="http://schemas.microsoft.com/office/drawing/2014/main" id="{6CFC4E03-466B-42E2-ADCD-AFAE5DD8C6A5}"/>
              </a:ext>
            </a:extLst>
          </p:cNvPr>
          <p:cNvSpPr txBox="1"/>
          <p:nvPr/>
        </p:nvSpPr>
        <p:spPr>
          <a:xfrm>
            <a:off x="1144433" y="4257135"/>
            <a:ext cx="10048285"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example</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smtClean="0">
                <a:solidFill>
                  <a:srgbClr val="008000"/>
                </a:solidFill>
                <a:latin typeface="Consolas"/>
              </a:rPr>
              <a:t>'</a:t>
            </a:r>
            <a:r>
              <a:rPr lang="de-DE" dirty="0" err="1" smtClean="0">
                <a:solidFill>
                  <a:srgbClr val="008000"/>
                </a:solidFill>
                <a:latin typeface="Consolas"/>
              </a:rPr>
              <a:t>hello</a:t>
            </a:r>
            <a:r>
              <a:rPr lang="de-DE" dirty="0">
                <a:solidFill>
                  <a:srgbClr val="008000"/>
                </a:solidFill>
                <a:latin typeface="Consolas"/>
              </a:rPr>
              <a:t>'</a:t>
            </a:r>
            <a:endParaRPr lang="de-DE" dirty="0" smtClean="0">
              <a:solidFill>
                <a:srgbClr val="000000"/>
              </a:solidFill>
              <a:latin typeface="Consolas"/>
            </a:endParaRPr>
          </a:p>
          <a:p>
            <a:r>
              <a:rPr lang="de-DE" dirty="0" err="1" smtClean="0">
                <a:solidFill>
                  <a:srgbClr val="0000FF"/>
                </a:solidFill>
                <a:latin typeface="Consolas"/>
              </a:rPr>
              <a:t>print</a:t>
            </a:r>
            <a:r>
              <a:rPr lang="de-DE" b="1" dirty="0" smtClean="0">
                <a:solidFill>
                  <a:srgbClr val="000080"/>
                </a:solidFill>
                <a:latin typeface="Consolas"/>
              </a:rPr>
              <a:t>(</a:t>
            </a:r>
            <a:r>
              <a:rPr lang="de-DE" dirty="0" err="1" smtClean="0">
                <a:solidFill>
                  <a:srgbClr val="000000"/>
                </a:solidFill>
                <a:latin typeface="Consolas"/>
              </a:rPr>
              <a:t>example</a:t>
            </a:r>
            <a:r>
              <a:rPr lang="de-DE" b="1" dirty="0" smtClean="0">
                <a:solidFill>
                  <a:srgbClr val="000080"/>
                </a:solidFill>
                <a:latin typeface="Consolas"/>
              </a:rPr>
              <a:t>[</a:t>
            </a:r>
            <a:r>
              <a:rPr lang="de-DE" dirty="0" smtClean="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effectLst/>
            </a:endParaRPr>
          </a:p>
        </p:txBody>
      </p:sp>
      <p:sp>
        <p:nvSpPr>
          <p:cNvPr id="11" name="Textfeld 10">
            <a:extLst>
              <a:ext uri="{FF2B5EF4-FFF2-40B4-BE49-F238E27FC236}">
                <a16:creationId xmlns="" xmlns:a16="http://schemas.microsoft.com/office/drawing/2014/main" id="{90D0E43A-2054-40E8-B295-105220FC0788}"/>
              </a:ext>
            </a:extLst>
          </p:cNvPr>
          <p:cNvSpPr txBox="1"/>
          <p:nvPr/>
        </p:nvSpPr>
        <p:spPr>
          <a:xfrm>
            <a:off x="1144435" y="49760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r>
              <a:rPr lang="de-DE" i="1" dirty="0">
                <a:cs typeface="Calibri"/>
              </a:rPr>
              <a:t>:</a:t>
            </a:r>
          </a:p>
        </p:txBody>
      </p:sp>
      <p:sp>
        <p:nvSpPr>
          <p:cNvPr id="13" name="Textfeld 12">
            <a:extLst>
              <a:ext uri="{FF2B5EF4-FFF2-40B4-BE49-F238E27FC236}">
                <a16:creationId xmlns="" xmlns:a16="http://schemas.microsoft.com/office/drawing/2014/main" id="{717F6F1E-A974-4FC2-BC43-B48F777AE56E}"/>
              </a:ext>
            </a:extLst>
          </p:cNvPr>
          <p:cNvSpPr txBox="1"/>
          <p:nvPr/>
        </p:nvSpPr>
        <p:spPr>
          <a:xfrm>
            <a:off x="1144434" y="5450455"/>
            <a:ext cx="10048284"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solidFill>
                  <a:srgbClr val="000000"/>
                </a:solidFill>
                <a:latin typeface="Consolas"/>
              </a:rPr>
              <a:t>e</a:t>
            </a:r>
            <a:r>
              <a:rPr lang="de-DE" dirty="0" smtClean="0"/>
              <a:t> </a:t>
            </a:r>
            <a:endParaRPr lang="de-DE" dirty="0"/>
          </a:p>
        </p:txBody>
      </p:sp>
    </p:spTree>
    <p:extLst>
      <p:ext uri="{BB962C8B-B14F-4D97-AF65-F5344CB8AC3E}">
        <p14:creationId xmlns:p14="http://schemas.microsoft.com/office/powerpoint/2010/main" val="42536497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Homework</a:t>
            </a:r>
            <a:endParaRPr lang="en-US" dirty="0"/>
          </a:p>
        </p:txBody>
      </p:sp>
      <p:sp>
        <p:nvSpPr>
          <p:cNvPr id="5" name="Inhaltsplatzhalter 4"/>
          <p:cNvSpPr>
            <a:spLocks noGrp="1"/>
          </p:cNvSpPr>
          <p:nvPr>
            <p:ph idx="1"/>
          </p:nvPr>
        </p:nvSpPr>
        <p:spPr/>
        <p:txBody>
          <a:bodyPr/>
          <a:lstStyle/>
          <a:p>
            <a:r>
              <a:rPr lang="en-US" dirty="0" smtClean="0"/>
              <a:t>Do some vector </a:t>
            </a:r>
            <a:r>
              <a:rPr lang="en-US" dirty="0" err="1" smtClean="0"/>
              <a:t>maths</a:t>
            </a:r>
            <a:r>
              <a:rPr lang="en-US" dirty="0" smtClean="0"/>
              <a:t> with working with tuples/lists</a:t>
            </a:r>
          </a:p>
          <a:p>
            <a:pPr lvl="1"/>
            <a:r>
              <a:rPr lang="en-US" dirty="0" smtClean="0"/>
              <a:t>Like adding/subtracting vectors,  calculating the angle or distance between them</a:t>
            </a:r>
          </a:p>
          <a:p>
            <a:pPr lvl="1"/>
            <a:endParaRPr lang="en-US" dirty="0"/>
          </a:p>
          <a:p>
            <a:r>
              <a:rPr lang="en-US" dirty="0" smtClean="0"/>
              <a:t>Determine which collection type you would use to save certain data sets in</a:t>
            </a:r>
          </a:p>
          <a:p>
            <a:pPr lvl="1"/>
            <a:r>
              <a:rPr lang="en-US" dirty="0" smtClean="0"/>
              <a:t>Out of the four basic ones we’ve seen in this lecture – you don’t need to nest them</a:t>
            </a:r>
          </a:p>
          <a:p>
            <a:pPr lvl="1"/>
            <a:endParaRPr lang="en-US" dirty="0"/>
          </a:p>
          <a:p>
            <a:r>
              <a:rPr lang="en-US" dirty="0" smtClean="0"/>
              <a:t>Transform two lists into a dictionary </a:t>
            </a:r>
          </a:p>
          <a:p>
            <a:endParaRPr lang="en-US" dirty="0"/>
          </a:p>
        </p:txBody>
      </p:sp>
      <p:sp>
        <p:nvSpPr>
          <p:cNvPr id="3" name="Foliennummernplatzhalter 2"/>
          <p:cNvSpPr>
            <a:spLocks noGrp="1"/>
          </p:cNvSpPr>
          <p:nvPr>
            <p:ph type="sldNum" sz="quarter" idx="12"/>
          </p:nvPr>
        </p:nvSpPr>
        <p:spPr/>
        <p:txBody>
          <a:bodyPr/>
          <a:lstStyle/>
          <a:p>
            <a:fld id="{89C4E583-6443-4199-AF95-A2ECCC288D48}" type="slidenum">
              <a:rPr lang="en-GB" smtClean="0"/>
              <a:t>70</a:t>
            </a:fld>
            <a:endParaRPr lang="en-GB"/>
          </a:p>
        </p:txBody>
      </p:sp>
    </p:spTree>
    <p:extLst>
      <p:ext uri="{BB962C8B-B14F-4D97-AF65-F5344CB8AC3E}">
        <p14:creationId xmlns:p14="http://schemas.microsoft.com/office/powerpoint/2010/main" val="301139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6C6E970-EAB0-4B4A-A5B6-B35EDA0C35C6}"/>
              </a:ext>
            </a:extLst>
          </p:cNvPr>
          <p:cNvSpPr>
            <a:spLocks noGrp="1"/>
          </p:cNvSpPr>
          <p:nvPr>
            <p:ph type="title"/>
          </p:nvPr>
        </p:nvSpPr>
        <p:spPr/>
        <p:txBody>
          <a:bodyPr/>
          <a:lstStyle/>
          <a:p>
            <a:r>
              <a:rPr lang="de-DE" dirty="0" smtClean="0">
                <a:cs typeface="Calibri Light"/>
              </a:rPr>
              <a:t>The More </a:t>
            </a:r>
            <a:r>
              <a:rPr lang="de-DE" dirty="0" err="1" smtClean="0">
                <a:cs typeface="Calibri Light"/>
              </a:rPr>
              <a:t>You</a:t>
            </a:r>
            <a:r>
              <a:rPr lang="de-DE" dirty="0" smtClean="0">
                <a:cs typeface="Calibri Light"/>
              </a:rPr>
              <a:t> </a:t>
            </a:r>
            <a:r>
              <a:rPr lang="de-DE" dirty="0" err="1" smtClean="0">
                <a:cs typeface="Calibri Light"/>
              </a:rPr>
              <a:t>Know</a:t>
            </a:r>
            <a:endParaRPr lang="de-DE" dirty="0"/>
          </a:p>
        </p:txBody>
      </p:sp>
      <p:sp>
        <p:nvSpPr>
          <p:cNvPr id="3" name="Foliennummernplatzhalter 2">
            <a:extLst>
              <a:ext uri="{FF2B5EF4-FFF2-40B4-BE49-F238E27FC236}">
                <a16:creationId xmlns=""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71</a:t>
            </a:fld>
            <a:endParaRPr lang="en-GB"/>
          </a:p>
        </p:txBody>
      </p:sp>
    </p:spTree>
    <p:extLst>
      <p:ext uri="{BB962C8B-B14F-4D97-AF65-F5344CB8AC3E}">
        <p14:creationId xmlns:p14="http://schemas.microsoft.com/office/powerpoint/2010/main" val="13109756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cs typeface="Calibri Light"/>
              </a:rPr>
              <a:t>TMYK: </a:t>
            </a:r>
            <a:r>
              <a:rPr lang="de-DE" dirty="0" err="1">
                <a:cs typeface="Calibri Light"/>
              </a:rPr>
              <a:t>Copying</a:t>
            </a:r>
            <a:endParaRPr lang="en-US" dirty="0"/>
          </a:p>
        </p:txBody>
      </p:sp>
      <p:sp>
        <p:nvSpPr>
          <p:cNvPr id="9" name="Inhaltsplatzhalter 8"/>
          <p:cNvSpPr>
            <a:spLocks noGrp="1"/>
          </p:cNvSpPr>
          <p:nvPr>
            <p:ph idx="1"/>
          </p:nvPr>
        </p:nvSpPr>
        <p:spPr/>
        <p:txBody>
          <a:bodyPr/>
          <a:lstStyle/>
          <a:p>
            <a:r>
              <a:rPr lang="de-DE" dirty="0" err="1">
                <a:solidFill>
                  <a:srgbClr val="595959"/>
                </a:solidFill>
              </a:rPr>
              <a:t>Earlier</a:t>
            </a:r>
            <a:r>
              <a:rPr lang="de-DE" dirty="0">
                <a:solidFill>
                  <a:srgbClr val="595959"/>
                </a:solidFill>
              </a:rPr>
              <a:t> in </a:t>
            </a:r>
            <a:r>
              <a:rPr lang="de-DE" dirty="0" err="1">
                <a:solidFill>
                  <a:srgbClr val="595959"/>
                </a:solidFill>
              </a:rPr>
              <a:t>this</a:t>
            </a:r>
            <a:r>
              <a:rPr lang="de-DE" dirty="0">
                <a:solidFill>
                  <a:srgbClr val="595959"/>
                </a:solidFill>
              </a:rPr>
              <a:t> </a:t>
            </a:r>
            <a:r>
              <a:rPr lang="de-DE" dirty="0" err="1">
                <a:solidFill>
                  <a:srgbClr val="595959"/>
                </a:solidFill>
              </a:rPr>
              <a:t>lecture</a:t>
            </a:r>
            <a:r>
              <a:rPr lang="de-DE" dirty="0">
                <a:solidFill>
                  <a:srgbClr val="595959"/>
                </a:solidFill>
              </a:rPr>
              <a:t>, </a:t>
            </a:r>
            <a:r>
              <a:rPr lang="de-DE" dirty="0" err="1">
                <a:solidFill>
                  <a:srgbClr val="595959"/>
                </a:solidFill>
              </a:rPr>
              <a:t>we</a:t>
            </a:r>
            <a:r>
              <a:rPr lang="de-DE" dirty="0">
                <a:solidFill>
                  <a:srgbClr val="595959"/>
                </a:solidFill>
              </a:rPr>
              <a:t> </a:t>
            </a:r>
            <a:r>
              <a:rPr lang="de-DE" dirty="0" err="1">
                <a:solidFill>
                  <a:srgbClr val="595959"/>
                </a:solidFill>
              </a:rPr>
              <a:t>saw</a:t>
            </a:r>
            <a:r>
              <a:rPr lang="de-DE" dirty="0">
                <a:solidFill>
                  <a:srgbClr val="595959"/>
                </a:solidFill>
              </a:rPr>
              <a:t> </a:t>
            </a:r>
            <a:r>
              <a:rPr lang="de-DE" dirty="0" err="1">
                <a:solidFill>
                  <a:srgbClr val="595959"/>
                </a:solidFill>
              </a:rPr>
              <a:t>that</a:t>
            </a:r>
            <a:r>
              <a:rPr lang="de-DE" dirty="0">
                <a:solidFill>
                  <a:srgbClr val="595959"/>
                </a:solidFill>
              </a:rPr>
              <a:t> </a:t>
            </a:r>
            <a:r>
              <a:rPr lang="de-DE" dirty="0" err="1">
                <a:solidFill>
                  <a:srgbClr val="595959"/>
                </a:solidFill>
              </a:rPr>
              <a:t>copying</a:t>
            </a:r>
            <a:r>
              <a:rPr lang="de-DE" dirty="0">
                <a:solidFill>
                  <a:srgbClr val="595959"/>
                </a:solidFill>
              </a:rPr>
              <a:t> a </a:t>
            </a:r>
            <a:r>
              <a:rPr lang="de-DE" dirty="0" err="1">
                <a:solidFill>
                  <a:srgbClr val="595959"/>
                </a:solidFill>
              </a:rPr>
              <a:t>list</a:t>
            </a:r>
            <a:r>
              <a:rPr lang="de-DE" dirty="0">
                <a:solidFill>
                  <a:srgbClr val="595959"/>
                </a:solidFill>
              </a:rPr>
              <a:t> </a:t>
            </a:r>
            <a:r>
              <a:rPr lang="de-DE" dirty="0" err="1">
                <a:solidFill>
                  <a:srgbClr val="595959"/>
                </a:solidFill>
              </a:rPr>
              <a:t>by</a:t>
            </a:r>
            <a:r>
              <a:rPr lang="de-DE" dirty="0">
                <a:solidFill>
                  <a:srgbClr val="595959"/>
                </a:solidFill>
              </a:rPr>
              <a:t> </a:t>
            </a:r>
            <a:r>
              <a:rPr lang="de-DE" dirty="0">
                <a:solidFill>
                  <a:srgbClr val="595959"/>
                </a:solidFill>
                <a:latin typeface="Consolas"/>
              </a:rPr>
              <a:t>list2 = </a:t>
            </a:r>
            <a:r>
              <a:rPr lang="de-DE" dirty="0" smtClean="0">
                <a:solidFill>
                  <a:srgbClr val="595959"/>
                </a:solidFill>
                <a:latin typeface="Consolas"/>
              </a:rPr>
              <a:t>list1</a:t>
            </a:r>
            <a:r>
              <a:rPr lang="de-DE" dirty="0">
                <a:solidFill>
                  <a:srgbClr val="595959"/>
                </a:solidFill>
              </a:rPr>
              <a:t> </a:t>
            </a:r>
            <a:r>
              <a:rPr lang="de-DE" dirty="0" err="1" smtClean="0">
                <a:solidFill>
                  <a:srgbClr val="595959"/>
                </a:solidFill>
              </a:rPr>
              <a:t>is</a:t>
            </a:r>
            <a:r>
              <a:rPr lang="de-DE" dirty="0">
                <a:solidFill>
                  <a:srgbClr val="595959"/>
                </a:solidFill>
              </a:rPr>
              <a:t> </a:t>
            </a:r>
            <a:r>
              <a:rPr lang="de-DE" dirty="0" smtClean="0">
                <a:solidFill>
                  <a:srgbClr val="595959"/>
                </a:solidFill>
              </a:rPr>
              <a:t>not </a:t>
            </a:r>
            <a:r>
              <a:rPr lang="de-DE" dirty="0" err="1" smtClean="0">
                <a:solidFill>
                  <a:srgbClr val="595959"/>
                </a:solidFill>
              </a:rPr>
              <a:t>always</a:t>
            </a:r>
            <a:r>
              <a:rPr lang="de-DE" dirty="0">
                <a:solidFill>
                  <a:srgbClr val="595959"/>
                </a:solidFill>
              </a:rPr>
              <a:t> </a:t>
            </a:r>
            <a:r>
              <a:rPr lang="de-DE" dirty="0" smtClean="0">
                <a:solidFill>
                  <a:srgbClr val="595959"/>
                </a:solidFill>
              </a:rPr>
              <a:t>a</a:t>
            </a:r>
            <a:r>
              <a:rPr lang="de-DE" dirty="0">
                <a:solidFill>
                  <a:srgbClr val="595959"/>
                </a:solidFill>
              </a:rPr>
              <a:t> </a:t>
            </a:r>
            <a:r>
              <a:rPr lang="de-DE" dirty="0" err="1">
                <a:solidFill>
                  <a:srgbClr val="595959"/>
                </a:solidFill>
              </a:rPr>
              <a:t>good</a:t>
            </a:r>
            <a:r>
              <a:rPr lang="de-DE" dirty="0">
                <a:solidFill>
                  <a:srgbClr val="595959"/>
                </a:solidFill>
              </a:rPr>
              <a:t> </a:t>
            </a:r>
            <a:r>
              <a:rPr lang="de-DE" dirty="0" err="1">
                <a:solidFill>
                  <a:srgbClr val="595959"/>
                </a:solidFill>
              </a:rPr>
              <a:t>idea</a:t>
            </a:r>
            <a:r>
              <a:rPr lang="de-DE" dirty="0">
                <a:solidFill>
                  <a:srgbClr val="595959"/>
                </a:solidFill>
              </a:rPr>
              <a:t>, </a:t>
            </a:r>
            <a:r>
              <a:rPr lang="de-DE" dirty="0" err="1">
                <a:solidFill>
                  <a:srgbClr val="595959"/>
                </a:solidFill>
              </a:rPr>
              <a:t>as</a:t>
            </a:r>
            <a:r>
              <a:rPr lang="de-DE" dirty="0">
                <a:solidFill>
                  <a:srgbClr val="595959"/>
                </a:solidFill>
              </a:rPr>
              <a:t> a </a:t>
            </a:r>
            <a:r>
              <a:rPr lang="de-DE" dirty="0" err="1">
                <a:solidFill>
                  <a:srgbClr val="595959"/>
                </a:solidFill>
              </a:rPr>
              <a:t>change</a:t>
            </a:r>
            <a:r>
              <a:rPr lang="de-DE" dirty="0">
                <a:solidFill>
                  <a:srgbClr val="595959"/>
                </a:solidFill>
              </a:rPr>
              <a:t> </a:t>
            </a:r>
            <a:r>
              <a:rPr lang="de-DE" dirty="0" err="1">
                <a:solidFill>
                  <a:srgbClr val="595959"/>
                </a:solidFill>
              </a:rPr>
              <a:t>to</a:t>
            </a:r>
            <a:r>
              <a:rPr lang="de-DE" dirty="0">
                <a:solidFill>
                  <a:srgbClr val="595959"/>
                </a:solidFill>
              </a:rPr>
              <a:t>  </a:t>
            </a:r>
            <a:r>
              <a:rPr lang="de-DE" dirty="0" err="1" smtClean="0">
                <a:solidFill>
                  <a:srgbClr val="595959"/>
                </a:solidFill>
              </a:rPr>
              <a:t>one</a:t>
            </a:r>
            <a:r>
              <a:rPr lang="de-DE" dirty="0" smtClean="0">
                <a:solidFill>
                  <a:srgbClr val="595959"/>
                </a:solidFill>
              </a:rPr>
              <a:t> </a:t>
            </a:r>
            <a:r>
              <a:rPr lang="de-DE" dirty="0" err="1" smtClean="0">
                <a:solidFill>
                  <a:srgbClr val="595959"/>
                </a:solidFill>
              </a:rPr>
              <a:t>of</a:t>
            </a:r>
            <a:r>
              <a:rPr lang="de-DE" dirty="0" smtClean="0">
                <a:solidFill>
                  <a:srgbClr val="595959"/>
                </a:solidFill>
              </a:rPr>
              <a:t> </a:t>
            </a:r>
            <a:r>
              <a:rPr lang="de-DE" dirty="0" err="1" smtClean="0">
                <a:solidFill>
                  <a:srgbClr val="595959"/>
                </a:solidFill>
              </a:rPr>
              <a:t>the</a:t>
            </a:r>
            <a:r>
              <a:rPr lang="de-DE" dirty="0">
                <a:solidFill>
                  <a:srgbClr val="595959"/>
                </a:solidFill>
              </a:rPr>
              <a:t> </a:t>
            </a:r>
            <a:r>
              <a:rPr lang="de-DE" dirty="0" err="1" smtClean="0">
                <a:solidFill>
                  <a:srgbClr val="595959"/>
                </a:solidFill>
              </a:rPr>
              <a:t>elements</a:t>
            </a:r>
            <a:r>
              <a:rPr lang="de-DE" dirty="0" smtClean="0">
                <a:solidFill>
                  <a:srgbClr val="595959"/>
                </a:solidFill>
              </a:rPr>
              <a:t> will</a:t>
            </a:r>
            <a:r>
              <a:rPr lang="de-DE" dirty="0">
                <a:solidFill>
                  <a:srgbClr val="595959"/>
                </a:solidFill>
              </a:rPr>
              <a:t> </a:t>
            </a:r>
            <a:r>
              <a:rPr lang="de-DE" dirty="0" err="1" smtClean="0">
                <a:solidFill>
                  <a:srgbClr val="595959"/>
                </a:solidFill>
              </a:rPr>
              <a:t>affect</a:t>
            </a:r>
            <a:r>
              <a:rPr lang="de-DE" dirty="0" smtClean="0">
                <a:solidFill>
                  <a:srgbClr val="595959"/>
                </a:solidFill>
              </a:rPr>
              <a:t> </a:t>
            </a:r>
            <a:r>
              <a:rPr lang="de-DE" dirty="0" err="1" smtClean="0">
                <a:solidFill>
                  <a:srgbClr val="595959"/>
                </a:solidFill>
              </a:rPr>
              <a:t>both</a:t>
            </a:r>
            <a:r>
              <a:rPr lang="de-DE" dirty="0">
                <a:solidFill>
                  <a:srgbClr val="595959"/>
                </a:solidFill>
              </a:rPr>
              <a:t> </a:t>
            </a:r>
            <a:r>
              <a:rPr lang="de-DE" dirty="0" err="1">
                <a:solidFill>
                  <a:srgbClr val="595959"/>
                </a:solidFill>
              </a:rPr>
              <a:t>of</a:t>
            </a:r>
            <a:r>
              <a:rPr lang="de-DE" dirty="0">
                <a:solidFill>
                  <a:srgbClr val="595959"/>
                </a:solidFill>
              </a:rPr>
              <a:t> </a:t>
            </a:r>
            <a:r>
              <a:rPr lang="de-DE" dirty="0" err="1">
                <a:solidFill>
                  <a:srgbClr val="595959"/>
                </a:solidFill>
              </a:rPr>
              <a:t>the</a:t>
            </a:r>
            <a:r>
              <a:rPr lang="de-DE" dirty="0">
                <a:solidFill>
                  <a:srgbClr val="595959"/>
                </a:solidFill>
              </a:rPr>
              <a:t> </a:t>
            </a:r>
            <a:r>
              <a:rPr lang="de-DE" dirty="0" err="1" smtClean="0">
                <a:solidFill>
                  <a:srgbClr val="595959"/>
                </a:solidFill>
              </a:rPr>
              <a:t>lists</a:t>
            </a:r>
            <a:endParaRPr lang="de-DE" dirty="0" smtClean="0">
              <a:solidFill>
                <a:srgbClr val="595959"/>
              </a:solidFill>
            </a:endParaRPr>
          </a:p>
          <a:p>
            <a:r>
              <a:rPr lang="de-DE" dirty="0" smtClean="0">
                <a:solidFill>
                  <a:srgbClr val="595959"/>
                </a:solidFill>
              </a:rPr>
              <a:t>This</a:t>
            </a:r>
            <a:r>
              <a:rPr lang="de-DE" dirty="0">
                <a:solidFill>
                  <a:srgbClr val="595959"/>
                </a:solidFill>
              </a:rPr>
              <a:t> </a:t>
            </a:r>
            <a:r>
              <a:rPr lang="de-DE" dirty="0" err="1">
                <a:solidFill>
                  <a:srgbClr val="595959"/>
                </a:solidFill>
              </a:rPr>
              <a:t>is</a:t>
            </a:r>
            <a:r>
              <a:rPr lang="de-DE" dirty="0">
                <a:solidFill>
                  <a:srgbClr val="595959"/>
                </a:solidFill>
              </a:rPr>
              <a:t> </a:t>
            </a:r>
            <a:r>
              <a:rPr lang="de-DE" dirty="0" err="1">
                <a:solidFill>
                  <a:srgbClr val="595959"/>
                </a:solidFill>
              </a:rPr>
              <a:t>because</a:t>
            </a:r>
            <a:r>
              <a:rPr lang="de-DE" dirty="0">
                <a:solidFill>
                  <a:srgbClr val="595959"/>
                </a:solidFill>
              </a:rPr>
              <a:t> </a:t>
            </a:r>
            <a:r>
              <a:rPr lang="de-DE" dirty="0" err="1">
                <a:solidFill>
                  <a:srgbClr val="595959"/>
                </a:solidFill>
              </a:rPr>
              <a:t>we</a:t>
            </a:r>
            <a:r>
              <a:rPr lang="de-DE" dirty="0">
                <a:solidFill>
                  <a:srgbClr val="595959"/>
                </a:solidFill>
              </a:rPr>
              <a:t> </a:t>
            </a:r>
            <a:r>
              <a:rPr lang="de-DE" dirty="0" err="1">
                <a:solidFill>
                  <a:srgbClr val="595959"/>
                </a:solidFill>
              </a:rPr>
              <a:t>simply</a:t>
            </a:r>
            <a:r>
              <a:rPr lang="de-DE" dirty="0">
                <a:solidFill>
                  <a:srgbClr val="595959"/>
                </a:solidFill>
              </a:rPr>
              <a:t> </a:t>
            </a:r>
            <a:r>
              <a:rPr lang="de-DE" dirty="0" err="1">
                <a:solidFill>
                  <a:srgbClr val="595959"/>
                </a:solidFill>
              </a:rPr>
              <a:t>made</a:t>
            </a:r>
            <a:r>
              <a:rPr lang="de-DE" dirty="0">
                <a:solidFill>
                  <a:srgbClr val="595959"/>
                </a:solidFill>
              </a:rPr>
              <a:t> a </a:t>
            </a:r>
            <a:r>
              <a:rPr lang="de-DE" i="1" dirty="0" err="1">
                <a:solidFill>
                  <a:srgbClr val="595959"/>
                </a:solidFill>
              </a:rPr>
              <a:t>reference</a:t>
            </a:r>
            <a:r>
              <a:rPr lang="de-DE" i="1" dirty="0">
                <a:solidFill>
                  <a:srgbClr val="595959"/>
                </a:solidFill>
              </a:rPr>
              <a:t> </a:t>
            </a:r>
            <a:r>
              <a:rPr lang="de-DE" i="1" dirty="0" err="1">
                <a:solidFill>
                  <a:srgbClr val="595959"/>
                </a:solidFill>
              </a:rPr>
              <a:t>copy</a:t>
            </a:r>
            <a:endParaRPr lang="de-DE" i="1" dirty="0">
              <a:solidFill>
                <a:srgbClr val="595959"/>
              </a:solidFill>
              <a:cs typeface="Calibri"/>
            </a:endParaRPr>
          </a:p>
        </p:txBody>
      </p:sp>
      <p:sp>
        <p:nvSpPr>
          <p:cNvPr id="7" name="Foliennummernplatzhalter 6"/>
          <p:cNvSpPr>
            <a:spLocks noGrp="1"/>
          </p:cNvSpPr>
          <p:nvPr>
            <p:ph type="sldNum" sz="quarter" idx="12"/>
          </p:nvPr>
        </p:nvSpPr>
        <p:spPr/>
        <p:txBody>
          <a:bodyPr/>
          <a:lstStyle/>
          <a:p>
            <a:fld id="{89C4E583-6443-4199-AF95-A2ECCC288D48}" type="slidenum">
              <a:rPr lang="en-GB" smtClean="0"/>
              <a:t>72</a:t>
            </a:fld>
            <a:endParaRPr lang="en-GB"/>
          </a:p>
        </p:txBody>
      </p:sp>
      <p:sp>
        <p:nvSpPr>
          <p:cNvPr id="10" name="Textplatzhalter 5">
            <a:extLst>
              <a:ext uri="{FF2B5EF4-FFF2-40B4-BE49-F238E27FC236}">
                <a16:creationId xmlns="" xmlns:a16="http://schemas.microsoft.com/office/drawing/2014/main" id="{99AA7EF7-DDF8-4513-B4CE-6160D4E422F3}"/>
              </a:ext>
            </a:extLst>
          </p:cNvPr>
          <p:cNvSpPr txBox="1">
            <a:spLocks/>
          </p:cNvSpPr>
          <p:nvPr/>
        </p:nvSpPr>
        <p:spPr>
          <a:xfrm>
            <a:off x="1111657" y="3686354"/>
            <a:ext cx="4937760" cy="491867"/>
          </a:xfrm>
          <a:prstGeom prst="rect">
            <a:avLst/>
          </a:prstGeom>
        </p:spPr>
        <p:txBody>
          <a:bodyPr vert="horz" lIns="0" tIns="45720" rIns="0" bIns="45720" rtlCol="0">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dirty="0" smtClean="0">
                <a:cs typeface="Calibri"/>
              </a:rPr>
              <a:t>EXPECTATION</a:t>
            </a:r>
            <a:endParaRPr lang="de-DE" dirty="0"/>
          </a:p>
        </p:txBody>
      </p:sp>
      <p:graphicFrame>
        <p:nvGraphicFramePr>
          <p:cNvPr id="11" name="Tabelle 18">
            <a:extLst>
              <a:ext uri="{FF2B5EF4-FFF2-40B4-BE49-F238E27FC236}">
                <a16:creationId xmlns="" xmlns:a16="http://schemas.microsoft.com/office/drawing/2014/main" id="{3A8EF11D-0C28-4B3C-91CC-4831AB18F037}"/>
              </a:ext>
            </a:extLst>
          </p:cNvPr>
          <p:cNvGraphicFramePr>
            <a:graphicFrameLocks/>
          </p:cNvGraphicFramePr>
          <p:nvPr>
            <p:extLst>
              <p:ext uri="{D42A27DB-BD31-4B8C-83A1-F6EECF244321}">
                <p14:modId xmlns:p14="http://schemas.microsoft.com/office/powerpoint/2010/main" val="1402776161"/>
              </p:ext>
            </p:extLst>
          </p:nvPr>
        </p:nvGraphicFramePr>
        <p:xfrm>
          <a:off x="3249282" y="438509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 xmlns:a16="http://schemas.microsoft.com/office/drawing/2014/main" val="3612408576"/>
                  </a:ext>
                </a:extLst>
              </a:tr>
            </a:tbl>
          </a:graphicData>
        </a:graphic>
      </p:graphicFrame>
      <p:sp>
        <p:nvSpPr>
          <p:cNvPr id="12" name="Textplatzhalter 7">
            <a:extLst>
              <a:ext uri="{FF2B5EF4-FFF2-40B4-BE49-F238E27FC236}">
                <a16:creationId xmlns="" xmlns:a16="http://schemas.microsoft.com/office/drawing/2014/main" id="{B9FD596A-39B3-4996-90F8-A14512A370E3}"/>
              </a:ext>
            </a:extLst>
          </p:cNvPr>
          <p:cNvSpPr txBox="1">
            <a:spLocks/>
          </p:cNvSpPr>
          <p:nvPr/>
        </p:nvSpPr>
        <p:spPr>
          <a:xfrm>
            <a:off x="6232297" y="3686354"/>
            <a:ext cx="4937760" cy="49186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sz="2400" dirty="0" smtClean="0">
                <a:cs typeface="Calibri"/>
              </a:rPr>
              <a:t>REALITY</a:t>
            </a:r>
            <a:endParaRPr lang="de-DE" sz="2400" dirty="0"/>
          </a:p>
        </p:txBody>
      </p:sp>
      <p:graphicFrame>
        <p:nvGraphicFramePr>
          <p:cNvPr id="13" name="Tabelle 18">
            <a:extLst>
              <a:ext uri="{FF2B5EF4-FFF2-40B4-BE49-F238E27FC236}">
                <a16:creationId xmlns="" xmlns:a16="http://schemas.microsoft.com/office/drawing/2014/main" id="{7BA78E23-05C1-4926-9812-4768FE501006}"/>
              </a:ext>
            </a:extLst>
          </p:cNvPr>
          <p:cNvGraphicFramePr>
            <a:graphicFrameLocks/>
          </p:cNvGraphicFramePr>
          <p:nvPr>
            <p:extLst>
              <p:ext uri="{D42A27DB-BD31-4B8C-83A1-F6EECF244321}">
                <p14:modId xmlns:p14="http://schemas.microsoft.com/office/powerpoint/2010/main" val="4050729305"/>
              </p:ext>
            </p:extLst>
          </p:nvPr>
        </p:nvGraphicFramePr>
        <p:xfrm>
          <a:off x="3234905" y="5592789"/>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r>
                        <a:rPr lang="de-DE" dirty="0"/>
                        <a:t>a'</a:t>
                      </a:r>
                    </a:p>
                  </a:txBody>
                  <a:tcPr/>
                </a:tc>
                <a:tc>
                  <a:txBody>
                    <a:bodyPr/>
                    <a:lstStyle/>
                    <a:p>
                      <a:pPr lvl="0" algn="l">
                        <a:buNone/>
                      </a:pPr>
                      <a:r>
                        <a:rPr lang="de-DE" dirty="0"/>
                        <a:t>b'</a:t>
                      </a:r>
                    </a:p>
                  </a:txBody>
                  <a:tcPr/>
                </a:tc>
                <a:tc>
                  <a:txBody>
                    <a:bodyPr/>
                    <a:lstStyle/>
                    <a:p>
                      <a:pPr lvl="0" algn="l">
                        <a:buNone/>
                      </a:pPr>
                      <a:r>
                        <a:rPr lang="de-DE" dirty="0"/>
                        <a:t>c'</a:t>
                      </a:r>
                    </a:p>
                  </a:txBody>
                  <a:tcPr/>
                </a:tc>
                <a:extLst>
                  <a:ext uri="{0D108BD9-81ED-4DB2-BD59-A6C34878D82A}">
                    <a16:rowId xmlns="" xmlns:a16="http://schemas.microsoft.com/office/drawing/2014/main" val="3612408576"/>
                  </a:ext>
                </a:extLst>
              </a:tr>
            </a:tbl>
          </a:graphicData>
        </a:graphic>
      </p:graphicFrame>
      <p:sp>
        <p:nvSpPr>
          <p:cNvPr id="14" name="Textfeld 13">
            <a:extLst>
              <a:ext uri="{FF2B5EF4-FFF2-40B4-BE49-F238E27FC236}">
                <a16:creationId xmlns="" xmlns:a16="http://schemas.microsoft.com/office/drawing/2014/main" id="{EA2E227F-D289-40D2-AF74-95606742C978}"/>
              </a:ext>
            </a:extLst>
          </p:cNvPr>
          <p:cNvSpPr txBox="1"/>
          <p:nvPr/>
        </p:nvSpPr>
        <p:spPr>
          <a:xfrm>
            <a:off x="1130059" y="438653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15" name="Textfeld 14">
            <a:extLst>
              <a:ext uri="{FF2B5EF4-FFF2-40B4-BE49-F238E27FC236}">
                <a16:creationId xmlns="" xmlns:a16="http://schemas.microsoft.com/office/drawing/2014/main" id="{7533EF21-4E0E-474F-B68F-E5BB6D6ACE27}"/>
              </a:ext>
            </a:extLst>
          </p:cNvPr>
          <p:cNvSpPr txBox="1"/>
          <p:nvPr/>
        </p:nvSpPr>
        <p:spPr>
          <a:xfrm>
            <a:off x="1130058" y="55654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16" name="Gerade Verbindung mit Pfeil 15">
            <a:extLst>
              <a:ext uri="{FF2B5EF4-FFF2-40B4-BE49-F238E27FC236}">
                <a16:creationId xmlns="" xmlns:a16="http://schemas.microsoft.com/office/drawing/2014/main" id="{3ED732EF-9448-4C14-8771-6A78713BE117}"/>
              </a:ext>
            </a:extLst>
          </p:cNvPr>
          <p:cNvCxnSpPr/>
          <p:nvPr/>
        </p:nvCxnSpPr>
        <p:spPr>
          <a:xfrm>
            <a:off x="1670649" y="4560498"/>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 xmlns:a16="http://schemas.microsoft.com/office/drawing/2014/main" id="{81138B74-BA64-4CB1-AD60-2EF48FA17D8B}"/>
              </a:ext>
            </a:extLst>
          </p:cNvPr>
          <p:cNvCxnSpPr>
            <a:cxnSpLocks/>
          </p:cNvCxnSpPr>
          <p:nvPr/>
        </p:nvCxnSpPr>
        <p:spPr>
          <a:xfrm>
            <a:off x="1670648" y="5739441"/>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elle 18">
            <a:extLst>
              <a:ext uri="{FF2B5EF4-FFF2-40B4-BE49-F238E27FC236}">
                <a16:creationId xmlns=""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3144141289"/>
              </p:ext>
            </p:extLst>
          </p:nvPr>
        </p:nvGraphicFramePr>
        <p:xfrm>
          <a:off x="8712676" y="4873923"/>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 xmlns:a16="http://schemas.microsoft.com/office/drawing/2014/main" val="3612408576"/>
                  </a:ext>
                </a:extLst>
              </a:tr>
            </a:tbl>
          </a:graphicData>
        </a:graphic>
      </p:graphicFrame>
      <p:sp>
        <p:nvSpPr>
          <p:cNvPr id="19" name="Textfeld 18">
            <a:extLst>
              <a:ext uri="{FF2B5EF4-FFF2-40B4-BE49-F238E27FC236}">
                <a16:creationId xmlns="" xmlns:a16="http://schemas.microsoft.com/office/drawing/2014/main" id="{E6D0423A-3ECF-4F8C-8790-BAA453E916B1}"/>
              </a:ext>
            </a:extLst>
          </p:cNvPr>
          <p:cNvSpPr txBox="1"/>
          <p:nvPr/>
        </p:nvSpPr>
        <p:spPr>
          <a:xfrm>
            <a:off x="6665343" y="4357776"/>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20" name="Textfeld 19">
            <a:extLst>
              <a:ext uri="{FF2B5EF4-FFF2-40B4-BE49-F238E27FC236}">
                <a16:creationId xmlns="" xmlns:a16="http://schemas.microsoft.com/office/drawing/2014/main" id="{8A6771EA-0C6A-48D1-B877-56076B12BE20}"/>
              </a:ext>
            </a:extLst>
          </p:cNvPr>
          <p:cNvSpPr txBox="1"/>
          <p:nvPr/>
        </p:nvSpPr>
        <p:spPr>
          <a:xfrm>
            <a:off x="6665339" y="553672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21" name="Gerade Verbindung mit Pfeil 20">
            <a:extLst>
              <a:ext uri="{FF2B5EF4-FFF2-40B4-BE49-F238E27FC236}">
                <a16:creationId xmlns="" xmlns:a16="http://schemas.microsoft.com/office/drawing/2014/main" id="{9AE78DD6-0ABC-481C-81E4-592E40253A20}"/>
              </a:ext>
            </a:extLst>
          </p:cNvPr>
          <p:cNvCxnSpPr>
            <a:cxnSpLocks/>
          </p:cNvCxnSpPr>
          <p:nvPr/>
        </p:nvCxnSpPr>
        <p:spPr>
          <a:xfrm>
            <a:off x="7134047" y="4531741"/>
            <a:ext cx="1547003" cy="425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 xmlns:a16="http://schemas.microsoft.com/office/drawing/2014/main" id="{81846394-E82B-4AC4-8D93-67BFAAEBC9E4}"/>
              </a:ext>
            </a:extLst>
          </p:cNvPr>
          <p:cNvCxnSpPr>
            <a:cxnSpLocks/>
          </p:cNvCxnSpPr>
          <p:nvPr/>
        </p:nvCxnSpPr>
        <p:spPr>
          <a:xfrm flipV="1">
            <a:off x="7220311" y="5144220"/>
            <a:ext cx="1460739" cy="580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4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12" grpId="0"/>
      <p:bldP spid="14" grpId="0"/>
      <p:bldP spid="15" grpId="0"/>
      <p:bldP spid="19" grpId="0"/>
      <p:bldP spid="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cs typeface="Calibri Light"/>
              </a:rPr>
              <a:t>TMYK : </a:t>
            </a:r>
            <a:r>
              <a:rPr lang="de-DE" dirty="0" err="1">
                <a:cs typeface="Calibri Light"/>
              </a:rPr>
              <a:t>Copying</a:t>
            </a:r>
            <a:endParaRPr lang="en-US" dirty="0"/>
          </a:p>
        </p:txBody>
      </p:sp>
      <p:sp>
        <p:nvSpPr>
          <p:cNvPr id="9" name="Inhaltsplatzhalter 8"/>
          <p:cNvSpPr>
            <a:spLocks noGrp="1"/>
          </p:cNvSpPr>
          <p:nvPr>
            <p:ph idx="1"/>
          </p:nvPr>
        </p:nvSpPr>
        <p:spPr>
          <a:xfrm>
            <a:off x="1111657" y="1874087"/>
            <a:ext cx="10058400" cy="2020579"/>
          </a:xfrm>
        </p:spPr>
        <p:txBody>
          <a:bodyPr>
            <a:normAutofit lnSpcReduction="10000"/>
          </a:bodyPr>
          <a:lstStyle/>
          <a:p>
            <a:r>
              <a:rPr lang="en-GB" dirty="0">
                <a:solidFill>
                  <a:srgbClr val="595959"/>
                </a:solidFill>
              </a:rPr>
              <a:t>Now if we use </a:t>
            </a:r>
            <a:r>
              <a:rPr lang="en-GB" dirty="0">
                <a:solidFill>
                  <a:srgbClr val="595959"/>
                </a:solidFill>
                <a:latin typeface="Consolas"/>
                <a:cs typeface="Calibri"/>
              </a:rPr>
              <a:t>list2 = list1[:]</a:t>
            </a:r>
            <a:r>
              <a:rPr lang="en-GB" dirty="0">
                <a:solidFill>
                  <a:srgbClr val="595959"/>
                </a:solidFill>
                <a:cs typeface="Calibri"/>
              </a:rPr>
              <a:t> or </a:t>
            </a:r>
            <a:r>
              <a:rPr lang="en-GB" dirty="0">
                <a:solidFill>
                  <a:srgbClr val="595959"/>
                </a:solidFill>
                <a:latin typeface="Consolas"/>
                <a:cs typeface="Calibri"/>
              </a:rPr>
              <a:t>list2 = list1.copy() </a:t>
            </a:r>
            <a:r>
              <a:rPr lang="en-GB" dirty="0">
                <a:solidFill>
                  <a:srgbClr val="595959"/>
                </a:solidFill>
                <a:cs typeface="Calibri"/>
              </a:rPr>
              <a:t>instead, we can solve this problem for probably 99% of the cases</a:t>
            </a:r>
          </a:p>
          <a:p>
            <a:r>
              <a:rPr lang="en-GB" dirty="0">
                <a:solidFill>
                  <a:srgbClr val="595959"/>
                </a:solidFill>
                <a:cs typeface="Calibri"/>
              </a:rPr>
              <a:t>However, we still have not copied the list </a:t>
            </a:r>
            <a:r>
              <a:rPr lang="en-GB" i="1" dirty="0">
                <a:solidFill>
                  <a:srgbClr val="595959"/>
                </a:solidFill>
                <a:cs typeface="Calibri"/>
              </a:rPr>
              <a:t>and</a:t>
            </a:r>
            <a:r>
              <a:rPr lang="en-GB" dirty="0">
                <a:solidFill>
                  <a:srgbClr val="595959"/>
                </a:solidFill>
                <a:cs typeface="Calibri"/>
              </a:rPr>
              <a:t> all of its values, but only the list as the container while each element still references the same object</a:t>
            </a:r>
          </a:p>
          <a:p>
            <a:r>
              <a:rPr lang="en-GB" dirty="0">
                <a:solidFill>
                  <a:srgbClr val="595959"/>
                </a:solidFill>
                <a:cs typeface="Calibri"/>
              </a:rPr>
              <a:t>We call this a </a:t>
            </a:r>
            <a:r>
              <a:rPr lang="en-GB" i="1" dirty="0">
                <a:solidFill>
                  <a:srgbClr val="595959"/>
                </a:solidFill>
                <a:cs typeface="Calibri"/>
              </a:rPr>
              <a:t>shallow copy</a:t>
            </a:r>
          </a:p>
        </p:txBody>
      </p:sp>
      <p:sp>
        <p:nvSpPr>
          <p:cNvPr id="7" name="Foliennummernplatzhalter 6"/>
          <p:cNvSpPr>
            <a:spLocks noGrp="1"/>
          </p:cNvSpPr>
          <p:nvPr>
            <p:ph type="sldNum" sz="quarter" idx="12"/>
          </p:nvPr>
        </p:nvSpPr>
        <p:spPr/>
        <p:txBody>
          <a:bodyPr/>
          <a:lstStyle/>
          <a:p>
            <a:fld id="{89C4E583-6443-4199-AF95-A2ECCC288D48}" type="slidenum">
              <a:rPr lang="en-GB" smtClean="0"/>
              <a:t>73</a:t>
            </a:fld>
            <a:endParaRPr lang="en-GB"/>
          </a:p>
        </p:txBody>
      </p:sp>
      <p:sp>
        <p:nvSpPr>
          <p:cNvPr id="23" name="Textplatzhalter 5">
            <a:extLst>
              <a:ext uri="{FF2B5EF4-FFF2-40B4-BE49-F238E27FC236}">
                <a16:creationId xmlns="" xmlns:a16="http://schemas.microsoft.com/office/drawing/2014/main" id="{99AA7EF7-DDF8-4513-B4CE-6160D4E422F3}"/>
              </a:ext>
            </a:extLst>
          </p:cNvPr>
          <p:cNvSpPr txBox="1">
            <a:spLocks/>
          </p:cNvSpPr>
          <p:nvPr/>
        </p:nvSpPr>
        <p:spPr>
          <a:xfrm>
            <a:off x="1266045" y="3894666"/>
            <a:ext cx="3997526" cy="491867"/>
          </a:xfrm>
          <a:prstGeom prst="rect">
            <a:avLst/>
          </a:prstGeom>
        </p:spPr>
        <p:txBody>
          <a:bodyPr vert="horz" lIns="0" tIns="45720" rIns="0" bIns="45720" rtlCol="0">
            <a:normAutofit/>
          </a:bodyPr>
          <a:lstStyle>
            <a:lvl1pPr marL="182563" indent="-182563"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dirty="0" smtClean="0">
                <a:cs typeface="Calibri"/>
              </a:rPr>
              <a:t>EXPECTATION</a:t>
            </a:r>
            <a:endParaRPr lang="de-DE" dirty="0"/>
          </a:p>
        </p:txBody>
      </p:sp>
      <p:graphicFrame>
        <p:nvGraphicFramePr>
          <p:cNvPr id="24" name="Tabelle 18">
            <a:extLst>
              <a:ext uri="{FF2B5EF4-FFF2-40B4-BE49-F238E27FC236}">
                <a16:creationId xmlns="" xmlns:a16="http://schemas.microsoft.com/office/drawing/2014/main" id="{3A8EF11D-0C28-4B3C-91CC-4831AB18F037}"/>
              </a:ext>
            </a:extLst>
          </p:cNvPr>
          <p:cNvGraphicFramePr>
            <a:graphicFrameLocks/>
          </p:cNvGraphicFramePr>
          <p:nvPr>
            <p:extLst>
              <p:ext uri="{D42A27DB-BD31-4B8C-83A1-F6EECF244321}">
                <p14:modId xmlns:p14="http://schemas.microsoft.com/office/powerpoint/2010/main" val="80657098"/>
              </p:ext>
            </p:extLst>
          </p:nvPr>
        </p:nvGraphicFramePr>
        <p:xfrm>
          <a:off x="3267684" y="4593406"/>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r>
                        <a:rPr lang="de-DE" dirty="0"/>
                        <a:t>a</a:t>
                      </a:r>
                    </a:p>
                  </a:txBody>
                  <a:tcPr/>
                </a:tc>
                <a:tc>
                  <a:txBody>
                    <a:bodyPr/>
                    <a:lstStyle/>
                    <a:p>
                      <a:pPr>
                        <a:buNone/>
                      </a:pPr>
                      <a:r>
                        <a:rPr lang="de-DE" dirty="0"/>
                        <a:t>b</a:t>
                      </a:r>
                    </a:p>
                  </a:txBody>
                  <a:tcPr/>
                </a:tc>
                <a:tc>
                  <a:txBody>
                    <a:bodyPr/>
                    <a:lstStyle/>
                    <a:p>
                      <a:pPr>
                        <a:buNone/>
                      </a:pPr>
                      <a:r>
                        <a:rPr lang="de-DE" dirty="0"/>
                        <a:t>c</a:t>
                      </a:r>
                    </a:p>
                  </a:txBody>
                  <a:tcPr/>
                </a:tc>
                <a:extLst>
                  <a:ext uri="{0D108BD9-81ED-4DB2-BD59-A6C34878D82A}">
                    <a16:rowId xmlns="" xmlns:a16="http://schemas.microsoft.com/office/drawing/2014/main" val="3612408576"/>
                  </a:ext>
                </a:extLst>
              </a:tr>
            </a:tbl>
          </a:graphicData>
        </a:graphic>
      </p:graphicFrame>
      <p:sp>
        <p:nvSpPr>
          <p:cNvPr id="25" name="Textplatzhalter 7">
            <a:extLst>
              <a:ext uri="{FF2B5EF4-FFF2-40B4-BE49-F238E27FC236}">
                <a16:creationId xmlns="" xmlns:a16="http://schemas.microsoft.com/office/drawing/2014/main" id="{B9FD596A-39B3-4996-90F8-A14512A370E3}"/>
              </a:ext>
            </a:extLst>
          </p:cNvPr>
          <p:cNvSpPr txBox="1">
            <a:spLocks/>
          </p:cNvSpPr>
          <p:nvPr/>
        </p:nvSpPr>
        <p:spPr>
          <a:xfrm>
            <a:off x="6067819" y="3894666"/>
            <a:ext cx="5120640" cy="49186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sz="2400" dirty="0" smtClean="0">
                <a:cs typeface="Calibri"/>
              </a:rPr>
              <a:t>SOMEWHAT MORE ACCURATE REALITY</a:t>
            </a:r>
            <a:endParaRPr lang="de-DE" sz="2400" dirty="0"/>
          </a:p>
        </p:txBody>
      </p:sp>
      <p:graphicFrame>
        <p:nvGraphicFramePr>
          <p:cNvPr id="26" name="Tabelle 18">
            <a:extLst>
              <a:ext uri="{FF2B5EF4-FFF2-40B4-BE49-F238E27FC236}">
                <a16:creationId xmlns="" xmlns:a16="http://schemas.microsoft.com/office/drawing/2014/main" id="{7BA78E23-05C1-4926-9812-4768FE501006}"/>
              </a:ext>
            </a:extLst>
          </p:cNvPr>
          <p:cNvGraphicFramePr>
            <a:graphicFrameLocks/>
          </p:cNvGraphicFramePr>
          <p:nvPr>
            <p:extLst>
              <p:ext uri="{D42A27DB-BD31-4B8C-83A1-F6EECF244321}">
                <p14:modId xmlns:p14="http://schemas.microsoft.com/office/powerpoint/2010/main" val="3557909134"/>
              </p:ext>
            </p:extLst>
          </p:nvPr>
        </p:nvGraphicFramePr>
        <p:xfrm>
          <a:off x="3253307" y="580110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r>
                        <a:rPr lang="de-DE" dirty="0"/>
                        <a:t>a'</a:t>
                      </a:r>
                    </a:p>
                  </a:txBody>
                  <a:tcPr/>
                </a:tc>
                <a:tc>
                  <a:txBody>
                    <a:bodyPr/>
                    <a:lstStyle/>
                    <a:p>
                      <a:pPr lvl="0" algn="l">
                        <a:buNone/>
                      </a:pPr>
                      <a:r>
                        <a:rPr lang="de-DE" dirty="0"/>
                        <a:t>b'</a:t>
                      </a:r>
                    </a:p>
                  </a:txBody>
                  <a:tcPr/>
                </a:tc>
                <a:tc>
                  <a:txBody>
                    <a:bodyPr/>
                    <a:lstStyle/>
                    <a:p>
                      <a:pPr lvl="0" algn="l">
                        <a:buNone/>
                      </a:pPr>
                      <a:r>
                        <a:rPr lang="de-DE" dirty="0"/>
                        <a:t>c'</a:t>
                      </a:r>
                    </a:p>
                  </a:txBody>
                  <a:tcPr/>
                </a:tc>
                <a:extLst>
                  <a:ext uri="{0D108BD9-81ED-4DB2-BD59-A6C34878D82A}">
                    <a16:rowId xmlns="" xmlns:a16="http://schemas.microsoft.com/office/drawing/2014/main" val="3612408576"/>
                  </a:ext>
                </a:extLst>
              </a:tr>
            </a:tbl>
          </a:graphicData>
        </a:graphic>
      </p:graphicFrame>
      <p:sp>
        <p:nvSpPr>
          <p:cNvPr id="27" name="Textfeld 26">
            <a:extLst>
              <a:ext uri="{FF2B5EF4-FFF2-40B4-BE49-F238E27FC236}">
                <a16:creationId xmlns="" xmlns:a16="http://schemas.microsoft.com/office/drawing/2014/main" id="{EA2E227F-D289-40D2-AF74-95606742C978}"/>
              </a:ext>
            </a:extLst>
          </p:cNvPr>
          <p:cNvSpPr txBox="1"/>
          <p:nvPr/>
        </p:nvSpPr>
        <p:spPr>
          <a:xfrm>
            <a:off x="1148461" y="4594845"/>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28" name="Textfeld 27">
            <a:extLst>
              <a:ext uri="{FF2B5EF4-FFF2-40B4-BE49-F238E27FC236}">
                <a16:creationId xmlns="" xmlns:a16="http://schemas.microsoft.com/office/drawing/2014/main" id="{7533EF21-4E0E-474F-B68F-E5BB6D6ACE27}"/>
              </a:ext>
            </a:extLst>
          </p:cNvPr>
          <p:cNvSpPr txBox="1"/>
          <p:nvPr/>
        </p:nvSpPr>
        <p:spPr>
          <a:xfrm>
            <a:off x="1148460" y="5773788"/>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29" name="Gerade Verbindung mit Pfeil 28">
            <a:extLst>
              <a:ext uri="{FF2B5EF4-FFF2-40B4-BE49-F238E27FC236}">
                <a16:creationId xmlns="" xmlns:a16="http://schemas.microsoft.com/office/drawing/2014/main" id="{3ED732EF-9448-4C14-8771-6A78713BE117}"/>
              </a:ext>
            </a:extLst>
          </p:cNvPr>
          <p:cNvCxnSpPr/>
          <p:nvPr/>
        </p:nvCxnSpPr>
        <p:spPr>
          <a:xfrm>
            <a:off x="1689051" y="4768810"/>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 xmlns:a16="http://schemas.microsoft.com/office/drawing/2014/main" id="{81138B74-BA64-4CB1-AD60-2EF48FA17D8B}"/>
              </a:ext>
            </a:extLst>
          </p:cNvPr>
          <p:cNvCxnSpPr>
            <a:cxnSpLocks/>
          </p:cNvCxnSpPr>
          <p:nvPr/>
        </p:nvCxnSpPr>
        <p:spPr>
          <a:xfrm>
            <a:off x="1689050" y="5947753"/>
            <a:ext cx="1575757"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elle 18">
            <a:extLst>
              <a:ext uri="{FF2B5EF4-FFF2-40B4-BE49-F238E27FC236}">
                <a16:creationId xmlns=""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1583244802"/>
              </p:ext>
            </p:extLst>
          </p:nvPr>
        </p:nvGraphicFramePr>
        <p:xfrm>
          <a:off x="8767036" y="5167841"/>
          <a:ext cx="1905165" cy="370840"/>
        </p:xfrm>
        <a:graphic>
          <a:graphicData uri="http://schemas.openxmlformats.org/drawingml/2006/table">
            <a:tbl>
              <a:tblPr>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extLst>
                  <a:ext uri="{0D108BD9-81ED-4DB2-BD59-A6C34878D82A}">
                    <a16:rowId xmlns="" xmlns:a16="http://schemas.microsoft.com/office/drawing/2014/main" val="3612408576"/>
                  </a:ext>
                </a:extLst>
              </a:tr>
            </a:tbl>
          </a:graphicData>
        </a:graphic>
      </p:graphicFrame>
      <p:sp>
        <p:nvSpPr>
          <p:cNvPr id="32" name="Textfeld 31">
            <a:extLst>
              <a:ext uri="{FF2B5EF4-FFF2-40B4-BE49-F238E27FC236}">
                <a16:creationId xmlns="" xmlns:a16="http://schemas.microsoft.com/office/drawing/2014/main" id="{E6D0423A-3ECF-4F8C-8790-BAA453E916B1}"/>
              </a:ext>
            </a:extLst>
          </p:cNvPr>
          <p:cNvSpPr txBox="1"/>
          <p:nvPr/>
        </p:nvSpPr>
        <p:spPr>
          <a:xfrm>
            <a:off x="6683745" y="4566088"/>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3" name="Textfeld 32">
            <a:extLst>
              <a:ext uri="{FF2B5EF4-FFF2-40B4-BE49-F238E27FC236}">
                <a16:creationId xmlns="" xmlns:a16="http://schemas.microsoft.com/office/drawing/2014/main" id="{8A6771EA-0C6A-48D1-B877-56076B12BE20}"/>
              </a:ext>
            </a:extLst>
          </p:cNvPr>
          <p:cNvSpPr txBox="1"/>
          <p:nvPr/>
        </p:nvSpPr>
        <p:spPr>
          <a:xfrm>
            <a:off x="6683741" y="5745035"/>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4" name="Gerade Verbindung mit Pfeil 33">
            <a:extLst>
              <a:ext uri="{FF2B5EF4-FFF2-40B4-BE49-F238E27FC236}">
                <a16:creationId xmlns="" xmlns:a16="http://schemas.microsoft.com/office/drawing/2014/main" id="{9AE78DD6-0ABC-481C-81E4-592E40253A20}"/>
              </a:ext>
            </a:extLst>
          </p:cNvPr>
          <p:cNvCxnSpPr>
            <a:cxnSpLocks/>
          </p:cNvCxnSpPr>
          <p:nvPr/>
        </p:nvCxnSpPr>
        <p:spPr>
          <a:xfrm>
            <a:off x="7152449" y="4768807"/>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 xmlns:a16="http://schemas.microsoft.com/office/drawing/2014/main" id="{81846394-E82B-4AC4-8D93-67BFAAEBC9E4}"/>
              </a:ext>
            </a:extLst>
          </p:cNvPr>
          <p:cNvCxnSpPr>
            <a:cxnSpLocks/>
          </p:cNvCxnSpPr>
          <p:nvPr/>
        </p:nvCxnSpPr>
        <p:spPr>
          <a:xfrm>
            <a:off x="7238713" y="5947755"/>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18">
            <a:extLst>
              <a:ext uri="{FF2B5EF4-FFF2-40B4-BE49-F238E27FC236}">
                <a16:creationId xmlns="" xmlns:a16="http://schemas.microsoft.com/office/drawing/2014/main" id="{CED750FE-8922-47E2-9145-C61098B7F95E}"/>
              </a:ext>
            </a:extLst>
          </p:cNvPr>
          <p:cNvGraphicFramePr>
            <a:graphicFrameLocks/>
          </p:cNvGraphicFramePr>
          <p:nvPr>
            <p:extLst>
              <p:ext uri="{D42A27DB-BD31-4B8C-83A1-F6EECF244321}">
                <p14:modId xmlns:p14="http://schemas.microsoft.com/office/powerpoint/2010/main" val="3012790916"/>
              </p:ext>
            </p:extLst>
          </p:nvPr>
        </p:nvGraphicFramePr>
        <p:xfrm>
          <a:off x="8601681" y="4593406"/>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graphicFrame>
        <p:nvGraphicFramePr>
          <p:cNvPr id="37" name="Tabelle 18">
            <a:extLst>
              <a:ext uri="{FF2B5EF4-FFF2-40B4-BE49-F238E27FC236}">
                <a16:creationId xmlns="" xmlns:a16="http://schemas.microsoft.com/office/drawing/2014/main" id="{5263C60F-DD26-43C7-9C17-85AE7E8FD19D}"/>
              </a:ext>
            </a:extLst>
          </p:cNvPr>
          <p:cNvGraphicFramePr>
            <a:graphicFrameLocks/>
          </p:cNvGraphicFramePr>
          <p:nvPr>
            <p:extLst>
              <p:ext uri="{D42A27DB-BD31-4B8C-83A1-F6EECF244321}">
                <p14:modId xmlns:p14="http://schemas.microsoft.com/office/powerpoint/2010/main" val="3977552449"/>
              </p:ext>
            </p:extLst>
          </p:nvPr>
        </p:nvGraphicFramePr>
        <p:xfrm>
          <a:off x="8644817" y="582986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 xmlns:a16="http://schemas.microsoft.com/office/drawing/2014/main" val="3612408576"/>
                  </a:ext>
                </a:extLst>
              </a:tr>
            </a:tbl>
          </a:graphicData>
        </a:graphic>
      </p:graphicFrame>
      <p:cxnSp>
        <p:nvCxnSpPr>
          <p:cNvPr id="38" name="Gerade Verbindung mit Pfeil 37">
            <a:extLst>
              <a:ext uri="{FF2B5EF4-FFF2-40B4-BE49-F238E27FC236}">
                <a16:creationId xmlns="" xmlns:a16="http://schemas.microsoft.com/office/drawing/2014/main" id="{536DC20C-43EF-47E2-BBE1-D0632FF4B24E}"/>
              </a:ext>
            </a:extLst>
          </p:cNvPr>
          <p:cNvCxnSpPr>
            <a:cxnSpLocks/>
          </p:cNvCxnSpPr>
          <p:nvPr/>
        </p:nvCxnSpPr>
        <p:spPr>
          <a:xfrm flipH="1">
            <a:off x="8886365" y="494133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 xmlns:a16="http://schemas.microsoft.com/office/drawing/2014/main" id="{11F4C4F6-645D-40D6-A1A4-C30924B31FC7}"/>
              </a:ext>
            </a:extLst>
          </p:cNvPr>
          <p:cNvCxnSpPr>
            <a:cxnSpLocks/>
          </p:cNvCxnSpPr>
          <p:nvPr/>
        </p:nvCxnSpPr>
        <p:spPr>
          <a:xfrm flipH="1">
            <a:off x="9533349" y="494132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 xmlns:a16="http://schemas.microsoft.com/office/drawing/2014/main" id="{03FA643C-5DD3-4B01-A097-3346BE0D8AF5}"/>
              </a:ext>
            </a:extLst>
          </p:cNvPr>
          <p:cNvCxnSpPr>
            <a:cxnSpLocks/>
          </p:cNvCxnSpPr>
          <p:nvPr/>
        </p:nvCxnSpPr>
        <p:spPr>
          <a:xfrm flipH="1">
            <a:off x="10137195" y="494133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 xmlns:a16="http://schemas.microsoft.com/office/drawing/2014/main" id="{832B32F7-2415-4098-AFDC-512B87B7C4EF}"/>
              </a:ext>
            </a:extLst>
          </p:cNvPr>
          <p:cNvCxnSpPr>
            <a:cxnSpLocks/>
          </p:cNvCxnSpPr>
          <p:nvPr/>
        </p:nvCxnSpPr>
        <p:spPr>
          <a:xfrm flipH="1" flipV="1">
            <a:off x="8900743" y="5481921"/>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 xmlns:a16="http://schemas.microsoft.com/office/drawing/2014/main" id="{78574A81-B295-4F94-A975-02DC9D5D04B0}"/>
              </a:ext>
            </a:extLst>
          </p:cNvPr>
          <p:cNvCxnSpPr>
            <a:cxnSpLocks/>
          </p:cNvCxnSpPr>
          <p:nvPr/>
        </p:nvCxnSpPr>
        <p:spPr>
          <a:xfrm flipH="1" flipV="1">
            <a:off x="9533348" y="5481919"/>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 xmlns:a16="http://schemas.microsoft.com/office/drawing/2014/main" id="{9CEC5AEC-E9E2-4CDE-A83C-7CC88FF1455D}"/>
              </a:ext>
            </a:extLst>
          </p:cNvPr>
          <p:cNvCxnSpPr>
            <a:cxnSpLocks/>
          </p:cNvCxnSpPr>
          <p:nvPr/>
        </p:nvCxnSpPr>
        <p:spPr>
          <a:xfrm flipH="1" flipV="1">
            <a:off x="10137193" y="5438788"/>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07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3" grpId="0"/>
      <p:bldP spid="25" grpId="0"/>
      <p:bldP spid="27" grpId="0"/>
      <p:bldP spid="28" grpId="0"/>
      <p:bldP spid="32" grpId="0"/>
      <p:bldP spid="3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41DCB17-9693-4011-B671-2994F4E0A27E}"/>
              </a:ext>
            </a:extLst>
          </p:cNvPr>
          <p:cNvSpPr>
            <a:spLocks noGrp="1"/>
          </p:cNvSpPr>
          <p:nvPr>
            <p:ph type="title"/>
          </p:nvPr>
        </p:nvSpPr>
        <p:spPr/>
        <p:txBody>
          <a:bodyPr/>
          <a:lstStyle/>
          <a:p>
            <a:r>
              <a:rPr lang="de-DE" dirty="0">
                <a:cs typeface="Calibri Light"/>
              </a:rPr>
              <a:t>TMYK : </a:t>
            </a:r>
            <a:r>
              <a:rPr lang="de-DE" dirty="0" err="1">
                <a:cs typeface="Calibri Light"/>
              </a:rPr>
              <a:t>Copying</a:t>
            </a:r>
            <a:endParaRPr lang="de-DE" dirty="0"/>
          </a:p>
        </p:txBody>
      </p:sp>
      <p:sp>
        <p:nvSpPr>
          <p:cNvPr id="7" name="Inhaltsplatzhalter 6">
            <a:extLst>
              <a:ext uri="{FF2B5EF4-FFF2-40B4-BE49-F238E27FC236}">
                <a16:creationId xmlns="" xmlns:a16="http://schemas.microsoft.com/office/drawing/2014/main" id="{35CAD598-E414-4129-B6DA-E92F0880C556}"/>
              </a:ext>
            </a:extLst>
          </p:cNvPr>
          <p:cNvSpPr>
            <a:spLocks noGrp="1"/>
          </p:cNvSpPr>
          <p:nvPr>
            <p:ph sz="half" idx="1"/>
          </p:nvPr>
        </p:nvSpPr>
        <p:spPr/>
        <p:txBody>
          <a:bodyPr vert="horz" lIns="0" tIns="45720" rIns="0" bIns="45720" rtlCol="0" anchor="t">
            <a:normAutofit/>
          </a:bodyPr>
          <a:lstStyle/>
          <a:p>
            <a:r>
              <a:rPr lang="de-DE" sz="2400" dirty="0" err="1">
                <a:cs typeface="Calibri"/>
              </a:rPr>
              <a:t>Usually</a:t>
            </a:r>
            <a:r>
              <a:rPr lang="de-DE" sz="2400" dirty="0">
                <a:cs typeface="Calibri"/>
              </a:rPr>
              <a:t>, </a:t>
            </a:r>
            <a:r>
              <a:rPr lang="de-DE" sz="2400" dirty="0" err="1">
                <a:cs typeface="Calibri"/>
              </a:rPr>
              <a:t>this</a:t>
            </a:r>
            <a:r>
              <a:rPr lang="de-DE" sz="2400" dirty="0">
                <a:cs typeface="Calibri"/>
              </a:rPr>
              <a:t> </a:t>
            </a:r>
            <a:r>
              <a:rPr lang="de-DE" sz="2400" dirty="0" err="1">
                <a:cs typeface="Calibri"/>
              </a:rPr>
              <a:t>won't</a:t>
            </a:r>
            <a:r>
              <a:rPr lang="de-DE" sz="2400" dirty="0">
                <a:cs typeface="Calibri"/>
              </a:rPr>
              <a:t> </a:t>
            </a:r>
            <a:r>
              <a:rPr lang="de-DE" sz="2400" dirty="0" err="1">
                <a:cs typeface="Calibri"/>
              </a:rPr>
              <a:t>become</a:t>
            </a:r>
            <a:r>
              <a:rPr lang="de-DE" sz="2400" dirty="0">
                <a:cs typeface="Calibri"/>
              </a:rPr>
              <a:t> a </a:t>
            </a:r>
            <a:r>
              <a:rPr lang="de-DE" sz="2400" dirty="0" err="1">
                <a:cs typeface="Calibri"/>
              </a:rPr>
              <a:t>problem</a:t>
            </a:r>
            <a:r>
              <a:rPr lang="de-DE" sz="2400" dirty="0">
                <a:cs typeface="Calibri"/>
              </a:rPr>
              <a:t> </a:t>
            </a:r>
            <a:r>
              <a:rPr lang="de-DE" sz="2400" dirty="0" err="1">
                <a:cs typeface="Calibri"/>
              </a:rPr>
              <a:t>as</a:t>
            </a:r>
            <a:r>
              <a:rPr lang="de-DE" sz="2400" dirty="0">
                <a:cs typeface="Calibri"/>
              </a:rPr>
              <a:t> </a:t>
            </a:r>
            <a:r>
              <a:rPr lang="de-DE" sz="2400" dirty="0" err="1">
                <a:cs typeface="Calibri"/>
              </a:rPr>
              <a:t>we</a:t>
            </a:r>
            <a:r>
              <a:rPr lang="de-DE" sz="2400" dirty="0">
                <a:cs typeface="Calibri"/>
              </a:rPr>
              <a:t> will </a:t>
            </a:r>
            <a:r>
              <a:rPr lang="de-DE" sz="2400" dirty="0" err="1">
                <a:cs typeface="Calibri"/>
              </a:rPr>
              <a:t>have</a:t>
            </a:r>
            <a:r>
              <a:rPr lang="de-DE" sz="2400" dirty="0">
                <a:cs typeface="Calibri"/>
              </a:rPr>
              <a:t> </a:t>
            </a:r>
            <a:r>
              <a:rPr lang="de-DE" sz="2400" dirty="0" err="1">
                <a:cs typeface="Calibri"/>
              </a:rPr>
              <a:t>immutable</a:t>
            </a:r>
            <a:r>
              <a:rPr lang="de-DE" sz="2400" dirty="0">
                <a:cs typeface="Calibri"/>
              </a:rPr>
              <a:t> </a:t>
            </a:r>
            <a:r>
              <a:rPr lang="de-DE" sz="2400" dirty="0" err="1">
                <a:cs typeface="Calibri"/>
              </a:rPr>
              <a:t>list</a:t>
            </a:r>
            <a:r>
              <a:rPr lang="de-DE" sz="2400" dirty="0">
                <a:cs typeface="Calibri"/>
              </a:rPr>
              <a:t> </a:t>
            </a:r>
            <a:r>
              <a:rPr lang="de-DE" sz="2400" dirty="0" err="1">
                <a:cs typeface="Calibri"/>
              </a:rPr>
              <a:t>elements</a:t>
            </a:r>
            <a:r>
              <a:rPr lang="de-DE" sz="2400" dirty="0">
                <a:cs typeface="Calibri"/>
              </a:rPr>
              <a:t> </a:t>
            </a:r>
            <a:r>
              <a:rPr lang="de-DE" sz="2400" dirty="0" err="1">
                <a:cs typeface="Calibri"/>
              </a:rPr>
              <a:t>most</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time</a:t>
            </a:r>
          </a:p>
          <a:p>
            <a:endParaRPr lang="de-DE" sz="2400" dirty="0">
              <a:cs typeface="Calibri"/>
            </a:endParaRPr>
          </a:p>
          <a:p>
            <a:r>
              <a:rPr lang="de-DE" sz="2400" dirty="0" err="1">
                <a:cs typeface="Calibri"/>
              </a:rPr>
              <a:t>Since</a:t>
            </a:r>
            <a:r>
              <a:rPr lang="de-DE" sz="2400" dirty="0">
                <a:cs typeface="Calibri"/>
              </a:rPr>
              <a:t> </a:t>
            </a:r>
            <a:r>
              <a:rPr lang="de-DE" sz="2400" dirty="0" err="1">
                <a:cs typeface="Calibri"/>
              </a:rPr>
              <a:t>immutable</a:t>
            </a:r>
            <a:r>
              <a:rPr lang="de-DE" sz="2400" dirty="0">
                <a:cs typeface="Calibri"/>
              </a:rPr>
              <a:t> </a:t>
            </a:r>
            <a:r>
              <a:rPr lang="de-DE" sz="2400" dirty="0" err="1">
                <a:cs typeface="Calibri"/>
              </a:rPr>
              <a:t>objects</a:t>
            </a:r>
            <a:r>
              <a:rPr lang="de-DE" sz="2400" dirty="0">
                <a:cs typeface="Calibri"/>
              </a:rPr>
              <a:t> do not </a:t>
            </a:r>
            <a:r>
              <a:rPr lang="de-DE" sz="2400" dirty="0" err="1">
                <a:cs typeface="Calibri"/>
              </a:rPr>
              <a:t>get</a:t>
            </a:r>
            <a:r>
              <a:rPr lang="de-DE" sz="2400" dirty="0">
                <a:cs typeface="Calibri"/>
              </a:rPr>
              <a:t> </a:t>
            </a:r>
            <a:r>
              <a:rPr lang="de-DE" sz="2400" dirty="0" err="1">
                <a:cs typeface="Calibri"/>
              </a:rPr>
              <a:t>updated</a:t>
            </a:r>
            <a:r>
              <a:rPr lang="de-DE" sz="2400" dirty="0">
                <a:cs typeface="Calibri"/>
              </a:rPr>
              <a:t> but </a:t>
            </a:r>
            <a:r>
              <a:rPr lang="de-DE" sz="2400" dirty="0" err="1">
                <a:cs typeface="Calibri"/>
              </a:rPr>
              <a:t>replaced</a:t>
            </a:r>
            <a:r>
              <a:rPr lang="de-DE" sz="2400" dirty="0">
                <a:cs typeface="Calibri"/>
              </a:rPr>
              <a:t>, </a:t>
            </a:r>
            <a:r>
              <a:rPr lang="de-DE" sz="2400" dirty="0" err="1">
                <a:cs typeface="Calibri"/>
              </a:rPr>
              <a:t>the</a:t>
            </a:r>
            <a:r>
              <a:rPr lang="de-DE" sz="2400" dirty="0">
                <a:cs typeface="Calibri"/>
              </a:rPr>
              <a:t> </a:t>
            </a:r>
            <a:r>
              <a:rPr lang="de-DE" sz="2400" dirty="0" err="1">
                <a:cs typeface="Calibri"/>
              </a:rPr>
              <a:t>old</a:t>
            </a:r>
            <a:r>
              <a:rPr lang="de-DE" sz="2400" dirty="0">
                <a:cs typeface="Calibri"/>
              </a:rPr>
              <a:t> </a:t>
            </a:r>
            <a:r>
              <a:rPr lang="de-DE" sz="2400" dirty="0" err="1">
                <a:cs typeface="Calibri"/>
              </a:rPr>
              <a:t>reference</a:t>
            </a:r>
            <a:r>
              <a:rPr lang="de-DE" sz="2400" dirty="0">
                <a:cs typeface="Calibri"/>
              </a:rPr>
              <a:t> in </a:t>
            </a:r>
            <a:r>
              <a:rPr lang="de-DE" sz="2400" dirty="0" err="1">
                <a:cs typeface="Calibri"/>
              </a:rPr>
              <a:t>the</a:t>
            </a:r>
            <a:r>
              <a:rPr lang="de-DE" sz="2400" dirty="0">
                <a:cs typeface="Calibri"/>
              </a:rPr>
              <a:t> </a:t>
            </a:r>
            <a:r>
              <a:rPr lang="de-DE" sz="2400" dirty="0" err="1">
                <a:cs typeface="Calibri"/>
              </a:rPr>
              <a:t>one</a:t>
            </a:r>
            <a:r>
              <a:rPr lang="de-DE" sz="2400" dirty="0">
                <a:cs typeface="Calibri"/>
              </a:rPr>
              <a:t> </a:t>
            </a:r>
            <a:r>
              <a:rPr lang="de-DE" sz="2400" dirty="0" err="1">
                <a:cs typeface="Calibri"/>
              </a:rPr>
              <a:t>list</a:t>
            </a:r>
            <a:r>
              <a:rPr lang="de-DE" sz="2400" dirty="0">
                <a:cs typeface="Calibri"/>
              </a:rPr>
              <a:t> will </a:t>
            </a:r>
            <a:r>
              <a:rPr lang="de-DE" sz="2400" dirty="0" err="1">
                <a:cs typeface="Calibri"/>
              </a:rPr>
              <a:t>be</a:t>
            </a:r>
            <a:r>
              <a:rPr lang="de-DE" sz="2400" dirty="0">
                <a:cs typeface="Calibri"/>
              </a:rPr>
              <a:t> </a:t>
            </a:r>
            <a:r>
              <a:rPr lang="de-DE" sz="2400" dirty="0" err="1">
                <a:cs typeface="Calibri"/>
              </a:rPr>
              <a:t>replaced</a:t>
            </a:r>
            <a:r>
              <a:rPr lang="de-DE" sz="2400" dirty="0">
                <a:cs typeface="Calibri"/>
              </a:rPr>
              <a:t> </a:t>
            </a:r>
            <a:r>
              <a:rPr lang="de-DE" sz="2400" dirty="0" err="1">
                <a:cs typeface="Calibri"/>
              </a:rPr>
              <a:t>by</a:t>
            </a:r>
            <a:r>
              <a:rPr lang="de-DE" sz="2400" dirty="0">
                <a:cs typeface="Calibri"/>
              </a:rPr>
              <a:t> a </a:t>
            </a:r>
            <a:r>
              <a:rPr lang="de-DE" sz="2400" dirty="0" err="1">
                <a:cs typeface="Calibri"/>
              </a:rPr>
              <a:t>new</a:t>
            </a:r>
            <a:r>
              <a:rPr lang="de-DE" sz="2400" dirty="0">
                <a:cs typeface="Calibri"/>
              </a:rPr>
              <a:t> </a:t>
            </a:r>
            <a:r>
              <a:rPr lang="de-DE" sz="2400" dirty="0" err="1">
                <a:cs typeface="Calibri"/>
              </a:rPr>
              <a:t>one</a:t>
            </a:r>
          </a:p>
          <a:p>
            <a:pPr marL="383540" lvl="1"/>
            <a:r>
              <a:rPr lang="de-DE" sz="2200" dirty="0" err="1">
                <a:cs typeface="Calibri"/>
              </a:rPr>
              <a:t>While</a:t>
            </a:r>
            <a:r>
              <a:rPr lang="de-DE" sz="2200" dirty="0">
                <a:cs typeface="Calibri"/>
              </a:rPr>
              <a:t> </a:t>
            </a:r>
            <a:r>
              <a:rPr lang="de-DE" sz="2200" dirty="0" err="1">
                <a:cs typeface="Calibri"/>
              </a:rPr>
              <a:t>the</a:t>
            </a:r>
            <a:r>
              <a:rPr lang="de-DE" sz="2200" dirty="0">
                <a:cs typeface="Calibri"/>
              </a:rPr>
              <a:t> </a:t>
            </a:r>
            <a:r>
              <a:rPr lang="de-DE" sz="2200" dirty="0" err="1">
                <a:cs typeface="Calibri"/>
              </a:rPr>
              <a:t>reference</a:t>
            </a:r>
            <a:r>
              <a:rPr lang="de-DE" sz="2200" dirty="0">
                <a:cs typeface="Calibri"/>
              </a:rPr>
              <a:t> </a:t>
            </a:r>
            <a:r>
              <a:rPr lang="de-DE" sz="2200" dirty="0" err="1">
                <a:cs typeface="Calibri"/>
              </a:rPr>
              <a:t>stays</a:t>
            </a:r>
            <a:r>
              <a:rPr lang="de-DE" sz="2200" dirty="0">
                <a:cs typeface="Calibri"/>
              </a:rPr>
              <a:t> </a:t>
            </a:r>
            <a:r>
              <a:rPr lang="de-DE" sz="2200" dirty="0" err="1">
                <a:cs typeface="Calibri"/>
              </a:rPr>
              <a:t>the</a:t>
            </a:r>
            <a:r>
              <a:rPr lang="de-DE" sz="2200" dirty="0">
                <a:cs typeface="Calibri"/>
              </a:rPr>
              <a:t> same in </a:t>
            </a:r>
            <a:r>
              <a:rPr lang="de-DE" sz="2200" dirty="0" err="1">
                <a:cs typeface="Calibri"/>
              </a:rPr>
              <a:t>the</a:t>
            </a:r>
            <a:r>
              <a:rPr lang="de-DE" sz="2200" dirty="0">
                <a:cs typeface="Calibri"/>
              </a:rPr>
              <a:t> </a:t>
            </a:r>
            <a:r>
              <a:rPr lang="de-DE" sz="2200" dirty="0" err="1">
                <a:cs typeface="Calibri"/>
              </a:rPr>
              <a:t>other</a:t>
            </a:r>
            <a:r>
              <a:rPr lang="de-DE" sz="2200" dirty="0">
                <a:cs typeface="Calibri"/>
              </a:rPr>
              <a:t> </a:t>
            </a:r>
            <a:r>
              <a:rPr lang="de-DE" sz="2200" dirty="0" err="1">
                <a:cs typeface="Calibri"/>
              </a:rPr>
              <a:t>list</a:t>
            </a:r>
          </a:p>
          <a:p>
            <a:endParaRPr lang="de-DE" sz="2400" dirty="0">
              <a:cs typeface="Calibri"/>
            </a:endParaRPr>
          </a:p>
        </p:txBody>
      </p:sp>
      <p:sp>
        <p:nvSpPr>
          <p:cNvPr id="4" name="Foliennummernplatzhalter 3">
            <a:extLst>
              <a:ext uri="{FF2B5EF4-FFF2-40B4-BE49-F238E27FC236}">
                <a16:creationId xmlns=""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74</a:t>
            </a:fld>
            <a:endParaRPr lang="en-GB"/>
          </a:p>
        </p:txBody>
      </p:sp>
      <p:graphicFrame>
        <p:nvGraphicFramePr>
          <p:cNvPr id="30" name="Tabelle 18">
            <a:extLst>
              <a:ext uri="{FF2B5EF4-FFF2-40B4-BE49-F238E27FC236}">
                <a16:creationId xmlns=""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3241300418"/>
              </p:ext>
            </p:extLst>
          </p:nvPr>
        </p:nvGraphicFramePr>
        <p:xfrm>
          <a:off x="8353248" y="2501654"/>
          <a:ext cx="1905165" cy="370840"/>
        </p:xfrm>
        <a:graphic>
          <a:graphicData uri="http://schemas.openxmlformats.org/drawingml/2006/table">
            <a:tbl>
              <a:tblPr>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extLst>
                  <a:ext uri="{0D108BD9-81ED-4DB2-BD59-A6C34878D82A}">
                    <a16:rowId xmlns="" xmlns:a16="http://schemas.microsoft.com/office/drawing/2014/main" val="3612408576"/>
                  </a:ext>
                </a:extLst>
              </a:tr>
            </a:tbl>
          </a:graphicData>
        </a:graphic>
      </p:graphicFrame>
      <p:sp>
        <p:nvSpPr>
          <p:cNvPr id="31" name="Textfeld 30">
            <a:extLst>
              <a:ext uri="{FF2B5EF4-FFF2-40B4-BE49-F238E27FC236}">
                <a16:creationId xmlns="" xmlns:a16="http://schemas.microsoft.com/office/drawing/2014/main" id="{E6D0423A-3ECF-4F8C-8790-BAA453E916B1}"/>
              </a:ext>
            </a:extLst>
          </p:cNvPr>
          <p:cNvSpPr txBox="1"/>
          <p:nvPr/>
        </p:nvSpPr>
        <p:spPr>
          <a:xfrm>
            <a:off x="6305911" y="192800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 xmlns:a16="http://schemas.microsoft.com/office/drawing/2014/main" id="{8A6771EA-0C6A-48D1-B877-56076B12BE20}"/>
              </a:ext>
            </a:extLst>
          </p:cNvPr>
          <p:cNvSpPr txBox="1"/>
          <p:nvPr/>
        </p:nvSpPr>
        <p:spPr>
          <a:xfrm>
            <a:off x="6305906" y="3106950"/>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 xmlns:a16="http://schemas.microsoft.com/office/drawing/2014/main" id="{9AE78DD6-0ABC-481C-81E4-592E40253A20}"/>
              </a:ext>
            </a:extLst>
          </p:cNvPr>
          <p:cNvCxnSpPr>
            <a:cxnSpLocks/>
          </p:cNvCxnSpPr>
          <p:nvPr/>
        </p:nvCxnSpPr>
        <p:spPr>
          <a:xfrm>
            <a:off x="6774614" y="213072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 xmlns:a16="http://schemas.microsoft.com/office/drawing/2014/main" id="{81846394-E82B-4AC4-8D93-67BFAAEBC9E4}"/>
              </a:ext>
            </a:extLst>
          </p:cNvPr>
          <p:cNvCxnSpPr>
            <a:cxnSpLocks/>
          </p:cNvCxnSpPr>
          <p:nvPr/>
        </p:nvCxnSpPr>
        <p:spPr>
          <a:xfrm>
            <a:off x="6860879" y="330966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e 18">
            <a:extLst>
              <a:ext uri="{FF2B5EF4-FFF2-40B4-BE49-F238E27FC236}">
                <a16:creationId xmlns="" xmlns:a16="http://schemas.microsoft.com/office/drawing/2014/main" id="{CED750FE-8922-47E2-9145-C61098B7F95E}"/>
              </a:ext>
            </a:extLst>
          </p:cNvPr>
          <p:cNvGraphicFramePr>
            <a:graphicFrameLocks/>
          </p:cNvGraphicFramePr>
          <p:nvPr>
            <p:extLst>
              <p:ext uri="{D42A27DB-BD31-4B8C-83A1-F6EECF244321}">
                <p14:modId xmlns:p14="http://schemas.microsoft.com/office/powerpoint/2010/main" val="196669470"/>
              </p:ext>
            </p:extLst>
          </p:nvPr>
        </p:nvGraphicFramePr>
        <p:xfrm>
          <a:off x="8223847" y="195532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graphicFrame>
        <p:nvGraphicFramePr>
          <p:cNvPr id="20" name="Tabelle 18">
            <a:extLst>
              <a:ext uri="{FF2B5EF4-FFF2-40B4-BE49-F238E27FC236}">
                <a16:creationId xmlns="" xmlns:a16="http://schemas.microsoft.com/office/drawing/2014/main" id="{5263C60F-DD26-43C7-9C17-85AE7E8FD19D}"/>
              </a:ext>
            </a:extLst>
          </p:cNvPr>
          <p:cNvGraphicFramePr>
            <a:graphicFrameLocks/>
          </p:cNvGraphicFramePr>
          <p:nvPr>
            <p:extLst>
              <p:ext uri="{D42A27DB-BD31-4B8C-83A1-F6EECF244321}">
                <p14:modId xmlns:p14="http://schemas.microsoft.com/office/powerpoint/2010/main" val="3893179405"/>
              </p:ext>
            </p:extLst>
          </p:nvPr>
        </p:nvGraphicFramePr>
        <p:xfrm>
          <a:off x="8266979" y="319177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 xmlns:a16="http://schemas.microsoft.com/office/drawing/2014/main" val="3612408576"/>
                  </a:ext>
                </a:extLst>
              </a:tr>
            </a:tbl>
          </a:graphicData>
        </a:graphic>
      </p:graphicFrame>
      <p:cxnSp>
        <p:nvCxnSpPr>
          <p:cNvPr id="26" name="Gerade Verbindung mit Pfeil 25">
            <a:extLst>
              <a:ext uri="{FF2B5EF4-FFF2-40B4-BE49-F238E27FC236}">
                <a16:creationId xmlns="" xmlns:a16="http://schemas.microsoft.com/office/drawing/2014/main" id="{536DC20C-43EF-47E2-BBE1-D0632FF4B24E}"/>
              </a:ext>
            </a:extLst>
          </p:cNvPr>
          <p:cNvCxnSpPr>
            <a:cxnSpLocks/>
          </p:cNvCxnSpPr>
          <p:nvPr/>
        </p:nvCxnSpPr>
        <p:spPr>
          <a:xfrm flipH="1">
            <a:off x="850852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 xmlns:a16="http://schemas.microsoft.com/office/drawing/2014/main" id="{11F4C4F6-645D-40D6-A1A4-C30924B31FC7}"/>
              </a:ext>
            </a:extLst>
          </p:cNvPr>
          <p:cNvCxnSpPr>
            <a:cxnSpLocks/>
          </p:cNvCxnSpPr>
          <p:nvPr/>
        </p:nvCxnSpPr>
        <p:spPr>
          <a:xfrm flipH="1">
            <a:off x="9155515" y="230324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 xmlns:a16="http://schemas.microsoft.com/office/drawing/2014/main" id="{03FA643C-5DD3-4B01-A097-3346BE0D8AF5}"/>
              </a:ext>
            </a:extLst>
          </p:cNvPr>
          <p:cNvCxnSpPr>
            <a:cxnSpLocks/>
          </p:cNvCxnSpPr>
          <p:nvPr/>
        </p:nvCxnSpPr>
        <p:spPr>
          <a:xfrm flipH="1">
            <a:off x="975935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 xmlns:a16="http://schemas.microsoft.com/office/drawing/2014/main" id="{832B32F7-2415-4098-AFDC-512B87B7C4EF}"/>
              </a:ext>
            </a:extLst>
          </p:cNvPr>
          <p:cNvCxnSpPr>
            <a:cxnSpLocks/>
          </p:cNvCxnSpPr>
          <p:nvPr/>
        </p:nvCxnSpPr>
        <p:spPr>
          <a:xfrm flipH="1" flipV="1">
            <a:off x="8522906" y="2843836"/>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 xmlns:a16="http://schemas.microsoft.com/office/drawing/2014/main" id="{78574A81-B295-4F94-A975-02DC9D5D04B0}"/>
              </a:ext>
            </a:extLst>
          </p:cNvPr>
          <p:cNvCxnSpPr>
            <a:cxnSpLocks/>
          </p:cNvCxnSpPr>
          <p:nvPr/>
        </p:nvCxnSpPr>
        <p:spPr>
          <a:xfrm flipH="1" flipV="1">
            <a:off x="9155511" y="284383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 xmlns:a16="http://schemas.microsoft.com/office/drawing/2014/main" id="{9CEC5AEC-E9E2-4CDE-A83C-7CC88FF1455D}"/>
              </a:ext>
            </a:extLst>
          </p:cNvPr>
          <p:cNvCxnSpPr>
            <a:cxnSpLocks/>
          </p:cNvCxnSpPr>
          <p:nvPr/>
        </p:nvCxnSpPr>
        <p:spPr>
          <a:xfrm flipH="1" flipV="1">
            <a:off x="9759357" y="280070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 xmlns:a16="http://schemas.microsoft.com/office/drawing/2014/main" id="{731B752C-F6CF-4AEC-9DAF-D9D21FE5A8A9}"/>
              </a:ext>
            </a:extLst>
          </p:cNvPr>
          <p:cNvSpPr txBox="1"/>
          <p:nvPr/>
        </p:nvSpPr>
        <p:spPr>
          <a:xfrm>
            <a:off x="6305905" y="3854564"/>
            <a:ext cx="39365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list1</a:t>
            </a:r>
            <a:r>
              <a:rPr lang="de-DE" b="1" dirty="0">
                <a:solidFill>
                  <a:srgbClr val="000080"/>
                </a:solidFill>
                <a:latin typeface="Consolas"/>
              </a:rPr>
              <a:t>[</a:t>
            </a:r>
            <a:r>
              <a:rPr lang="de-DE" dirty="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c</a:t>
            </a:r>
            <a:r>
              <a:rPr lang="de-DE" dirty="0">
                <a:solidFill>
                  <a:srgbClr val="000000"/>
                </a:solidFill>
                <a:latin typeface="Courier New"/>
              </a:rPr>
              <a:t>' </a:t>
            </a:r>
            <a:endParaRPr lang="de-DE" dirty="0">
              <a:effectLst/>
            </a:endParaRPr>
          </a:p>
        </p:txBody>
      </p:sp>
      <p:graphicFrame>
        <p:nvGraphicFramePr>
          <p:cNvPr id="51" name="Tabelle 18">
            <a:extLst>
              <a:ext uri="{FF2B5EF4-FFF2-40B4-BE49-F238E27FC236}">
                <a16:creationId xmlns="" xmlns:a16="http://schemas.microsoft.com/office/drawing/2014/main" id="{023030A2-94E5-40CE-AA44-218878E377AB}"/>
              </a:ext>
            </a:extLst>
          </p:cNvPr>
          <p:cNvGraphicFramePr>
            <a:graphicFrameLocks/>
          </p:cNvGraphicFramePr>
          <p:nvPr>
            <p:extLst>
              <p:ext uri="{D42A27DB-BD31-4B8C-83A1-F6EECF244321}">
                <p14:modId xmlns:p14="http://schemas.microsoft.com/office/powerpoint/2010/main" val="571303251"/>
              </p:ext>
            </p:extLst>
          </p:nvPr>
        </p:nvGraphicFramePr>
        <p:xfrm>
          <a:off x="8324495" y="5003314"/>
          <a:ext cx="2583832" cy="370840"/>
        </p:xfrm>
        <a:graphic>
          <a:graphicData uri="http://schemas.openxmlformats.org/drawingml/2006/table">
            <a:tbl>
              <a:tblPr>
                <a:tableStyleId>{5C22544A-7EE6-4342-B048-85BDC9FD1C3A}</a:tableStyleId>
              </a:tblPr>
              <a:tblGrid>
                <a:gridCol w="645958">
                  <a:extLst>
                    <a:ext uri="{9D8B030D-6E8A-4147-A177-3AD203B41FA5}">
                      <a16:colId xmlns="" xmlns:a16="http://schemas.microsoft.com/office/drawing/2014/main" val="3506468054"/>
                    </a:ext>
                  </a:extLst>
                </a:gridCol>
                <a:gridCol w="645958">
                  <a:extLst>
                    <a:ext uri="{9D8B030D-6E8A-4147-A177-3AD203B41FA5}">
                      <a16:colId xmlns="" xmlns:a16="http://schemas.microsoft.com/office/drawing/2014/main" val="1840888462"/>
                    </a:ext>
                  </a:extLst>
                </a:gridCol>
                <a:gridCol w="645958">
                  <a:extLst>
                    <a:ext uri="{9D8B030D-6E8A-4147-A177-3AD203B41FA5}">
                      <a16:colId xmlns="" xmlns:a16="http://schemas.microsoft.com/office/drawing/2014/main" val="714685992"/>
                    </a:ext>
                  </a:extLst>
                </a:gridCol>
                <a:gridCol w="645958">
                  <a:extLst>
                    <a:ext uri="{9D8B030D-6E8A-4147-A177-3AD203B41FA5}">
                      <a16:colId xmlns="" xmlns:a16="http://schemas.microsoft.com/office/drawing/2014/main" val="3371055485"/>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tc>
                  <a:txBody>
                    <a:bodyPr/>
                    <a:lstStyle/>
                    <a:p>
                      <a:pPr>
                        <a:buNone/>
                      </a:pPr>
                      <a:r>
                        <a:rPr lang="de-DE" dirty="0"/>
                        <a:t>c</a:t>
                      </a:r>
                    </a:p>
                  </a:txBody>
                  <a:tcPr>
                    <a:solidFill>
                      <a:schemeClr val="bg1"/>
                    </a:solidFill>
                  </a:tcPr>
                </a:tc>
                <a:tc>
                  <a:txBody>
                    <a:bodyPr/>
                    <a:lstStyle/>
                    <a:p>
                      <a:pPr lvl="0">
                        <a:buNone/>
                      </a:pPr>
                      <a:r>
                        <a:rPr lang="de-DE" dirty="0"/>
                        <a:t>c'</a:t>
                      </a:r>
                    </a:p>
                  </a:txBody>
                  <a:tcPr>
                    <a:solidFill>
                      <a:schemeClr val="bg1"/>
                    </a:solidFill>
                  </a:tcPr>
                </a:tc>
                <a:extLst>
                  <a:ext uri="{0D108BD9-81ED-4DB2-BD59-A6C34878D82A}">
                    <a16:rowId xmlns="" xmlns:a16="http://schemas.microsoft.com/office/drawing/2014/main" val="3612408576"/>
                  </a:ext>
                </a:extLst>
              </a:tr>
            </a:tbl>
          </a:graphicData>
        </a:graphic>
      </p:graphicFrame>
      <p:sp>
        <p:nvSpPr>
          <p:cNvPr id="52" name="Textfeld 51">
            <a:extLst>
              <a:ext uri="{FF2B5EF4-FFF2-40B4-BE49-F238E27FC236}">
                <a16:creationId xmlns="" xmlns:a16="http://schemas.microsoft.com/office/drawing/2014/main" id="{33C88917-98E3-4982-A4B4-BA97F478B72B}"/>
              </a:ext>
            </a:extLst>
          </p:cNvPr>
          <p:cNvSpPr txBox="1"/>
          <p:nvPr/>
        </p:nvSpPr>
        <p:spPr>
          <a:xfrm>
            <a:off x="6277158" y="442966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53" name="Textfeld 52">
            <a:extLst>
              <a:ext uri="{FF2B5EF4-FFF2-40B4-BE49-F238E27FC236}">
                <a16:creationId xmlns="" xmlns:a16="http://schemas.microsoft.com/office/drawing/2014/main" id="{641F18B3-A353-4F61-B6CC-92220160D166}"/>
              </a:ext>
            </a:extLst>
          </p:cNvPr>
          <p:cNvSpPr txBox="1"/>
          <p:nvPr/>
        </p:nvSpPr>
        <p:spPr>
          <a:xfrm>
            <a:off x="6277153" y="5608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54" name="Gerade Verbindung mit Pfeil 53">
            <a:extLst>
              <a:ext uri="{FF2B5EF4-FFF2-40B4-BE49-F238E27FC236}">
                <a16:creationId xmlns="" xmlns:a16="http://schemas.microsoft.com/office/drawing/2014/main" id="{45FC6FD7-51F0-4389-883D-C72F5CD52AF8}"/>
              </a:ext>
            </a:extLst>
          </p:cNvPr>
          <p:cNvCxnSpPr>
            <a:cxnSpLocks/>
          </p:cNvCxnSpPr>
          <p:nvPr/>
        </p:nvCxnSpPr>
        <p:spPr>
          <a:xfrm>
            <a:off x="6745861" y="463238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 xmlns:a16="http://schemas.microsoft.com/office/drawing/2014/main" id="{6712F4B2-4713-4B46-B673-8D479A6F499D}"/>
              </a:ext>
            </a:extLst>
          </p:cNvPr>
          <p:cNvCxnSpPr>
            <a:cxnSpLocks/>
          </p:cNvCxnSpPr>
          <p:nvPr/>
        </p:nvCxnSpPr>
        <p:spPr>
          <a:xfrm>
            <a:off x="6832126" y="5811329"/>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elle 18">
            <a:extLst>
              <a:ext uri="{FF2B5EF4-FFF2-40B4-BE49-F238E27FC236}">
                <a16:creationId xmlns="" xmlns:a16="http://schemas.microsoft.com/office/drawing/2014/main" id="{82D4E979-07A5-4CDC-86B4-138394DE60FC}"/>
              </a:ext>
            </a:extLst>
          </p:cNvPr>
          <p:cNvGraphicFramePr>
            <a:graphicFrameLocks/>
          </p:cNvGraphicFramePr>
          <p:nvPr>
            <p:extLst>
              <p:ext uri="{D42A27DB-BD31-4B8C-83A1-F6EECF244321}">
                <p14:modId xmlns:p14="http://schemas.microsoft.com/office/powerpoint/2010/main" val="1173084431"/>
              </p:ext>
            </p:extLst>
          </p:nvPr>
        </p:nvGraphicFramePr>
        <p:xfrm>
          <a:off x="8195093" y="445698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graphicFrame>
        <p:nvGraphicFramePr>
          <p:cNvPr id="57" name="Tabelle 18">
            <a:extLst>
              <a:ext uri="{FF2B5EF4-FFF2-40B4-BE49-F238E27FC236}">
                <a16:creationId xmlns="" xmlns:a16="http://schemas.microsoft.com/office/drawing/2014/main" id="{08899D75-4DD6-495F-A874-60AE65582A14}"/>
              </a:ext>
            </a:extLst>
          </p:cNvPr>
          <p:cNvGraphicFramePr>
            <a:graphicFrameLocks/>
          </p:cNvGraphicFramePr>
          <p:nvPr>
            <p:extLst>
              <p:ext uri="{D42A27DB-BD31-4B8C-83A1-F6EECF244321}">
                <p14:modId xmlns:p14="http://schemas.microsoft.com/office/powerpoint/2010/main" val="3328666467"/>
              </p:ext>
            </p:extLst>
          </p:nvPr>
        </p:nvGraphicFramePr>
        <p:xfrm>
          <a:off x="8238226" y="569343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 xmlns:a16="http://schemas.microsoft.com/office/drawing/2014/main" val="3612408576"/>
                  </a:ext>
                </a:extLst>
              </a:tr>
            </a:tbl>
          </a:graphicData>
        </a:graphic>
      </p:graphicFrame>
      <p:cxnSp>
        <p:nvCxnSpPr>
          <p:cNvPr id="58" name="Gerade Verbindung mit Pfeil 57">
            <a:extLst>
              <a:ext uri="{FF2B5EF4-FFF2-40B4-BE49-F238E27FC236}">
                <a16:creationId xmlns="" xmlns:a16="http://schemas.microsoft.com/office/drawing/2014/main" id="{56EE3A94-2947-45A1-9388-6DB77E3D6F26}"/>
              </a:ext>
            </a:extLst>
          </p:cNvPr>
          <p:cNvCxnSpPr>
            <a:cxnSpLocks/>
          </p:cNvCxnSpPr>
          <p:nvPr/>
        </p:nvCxnSpPr>
        <p:spPr>
          <a:xfrm flipH="1">
            <a:off x="8479774" y="480490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 xmlns:a16="http://schemas.microsoft.com/office/drawing/2014/main" id="{C2705000-3975-449A-8214-89D109DF20E5}"/>
              </a:ext>
            </a:extLst>
          </p:cNvPr>
          <p:cNvCxnSpPr>
            <a:cxnSpLocks/>
          </p:cNvCxnSpPr>
          <p:nvPr/>
        </p:nvCxnSpPr>
        <p:spPr>
          <a:xfrm flipH="1">
            <a:off x="9126762" y="480490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 xmlns:a16="http://schemas.microsoft.com/office/drawing/2014/main" id="{CECEEFE5-5223-4DC7-9AD1-3D965BE6FA0D}"/>
              </a:ext>
            </a:extLst>
          </p:cNvPr>
          <p:cNvCxnSpPr>
            <a:cxnSpLocks/>
          </p:cNvCxnSpPr>
          <p:nvPr/>
        </p:nvCxnSpPr>
        <p:spPr>
          <a:xfrm>
            <a:off x="9549445" y="4790528"/>
            <a:ext cx="741873" cy="23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 xmlns:a16="http://schemas.microsoft.com/office/drawing/2014/main" id="{AD977DF5-73F7-467C-A813-32978E61A1B8}"/>
              </a:ext>
            </a:extLst>
          </p:cNvPr>
          <p:cNvCxnSpPr>
            <a:cxnSpLocks/>
          </p:cNvCxnSpPr>
          <p:nvPr/>
        </p:nvCxnSpPr>
        <p:spPr>
          <a:xfrm flipH="1" flipV="1">
            <a:off x="8494152" y="5345497"/>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 xmlns:a16="http://schemas.microsoft.com/office/drawing/2014/main" id="{CF230F10-7A5F-4475-B464-FB69B08A8C5C}"/>
              </a:ext>
            </a:extLst>
          </p:cNvPr>
          <p:cNvCxnSpPr>
            <a:cxnSpLocks/>
          </p:cNvCxnSpPr>
          <p:nvPr/>
        </p:nvCxnSpPr>
        <p:spPr>
          <a:xfrm flipH="1" flipV="1">
            <a:off x="9126757" y="534549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 xmlns:a16="http://schemas.microsoft.com/office/drawing/2014/main" id="{ECEC8EBA-41CC-4A54-8D01-4E458A84B304}"/>
              </a:ext>
            </a:extLst>
          </p:cNvPr>
          <p:cNvCxnSpPr>
            <a:cxnSpLocks/>
          </p:cNvCxnSpPr>
          <p:nvPr/>
        </p:nvCxnSpPr>
        <p:spPr>
          <a:xfrm flipH="1" flipV="1">
            <a:off x="9730600" y="5302364"/>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67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1" grpId="0"/>
      <p:bldP spid="32" grpId="0"/>
      <p:bldP spid="12" grpId="0" animBg="1"/>
      <p:bldP spid="52" grpId="0"/>
      <p:bldP spid="5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41DCB17-9693-4011-B671-2994F4E0A27E}"/>
              </a:ext>
            </a:extLst>
          </p:cNvPr>
          <p:cNvSpPr>
            <a:spLocks noGrp="1"/>
          </p:cNvSpPr>
          <p:nvPr>
            <p:ph type="title"/>
          </p:nvPr>
        </p:nvSpPr>
        <p:spPr/>
        <p:txBody>
          <a:bodyPr/>
          <a:lstStyle/>
          <a:p>
            <a:r>
              <a:rPr lang="de-DE" dirty="0">
                <a:cs typeface="Calibri Light"/>
              </a:rPr>
              <a:t>TMYK : </a:t>
            </a:r>
            <a:r>
              <a:rPr lang="de-DE" dirty="0" err="1">
                <a:cs typeface="Calibri Light"/>
              </a:rPr>
              <a:t>Copying</a:t>
            </a:r>
            <a:endParaRPr lang="de-DE" dirty="0"/>
          </a:p>
        </p:txBody>
      </p:sp>
      <p:sp>
        <p:nvSpPr>
          <p:cNvPr id="7" name="Inhaltsplatzhalter 6">
            <a:extLst>
              <a:ext uri="{FF2B5EF4-FFF2-40B4-BE49-F238E27FC236}">
                <a16:creationId xmlns="" xmlns:a16="http://schemas.microsoft.com/office/drawing/2014/main" id="{35CAD598-E414-4129-B6DA-E92F0880C556}"/>
              </a:ext>
            </a:extLst>
          </p:cNvPr>
          <p:cNvSpPr>
            <a:spLocks noGrp="1"/>
          </p:cNvSpPr>
          <p:nvPr>
            <p:ph sz="half" idx="1"/>
          </p:nvPr>
        </p:nvSpPr>
        <p:spPr/>
        <p:txBody>
          <a:bodyPr vert="horz" lIns="0" tIns="45720" rIns="0" bIns="45720" rtlCol="0" anchor="t">
            <a:normAutofit/>
          </a:bodyPr>
          <a:lstStyle/>
          <a:p>
            <a:r>
              <a:rPr lang="de-DE" sz="2400" dirty="0">
                <a:cs typeface="Calibri"/>
              </a:rPr>
              <a:t>But </a:t>
            </a:r>
            <a:r>
              <a:rPr lang="de-DE" sz="2400" dirty="0" err="1">
                <a:cs typeface="Calibri"/>
              </a:rPr>
              <a:t>if</a:t>
            </a:r>
            <a:r>
              <a:rPr lang="de-DE" sz="2400" dirty="0">
                <a:cs typeface="Calibri"/>
              </a:rPr>
              <a:t> </a:t>
            </a:r>
            <a:r>
              <a:rPr lang="de-DE" sz="2400" dirty="0" err="1">
                <a:cs typeface="Calibri"/>
              </a:rPr>
              <a:t>one</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list</a:t>
            </a:r>
            <a:r>
              <a:rPr lang="de-DE" sz="2400" dirty="0">
                <a:cs typeface="Calibri"/>
              </a:rPr>
              <a:t> </a:t>
            </a:r>
            <a:r>
              <a:rPr lang="de-DE" sz="2400" dirty="0" err="1">
                <a:cs typeface="Calibri"/>
              </a:rPr>
              <a:t>elements</a:t>
            </a:r>
            <a:r>
              <a:rPr lang="de-DE" sz="2400" dirty="0">
                <a:cs typeface="Calibri"/>
              </a:rPr>
              <a:t> </a:t>
            </a:r>
            <a:r>
              <a:rPr lang="de-DE" sz="2400" dirty="0" err="1">
                <a:cs typeface="Calibri"/>
              </a:rPr>
              <a:t>references</a:t>
            </a:r>
            <a:r>
              <a:rPr lang="de-DE" sz="2400" dirty="0">
                <a:cs typeface="Calibri"/>
              </a:rPr>
              <a:t> a mutable </a:t>
            </a:r>
            <a:r>
              <a:rPr lang="de-DE" sz="2400" dirty="0" err="1">
                <a:cs typeface="Calibri"/>
              </a:rPr>
              <a:t>itself</a:t>
            </a:r>
            <a:r>
              <a:rPr lang="de-DE" sz="2400" dirty="0">
                <a:cs typeface="Calibri"/>
              </a:rPr>
              <a:t> (</a:t>
            </a:r>
            <a:r>
              <a:rPr lang="de-DE" sz="2400" dirty="0" err="1">
                <a:cs typeface="Calibri"/>
              </a:rPr>
              <a:t>for</a:t>
            </a:r>
            <a:r>
              <a:rPr lang="de-DE" sz="2400" dirty="0">
                <a:cs typeface="Calibri"/>
              </a:rPr>
              <a:t> </a:t>
            </a:r>
            <a:r>
              <a:rPr lang="de-DE" sz="2400" dirty="0" err="1">
                <a:cs typeface="Calibri"/>
              </a:rPr>
              <a:t>example</a:t>
            </a:r>
            <a:r>
              <a:rPr lang="de-DE" sz="2400" dirty="0">
                <a:cs typeface="Calibri"/>
              </a:rPr>
              <a:t> </a:t>
            </a:r>
            <a:r>
              <a:rPr lang="de-DE" sz="2400" dirty="0" err="1">
                <a:cs typeface="Calibri"/>
              </a:rPr>
              <a:t>another</a:t>
            </a:r>
            <a:r>
              <a:rPr lang="de-DE" sz="2400" dirty="0">
                <a:cs typeface="Calibri"/>
              </a:rPr>
              <a:t> </a:t>
            </a:r>
            <a:r>
              <a:rPr lang="de-DE" sz="2400" dirty="0" err="1">
                <a:cs typeface="Calibri"/>
              </a:rPr>
              <a:t>list</a:t>
            </a:r>
            <a:r>
              <a:rPr lang="de-DE" sz="2400" dirty="0">
                <a:cs typeface="Calibri"/>
              </a:rPr>
              <a:t>), </a:t>
            </a:r>
            <a:r>
              <a:rPr lang="de-DE" sz="2400" dirty="0" err="1">
                <a:cs typeface="Calibri"/>
              </a:rPr>
              <a:t>we</a:t>
            </a:r>
            <a:r>
              <a:rPr lang="de-DE" sz="2400" dirty="0">
                <a:cs typeface="Calibri"/>
              </a:rPr>
              <a:t> will </a:t>
            </a:r>
            <a:r>
              <a:rPr lang="de-DE" sz="2400" dirty="0" err="1">
                <a:cs typeface="Calibri"/>
              </a:rPr>
              <a:t>have</a:t>
            </a:r>
            <a:r>
              <a:rPr lang="de-DE" sz="2400" dirty="0">
                <a:cs typeface="Calibri"/>
              </a:rPr>
              <a:t> a </a:t>
            </a:r>
            <a:r>
              <a:rPr lang="de-DE" sz="2400" dirty="0" err="1">
                <a:cs typeface="Calibri"/>
              </a:rPr>
              <a:t>similar</a:t>
            </a:r>
            <a:r>
              <a:rPr lang="de-DE" sz="2400" dirty="0">
                <a:cs typeface="Calibri"/>
              </a:rPr>
              <a:t> </a:t>
            </a:r>
            <a:r>
              <a:rPr lang="de-DE" sz="2400" dirty="0" err="1">
                <a:cs typeface="Calibri"/>
              </a:rPr>
              <a:t>problem</a:t>
            </a:r>
            <a:r>
              <a:rPr lang="de-DE" sz="2400" dirty="0">
                <a:cs typeface="Calibri"/>
              </a:rPr>
              <a:t> </a:t>
            </a:r>
            <a:r>
              <a:rPr lang="de-DE" sz="2400" dirty="0" err="1">
                <a:cs typeface="Calibri"/>
              </a:rPr>
              <a:t>again</a:t>
            </a:r>
            <a:r>
              <a:rPr lang="de-DE" sz="2400" dirty="0">
                <a:cs typeface="Calibri"/>
              </a:rPr>
              <a:t> </a:t>
            </a:r>
            <a:r>
              <a:rPr lang="de-DE" sz="2400" dirty="0" err="1">
                <a:cs typeface="Calibri"/>
              </a:rPr>
              <a:t>as</a:t>
            </a:r>
            <a:r>
              <a:rPr lang="de-DE" sz="2400" dirty="0">
                <a:cs typeface="Calibri"/>
              </a:rPr>
              <a:t> </a:t>
            </a:r>
            <a:r>
              <a:rPr lang="de-DE" sz="2400" dirty="0" err="1">
                <a:cs typeface="Calibri"/>
              </a:rPr>
              <a:t>we</a:t>
            </a:r>
            <a:r>
              <a:rPr lang="de-DE" sz="2400" dirty="0">
                <a:cs typeface="Calibri"/>
              </a:rPr>
              <a:t> </a:t>
            </a:r>
            <a:r>
              <a:rPr lang="de-DE" sz="2400" dirty="0" err="1">
                <a:cs typeface="Calibri"/>
              </a:rPr>
              <a:t>did</a:t>
            </a:r>
            <a:r>
              <a:rPr lang="de-DE" sz="2400" dirty="0">
                <a:cs typeface="Calibri"/>
              </a:rPr>
              <a:t> </a:t>
            </a:r>
            <a:r>
              <a:rPr lang="de-DE" sz="2400" dirty="0" err="1">
                <a:cs typeface="Calibri"/>
              </a:rPr>
              <a:t>before</a:t>
            </a:r>
          </a:p>
          <a:p>
            <a:endParaRPr lang="de-DE" sz="2400" dirty="0">
              <a:cs typeface="Calibri"/>
            </a:endParaRPr>
          </a:p>
          <a:p>
            <a:r>
              <a:rPr lang="de-DE" sz="2400" dirty="0">
                <a:cs typeface="Calibri"/>
              </a:rPr>
              <a:t>The </a:t>
            </a:r>
            <a:r>
              <a:rPr lang="de-DE" sz="2400" dirty="0" err="1">
                <a:cs typeface="Calibri"/>
              </a:rPr>
              <a:t>nested</a:t>
            </a:r>
            <a:r>
              <a:rPr lang="de-DE" sz="2400" dirty="0">
                <a:cs typeface="Calibri"/>
              </a:rPr>
              <a:t> </a:t>
            </a:r>
            <a:r>
              <a:rPr lang="de-DE" sz="2400" dirty="0" err="1">
                <a:cs typeface="Calibri"/>
              </a:rPr>
              <a:t>list</a:t>
            </a:r>
            <a:r>
              <a:rPr lang="de-DE" sz="2400" dirty="0">
                <a:cs typeface="Calibri"/>
              </a:rPr>
              <a:t> will not </a:t>
            </a:r>
            <a:r>
              <a:rPr lang="de-DE" sz="2400" dirty="0" err="1">
                <a:cs typeface="Calibri"/>
              </a:rPr>
              <a:t>get</a:t>
            </a:r>
            <a:r>
              <a:rPr lang="de-DE" sz="2400" dirty="0">
                <a:cs typeface="Calibri"/>
              </a:rPr>
              <a:t> </a:t>
            </a:r>
            <a:r>
              <a:rPr lang="de-DE" sz="2400" dirty="0" err="1">
                <a:cs typeface="Calibri"/>
              </a:rPr>
              <a:t>replaced</a:t>
            </a:r>
            <a:r>
              <a:rPr lang="de-DE" sz="2400" dirty="0">
                <a:cs typeface="Calibri"/>
              </a:rPr>
              <a:t> </a:t>
            </a:r>
            <a:r>
              <a:rPr lang="de-DE" sz="2400" dirty="0" err="1">
                <a:cs typeface="Calibri"/>
              </a:rPr>
              <a:t>when</a:t>
            </a:r>
            <a:r>
              <a:rPr lang="de-DE" sz="2400" dirty="0">
                <a:cs typeface="Calibri"/>
              </a:rPr>
              <a:t> </a:t>
            </a:r>
            <a:r>
              <a:rPr lang="de-DE" sz="2400" dirty="0" err="1">
                <a:cs typeface="Calibri"/>
              </a:rPr>
              <a:t>updated</a:t>
            </a:r>
            <a:r>
              <a:rPr lang="de-DE" sz="2400" dirty="0">
                <a:cs typeface="Calibri"/>
              </a:rPr>
              <a:t> and </a:t>
            </a:r>
            <a:r>
              <a:rPr lang="de-DE" sz="2400" dirty="0" err="1">
                <a:cs typeface="Calibri"/>
              </a:rPr>
              <a:t>therefore</a:t>
            </a:r>
            <a:r>
              <a:rPr lang="de-DE" sz="2400" dirty="0">
                <a:cs typeface="Calibri"/>
              </a:rPr>
              <a:t> will </a:t>
            </a:r>
            <a:r>
              <a:rPr lang="de-DE" sz="2400" dirty="0" err="1">
                <a:cs typeface="Calibri"/>
              </a:rPr>
              <a:t>influence</a:t>
            </a:r>
            <a:r>
              <a:rPr lang="de-DE" sz="2400" dirty="0">
                <a:cs typeface="Calibri"/>
              </a:rPr>
              <a:t> </a:t>
            </a:r>
            <a:r>
              <a:rPr lang="de-DE" sz="2400" dirty="0" err="1">
                <a:cs typeface="Calibri"/>
              </a:rPr>
              <a:t>both</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outer</a:t>
            </a:r>
            <a:r>
              <a:rPr lang="de-DE" sz="2400" dirty="0">
                <a:cs typeface="Calibri"/>
              </a:rPr>
              <a:t> </a:t>
            </a:r>
            <a:r>
              <a:rPr lang="de-DE" sz="2400" dirty="0" err="1">
                <a:cs typeface="Calibri"/>
              </a:rPr>
              <a:t>lists</a:t>
            </a:r>
          </a:p>
          <a:p>
            <a:endParaRPr lang="de-DE" sz="2400" dirty="0">
              <a:cs typeface="Calibri"/>
            </a:endParaRPr>
          </a:p>
        </p:txBody>
      </p:sp>
      <p:sp>
        <p:nvSpPr>
          <p:cNvPr id="4" name="Foliennummernplatzhalter 3">
            <a:extLst>
              <a:ext uri="{FF2B5EF4-FFF2-40B4-BE49-F238E27FC236}">
                <a16:creationId xmlns=""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75</a:t>
            </a:fld>
            <a:endParaRPr lang="en-GB"/>
          </a:p>
        </p:txBody>
      </p:sp>
      <p:graphicFrame>
        <p:nvGraphicFramePr>
          <p:cNvPr id="30" name="Tabelle 18">
            <a:extLst>
              <a:ext uri="{FF2B5EF4-FFF2-40B4-BE49-F238E27FC236}">
                <a16:creationId xmlns="" xmlns:a16="http://schemas.microsoft.com/office/drawing/2014/main" id="{9BECA51A-125B-4AFB-8996-C94BC95E6230}"/>
              </a:ext>
            </a:extLst>
          </p:cNvPr>
          <p:cNvGraphicFramePr>
            <a:graphicFrameLocks/>
          </p:cNvGraphicFramePr>
          <p:nvPr>
            <p:extLst>
              <p:ext uri="{D42A27DB-BD31-4B8C-83A1-F6EECF244321}">
                <p14:modId xmlns:p14="http://schemas.microsoft.com/office/powerpoint/2010/main" val="624015677"/>
              </p:ext>
            </p:extLst>
          </p:nvPr>
        </p:nvGraphicFramePr>
        <p:xfrm>
          <a:off x="8353248" y="2501654"/>
          <a:ext cx="1270108" cy="370840"/>
        </p:xfrm>
        <a:graphic>
          <a:graphicData uri="http://schemas.openxmlformats.org/drawingml/2006/table">
            <a:tbl>
              <a:tblPr>
                <a:tableStyleId>{5C22544A-7EE6-4342-B048-85BDC9FD1C3A}</a:tableStyleId>
              </a:tblPr>
              <a:tblGrid>
                <a:gridCol w="635054">
                  <a:extLst>
                    <a:ext uri="{9D8B030D-6E8A-4147-A177-3AD203B41FA5}">
                      <a16:colId xmlns="" xmlns:a16="http://schemas.microsoft.com/office/drawing/2014/main" val="3506468054"/>
                    </a:ext>
                  </a:extLst>
                </a:gridCol>
                <a:gridCol w="635054">
                  <a:extLst>
                    <a:ext uri="{9D8B030D-6E8A-4147-A177-3AD203B41FA5}">
                      <a16:colId xmlns=""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 xmlns:a16="http://schemas.microsoft.com/office/drawing/2014/main" val="3612408576"/>
                  </a:ext>
                </a:extLst>
              </a:tr>
            </a:tbl>
          </a:graphicData>
        </a:graphic>
      </p:graphicFrame>
      <p:sp>
        <p:nvSpPr>
          <p:cNvPr id="31" name="Textfeld 30">
            <a:extLst>
              <a:ext uri="{FF2B5EF4-FFF2-40B4-BE49-F238E27FC236}">
                <a16:creationId xmlns="" xmlns:a16="http://schemas.microsoft.com/office/drawing/2014/main" id="{E6D0423A-3ECF-4F8C-8790-BAA453E916B1}"/>
              </a:ext>
            </a:extLst>
          </p:cNvPr>
          <p:cNvSpPr txBox="1"/>
          <p:nvPr/>
        </p:nvSpPr>
        <p:spPr>
          <a:xfrm>
            <a:off x="6305911" y="192800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32" name="Textfeld 31">
            <a:extLst>
              <a:ext uri="{FF2B5EF4-FFF2-40B4-BE49-F238E27FC236}">
                <a16:creationId xmlns="" xmlns:a16="http://schemas.microsoft.com/office/drawing/2014/main" id="{8A6771EA-0C6A-48D1-B877-56076B12BE20}"/>
              </a:ext>
            </a:extLst>
          </p:cNvPr>
          <p:cNvSpPr txBox="1"/>
          <p:nvPr/>
        </p:nvSpPr>
        <p:spPr>
          <a:xfrm>
            <a:off x="6305906" y="3106950"/>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33" name="Gerade Verbindung mit Pfeil 32">
            <a:extLst>
              <a:ext uri="{FF2B5EF4-FFF2-40B4-BE49-F238E27FC236}">
                <a16:creationId xmlns="" xmlns:a16="http://schemas.microsoft.com/office/drawing/2014/main" id="{9AE78DD6-0ABC-481C-81E4-592E40253A20}"/>
              </a:ext>
            </a:extLst>
          </p:cNvPr>
          <p:cNvCxnSpPr>
            <a:cxnSpLocks/>
          </p:cNvCxnSpPr>
          <p:nvPr/>
        </p:nvCxnSpPr>
        <p:spPr>
          <a:xfrm>
            <a:off x="6774614" y="213072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 xmlns:a16="http://schemas.microsoft.com/office/drawing/2014/main" id="{81846394-E82B-4AC4-8D93-67BFAAEBC9E4}"/>
              </a:ext>
            </a:extLst>
          </p:cNvPr>
          <p:cNvCxnSpPr>
            <a:cxnSpLocks/>
          </p:cNvCxnSpPr>
          <p:nvPr/>
        </p:nvCxnSpPr>
        <p:spPr>
          <a:xfrm>
            <a:off x="6860879" y="330966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e 18">
            <a:extLst>
              <a:ext uri="{FF2B5EF4-FFF2-40B4-BE49-F238E27FC236}">
                <a16:creationId xmlns="" xmlns:a16="http://schemas.microsoft.com/office/drawing/2014/main" id="{CED750FE-8922-47E2-9145-C61098B7F95E}"/>
              </a:ext>
            </a:extLst>
          </p:cNvPr>
          <p:cNvGraphicFramePr>
            <a:graphicFrameLocks/>
          </p:cNvGraphicFramePr>
          <p:nvPr/>
        </p:nvGraphicFramePr>
        <p:xfrm>
          <a:off x="8223847" y="195532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graphicFrame>
        <p:nvGraphicFramePr>
          <p:cNvPr id="20" name="Tabelle 18">
            <a:extLst>
              <a:ext uri="{FF2B5EF4-FFF2-40B4-BE49-F238E27FC236}">
                <a16:creationId xmlns="" xmlns:a16="http://schemas.microsoft.com/office/drawing/2014/main" id="{5263C60F-DD26-43C7-9C17-85AE7E8FD19D}"/>
              </a:ext>
            </a:extLst>
          </p:cNvPr>
          <p:cNvGraphicFramePr>
            <a:graphicFrameLocks/>
          </p:cNvGraphicFramePr>
          <p:nvPr>
            <p:extLst/>
          </p:nvPr>
        </p:nvGraphicFramePr>
        <p:xfrm>
          <a:off x="8266979" y="319177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 xmlns:a16="http://schemas.microsoft.com/office/drawing/2014/main" val="3612408576"/>
                  </a:ext>
                </a:extLst>
              </a:tr>
            </a:tbl>
          </a:graphicData>
        </a:graphic>
      </p:graphicFrame>
      <p:cxnSp>
        <p:nvCxnSpPr>
          <p:cNvPr id="26" name="Gerade Verbindung mit Pfeil 25">
            <a:extLst>
              <a:ext uri="{FF2B5EF4-FFF2-40B4-BE49-F238E27FC236}">
                <a16:creationId xmlns="" xmlns:a16="http://schemas.microsoft.com/office/drawing/2014/main" id="{536DC20C-43EF-47E2-BBE1-D0632FF4B24E}"/>
              </a:ext>
            </a:extLst>
          </p:cNvPr>
          <p:cNvCxnSpPr>
            <a:cxnSpLocks/>
          </p:cNvCxnSpPr>
          <p:nvPr/>
        </p:nvCxnSpPr>
        <p:spPr>
          <a:xfrm flipH="1">
            <a:off x="8508527" y="230324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 xmlns:a16="http://schemas.microsoft.com/office/drawing/2014/main" id="{11F4C4F6-645D-40D6-A1A4-C30924B31FC7}"/>
              </a:ext>
            </a:extLst>
          </p:cNvPr>
          <p:cNvCxnSpPr>
            <a:cxnSpLocks/>
          </p:cNvCxnSpPr>
          <p:nvPr/>
        </p:nvCxnSpPr>
        <p:spPr>
          <a:xfrm flipH="1">
            <a:off x="9155515" y="230324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 xmlns:a16="http://schemas.microsoft.com/office/drawing/2014/main" id="{03FA643C-5DD3-4B01-A097-3346BE0D8AF5}"/>
              </a:ext>
            </a:extLst>
          </p:cNvPr>
          <p:cNvCxnSpPr>
            <a:cxnSpLocks/>
          </p:cNvCxnSpPr>
          <p:nvPr/>
        </p:nvCxnSpPr>
        <p:spPr>
          <a:xfrm>
            <a:off x="9733483" y="2297335"/>
            <a:ext cx="15812"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 xmlns:a16="http://schemas.microsoft.com/office/drawing/2014/main" id="{832B32F7-2415-4098-AFDC-512B87B7C4EF}"/>
              </a:ext>
            </a:extLst>
          </p:cNvPr>
          <p:cNvCxnSpPr>
            <a:cxnSpLocks/>
          </p:cNvCxnSpPr>
          <p:nvPr/>
        </p:nvCxnSpPr>
        <p:spPr>
          <a:xfrm flipH="1" flipV="1">
            <a:off x="8522906" y="2843836"/>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 xmlns:a16="http://schemas.microsoft.com/office/drawing/2014/main" id="{78574A81-B295-4F94-A975-02DC9D5D04B0}"/>
              </a:ext>
            </a:extLst>
          </p:cNvPr>
          <p:cNvCxnSpPr>
            <a:cxnSpLocks/>
          </p:cNvCxnSpPr>
          <p:nvPr/>
        </p:nvCxnSpPr>
        <p:spPr>
          <a:xfrm flipH="1" flipV="1">
            <a:off x="9155511" y="284383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 xmlns:a16="http://schemas.microsoft.com/office/drawing/2014/main" id="{9CEC5AEC-E9E2-4CDE-A83C-7CC88FF1455D}"/>
              </a:ext>
            </a:extLst>
          </p:cNvPr>
          <p:cNvCxnSpPr>
            <a:cxnSpLocks/>
          </p:cNvCxnSpPr>
          <p:nvPr/>
        </p:nvCxnSpPr>
        <p:spPr>
          <a:xfrm flipV="1">
            <a:off x="9765105" y="2915561"/>
            <a:ext cx="0" cy="27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 xmlns:a16="http://schemas.microsoft.com/office/drawing/2014/main" id="{731B752C-F6CF-4AEC-9DAF-D9D21FE5A8A9}"/>
              </a:ext>
            </a:extLst>
          </p:cNvPr>
          <p:cNvSpPr txBox="1"/>
          <p:nvPr/>
        </p:nvSpPr>
        <p:spPr>
          <a:xfrm>
            <a:off x="6305905" y="3854564"/>
            <a:ext cx="3936518"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solidFill>
                  <a:srgbClr val="000000"/>
                </a:solidFill>
                <a:latin typeface="Consolas"/>
              </a:rPr>
              <a:t>list1</a:t>
            </a:r>
            <a:r>
              <a:rPr lang="de-DE" b="1" dirty="0">
                <a:solidFill>
                  <a:srgbClr val="000080"/>
                </a:solidFill>
                <a:latin typeface="Consolas"/>
              </a:rPr>
              <a:t>[</a:t>
            </a:r>
            <a:r>
              <a:rPr lang="de-DE" dirty="0">
                <a:solidFill>
                  <a:srgbClr val="FF0000"/>
                </a:solidFill>
                <a:latin typeface="Consolas"/>
              </a:rPr>
              <a:t>2</a:t>
            </a:r>
            <a:r>
              <a:rPr lang="de-DE" b="1" dirty="0">
                <a:solidFill>
                  <a:srgbClr val="000080"/>
                </a:solidFill>
                <a:latin typeface="Consolas"/>
              </a:rPr>
              <a:t>]</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c</a:t>
            </a:r>
            <a:r>
              <a:rPr lang="de-DE" dirty="0">
                <a:solidFill>
                  <a:srgbClr val="000000"/>
                </a:solidFill>
                <a:latin typeface="Courier New"/>
              </a:rPr>
              <a:t>' </a:t>
            </a:r>
            <a:endParaRPr lang="de-DE" dirty="0"/>
          </a:p>
        </p:txBody>
      </p:sp>
      <p:graphicFrame>
        <p:nvGraphicFramePr>
          <p:cNvPr id="51" name="Tabelle 18">
            <a:extLst>
              <a:ext uri="{FF2B5EF4-FFF2-40B4-BE49-F238E27FC236}">
                <a16:creationId xmlns="" xmlns:a16="http://schemas.microsoft.com/office/drawing/2014/main" id="{023030A2-94E5-40CE-AA44-218878E377AB}"/>
              </a:ext>
            </a:extLst>
          </p:cNvPr>
          <p:cNvGraphicFramePr>
            <a:graphicFrameLocks/>
          </p:cNvGraphicFramePr>
          <p:nvPr>
            <p:extLst>
              <p:ext uri="{D42A27DB-BD31-4B8C-83A1-F6EECF244321}">
                <p14:modId xmlns:p14="http://schemas.microsoft.com/office/powerpoint/2010/main" val="1026192390"/>
              </p:ext>
            </p:extLst>
          </p:nvPr>
        </p:nvGraphicFramePr>
        <p:xfrm>
          <a:off x="8324495" y="5003314"/>
          <a:ext cx="1291912" cy="370840"/>
        </p:xfrm>
        <a:graphic>
          <a:graphicData uri="http://schemas.openxmlformats.org/drawingml/2006/table">
            <a:tbl>
              <a:tblPr>
                <a:tableStyleId>{5C22544A-7EE6-4342-B048-85BDC9FD1C3A}</a:tableStyleId>
              </a:tblPr>
              <a:tblGrid>
                <a:gridCol w="645956">
                  <a:extLst>
                    <a:ext uri="{9D8B030D-6E8A-4147-A177-3AD203B41FA5}">
                      <a16:colId xmlns="" xmlns:a16="http://schemas.microsoft.com/office/drawing/2014/main" val="3506468054"/>
                    </a:ext>
                  </a:extLst>
                </a:gridCol>
                <a:gridCol w="645956">
                  <a:extLst>
                    <a:ext uri="{9D8B030D-6E8A-4147-A177-3AD203B41FA5}">
                      <a16:colId xmlns=""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 xmlns:a16="http://schemas.microsoft.com/office/drawing/2014/main" val="3612408576"/>
                  </a:ext>
                </a:extLst>
              </a:tr>
            </a:tbl>
          </a:graphicData>
        </a:graphic>
      </p:graphicFrame>
      <p:sp>
        <p:nvSpPr>
          <p:cNvPr id="52" name="Textfeld 51">
            <a:extLst>
              <a:ext uri="{FF2B5EF4-FFF2-40B4-BE49-F238E27FC236}">
                <a16:creationId xmlns="" xmlns:a16="http://schemas.microsoft.com/office/drawing/2014/main" id="{33C88917-98E3-4982-A4B4-BA97F478B72B}"/>
              </a:ext>
            </a:extLst>
          </p:cNvPr>
          <p:cNvSpPr txBox="1"/>
          <p:nvPr/>
        </p:nvSpPr>
        <p:spPr>
          <a:xfrm>
            <a:off x="6277158" y="4429663"/>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53" name="Textfeld 52">
            <a:extLst>
              <a:ext uri="{FF2B5EF4-FFF2-40B4-BE49-F238E27FC236}">
                <a16:creationId xmlns="" xmlns:a16="http://schemas.microsoft.com/office/drawing/2014/main" id="{641F18B3-A353-4F61-B6CC-92220160D166}"/>
              </a:ext>
            </a:extLst>
          </p:cNvPr>
          <p:cNvSpPr txBox="1"/>
          <p:nvPr/>
        </p:nvSpPr>
        <p:spPr>
          <a:xfrm>
            <a:off x="6277153" y="5608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54" name="Gerade Verbindung mit Pfeil 53">
            <a:extLst>
              <a:ext uri="{FF2B5EF4-FFF2-40B4-BE49-F238E27FC236}">
                <a16:creationId xmlns="" xmlns:a16="http://schemas.microsoft.com/office/drawing/2014/main" id="{45FC6FD7-51F0-4389-883D-C72F5CD52AF8}"/>
              </a:ext>
            </a:extLst>
          </p:cNvPr>
          <p:cNvCxnSpPr>
            <a:cxnSpLocks/>
          </p:cNvCxnSpPr>
          <p:nvPr/>
        </p:nvCxnSpPr>
        <p:spPr>
          <a:xfrm>
            <a:off x="6745861" y="4632381"/>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 xmlns:a16="http://schemas.microsoft.com/office/drawing/2014/main" id="{6712F4B2-4713-4B46-B673-8D479A6F499D}"/>
              </a:ext>
            </a:extLst>
          </p:cNvPr>
          <p:cNvCxnSpPr>
            <a:cxnSpLocks/>
          </p:cNvCxnSpPr>
          <p:nvPr/>
        </p:nvCxnSpPr>
        <p:spPr>
          <a:xfrm>
            <a:off x="6832126" y="5811329"/>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elle 18">
            <a:extLst>
              <a:ext uri="{FF2B5EF4-FFF2-40B4-BE49-F238E27FC236}">
                <a16:creationId xmlns="" xmlns:a16="http://schemas.microsoft.com/office/drawing/2014/main" id="{82D4E979-07A5-4CDC-86B4-138394DE60FC}"/>
              </a:ext>
            </a:extLst>
          </p:cNvPr>
          <p:cNvGraphicFramePr>
            <a:graphicFrameLocks/>
          </p:cNvGraphicFramePr>
          <p:nvPr>
            <p:extLst/>
          </p:nvPr>
        </p:nvGraphicFramePr>
        <p:xfrm>
          <a:off x="8195093" y="4456981"/>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graphicFrame>
        <p:nvGraphicFramePr>
          <p:cNvPr id="57" name="Tabelle 18">
            <a:extLst>
              <a:ext uri="{FF2B5EF4-FFF2-40B4-BE49-F238E27FC236}">
                <a16:creationId xmlns="" xmlns:a16="http://schemas.microsoft.com/office/drawing/2014/main" id="{08899D75-4DD6-495F-A874-60AE65582A14}"/>
              </a:ext>
            </a:extLst>
          </p:cNvPr>
          <p:cNvGraphicFramePr>
            <a:graphicFrameLocks/>
          </p:cNvGraphicFramePr>
          <p:nvPr>
            <p:extLst/>
          </p:nvPr>
        </p:nvGraphicFramePr>
        <p:xfrm>
          <a:off x="8238226" y="5693435"/>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 xmlns:a16="http://schemas.microsoft.com/office/drawing/2014/main" val="3612408576"/>
                  </a:ext>
                </a:extLst>
              </a:tr>
            </a:tbl>
          </a:graphicData>
        </a:graphic>
      </p:graphicFrame>
      <p:cxnSp>
        <p:nvCxnSpPr>
          <p:cNvPr id="58" name="Gerade Verbindung mit Pfeil 57">
            <a:extLst>
              <a:ext uri="{FF2B5EF4-FFF2-40B4-BE49-F238E27FC236}">
                <a16:creationId xmlns="" xmlns:a16="http://schemas.microsoft.com/office/drawing/2014/main" id="{56EE3A94-2947-45A1-9388-6DB77E3D6F26}"/>
              </a:ext>
            </a:extLst>
          </p:cNvPr>
          <p:cNvCxnSpPr>
            <a:cxnSpLocks/>
          </p:cNvCxnSpPr>
          <p:nvPr/>
        </p:nvCxnSpPr>
        <p:spPr>
          <a:xfrm flipH="1">
            <a:off x="8479774" y="4804908"/>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 xmlns:a16="http://schemas.microsoft.com/office/drawing/2014/main" id="{C2705000-3975-449A-8214-89D109DF20E5}"/>
              </a:ext>
            </a:extLst>
          </p:cNvPr>
          <p:cNvCxnSpPr>
            <a:cxnSpLocks/>
          </p:cNvCxnSpPr>
          <p:nvPr/>
        </p:nvCxnSpPr>
        <p:spPr>
          <a:xfrm flipH="1">
            <a:off x="9126762" y="4804903"/>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 xmlns:a16="http://schemas.microsoft.com/office/drawing/2014/main" id="{AD977DF5-73F7-467C-A813-32978E61A1B8}"/>
              </a:ext>
            </a:extLst>
          </p:cNvPr>
          <p:cNvCxnSpPr>
            <a:cxnSpLocks/>
          </p:cNvCxnSpPr>
          <p:nvPr/>
        </p:nvCxnSpPr>
        <p:spPr>
          <a:xfrm flipH="1" flipV="1">
            <a:off x="8494152" y="5345497"/>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a:extLst>
              <a:ext uri="{FF2B5EF4-FFF2-40B4-BE49-F238E27FC236}">
                <a16:creationId xmlns="" xmlns:a16="http://schemas.microsoft.com/office/drawing/2014/main" id="{CF230F10-7A5F-4475-B464-FB69B08A8C5C}"/>
              </a:ext>
            </a:extLst>
          </p:cNvPr>
          <p:cNvCxnSpPr>
            <a:cxnSpLocks/>
          </p:cNvCxnSpPr>
          <p:nvPr/>
        </p:nvCxnSpPr>
        <p:spPr>
          <a:xfrm flipH="1" flipV="1">
            <a:off x="9126757" y="5345492"/>
            <a:ext cx="5748" cy="39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18">
            <a:extLst>
              <a:ext uri="{FF2B5EF4-FFF2-40B4-BE49-F238E27FC236}">
                <a16:creationId xmlns="" xmlns:a16="http://schemas.microsoft.com/office/drawing/2014/main" id="{EF2FAB80-2704-4C2F-8AF1-490F200464DE}"/>
              </a:ext>
            </a:extLst>
          </p:cNvPr>
          <p:cNvGraphicFramePr>
            <a:graphicFrameLocks/>
          </p:cNvGraphicFramePr>
          <p:nvPr>
            <p:extLst>
              <p:ext uri="{D42A27DB-BD31-4B8C-83A1-F6EECF244321}">
                <p14:modId xmlns:p14="http://schemas.microsoft.com/office/powerpoint/2010/main" val="83582751"/>
              </p:ext>
            </p:extLst>
          </p:nvPr>
        </p:nvGraphicFramePr>
        <p:xfrm>
          <a:off x="9690341" y="2544791"/>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 xmlns:a16="http://schemas.microsoft.com/office/drawing/2014/main" val="3506468054"/>
                    </a:ext>
                  </a:extLst>
                </a:gridCol>
              </a:tblGrid>
              <a:tr h="370840">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graphicFrame>
        <p:nvGraphicFramePr>
          <p:cNvPr id="40" name="Tabelle 18">
            <a:extLst>
              <a:ext uri="{FF2B5EF4-FFF2-40B4-BE49-F238E27FC236}">
                <a16:creationId xmlns="" xmlns:a16="http://schemas.microsoft.com/office/drawing/2014/main" id="{A696FE9B-D064-423E-BA1F-2A9DDBC3A25C}"/>
              </a:ext>
            </a:extLst>
          </p:cNvPr>
          <p:cNvGraphicFramePr>
            <a:graphicFrameLocks/>
          </p:cNvGraphicFramePr>
          <p:nvPr>
            <p:extLst>
              <p:ext uri="{D42A27DB-BD31-4B8C-83A1-F6EECF244321}">
                <p14:modId xmlns:p14="http://schemas.microsoft.com/office/powerpoint/2010/main" val="2007711557"/>
              </p:ext>
            </p:extLst>
          </p:nvPr>
        </p:nvGraphicFramePr>
        <p:xfrm>
          <a:off x="9661581" y="5046450"/>
          <a:ext cx="447771" cy="370840"/>
        </p:xfrm>
        <a:graphic>
          <a:graphicData uri="http://schemas.openxmlformats.org/drawingml/2006/table">
            <a:tbl>
              <a:tblPr firstRow="1" bandRow="1">
                <a:tableStyleId>{5C22544A-7EE6-4342-B048-85BDC9FD1C3A}</a:tableStyleId>
              </a:tblPr>
              <a:tblGrid>
                <a:gridCol w="447771">
                  <a:extLst>
                    <a:ext uri="{9D8B030D-6E8A-4147-A177-3AD203B41FA5}">
                      <a16:colId xmlns="" xmlns:a16="http://schemas.microsoft.com/office/drawing/2014/main" val="3506468054"/>
                    </a:ext>
                  </a:extLst>
                </a:gridCol>
              </a:tblGrid>
              <a:tr h="370840">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sp>
        <p:nvSpPr>
          <p:cNvPr id="5" name="Textfeld 4">
            <a:extLst>
              <a:ext uri="{FF2B5EF4-FFF2-40B4-BE49-F238E27FC236}">
                <a16:creationId xmlns="" xmlns:a16="http://schemas.microsoft.com/office/drawing/2014/main" id="{62B08E9F-0E88-487D-950D-1B22B52E19B4}"/>
              </a:ext>
            </a:extLst>
          </p:cNvPr>
          <p:cNvSpPr txBox="1"/>
          <p:nvPr/>
        </p:nvSpPr>
        <p:spPr>
          <a:xfrm>
            <a:off x="10547227" y="2546229"/>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42" name="Gerade Verbindung mit Pfeil 41">
            <a:extLst>
              <a:ext uri="{FF2B5EF4-FFF2-40B4-BE49-F238E27FC236}">
                <a16:creationId xmlns="" xmlns:a16="http://schemas.microsoft.com/office/drawing/2014/main" id="{1A5A2C39-9112-42B9-AEC4-CCB668406B4A}"/>
              </a:ext>
            </a:extLst>
          </p:cNvPr>
          <p:cNvCxnSpPr>
            <a:cxnSpLocks/>
          </p:cNvCxnSpPr>
          <p:nvPr/>
        </p:nvCxnSpPr>
        <p:spPr>
          <a:xfrm>
            <a:off x="10124538" y="2720196"/>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 xmlns:a16="http://schemas.microsoft.com/office/drawing/2014/main" id="{58862A44-5720-44DA-82BC-BFB347D9B72E}"/>
              </a:ext>
            </a:extLst>
          </p:cNvPr>
          <p:cNvSpPr txBox="1"/>
          <p:nvPr/>
        </p:nvSpPr>
        <p:spPr>
          <a:xfrm>
            <a:off x="10532849" y="5076644"/>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44" name="Gerade Verbindung mit Pfeil 43">
            <a:extLst>
              <a:ext uri="{FF2B5EF4-FFF2-40B4-BE49-F238E27FC236}">
                <a16:creationId xmlns="" xmlns:a16="http://schemas.microsoft.com/office/drawing/2014/main" id="{BEA7E12D-0684-4458-90FA-90C0902D3B8F}"/>
              </a:ext>
            </a:extLst>
          </p:cNvPr>
          <p:cNvCxnSpPr>
            <a:cxnSpLocks/>
          </p:cNvCxnSpPr>
          <p:nvPr/>
        </p:nvCxnSpPr>
        <p:spPr>
          <a:xfrm>
            <a:off x="10110163" y="5250610"/>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 xmlns:a16="http://schemas.microsoft.com/office/drawing/2014/main" id="{03FA643C-5DD3-4B01-A097-3346BE0D8AF5}"/>
              </a:ext>
            </a:extLst>
          </p:cNvPr>
          <p:cNvCxnSpPr>
            <a:cxnSpLocks/>
          </p:cNvCxnSpPr>
          <p:nvPr/>
        </p:nvCxnSpPr>
        <p:spPr>
          <a:xfrm>
            <a:off x="9709767" y="4784693"/>
            <a:ext cx="15812"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 xmlns:a16="http://schemas.microsoft.com/office/drawing/2014/main" id="{9CEC5AEC-E9E2-4CDE-A83C-7CC88FF1455D}"/>
              </a:ext>
            </a:extLst>
          </p:cNvPr>
          <p:cNvCxnSpPr>
            <a:cxnSpLocks/>
          </p:cNvCxnSpPr>
          <p:nvPr/>
        </p:nvCxnSpPr>
        <p:spPr>
          <a:xfrm flipV="1">
            <a:off x="9741389" y="5402919"/>
            <a:ext cx="0" cy="27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11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1" grpId="0"/>
      <p:bldP spid="32" grpId="0"/>
      <p:bldP spid="12" grpId="0" animBg="1"/>
      <p:bldP spid="52" grpId="0"/>
      <p:bldP spid="53" grpId="0"/>
      <p:bldP spid="5" grpId="0"/>
      <p:bldP spid="4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41DCB17-9693-4011-B671-2994F4E0A27E}"/>
              </a:ext>
            </a:extLst>
          </p:cNvPr>
          <p:cNvSpPr>
            <a:spLocks noGrp="1"/>
          </p:cNvSpPr>
          <p:nvPr>
            <p:ph type="title"/>
          </p:nvPr>
        </p:nvSpPr>
        <p:spPr/>
        <p:txBody>
          <a:bodyPr/>
          <a:lstStyle/>
          <a:p>
            <a:r>
              <a:rPr lang="de-DE" dirty="0">
                <a:cs typeface="Calibri Light"/>
              </a:rPr>
              <a:t>TMYK : </a:t>
            </a:r>
            <a:r>
              <a:rPr lang="de-DE" dirty="0" err="1">
                <a:cs typeface="Calibri Light"/>
              </a:rPr>
              <a:t>Copying</a:t>
            </a:r>
            <a:endParaRPr lang="de-DE" dirty="0"/>
          </a:p>
        </p:txBody>
      </p:sp>
      <p:sp>
        <p:nvSpPr>
          <p:cNvPr id="7" name="Inhaltsplatzhalter 6">
            <a:extLst>
              <a:ext uri="{FF2B5EF4-FFF2-40B4-BE49-F238E27FC236}">
                <a16:creationId xmlns="" xmlns:a16="http://schemas.microsoft.com/office/drawing/2014/main" id="{35CAD598-E414-4129-B6DA-E92F0880C556}"/>
              </a:ext>
            </a:extLst>
          </p:cNvPr>
          <p:cNvSpPr>
            <a:spLocks noGrp="1"/>
          </p:cNvSpPr>
          <p:nvPr>
            <p:ph idx="1"/>
          </p:nvPr>
        </p:nvSpPr>
        <p:spPr>
          <a:xfrm>
            <a:off x="1140412" y="1960753"/>
            <a:ext cx="10058400" cy="4023360"/>
          </a:xfrm>
        </p:spPr>
        <p:txBody>
          <a:bodyPr vert="horz" lIns="0" tIns="45720" rIns="0" bIns="45720" rtlCol="0" anchor="t">
            <a:normAutofit/>
          </a:bodyPr>
          <a:lstStyle/>
          <a:p>
            <a:r>
              <a:rPr lang="de-DE" sz="2400" dirty="0">
                <a:cs typeface="Calibri"/>
              </a:rPr>
              <a:t>So </a:t>
            </a:r>
            <a:r>
              <a:rPr lang="de-DE" sz="2400" dirty="0" err="1">
                <a:cs typeface="Calibri"/>
              </a:rPr>
              <a:t>to</a:t>
            </a:r>
            <a:r>
              <a:rPr lang="de-DE" sz="2400" dirty="0">
                <a:cs typeface="Calibri"/>
              </a:rPr>
              <a:t> </a:t>
            </a:r>
            <a:r>
              <a:rPr lang="de-DE" sz="2400" dirty="0" err="1">
                <a:cs typeface="Calibri"/>
              </a:rPr>
              <a:t>make</a:t>
            </a:r>
            <a:r>
              <a:rPr lang="de-DE" sz="2400" dirty="0">
                <a:cs typeface="Calibri"/>
              </a:rPr>
              <a:t> </a:t>
            </a:r>
            <a:r>
              <a:rPr lang="de-DE" sz="2400" dirty="0" err="1">
                <a:cs typeface="Calibri"/>
              </a:rPr>
              <a:t>sure</a:t>
            </a:r>
            <a:r>
              <a:rPr lang="de-DE" sz="2400" dirty="0">
                <a:cs typeface="Calibri"/>
              </a:rPr>
              <a:t> </a:t>
            </a:r>
            <a:r>
              <a:rPr lang="de-DE" sz="2400" dirty="0" err="1">
                <a:cs typeface="Calibri"/>
              </a:rPr>
              <a:t>this</a:t>
            </a:r>
            <a:r>
              <a:rPr lang="de-DE" sz="2400" dirty="0">
                <a:cs typeface="Calibri"/>
              </a:rPr>
              <a:t> </a:t>
            </a:r>
            <a:r>
              <a:rPr lang="de-DE" sz="2400" dirty="0" err="1">
                <a:cs typeface="Calibri"/>
              </a:rPr>
              <a:t>doesn't</a:t>
            </a:r>
            <a:r>
              <a:rPr lang="de-DE" sz="2400" dirty="0">
                <a:cs typeface="Calibri"/>
              </a:rPr>
              <a:t> happen, </a:t>
            </a:r>
            <a:r>
              <a:rPr lang="de-DE" sz="2400" dirty="0" err="1">
                <a:cs typeface="Calibri"/>
              </a:rPr>
              <a:t>we</a:t>
            </a:r>
            <a:r>
              <a:rPr lang="de-DE" sz="2400" dirty="0">
                <a:cs typeface="Calibri"/>
              </a:rPr>
              <a:t> </a:t>
            </a:r>
            <a:r>
              <a:rPr lang="de-DE" sz="2400" dirty="0" err="1">
                <a:cs typeface="Calibri"/>
              </a:rPr>
              <a:t>need</a:t>
            </a:r>
            <a:r>
              <a:rPr lang="de-DE" sz="2400" dirty="0">
                <a:cs typeface="Calibri"/>
              </a:rPr>
              <a:t> </a:t>
            </a:r>
            <a:r>
              <a:rPr lang="de-DE" sz="2400" dirty="0" err="1">
                <a:cs typeface="Calibri"/>
              </a:rPr>
              <a:t>to</a:t>
            </a:r>
            <a:r>
              <a:rPr lang="de-DE" sz="2400" dirty="0">
                <a:cs typeface="Calibri"/>
              </a:rPr>
              <a:t> </a:t>
            </a:r>
            <a:r>
              <a:rPr lang="de-DE" sz="2400" dirty="0" err="1">
                <a:cs typeface="Calibri"/>
              </a:rPr>
              <a:t>make</a:t>
            </a:r>
            <a:r>
              <a:rPr lang="de-DE" sz="2400" dirty="0">
                <a:cs typeface="Calibri"/>
              </a:rPr>
              <a:t> a </a:t>
            </a:r>
            <a:r>
              <a:rPr lang="de-DE" sz="2400" i="1" dirty="0" err="1">
                <a:cs typeface="Calibri"/>
              </a:rPr>
              <a:t>deep</a:t>
            </a:r>
            <a:r>
              <a:rPr lang="de-DE" sz="2400" i="1" dirty="0">
                <a:cs typeface="Calibri"/>
              </a:rPr>
              <a:t> </a:t>
            </a:r>
            <a:r>
              <a:rPr lang="de-DE" sz="2400" i="1" dirty="0" err="1">
                <a:cs typeface="Calibri"/>
              </a:rPr>
              <a:t>copy</a:t>
            </a:r>
            <a:endParaRPr lang="de-DE" dirty="0" err="1"/>
          </a:p>
          <a:p>
            <a:r>
              <a:rPr lang="de-DE" sz="2400" dirty="0" err="1">
                <a:cs typeface="Calibri"/>
              </a:rPr>
              <a:t>To</a:t>
            </a:r>
            <a:r>
              <a:rPr lang="de-DE" sz="2400" dirty="0">
                <a:cs typeface="Calibri"/>
              </a:rPr>
              <a:t> do </a:t>
            </a:r>
            <a:r>
              <a:rPr lang="de-DE" sz="2400" dirty="0" err="1">
                <a:cs typeface="Calibri"/>
              </a:rPr>
              <a:t>this</a:t>
            </a:r>
            <a:r>
              <a:rPr lang="de-DE" sz="2400" dirty="0">
                <a:cs typeface="Calibri"/>
              </a:rPr>
              <a:t> in Python, </a:t>
            </a:r>
            <a:r>
              <a:rPr lang="de-DE" sz="2400" dirty="0" err="1">
                <a:cs typeface="Calibri"/>
              </a:rPr>
              <a:t>import</a:t>
            </a:r>
            <a:r>
              <a:rPr lang="de-DE" sz="2400" dirty="0">
                <a:cs typeface="Calibri"/>
              </a:rPr>
              <a:t> </a:t>
            </a:r>
            <a:r>
              <a:rPr lang="de-DE" sz="2400" dirty="0" err="1">
                <a:cs typeface="Calibri"/>
              </a:rPr>
              <a:t>the</a:t>
            </a:r>
            <a:r>
              <a:rPr lang="de-DE" sz="2400" dirty="0">
                <a:cs typeface="Calibri"/>
              </a:rPr>
              <a:t> </a:t>
            </a:r>
            <a:r>
              <a:rPr lang="de-DE" sz="2400" i="1" dirty="0" err="1">
                <a:cs typeface="Calibri"/>
              </a:rPr>
              <a:t>copy</a:t>
            </a:r>
            <a:r>
              <a:rPr lang="de-DE" sz="2400" i="1" dirty="0">
                <a:cs typeface="Calibri"/>
              </a:rPr>
              <a:t> </a:t>
            </a:r>
            <a:r>
              <a:rPr lang="de-DE" sz="2400" dirty="0" err="1">
                <a:cs typeface="Calibri"/>
              </a:rPr>
              <a:t>module</a:t>
            </a:r>
            <a:r>
              <a:rPr lang="de-DE" sz="2400" dirty="0">
                <a:cs typeface="Calibri"/>
              </a:rPr>
              <a:t> and </a:t>
            </a:r>
            <a:r>
              <a:rPr lang="de-DE" sz="2400" dirty="0" err="1">
                <a:cs typeface="Calibri"/>
              </a:rPr>
              <a:t>use</a:t>
            </a:r>
            <a:r>
              <a:rPr lang="de-DE" sz="2400" dirty="0">
                <a:cs typeface="Calibri"/>
              </a:rPr>
              <a:t> </a:t>
            </a:r>
            <a:r>
              <a:rPr lang="de-DE" sz="2400" dirty="0" err="1">
                <a:latin typeface="Consolas"/>
                <a:cs typeface="Calibri"/>
              </a:rPr>
              <a:t>copy.deepcopy</a:t>
            </a:r>
            <a:r>
              <a:rPr lang="de-DE" sz="2400" dirty="0">
                <a:latin typeface="Consolas"/>
                <a:cs typeface="Calibri"/>
              </a:rPr>
              <a:t>(list1)</a:t>
            </a:r>
          </a:p>
          <a:p>
            <a:endParaRPr lang="de-DE" sz="2400" dirty="0">
              <a:cs typeface="Calibri"/>
            </a:endParaRPr>
          </a:p>
        </p:txBody>
      </p:sp>
      <p:sp>
        <p:nvSpPr>
          <p:cNvPr id="4" name="Foliennummernplatzhalter 3">
            <a:extLst>
              <a:ext uri="{FF2B5EF4-FFF2-40B4-BE49-F238E27FC236}">
                <a16:creationId xmlns=""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76</a:t>
            </a:fld>
            <a:endParaRPr lang="en-GB"/>
          </a:p>
        </p:txBody>
      </p:sp>
      <p:graphicFrame>
        <p:nvGraphicFramePr>
          <p:cNvPr id="5" name="Tabelle 18">
            <a:extLst>
              <a:ext uri="{FF2B5EF4-FFF2-40B4-BE49-F238E27FC236}">
                <a16:creationId xmlns="" xmlns:a16="http://schemas.microsoft.com/office/drawing/2014/main" id="{078EACBC-056E-45C3-8167-CE60F0ADD196}"/>
              </a:ext>
            </a:extLst>
          </p:cNvPr>
          <p:cNvGraphicFramePr>
            <a:graphicFrameLocks/>
          </p:cNvGraphicFramePr>
          <p:nvPr>
            <p:extLst>
              <p:ext uri="{D42A27DB-BD31-4B8C-83A1-F6EECF244321}">
                <p14:modId xmlns:p14="http://schemas.microsoft.com/office/powerpoint/2010/main" val="2270029830"/>
              </p:ext>
            </p:extLst>
          </p:nvPr>
        </p:nvGraphicFramePr>
        <p:xfrm>
          <a:off x="5635929" y="4241313"/>
          <a:ext cx="1270108" cy="370840"/>
        </p:xfrm>
        <a:graphic>
          <a:graphicData uri="http://schemas.openxmlformats.org/drawingml/2006/table">
            <a:tbl>
              <a:tblPr>
                <a:tableStyleId>{5C22544A-7EE6-4342-B048-85BDC9FD1C3A}</a:tableStyleId>
              </a:tblPr>
              <a:tblGrid>
                <a:gridCol w="635054">
                  <a:extLst>
                    <a:ext uri="{9D8B030D-6E8A-4147-A177-3AD203B41FA5}">
                      <a16:colId xmlns="" xmlns:a16="http://schemas.microsoft.com/office/drawing/2014/main" val="3506468054"/>
                    </a:ext>
                  </a:extLst>
                </a:gridCol>
                <a:gridCol w="635054">
                  <a:extLst>
                    <a:ext uri="{9D8B030D-6E8A-4147-A177-3AD203B41FA5}">
                      <a16:colId xmlns=""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 xmlns:a16="http://schemas.microsoft.com/office/drawing/2014/main" val="3612408576"/>
                  </a:ext>
                </a:extLst>
              </a:tr>
            </a:tbl>
          </a:graphicData>
        </a:graphic>
      </p:graphicFrame>
      <p:sp>
        <p:nvSpPr>
          <p:cNvPr id="6" name="Textfeld 5">
            <a:extLst>
              <a:ext uri="{FF2B5EF4-FFF2-40B4-BE49-F238E27FC236}">
                <a16:creationId xmlns="" xmlns:a16="http://schemas.microsoft.com/office/drawing/2014/main" id="{DB535DA0-9DE6-425B-A2C7-9C7F102F8605}"/>
              </a:ext>
            </a:extLst>
          </p:cNvPr>
          <p:cNvSpPr txBox="1"/>
          <p:nvPr/>
        </p:nvSpPr>
        <p:spPr>
          <a:xfrm>
            <a:off x="3588592" y="3667664"/>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list1</a:t>
            </a:r>
          </a:p>
        </p:txBody>
      </p:sp>
      <p:sp>
        <p:nvSpPr>
          <p:cNvPr id="8" name="Textfeld 7">
            <a:extLst>
              <a:ext uri="{FF2B5EF4-FFF2-40B4-BE49-F238E27FC236}">
                <a16:creationId xmlns="" xmlns:a16="http://schemas.microsoft.com/office/drawing/2014/main" id="{24D5BF1F-BCC6-4E96-B328-C73758BEBABE}"/>
              </a:ext>
            </a:extLst>
          </p:cNvPr>
          <p:cNvSpPr txBox="1"/>
          <p:nvPr/>
        </p:nvSpPr>
        <p:spPr>
          <a:xfrm>
            <a:off x="3588587" y="4846611"/>
            <a:ext cx="77350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t>list2</a:t>
            </a:r>
          </a:p>
        </p:txBody>
      </p:sp>
      <p:cxnSp>
        <p:nvCxnSpPr>
          <p:cNvPr id="9" name="Gerade Verbindung mit Pfeil 8">
            <a:extLst>
              <a:ext uri="{FF2B5EF4-FFF2-40B4-BE49-F238E27FC236}">
                <a16:creationId xmlns="" xmlns:a16="http://schemas.microsoft.com/office/drawing/2014/main" id="{BE3E6DE8-C7C5-4C5E-93A1-09A5AD6197B1}"/>
              </a:ext>
            </a:extLst>
          </p:cNvPr>
          <p:cNvCxnSpPr>
            <a:cxnSpLocks/>
          </p:cNvCxnSpPr>
          <p:nvPr/>
        </p:nvCxnSpPr>
        <p:spPr>
          <a:xfrm>
            <a:off x="4057295" y="3870380"/>
            <a:ext cx="1431985"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 xmlns:a16="http://schemas.microsoft.com/office/drawing/2014/main" id="{623A61DF-A03D-4544-9F37-704771202285}"/>
              </a:ext>
            </a:extLst>
          </p:cNvPr>
          <p:cNvCxnSpPr>
            <a:cxnSpLocks/>
          </p:cNvCxnSpPr>
          <p:nvPr/>
        </p:nvCxnSpPr>
        <p:spPr>
          <a:xfrm>
            <a:off x="4143559" y="5049328"/>
            <a:ext cx="1345721"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elle 18">
            <a:extLst>
              <a:ext uri="{FF2B5EF4-FFF2-40B4-BE49-F238E27FC236}">
                <a16:creationId xmlns="" xmlns:a16="http://schemas.microsoft.com/office/drawing/2014/main" id="{A86FDC4A-DF61-488E-BB07-28273FE10489}"/>
              </a:ext>
            </a:extLst>
          </p:cNvPr>
          <p:cNvGraphicFramePr>
            <a:graphicFrameLocks/>
          </p:cNvGraphicFramePr>
          <p:nvPr>
            <p:extLst>
              <p:ext uri="{D42A27DB-BD31-4B8C-83A1-F6EECF244321}">
                <p14:modId xmlns:p14="http://schemas.microsoft.com/office/powerpoint/2010/main" val="3540827324"/>
              </p:ext>
            </p:extLst>
          </p:nvPr>
        </p:nvGraphicFramePr>
        <p:xfrm>
          <a:off x="5506528" y="3694980"/>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a:buNone/>
                      </a:pPr>
                      <a:endParaRPr lang="de-DE" dirty="0"/>
                    </a:p>
                  </a:txBody>
                  <a:tcPr/>
                </a:tc>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graphicFrame>
        <p:nvGraphicFramePr>
          <p:cNvPr id="13" name="Tabelle 18">
            <a:extLst>
              <a:ext uri="{FF2B5EF4-FFF2-40B4-BE49-F238E27FC236}">
                <a16:creationId xmlns="" xmlns:a16="http://schemas.microsoft.com/office/drawing/2014/main" id="{8D426F16-82FF-41E7-BD6E-38A4D87C8C3D}"/>
              </a:ext>
            </a:extLst>
          </p:cNvPr>
          <p:cNvGraphicFramePr>
            <a:graphicFrameLocks/>
          </p:cNvGraphicFramePr>
          <p:nvPr>
            <p:extLst>
              <p:ext uri="{D42A27DB-BD31-4B8C-83A1-F6EECF244321}">
                <p14:modId xmlns:p14="http://schemas.microsoft.com/office/powerpoint/2010/main" val="188439752"/>
              </p:ext>
            </p:extLst>
          </p:nvPr>
        </p:nvGraphicFramePr>
        <p:xfrm>
          <a:off x="5549660" y="4931434"/>
          <a:ext cx="1905165" cy="370840"/>
        </p:xfrm>
        <a:graphic>
          <a:graphicData uri="http://schemas.openxmlformats.org/drawingml/2006/table">
            <a:tbl>
              <a:tblPr firstRow="1" bandRow="1">
                <a:tableStyleId>{5C22544A-7EE6-4342-B048-85BDC9FD1C3A}</a:tableStyleId>
              </a:tblPr>
              <a:tblGrid>
                <a:gridCol w="635055">
                  <a:extLst>
                    <a:ext uri="{9D8B030D-6E8A-4147-A177-3AD203B41FA5}">
                      <a16:colId xmlns="" xmlns:a16="http://schemas.microsoft.com/office/drawing/2014/main" val="3506468054"/>
                    </a:ext>
                  </a:extLst>
                </a:gridCol>
                <a:gridCol w="635055">
                  <a:extLst>
                    <a:ext uri="{9D8B030D-6E8A-4147-A177-3AD203B41FA5}">
                      <a16:colId xmlns="" xmlns:a16="http://schemas.microsoft.com/office/drawing/2014/main" val="1840888462"/>
                    </a:ext>
                  </a:extLst>
                </a:gridCol>
                <a:gridCol w="635055">
                  <a:extLst>
                    <a:ext uri="{9D8B030D-6E8A-4147-A177-3AD203B41FA5}">
                      <a16:colId xmlns="" xmlns:a16="http://schemas.microsoft.com/office/drawing/2014/main" val="714685992"/>
                    </a:ext>
                  </a:extLst>
                </a:gridCol>
              </a:tblGrid>
              <a:tr h="370840">
                <a:tc>
                  <a:txBody>
                    <a:bodyPr/>
                    <a:lstStyle/>
                    <a:p>
                      <a:pPr>
                        <a:buNone/>
                      </a:pPr>
                      <a:endParaRPr lang="de-DE" dirty="0"/>
                    </a:p>
                  </a:txBody>
                  <a:tcPr/>
                </a:tc>
                <a:tc>
                  <a:txBody>
                    <a:bodyPr/>
                    <a:lstStyle/>
                    <a:p>
                      <a:pPr lvl="0" algn="l">
                        <a:buNone/>
                      </a:pPr>
                      <a:endParaRPr lang="de-DE" dirty="0"/>
                    </a:p>
                  </a:txBody>
                  <a:tcPr/>
                </a:tc>
                <a:tc>
                  <a:txBody>
                    <a:bodyPr/>
                    <a:lstStyle/>
                    <a:p>
                      <a:pPr lvl="0" algn="l">
                        <a:buNone/>
                      </a:pPr>
                      <a:endParaRPr lang="de-DE" dirty="0"/>
                    </a:p>
                  </a:txBody>
                  <a:tcPr/>
                </a:tc>
                <a:extLst>
                  <a:ext uri="{0D108BD9-81ED-4DB2-BD59-A6C34878D82A}">
                    <a16:rowId xmlns="" xmlns:a16="http://schemas.microsoft.com/office/drawing/2014/main" val="3612408576"/>
                  </a:ext>
                </a:extLst>
              </a:tr>
            </a:tbl>
          </a:graphicData>
        </a:graphic>
      </p:graphicFrame>
      <p:cxnSp>
        <p:nvCxnSpPr>
          <p:cNvPr id="14" name="Gerade Verbindung mit Pfeil 13">
            <a:extLst>
              <a:ext uri="{FF2B5EF4-FFF2-40B4-BE49-F238E27FC236}">
                <a16:creationId xmlns="" xmlns:a16="http://schemas.microsoft.com/office/drawing/2014/main" id="{D53CA4FA-13AD-4910-9A55-A1E9320BE74A}"/>
              </a:ext>
            </a:extLst>
          </p:cNvPr>
          <p:cNvCxnSpPr>
            <a:cxnSpLocks/>
          </p:cNvCxnSpPr>
          <p:nvPr/>
        </p:nvCxnSpPr>
        <p:spPr>
          <a:xfrm flipH="1">
            <a:off x="5791208" y="404290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 xmlns:a16="http://schemas.microsoft.com/office/drawing/2014/main" id="{561FB154-FAEF-421B-B040-428972320FA4}"/>
              </a:ext>
            </a:extLst>
          </p:cNvPr>
          <p:cNvCxnSpPr>
            <a:cxnSpLocks/>
          </p:cNvCxnSpPr>
          <p:nvPr/>
        </p:nvCxnSpPr>
        <p:spPr>
          <a:xfrm flipH="1">
            <a:off x="6438196" y="404290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Tabelle 18">
            <a:extLst>
              <a:ext uri="{FF2B5EF4-FFF2-40B4-BE49-F238E27FC236}">
                <a16:creationId xmlns="" xmlns:a16="http://schemas.microsoft.com/office/drawing/2014/main" id="{C33FA663-3C02-4879-8A1E-296B76836005}"/>
              </a:ext>
            </a:extLst>
          </p:cNvPr>
          <p:cNvGraphicFramePr>
            <a:graphicFrameLocks/>
          </p:cNvGraphicFramePr>
          <p:nvPr>
            <p:extLst>
              <p:ext uri="{D42A27DB-BD31-4B8C-83A1-F6EECF244321}">
                <p14:modId xmlns:p14="http://schemas.microsoft.com/office/powerpoint/2010/main" val="749760897"/>
              </p:ext>
            </p:extLst>
          </p:nvPr>
        </p:nvGraphicFramePr>
        <p:xfrm>
          <a:off x="5592793" y="5463388"/>
          <a:ext cx="1270108" cy="370840"/>
        </p:xfrm>
        <a:graphic>
          <a:graphicData uri="http://schemas.openxmlformats.org/drawingml/2006/table">
            <a:tbl>
              <a:tblPr>
                <a:tableStyleId>{5C22544A-7EE6-4342-B048-85BDC9FD1C3A}</a:tableStyleId>
              </a:tblPr>
              <a:tblGrid>
                <a:gridCol w="635054">
                  <a:extLst>
                    <a:ext uri="{9D8B030D-6E8A-4147-A177-3AD203B41FA5}">
                      <a16:colId xmlns="" xmlns:a16="http://schemas.microsoft.com/office/drawing/2014/main" val="3506468054"/>
                    </a:ext>
                  </a:extLst>
                </a:gridCol>
                <a:gridCol w="635054">
                  <a:extLst>
                    <a:ext uri="{9D8B030D-6E8A-4147-A177-3AD203B41FA5}">
                      <a16:colId xmlns="" xmlns:a16="http://schemas.microsoft.com/office/drawing/2014/main" val="1840888462"/>
                    </a:ext>
                  </a:extLst>
                </a:gridCol>
              </a:tblGrid>
              <a:tr h="370840">
                <a:tc>
                  <a:txBody>
                    <a:bodyPr/>
                    <a:lstStyle/>
                    <a:p>
                      <a:pPr>
                        <a:buNone/>
                      </a:pPr>
                      <a:r>
                        <a:rPr lang="de-DE" dirty="0"/>
                        <a:t>a'</a:t>
                      </a:r>
                    </a:p>
                  </a:txBody>
                  <a:tcPr>
                    <a:solidFill>
                      <a:schemeClr val="bg1"/>
                    </a:solidFill>
                  </a:tcPr>
                </a:tc>
                <a:tc>
                  <a:txBody>
                    <a:bodyPr/>
                    <a:lstStyle/>
                    <a:p>
                      <a:pPr>
                        <a:buNone/>
                      </a:pPr>
                      <a:r>
                        <a:rPr lang="de-DE" dirty="0"/>
                        <a:t>b'</a:t>
                      </a:r>
                    </a:p>
                  </a:txBody>
                  <a:tcPr>
                    <a:solidFill>
                      <a:schemeClr val="bg1"/>
                    </a:solidFill>
                  </a:tcPr>
                </a:tc>
                <a:extLst>
                  <a:ext uri="{0D108BD9-81ED-4DB2-BD59-A6C34878D82A}">
                    <a16:rowId xmlns="" xmlns:a16="http://schemas.microsoft.com/office/drawing/2014/main" val="3612408576"/>
                  </a:ext>
                </a:extLst>
              </a:tr>
            </a:tbl>
          </a:graphicData>
        </a:graphic>
      </p:graphicFrame>
      <p:cxnSp>
        <p:nvCxnSpPr>
          <p:cNvPr id="69" name="Gerade Verbindung mit Pfeil 68">
            <a:extLst>
              <a:ext uri="{FF2B5EF4-FFF2-40B4-BE49-F238E27FC236}">
                <a16:creationId xmlns="" xmlns:a16="http://schemas.microsoft.com/office/drawing/2014/main" id="{DDC63314-A673-4FE6-AE08-5118E90DB7A0}"/>
              </a:ext>
            </a:extLst>
          </p:cNvPr>
          <p:cNvCxnSpPr>
            <a:cxnSpLocks/>
          </p:cNvCxnSpPr>
          <p:nvPr/>
        </p:nvCxnSpPr>
        <p:spPr>
          <a:xfrm flipH="1">
            <a:off x="5748072" y="5264982"/>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 xmlns:a16="http://schemas.microsoft.com/office/drawing/2014/main" id="{2C2254D6-F984-4851-B5F0-CBB74F7AE443}"/>
              </a:ext>
            </a:extLst>
          </p:cNvPr>
          <p:cNvCxnSpPr>
            <a:cxnSpLocks/>
          </p:cNvCxnSpPr>
          <p:nvPr/>
        </p:nvCxnSpPr>
        <p:spPr>
          <a:xfrm flipH="1">
            <a:off x="6395065" y="5264977"/>
            <a:ext cx="5749" cy="29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elle 18">
            <a:extLst>
              <a:ext uri="{FF2B5EF4-FFF2-40B4-BE49-F238E27FC236}">
                <a16:creationId xmlns="" xmlns:a16="http://schemas.microsoft.com/office/drawing/2014/main" id="{FF2DFD2C-11A7-4E63-9339-E436BE72A18D}"/>
              </a:ext>
            </a:extLst>
          </p:cNvPr>
          <p:cNvGraphicFramePr>
            <a:graphicFrameLocks/>
          </p:cNvGraphicFramePr>
          <p:nvPr>
            <p:extLst>
              <p:ext uri="{D42A27DB-BD31-4B8C-83A1-F6EECF244321}">
                <p14:modId xmlns:p14="http://schemas.microsoft.com/office/powerpoint/2010/main" val="775524545"/>
              </p:ext>
            </p:extLst>
          </p:nvPr>
        </p:nvGraphicFramePr>
        <p:xfrm>
          <a:off x="6843623" y="4241319"/>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 xmlns:a16="http://schemas.microsoft.com/office/drawing/2014/main" val="3506468054"/>
                    </a:ext>
                  </a:extLst>
                </a:gridCol>
              </a:tblGrid>
              <a:tr h="370840">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sp>
        <p:nvSpPr>
          <p:cNvPr id="49" name="Textfeld 48">
            <a:extLst>
              <a:ext uri="{FF2B5EF4-FFF2-40B4-BE49-F238E27FC236}">
                <a16:creationId xmlns="" xmlns:a16="http://schemas.microsoft.com/office/drawing/2014/main" id="{48640E9A-7C04-4B01-8176-7AAFE46F7303}"/>
              </a:ext>
            </a:extLst>
          </p:cNvPr>
          <p:cNvSpPr txBox="1"/>
          <p:nvPr/>
        </p:nvSpPr>
        <p:spPr>
          <a:xfrm>
            <a:off x="7700513" y="4242757"/>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c</a:t>
            </a:r>
          </a:p>
        </p:txBody>
      </p:sp>
      <p:cxnSp>
        <p:nvCxnSpPr>
          <p:cNvPr id="81" name="Gerade Verbindung mit Pfeil 80">
            <a:extLst>
              <a:ext uri="{FF2B5EF4-FFF2-40B4-BE49-F238E27FC236}">
                <a16:creationId xmlns="" xmlns:a16="http://schemas.microsoft.com/office/drawing/2014/main" id="{701C6608-844F-49DF-A62B-E5849E483B36}"/>
              </a:ext>
            </a:extLst>
          </p:cNvPr>
          <p:cNvCxnSpPr>
            <a:cxnSpLocks/>
          </p:cNvCxnSpPr>
          <p:nvPr/>
        </p:nvCxnSpPr>
        <p:spPr>
          <a:xfrm>
            <a:off x="7277822" y="4416724"/>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Tabelle 18">
            <a:extLst>
              <a:ext uri="{FF2B5EF4-FFF2-40B4-BE49-F238E27FC236}">
                <a16:creationId xmlns="" xmlns:a16="http://schemas.microsoft.com/office/drawing/2014/main" id="{9D07980C-7E2E-43C7-959A-738639DF97FC}"/>
              </a:ext>
            </a:extLst>
          </p:cNvPr>
          <p:cNvGraphicFramePr>
            <a:graphicFrameLocks/>
          </p:cNvGraphicFramePr>
          <p:nvPr>
            <p:extLst>
              <p:ext uri="{D42A27DB-BD31-4B8C-83A1-F6EECF244321}">
                <p14:modId xmlns:p14="http://schemas.microsoft.com/office/powerpoint/2010/main" val="232894666"/>
              </p:ext>
            </p:extLst>
          </p:nvPr>
        </p:nvGraphicFramePr>
        <p:xfrm>
          <a:off x="6798094" y="5450455"/>
          <a:ext cx="436598" cy="370840"/>
        </p:xfrm>
        <a:graphic>
          <a:graphicData uri="http://schemas.openxmlformats.org/drawingml/2006/table">
            <a:tbl>
              <a:tblPr firstRow="1" bandRow="1">
                <a:tableStyleId>{5C22544A-7EE6-4342-B048-85BDC9FD1C3A}</a:tableStyleId>
              </a:tblPr>
              <a:tblGrid>
                <a:gridCol w="436598">
                  <a:extLst>
                    <a:ext uri="{9D8B030D-6E8A-4147-A177-3AD203B41FA5}">
                      <a16:colId xmlns="" xmlns:a16="http://schemas.microsoft.com/office/drawing/2014/main" val="3506468054"/>
                    </a:ext>
                  </a:extLst>
                </a:gridCol>
              </a:tblGrid>
              <a:tr h="370840">
                <a:tc>
                  <a:txBody>
                    <a:bodyPr/>
                    <a:lstStyle/>
                    <a:p>
                      <a:pPr>
                        <a:buNone/>
                      </a:pPr>
                      <a:endParaRPr lang="de-DE" dirty="0"/>
                    </a:p>
                  </a:txBody>
                  <a:tcPr/>
                </a:tc>
                <a:extLst>
                  <a:ext uri="{0D108BD9-81ED-4DB2-BD59-A6C34878D82A}">
                    <a16:rowId xmlns="" xmlns:a16="http://schemas.microsoft.com/office/drawing/2014/main" val="3612408576"/>
                  </a:ext>
                </a:extLst>
              </a:tr>
            </a:tbl>
          </a:graphicData>
        </a:graphic>
      </p:graphicFrame>
      <p:sp>
        <p:nvSpPr>
          <p:cNvPr id="85" name="Textfeld 84">
            <a:extLst>
              <a:ext uri="{FF2B5EF4-FFF2-40B4-BE49-F238E27FC236}">
                <a16:creationId xmlns="" xmlns:a16="http://schemas.microsoft.com/office/drawing/2014/main" id="{BE8C6277-882C-498C-8FA1-63965C195D84}"/>
              </a:ext>
            </a:extLst>
          </p:cNvPr>
          <p:cNvSpPr txBox="1"/>
          <p:nvPr/>
        </p:nvSpPr>
        <p:spPr>
          <a:xfrm>
            <a:off x="7700513" y="5464837"/>
            <a:ext cx="629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cs typeface="Calibri"/>
              </a:rPr>
              <a:t>c'</a:t>
            </a:r>
            <a:endParaRPr lang="de-DE" dirty="0"/>
          </a:p>
        </p:txBody>
      </p:sp>
      <p:cxnSp>
        <p:nvCxnSpPr>
          <p:cNvPr id="87" name="Gerade Verbindung mit Pfeil 86">
            <a:extLst>
              <a:ext uri="{FF2B5EF4-FFF2-40B4-BE49-F238E27FC236}">
                <a16:creationId xmlns="" xmlns:a16="http://schemas.microsoft.com/office/drawing/2014/main" id="{1FBC29D1-034B-452A-B103-5B0F3DAA4C1E}"/>
              </a:ext>
            </a:extLst>
          </p:cNvPr>
          <p:cNvCxnSpPr>
            <a:cxnSpLocks/>
          </p:cNvCxnSpPr>
          <p:nvPr/>
        </p:nvCxnSpPr>
        <p:spPr>
          <a:xfrm>
            <a:off x="7234692" y="5624422"/>
            <a:ext cx="511834"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 xmlns:a16="http://schemas.microsoft.com/office/drawing/2014/main" id="{03FA643C-5DD3-4B01-A097-3346BE0D8AF5}"/>
              </a:ext>
            </a:extLst>
          </p:cNvPr>
          <p:cNvCxnSpPr>
            <a:cxnSpLocks/>
          </p:cNvCxnSpPr>
          <p:nvPr/>
        </p:nvCxnSpPr>
        <p:spPr>
          <a:xfrm>
            <a:off x="7013432" y="4022916"/>
            <a:ext cx="0"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 xmlns:a16="http://schemas.microsoft.com/office/drawing/2014/main" id="{03FA643C-5DD3-4B01-A097-3346BE0D8AF5}"/>
              </a:ext>
            </a:extLst>
          </p:cNvPr>
          <p:cNvCxnSpPr>
            <a:cxnSpLocks/>
          </p:cNvCxnSpPr>
          <p:nvPr/>
        </p:nvCxnSpPr>
        <p:spPr>
          <a:xfrm>
            <a:off x="7002960" y="5215943"/>
            <a:ext cx="0" cy="2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7844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46C6E970-EAB0-4B4A-A5B6-B35EDA0C35C6}"/>
              </a:ext>
            </a:extLst>
          </p:cNvPr>
          <p:cNvSpPr>
            <a:spLocks noGrp="1"/>
          </p:cNvSpPr>
          <p:nvPr>
            <p:ph type="title"/>
          </p:nvPr>
        </p:nvSpPr>
        <p:spPr/>
        <p:txBody>
          <a:bodyPr/>
          <a:lstStyle/>
          <a:p>
            <a:r>
              <a:rPr lang="de-DE" dirty="0">
                <a:cs typeface="Calibri Light"/>
              </a:rPr>
              <a:t>See </a:t>
            </a:r>
            <a:r>
              <a:rPr lang="de-DE" dirty="0" err="1">
                <a:cs typeface="Calibri Light"/>
              </a:rPr>
              <a:t>you</a:t>
            </a:r>
            <a:r>
              <a:rPr lang="de-DE" dirty="0">
                <a:cs typeface="Calibri Light"/>
              </a:rPr>
              <a:t> all </a:t>
            </a:r>
            <a:r>
              <a:rPr lang="de-DE" dirty="0" err="1">
                <a:cs typeface="Calibri Light"/>
              </a:rPr>
              <a:t>next</a:t>
            </a:r>
            <a:r>
              <a:rPr lang="de-DE" dirty="0">
                <a:cs typeface="Calibri Light"/>
              </a:rPr>
              <a:t> </a:t>
            </a:r>
            <a:r>
              <a:rPr lang="de-DE" dirty="0" err="1">
                <a:cs typeface="Calibri Light"/>
              </a:rPr>
              <a:t>week</a:t>
            </a:r>
            <a:r>
              <a:rPr lang="de-DE" dirty="0">
                <a:cs typeface="Calibri Light"/>
              </a:rPr>
              <a:t>!</a:t>
            </a:r>
            <a:endParaRPr lang="de-DE" dirty="0" err="1"/>
          </a:p>
        </p:txBody>
      </p:sp>
      <p:sp>
        <p:nvSpPr>
          <p:cNvPr id="3" name="Foliennummernplatzhalter 2">
            <a:extLst>
              <a:ext uri="{FF2B5EF4-FFF2-40B4-BE49-F238E27FC236}">
                <a16:creationId xmlns="" xmlns:a16="http://schemas.microsoft.com/office/drawing/2014/main" id="{7F9EF2C3-F488-4C87-A9FE-0899304F98D4}"/>
              </a:ext>
            </a:extLst>
          </p:cNvPr>
          <p:cNvSpPr>
            <a:spLocks noGrp="1"/>
          </p:cNvSpPr>
          <p:nvPr>
            <p:ph type="sldNum" sz="quarter" idx="12"/>
          </p:nvPr>
        </p:nvSpPr>
        <p:spPr/>
        <p:txBody>
          <a:bodyPr/>
          <a:lstStyle/>
          <a:p>
            <a:fld id="{89C4E583-6443-4199-AF95-A2ECCC288D48}" type="slidenum">
              <a:rPr lang="en-GB" smtClean="0"/>
              <a:t>77</a:t>
            </a:fld>
            <a:endParaRPr lang="en-GB"/>
          </a:p>
        </p:txBody>
      </p:sp>
    </p:spTree>
    <p:extLst>
      <p:ext uri="{BB962C8B-B14F-4D97-AF65-F5344CB8AC3E}">
        <p14:creationId xmlns:p14="http://schemas.microsoft.com/office/powerpoint/2010/main" val="3394768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AB500A0C-1498-4457-B3C6-92230FD7DA4F}"/>
              </a:ext>
            </a:extLst>
          </p:cNvPr>
          <p:cNvSpPr>
            <a:spLocks noGrp="1"/>
          </p:cNvSpPr>
          <p:nvPr>
            <p:ph type="title"/>
          </p:nvPr>
        </p:nvSpPr>
        <p:spPr/>
        <p:txBody>
          <a:bodyPr/>
          <a:lstStyle/>
          <a:p>
            <a:r>
              <a:rPr lang="de-DE" dirty="0" err="1">
                <a:cs typeface="Calibri Light"/>
              </a:rPr>
              <a:t>Excursion</a:t>
            </a:r>
            <a:r>
              <a:rPr lang="de-DE" dirty="0">
                <a:cs typeface="Calibri Light"/>
              </a:rPr>
              <a:t>: Negative </a:t>
            </a:r>
            <a:r>
              <a:rPr lang="de-DE" dirty="0" err="1">
                <a:cs typeface="Calibri Light"/>
              </a:rPr>
              <a:t>Indexing</a:t>
            </a:r>
          </a:p>
        </p:txBody>
      </p:sp>
      <p:sp>
        <p:nvSpPr>
          <p:cNvPr id="5" name="Inhaltsplatzhalter 4">
            <a:extLst>
              <a:ext uri="{FF2B5EF4-FFF2-40B4-BE49-F238E27FC236}">
                <a16:creationId xmlns="" xmlns:a16="http://schemas.microsoft.com/office/drawing/2014/main" id="{EBFE38B2-B0B1-482C-98E1-3FE51290227C}"/>
              </a:ext>
            </a:extLst>
          </p:cNvPr>
          <p:cNvSpPr>
            <a:spLocks noGrp="1"/>
          </p:cNvSpPr>
          <p:nvPr>
            <p:ph idx="1"/>
          </p:nvPr>
        </p:nvSpPr>
        <p:spPr>
          <a:xfrm>
            <a:off x="1097280" y="1845734"/>
            <a:ext cx="10130286" cy="4023360"/>
          </a:xfrm>
        </p:spPr>
        <p:txBody>
          <a:bodyPr vert="horz" lIns="0" tIns="45720" rIns="0" bIns="45720" rtlCol="0" anchor="t">
            <a:normAutofit/>
          </a:bodyPr>
          <a:lstStyle/>
          <a:p>
            <a:pPr marL="342900" indent="-342900"/>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 </a:t>
            </a:r>
            <a:r>
              <a:rPr lang="de-DE" b="1" dirty="0">
                <a:cs typeface="Calibri"/>
              </a:rPr>
              <a:t>negative </a:t>
            </a:r>
            <a:r>
              <a:rPr lang="de-DE" b="1" dirty="0" err="1">
                <a:cs typeface="Calibri"/>
              </a:rPr>
              <a:t>index</a:t>
            </a:r>
            <a:r>
              <a:rPr lang="de-DE" dirty="0">
                <a:cs typeface="Calibri"/>
              </a:rPr>
              <a:t> </a:t>
            </a:r>
            <a:r>
              <a:rPr lang="de-DE" dirty="0" err="1">
                <a:cs typeface="Calibri"/>
              </a:rPr>
              <a:t>to</a:t>
            </a:r>
            <a:r>
              <a:rPr lang="de-DE" dirty="0">
                <a:cs typeface="Calibri"/>
              </a:rPr>
              <a:t> "</a:t>
            </a:r>
            <a:r>
              <a:rPr lang="de-DE" dirty="0" err="1">
                <a:cs typeface="Calibri"/>
              </a:rPr>
              <a:t>count</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back </a:t>
            </a:r>
            <a:r>
              <a:rPr lang="de-DE" dirty="0" err="1">
                <a:cs typeface="Calibri"/>
              </a:rPr>
              <a:t>of</a:t>
            </a:r>
            <a:r>
              <a:rPr lang="de-DE" dirty="0">
                <a:cs typeface="Calibri"/>
              </a:rPr>
              <a:t> a </a:t>
            </a:r>
            <a:r>
              <a:rPr lang="de-DE" dirty="0" err="1">
                <a:cs typeface="Calibri"/>
              </a:rPr>
              <a:t>sequence</a:t>
            </a:r>
            <a:endParaRPr lang="de-DE" dirty="0" err="1"/>
          </a:p>
          <a:p>
            <a:pPr marL="383540" lvl="1"/>
            <a:r>
              <a:rPr lang="de-DE" dirty="0">
                <a:cs typeface="Calibri"/>
              </a:rPr>
              <a:t>This </a:t>
            </a:r>
            <a:r>
              <a:rPr lang="de-DE" dirty="0" err="1">
                <a:cs typeface="Calibri"/>
              </a:rPr>
              <a:t>is</a:t>
            </a:r>
            <a:r>
              <a:rPr lang="de-DE" dirty="0">
                <a:cs typeface="Calibri"/>
              </a:rPr>
              <a:t> </a:t>
            </a:r>
            <a:r>
              <a:rPr lang="de-DE" dirty="0" err="1">
                <a:cs typeface="Calibri"/>
              </a:rPr>
              <a:t>especially</a:t>
            </a:r>
            <a:r>
              <a:rPr lang="de-DE" dirty="0">
                <a:cs typeface="Calibri"/>
              </a:rPr>
              <a:t> </a:t>
            </a:r>
            <a:r>
              <a:rPr lang="de-DE" dirty="0" err="1">
                <a:cs typeface="Calibri"/>
              </a:rPr>
              <a:t>useful</a:t>
            </a:r>
            <a:r>
              <a:rPr lang="de-DE" dirty="0">
                <a:cs typeface="Calibri"/>
              </a:rPr>
              <a:t> </a:t>
            </a:r>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access</a:t>
            </a:r>
            <a:r>
              <a:rPr lang="de-DE" dirty="0">
                <a:cs typeface="Calibri"/>
              </a:rPr>
              <a:t> </a:t>
            </a:r>
            <a:r>
              <a:rPr lang="de-DE" dirty="0" err="1">
                <a:cs typeface="Calibri"/>
              </a:rPr>
              <a:t>the</a:t>
            </a:r>
            <a:r>
              <a:rPr lang="de-DE" dirty="0">
                <a:cs typeface="Calibri"/>
              </a:rPr>
              <a:t> last </a:t>
            </a:r>
            <a:r>
              <a:rPr lang="de-DE" dirty="0" err="1">
                <a:cs typeface="Calibri"/>
              </a:rPr>
              <a:t>element</a:t>
            </a:r>
            <a:r>
              <a:rPr lang="de-DE" dirty="0">
                <a:cs typeface="Calibri"/>
              </a:rPr>
              <a:t> </a:t>
            </a:r>
            <a:r>
              <a:rPr lang="de-DE" dirty="0" err="1">
                <a:cs typeface="Calibri"/>
              </a:rPr>
              <a:t>of</a:t>
            </a:r>
            <a:r>
              <a:rPr lang="de-DE" dirty="0">
                <a:cs typeface="Calibri"/>
              </a:rPr>
              <a:t> a </a:t>
            </a:r>
            <a:r>
              <a:rPr lang="de-DE" dirty="0" err="1">
                <a:cs typeface="Calibri"/>
              </a:rPr>
              <a:t>sequence</a:t>
            </a:r>
            <a:r>
              <a:rPr lang="de-DE" dirty="0">
                <a:cs typeface="Calibri"/>
              </a:rPr>
              <a:t> but </a:t>
            </a:r>
            <a:r>
              <a:rPr lang="de-DE" dirty="0" err="1">
                <a:cs typeface="Calibri"/>
              </a:rPr>
              <a:t>don't</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how</a:t>
            </a:r>
            <a:r>
              <a:rPr lang="de-DE" dirty="0">
                <a:cs typeface="Calibri"/>
              </a:rPr>
              <a:t> </a:t>
            </a:r>
            <a:r>
              <a:rPr lang="de-DE" dirty="0" err="1">
                <a:cs typeface="Calibri"/>
              </a:rPr>
              <a:t>long</a:t>
            </a:r>
            <a:r>
              <a:rPr lang="de-DE" dirty="0">
                <a:cs typeface="Calibri"/>
              </a:rPr>
              <a:t> </a:t>
            </a:r>
            <a:r>
              <a:rPr lang="de-DE" dirty="0" err="1">
                <a:cs typeface="Calibri"/>
              </a:rPr>
              <a:t>it</a:t>
            </a:r>
            <a:r>
              <a:rPr lang="de-DE" dirty="0">
                <a:cs typeface="Calibri"/>
              </a:rPr>
              <a:t> </a:t>
            </a:r>
            <a:r>
              <a:rPr lang="de-DE" dirty="0" err="1">
                <a:cs typeface="Calibri"/>
              </a:rPr>
              <a:t>is</a:t>
            </a:r>
          </a:p>
          <a:p>
            <a:pPr marL="182245" indent="-182245"/>
            <a:endParaRPr lang="de-DE" dirty="0" err="1">
              <a:cs typeface="Calibri"/>
            </a:endParaRPr>
          </a:p>
          <a:p>
            <a:pPr marL="182245" indent="-182245"/>
            <a:endParaRPr lang="de-DE" dirty="0">
              <a:solidFill>
                <a:srgbClr val="404040"/>
              </a:solidFill>
              <a:cs typeface="Calibri"/>
            </a:endParaRPr>
          </a:p>
          <a:p>
            <a:pPr marL="383540" lvl="1"/>
            <a:endParaRPr lang="de-DE" dirty="0">
              <a:solidFill>
                <a:srgbClr val="404040"/>
              </a:solidFill>
              <a:cs typeface="Calibri"/>
            </a:endParaRPr>
          </a:p>
        </p:txBody>
      </p:sp>
      <p:sp>
        <p:nvSpPr>
          <p:cNvPr id="3" name="Foliennummernplatzhalter 2">
            <a:extLst>
              <a:ext uri="{FF2B5EF4-FFF2-40B4-BE49-F238E27FC236}">
                <a16:creationId xmlns="" xmlns:a16="http://schemas.microsoft.com/office/drawing/2014/main" id="{D49F7B66-BCDA-4136-A756-E6A7D5C01971}"/>
              </a:ext>
            </a:extLst>
          </p:cNvPr>
          <p:cNvSpPr>
            <a:spLocks noGrp="1"/>
          </p:cNvSpPr>
          <p:nvPr>
            <p:ph type="sldNum" sz="quarter" idx="12"/>
          </p:nvPr>
        </p:nvSpPr>
        <p:spPr/>
        <p:txBody>
          <a:bodyPr/>
          <a:lstStyle/>
          <a:p>
            <a:fld id="{89C4E583-6443-4199-AF95-A2ECCC288D48}" type="slidenum">
              <a:rPr lang="en-GB" smtClean="0"/>
              <a:t>8</a:t>
            </a:fld>
            <a:endParaRPr lang="en-GB"/>
          </a:p>
        </p:txBody>
      </p:sp>
      <p:graphicFrame>
        <p:nvGraphicFramePr>
          <p:cNvPr id="6" name="Tabelle 6">
            <a:extLst>
              <a:ext uri="{FF2B5EF4-FFF2-40B4-BE49-F238E27FC236}">
                <a16:creationId xmlns="" xmlns:a16="http://schemas.microsoft.com/office/drawing/2014/main" id="{E3C11331-40E0-4CE3-A0AD-0B3301F92EDF}"/>
              </a:ext>
            </a:extLst>
          </p:cNvPr>
          <p:cNvGraphicFramePr>
            <a:graphicFrameLocks noGrp="1"/>
          </p:cNvGraphicFramePr>
          <p:nvPr>
            <p:extLst>
              <p:ext uri="{D42A27DB-BD31-4B8C-83A1-F6EECF244321}">
                <p14:modId xmlns:p14="http://schemas.microsoft.com/office/powerpoint/2010/main" val="968963974"/>
              </p:ext>
            </p:extLst>
          </p:nvPr>
        </p:nvGraphicFramePr>
        <p:xfrm>
          <a:off x="1144435" y="3267036"/>
          <a:ext cx="2203783" cy="773406"/>
        </p:xfrm>
        <a:graphic>
          <a:graphicData uri="http://schemas.openxmlformats.org/drawingml/2006/table">
            <a:tbl>
              <a:tblPr bandRow="1">
                <a:tableStyleId>{5C22544A-7EE6-4342-B048-85BDC9FD1C3A}</a:tableStyleId>
              </a:tblPr>
              <a:tblGrid>
                <a:gridCol w="409581">
                  <a:extLst>
                    <a:ext uri="{9D8B030D-6E8A-4147-A177-3AD203B41FA5}">
                      <a16:colId xmlns="" xmlns:a16="http://schemas.microsoft.com/office/drawing/2014/main" val="1205000636"/>
                    </a:ext>
                  </a:extLst>
                </a:gridCol>
                <a:gridCol w="409581">
                  <a:extLst>
                    <a:ext uri="{9D8B030D-6E8A-4147-A177-3AD203B41FA5}">
                      <a16:colId xmlns="" xmlns:a16="http://schemas.microsoft.com/office/drawing/2014/main" val="861432771"/>
                    </a:ext>
                  </a:extLst>
                </a:gridCol>
                <a:gridCol w="409581">
                  <a:extLst>
                    <a:ext uri="{9D8B030D-6E8A-4147-A177-3AD203B41FA5}">
                      <a16:colId xmlns="" xmlns:a16="http://schemas.microsoft.com/office/drawing/2014/main" val="3595100218"/>
                    </a:ext>
                  </a:extLst>
                </a:gridCol>
                <a:gridCol w="409581">
                  <a:extLst>
                    <a:ext uri="{9D8B030D-6E8A-4147-A177-3AD203B41FA5}">
                      <a16:colId xmlns="" xmlns:a16="http://schemas.microsoft.com/office/drawing/2014/main" val="880685549"/>
                    </a:ext>
                  </a:extLst>
                </a:gridCol>
                <a:gridCol w="565459">
                  <a:extLst>
                    <a:ext uri="{9D8B030D-6E8A-4147-A177-3AD203B41FA5}">
                      <a16:colId xmlns="" xmlns:a16="http://schemas.microsoft.com/office/drawing/2014/main" val="430554795"/>
                    </a:ext>
                  </a:extLst>
                </a:gridCol>
              </a:tblGrid>
              <a:tr h="402566">
                <a:tc>
                  <a:txBody>
                    <a:bodyPr/>
                    <a:lstStyle/>
                    <a:p>
                      <a:pPr>
                        <a:buNone/>
                      </a:pPr>
                      <a:r>
                        <a:rPr lang="de-DE" dirty="0"/>
                        <a:t>h</a:t>
                      </a:r>
                    </a:p>
                  </a:txBody>
                  <a:tcPr/>
                </a:tc>
                <a:tc>
                  <a:txBody>
                    <a:bodyPr/>
                    <a:lstStyle/>
                    <a:p>
                      <a:pPr>
                        <a:buNone/>
                      </a:pPr>
                      <a:r>
                        <a:rPr lang="de-DE" dirty="0"/>
                        <a:t>e</a:t>
                      </a:r>
                    </a:p>
                  </a:txBody>
                  <a:tcPr/>
                </a:tc>
                <a:tc>
                  <a:txBody>
                    <a:bodyPr/>
                    <a:lstStyle/>
                    <a:p>
                      <a:pPr>
                        <a:buNone/>
                      </a:pPr>
                      <a:r>
                        <a:rPr lang="de-DE" dirty="0"/>
                        <a:t>l</a:t>
                      </a:r>
                    </a:p>
                  </a:txBody>
                  <a:tcPr/>
                </a:tc>
                <a:tc>
                  <a:txBody>
                    <a:bodyPr/>
                    <a:lstStyle/>
                    <a:p>
                      <a:pPr>
                        <a:buNone/>
                      </a:pPr>
                      <a:r>
                        <a:rPr lang="de-DE" dirty="0"/>
                        <a:t>l</a:t>
                      </a:r>
                    </a:p>
                  </a:txBody>
                  <a:tcPr/>
                </a:tc>
                <a:tc>
                  <a:txBody>
                    <a:bodyPr/>
                    <a:lstStyle/>
                    <a:p>
                      <a:pPr>
                        <a:buNone/>
                      </a:pPr>
                      <a:r>
                        <a:rPr lang="de-DE" dirty="0"/>
                        <a:t>o</a:t>
                      </a:r>
                    </a:p>
                  </a:txBody>
                  <a:tcPr/>
                </a:tc>
                <a:extLst>
                  <a:ext uri="{0D108BD9-81ED-4DB2-BD59-A6C34878D82A}">
                    <a16:rowId xmlns="" xmlns:a16="http://schemas.microsoft.com/office/drawing/2014/main" val="1776488235"/>
                  </a:ext>
                </a:extLst>
              </a:tr>
              <a:tr h="370840">
                <a:tc>
                  <a:txBody>
                    <a:bodyPr/>
                    <a:lstStyle/>
                    <a:p>
                      <a:pPr>
                        <a:buNone/>
                      </a:pPr>
                      <a:r>
                        <a:rPr lang="de-DE" dirty="0"/>
                        <a:t>0</a:t>
                      </a:r>
                    </a:p>
                  </a:txBody>
                  <a:tcPr/>
                </a:tc>
                <a:tc>
                  <a:txBody>
                    <a:bodyPr/>
                    <a:lstStyle/>
                    <a:p>
                      <a:pPr>
                        <a:buNone/>
                      </a:pPr>
                      <a:r>
                        <a:rPr lang="de-DE" dirty="0"/>
                        <a:t>1</a:t>
                      </a:r>
                    </a:p>
                  </a:txBody>
                  <a:tcPr/>
                </a:tc>
                <a:tc>
                  <a:txBody>
                    <a:bodyPr/>
                    <a:lstStyle/>
                    <a:p>
                      <a:pPr>
                        <a:buNone/>
                      </a:pPr>
                      <a:r>
                        <a:rPr lang="de-DE" dirty="0"/>
                        <a:t>2</a:t>
                      </a:r>
                    </a:p>
                  </a:txBody>
                  <a:tcPr/>
                </a:tc>
                <a:tc>
                  <a:txBody>
                    <a:bodyPr/>
                    <a:lstStyle/>
                    <a:p>
                      <a:pPr>
                        <a:buNone/>
                      </a:pPr>
                      <a:r>
                        <a:rPr lang="de-DE" dirty="0"/>
                        <a:t>3</a:t>
                      </a:r>
                    </a:p>
                  </a:txBody>
                  <a:tcPr/>
                </a:tc>
                <a:tc>
                  <a:txBody>
                    <a:bodyPr/>
                    <a:lstStyle/>
                    <a:p>
                      <a:pPr>
                        <a:buNone/>
                      </a:pPr>
                      <a:r>
                        <a:rPr lang="de-DE" dirty="0"/>
                        <a:t>4</a:t>
                      </a:r>
                    </a:p>
                  </a:txBody>
                  <a:tcPr/>
                </a:tc>
                <a:extLst>
                  <a:ext uri="{0D108BD9-81ED-4DB2-BD59-A6C34878D82A}">
                    <a16:rowId xmlns="" xmlns:a16="http://schemas.microsoft.com/office/drawing/2014/main" val="1342480392"/>
                  </a:ext>
                </a:extLst>
              </a:tr>
            </a:tbl>
          </a:graphicData>
        </a:graphic>
      </p:graphicFrame>
      <p:sp>
        <p:nvSpPr>
          <p:cNvPr id="9" name="Textfeld 8">
            <a:extLst>
              <a:ext uri="{FF2B5EF4-FFF2-40B4-BE49-F238E27FC236}">
                <a16:creationId xmlns="" xmlns:a16="http://schemas.microsoft.com/office/drawing/2014/main" id="{6CFC4E03-466B-42E2-ADCD-AFAE5DD8C6A5}"/>
              </a:ext>
            </a:extLst>
          </p:cNvPr>
          <p:cNvSpPr txBox="1"/>
          <p:nvPr/>
        </p:nvSpPr>
        <p:spPr>
          <a:xfrm>
            <a:off x="1144432" y="4240899"/>
            <a:ext cx="10036711"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example</a:t>
            </a:r>
            <a:r>
              <a:rPr lang="de-DE" dirty="0">
                <a:solidFill>
                  <a:srgbClr val="000000"/>
                </a:solidFill>
                <a:latin typeface="Consolas"/>
              </a:rPr>
              <a:t> </a:t>
            </a:r>
            <a:r>
              <a:rPr lang="de-DE" b="1" dirty="0">
                <a:solidFill>
                  <a:srgbClr val="000080"/>
                </a:solidFill>
                <a:latin typeface="Consolas"/>
              </a:rPr>
              <a:t>=</a:t>
            </a:r>
            <a:r>
              <a:rPr lang="de-DE" dirty="0">
                <a:solidFill>
                  <a:srgbClr val="000000"/>
                </a:solidFill>
                <a:latin typeface="Consolas"/>
              </a:rPr>
              <a:t> </a:t>
            </a:r>
            <a:r>
              <a:rPr lang="de-DE" dirty="0">
                <a:solidFill>
                  <a:srgbClr val="008000"/>
                </a:solidFill>
                <a:latin typeface="Consolas"/>
              </a:rPr>
              <a:t>'</a:t>
            </a:r>
            <a:r>
              <a:rPr lang="de-DE" dirty="0" err="1">
                <a:solidFill>
                  <a:srgbClr val="008000"/>
                </a:solidFill>
                <a:latin typeface="Consolas"/>
              </a:rPr>
              <a:t>hello</a:t>
            </a:r>
            <a:r>
              <a:rPr lang="de-DE" dirty="0">
                <a:solidFill>
                  <a:srgbClr val="008000"/>
                </a:solidFill>
                <a:latin typeface="Consolas"/>
              </a:rPr>
              <a:t>'</a:t>
            </a:r>
            <a:endParaRPr lang="de-DE" dirty="0">
              <a:solidFill>
                <a:srgbClr val="000000"/>
              </a:solidFill>
              <a:latin typeface="Consolas"/>
            </a:endParaRPr>
          </a:p>
          <a:p>
            <a:r>
              <a:rPr lang="de-DE" dirty="0" err="1">
                <a:solidFill>
                  <a:srgbClr val="0000FF"/>
                </a:solidFill>
                <a:latin typeface="Consolas"/>
              </a:rPr>
              <a:t>print</a:t>
            </a:r>
            <a:r>
              <a:rPr lang="de-DE" b="1" dirty="0">
                <a:solidFill>
                  <a:srgbClr val="000080"/>
                </a:solidFill>
                <a:latin typeface="Consolas"/>
              </a:rPr>
              <a:t>(</a:t>
            </a:r>
            <a:r>
              <a:rPr lang="de-DE" dirty="0" err="1">
                <a:solidFill>
                  <a:srgbClr val="000000"/>
                </a:solidFill>
                <a:latin typeface="Consolas"/>
              </a:rPr>
              <a:t>example</a:t>
            </a:r>
            <a:r>
              <a:rPr lang="de-DE" b="1" dirty="0">
                <a:solidFill>
                  <a:srgbClr val="000080"/>
                </a:solidFill>
                <a:latin typeface="Consolas"/>
              </a:rPr>
              <a:t>[-</a:t>
            </a:r>
            <a:r>
              <a:rPr lang="de-DE" dirty="0">
                <a:solidFill>
                  <a:srgbClr val="FF0000"/>
                </a:solidFill>
                <a:latin typeface="Consolas"/>
              </a:rPr>
              <a:t>1</a:t>
            </a:r>
            <a:r>
              <a:rPr lang="de-DE" b="1" dirty="0">
                <a:solidFill>
                  <a:srgbClr val="000080"/>
                </a:solidFill>
                <a:latin typeface="Consolas"/>
              </a:rPr>
              <a:t>])</a:t>
            </a:r>
            <a:r>
              <a:rPr lang="de-DE" dirty="0">
                <a:solidFill>
                  <a:srgbClr val="000000"/>
                </a:solidFill>
                <a:latin typeface="Consolas"/>
              </a:rPr>
              <a:t> </a:t>
            </a:r>
            <a:endParaRPr lang="de-DE" dirty="0"/>
          </a:p>
        </p:txBody>
      </p:sp>
      <p:sp>
        <p:nvSpPr>
          <p:cNvPr id="11" name="Textfeld 10">
            <a:extLst>
              <a:ext uri="{FF2B5EF4-FFF2-40B4-BE49-F238E27FC236}">
                <a16:creationId xmlns="" xmlns:a16="http://schemas.microsoft.com/office/drawing/2014/main" id="{90D0E43A-2054-40E8-B295-105220FC0788}"/>
              </a:ext>
            </a:extLst>
          </p:cNvPr>
          <p:cNvSpPr txBox="1"/>
          <p:nvPr/>
        </p:nvSpPr>
        <p:spPr>
          <a:xfrm>
            <a:off x="1144435" y="497600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t>Output:</a:t>
            </a:r>
            <a:endParaRPr lang="de-DE" dirty="0">
              <a:cs typeface="Calibri"/>
            </a:endParaRPr>
          </a:p>
          <a:p>
            <a:endParaRPr lang="de-DE" dirty="0">
              <a:cs typeface="Calibri"/>
            </a:endParaRPr>
          </a:p>
        </p:txBody>
      </p:sp>
      <p:sp>
        <p:nvSpPr>
          <p:cNvPr id="13" name="Textfeld 12">
            <a:extLst>
              <a:ext uri="{FF2B5EF4-FFF2-40B4-BE49-F238E27FC236}">
                <a16:creationId xmlns="" xmlns:a16="http://schemas.microsoft.com/office/drawing/2014/main" id="{717F6F1E-A974-4FC2-BC43-B48F777AE56E}"/>
              </a:ext>
            </a:extLst>
          </p:cNvPr>
          <p:cNvSpPr txBox="1"/>
          <p:nvPr/>
        </p:nvSpPr>
        <p:spPr>
          <a:xfrm>
            <a:off x="1144434" y="5450455"/>
            <a:ext cx="10036709"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smtClean="0">
                <a:solidFill>
                  <a:srgbClr val="000000"/>
                </a:solidFill>
                <a:latin typeface="Consolas"/>
              </a:rPr>
              <a:t>o</a:t>
            </a:r>
            <a:endParaRPr lang="de-DE" dirty="0">
              <a:latin typeface="Consolas"/>
            </a:endParaRPr>
          </a:p>
        </p:txBody>
      </p:sp>
    </p:spTree>
    <p:extLst>
      <p:ext uri="{BB962C8B-B14F-4D97-AF65-F5344CB8AC3E}">
        <p14:creationId xmlns:p14="http://schemas.microsoft.com/office/powerpoint/2010/main" val="1814448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941DCB17-9693-4011-B671-2994F4E0A27E}"/>
              </a:ext>
            </a:extLst>
          </p:cNvPr>
          <p:cNvSpPr>
            <a:spLocks noGrp="1"/>
          </p:cNvSpPr>
          <p:nvPr>
            <p:ph type="title"/>
          </p:nvPr>
        </p:nvSpPr>
        <p:spPr/>
        <p:txBody>
          <a:bodyPr/>
          <a:lstStyle/>
          <a:p>
            <a:r>
              <a:rPr lang="de-DE" dirty="0" err="1">
                <a:cs typeface="Calibri Light"/>
              </a:rPr>
              <a:t>Excursion</a:t>
            </a:r>
            <a:r>
              <a:rPr lang="de-DE" dirty="0">
                <a:cs typeface="Calibri Light"/>
              </a:rPr>
              <a:t>: Mutable and </a:t>
            </a:r>
            <a:r>
              <a:rPr lang="de-DE" dirty="0" err="1">
                <a:cs typeface="Calibri Light"/>
              </a:rPr>
              <a:t>Immutable</a:t>
            </a:r>
            <a:endParaRPr lang="de-DE" dirty="0" err="1"/>
          </a:p>
        </p:txBody>
      </p:sp>
      <p:sp>
        <p:nvSpPr>
          <p:cNvPr id="3" name="Inhaltsplatzhalter 2">
            <a:extLst>
              <a:ext uri="{FF2B5EF4-FFF2-40B4-BE49-F238E27FC236}">
                <a16:creationId xmlns="" xmlns:a16="http://schemas.microsoft.com/office/drawing/2014/main" id="{5C2DAB6B-3579-402B-815B-048B38899939}"/>
              </a:ext>
            </a:extLst>
          </p:cNvPr>
          <p:cNvSpPr>
            <a:spLocks noGrp="1"/>
          </p:cNvSpPr>
          <p:nvPr>
            <p:ph idx="1"/>
          </p:nvPr>
        </p:nvSpPr>
        <p:spPr/>
        <p:txBody>
          <a:bodyPr vert="horz" lIns="0" tIns="45720" rIns="0" bIns="45720" rtlCol="0" anchor="t">
            <a:normAutofit/>
          </a:bodyPr>
          <a:lstStyle/>
          <a:p>
            <a:pPr marL="182245" indent="-182245"/>
            <a:r>
              <a:rPr lang="de-DE" b="1" dirty="0" err="1">
                <a:cs typeface="Calibri"/>
              </a:rPr>
              <a:t>Immutable</a:t>
            </a:r>
            <a:r>
              <a:rPr lang="de-DE" b="1" dirty="0">
                <a:cs typeface="Calibri"/>
              </a:rPr>
              <a:t> </a:t>
            </a:r>
            <a:r>
              <a:rPr lang="de-DE" dirty="0" err="1">
                <a:cs typeface="Calibri"/>
              </a:rPr>
              <a:t>objects</a:t>
            </a:r>
            <a:r>
              <a:rPr lang="de-DE" dirty="0">
                <a:cs typeface="Calibri"/>
              </a:rPr>
              <a:t> in Python </a:t>
            </a:r>
            <a:r>
              <a:rPr lang="de-DE" dirty="0" err="1">
                <a:cs typeface="Calibri"/>
              </a:rPr>
              <a:t>cannot</a:t>
            </a:r>
            <a:r>
              <a:rPr lang="de-DE" dirty="0">
                <a:cs typeface="Calibri"/>
              </a:rPr>
              <a:t> </a:t>
            </a:r>
            <a:r>
              <a:rPr lang="de-DE" dirty="0" err="1">
                <a:cs typeface="Calibri"/>
              </a:rPr>
              <a:t>be</a:t>
            </a:r>
            <a:r>
              <a:rPr lang="de-DE" dirty="0">
                <a:cs typeface="Calibri"/>
              </a:rPr>
              <a:t> </a:t>
            </a:r>
            <a:r>
              <a:rPr lang="de-DE" dirty="0" err="1">
                <a:cs typeface="Calibri"/>
              </a:rPr>
              <a:t>altered</a:t>
            </a:r>
          </a:p>
          <a:p>
            <a:pPr marL="383540" lvl="1"/>
            <a:r>
              <a:rPr lang="de-DE" dirty="0">
                <a:cs typeface="Calibri"/>
              </a:rPr>
              <a:t>All variable </a:t>
            </a:r>
            <a:r>
              <a:rPr lang="de-DE" dirty="0" err="1">
                <a:cs typeface="Calibri"/>
              </a:rPr>
              <a:t>types</a:t>
            </a:r>
            <a:r>
              <a:rPr lang="de-DE" dirty="0">
                <a:cs typeface="Calibri"/>
              </a:rPr>
              <a:t> </a:t>
            </a:r>
            <a:r>
              <a:rPr lang="de-DE" dirty="0" err="1">
                <a:cs typeface="Calibri"/>
              </a:rPr>
              <a:t>we</a:t>
            </a:r>
            <a:r>
              <a:rPr lang="de-DE" dirty="0">
                <a:cs typeface="Calibri"/>
              </a:rPr>
              <a:t> </a:t>
            </a:r>
            <a:r>
              <a:rPr lang="de-DE" dirty="0" err="1">
                <a:cs typeface="Calibri"/>
              </a:rPr>
              <a:t>have</a:t>
            </a:r>
            <a:r>
              <a:rPr lang="de-DE" dirty="0">
                <a:cs typeface="Calibri"/>
              </a:rPr>
              <a:t> </a:t>
            </a:r>
            <a:r>
              <a:rPr lang="de-DE" dirty="0" err="1">
                <a:cs typeface="Calibri"/>
              </a:rPr>
              <a:t>introduced</a:t>
            </a:r>
            <a:r>
              <a:rPr lang="de-DE" dirty="0">
                <a:cs typeface="Calibri"/>
              </a:rPr>
              <a:t> so </a:t>
            </a:r>
            <a:r>
              <a:rPr lang="de-DE" dirty="0" err="1">
                <a:cs typeface="Calibri"/>
              </a:rPr>
              <a:t>far</a:t>
            </a:r>
            <a:r>
              <a:rPr lang="de-DE" dirty="0">
                <a:cs typeface="Calibri"/>
              </a:rPr>
              <a:t> </a:t>
            </a:r>
            <a:r>
              <a:rPr lang="de-DE" dirty="0" err="1">
                <a:cs typeface="Calibri"/>
              </a:rPr>
              <a:t>are</a:t>
            </a:r>
            <a:r>
              <a:rPr lang="de-DE" dirty="0">
                <a:cs typeface="Calibri"/>
              </a:rPr>
              <a:t> </a:t>
            </a:r>
            <a:r>
              <a:rPr lang="de-DE" dirty="0" err="1">
                <a:cs typeface="Calibri"/>
              </a:rPr>
              <a:t>immutable</a:t>
            </a:r>
          </a:p>
          <a:p>
            <a:pPr marL="383540" lvl="1"/>
            <a:r>
              <a:rPr lang="de-DE" dirty="0" err="1">
                <a:cs typeface="Calibri"/>
              </a:rPr>
              <a:t>When</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update </a:t>
            </a:r>
            <a:r>
              <a:rPr lang="de-DE" dirty="0" err="1">
                <a:cs typeface="Calibri"/>
              </a:rPr>
              <a:t>the</a:t>
            </a:r>
            <a:r>
              <a:rPr lang="de-DE" dirty="0">
                <a:cs typeface="Calibri"/>
              </a:rPr>
              <a:t> </a:t>
            </a:r>
            <a:r>
              <a:rPr lang="de-DE" dirty="0" err="1">
                <a:cs typeface="Calibri"/>
              </a:rPr>
              <a:t>object</a:t>
            </a:r>
            <a:r>
              <a:rPr lang="de-DE" dirty="0">
                <a:cs typeface="Calibri"/>
              </a:rPr>
              <a:t> in </a:t>
            </a:r>
            <a:r>
              <a:rPr lang="de-DE" dirty="0" err="1">
                <a:cs typeface="Calibri"/>
              </a:rPr>
              <a:t>question</a:t>
            </a:r>
            <a:r>
              <a:rPr lang="de-DE" dirty="0">
                <a:cs typeface="Calibri"/>
              </a:rPr>
              <a:t>,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a:t>
            </a:r>
            <a:r>
              <a:rPr lang="de-DE" dirty="0" err="1">
                <a:cs typeface="Calibri"/>
              </a:rPr>
              <a:t>replace</a:t>
            </a:r>
            <a:r>
              <a:rPr lang="de-DE" dirty="0">
                <a:cs typeface="Calibri"/>
              </a:rPr>
              <a:t> </a:t>
            </a:r>
            <a:r>
              <a:rPr lang="de-DE" dirty="0" err="1">
                <a:cs typeface="Calibri"/>
              </a:rPr>
              <a:t>it</a:t>
            </a:r>
            <a:r>
              <a:rPr lang="de-DE" dirty="0">
                <a:cs typeface="Calibri"/>
              </a:rPr>
              <a:t> </a:t>
            </a:r>
            <a:r>
              <a:rPr lang="de-DE" dirty="0" err="1">
                <a:cs typeface="Calibri"/>
              </a:rPr>
              <a:t>with</a:t>
            </a:r>
            <a:r>
              <a:rPr lang="de-DE" dirty="0">
                <a:cs typeface="Calibri"/>
              </a:rPr>
              <a:t> a </a:t>
            </a:r>
            <a:r>
              <a:rPr lang="de-DE" dirty="0" err="1">
                <a:cs typeface="Calibri"/>
              </a:rPr>
              <a:t>new</a:t>
            </a:r>
            <a:r>
              <a:rPr lang="de-DE" dirty="0">
                <a:cs typeface="Calibri"/>
              </a:rPr>
              <a:t> </a:t>
            </a:r>
            <a:r>
              <a:rPr lang="de-DE" dirty="0" err="1">
                <a:cs typeface="Calibri"/>
              </a:rPr>
              <a:t>one</a:t>
            </a:r>
          </a:p>
          <a:p>
            <a:pPr marL="383540" lvl="1"/>
            <a:endParaRPr lang="de-DE" dirty="0">
              <a:solidFill>
                <a:srgbClr val="404040"/>
              </a:solidFill>
              <a:latin typeface="Consolas"/>
              <a:cs typeface="Calibri"/>
            </a:endParaRPr>
          </a:p>
          <a:p>
            <a:pPr marL="182245" indent="-182245"/>
            <a:r>
              <a:rPr lang="de-DE" b="1" dirty="0">
                <a:solidFill>
                  <a:srgbClr val="404040"/>
                </a:solidFill>
                <a:latin typeface="Calibri"/>
                <a:cs typeface="Calibri"/>
              </a:rPr>
              <a:t>Mutable </a:t>
            </a:r>
            <a:r>
              <a:rPr lang="de-DE" dirty="0" err="1">
                <a:solidFill>
                  <a:srgbClr val="404040"/>
                </a:solidFill>
                <a:latin typeface="Calibri"/>
                <a:cs typeface="Calibri"/>
              </a:rPr>
              <a:t>objects</a:t>
            </a:r>
            <a:r>
              <a:rPr lang="de-DE" dirty="0">
                <a:solidFill>
                  <a:srgbClr val="404040"/>
                </a:solidFill>
                <a:latin typeface="Calibri"/>
                <a:cs typeface="Calibri"/>
              </a:rPr>
              <a:t>, on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other</a:t>
            </a:r>
            <a:r>
              <a:rPr lang="de-DE" dirty="0">
                <a:solidFill>
                  <a:srgbClr val="404040"/>
                </a:solidFill>
                <a:latin typeface="Calibri"/>
                <a:cs typeface="Calibri"/>
              </a:rPr>
              <a:t> </a:t>
            </a:r>
            <a:r>
              <a:rPr lang="de-DE" dirty="0" err="1">
                <a:solidFill>
                  <a:srgbClr val="404040"/>
                </a:solidFill>
                <a:latin typeface="Calibri"/>
                <a:cs typeface="Calibri"/>
              </a:rPr>
              <a:t>hand</a:t>
            </a:r>
            <a:r>
              <a:rPr lang="de-DE" dirty="0">
                <a:solidFill>
                  <a:srgbClr val="404040"/>
                </a:solidFill>
                <a:latin typeface="Calibri"/>
                <a:cs typeface="Calibri"/>
              </a:rPr>
              <a:t>, </a:t>
            </a:r>
            <a:r>
              <a:rPr lang="de-DE" dirty="0" err="1">
                <a:solidFill>
                  <a:srgbClr val="404040"/>
                </a:solidFill>
                <a:latin typeface="Calibri"/>
                <a:cs typeface="Calibri"/>
              </a:rPr>
              <a:t>can</a:t>
            </a:r>
            <a:r>
              <a:rPr lang="de-DE" dirty="0">
                <a:solidFill>
                  <a:srgbClr val="404040"/>
                </a:solidFill>
                <a:latin typeface="Calibri"/>
                <a:cs typeface="Calibri"/>
              </a:rPr>
              <a:t> </a:t>
            </a:r>
            <a:r>
              <a:rPr lang="de-DE" dirty="0" err="1">
                <a:solidFill>
                  <a:srgbClr val="404040"/>
                </a:solidFill>
                <a:latin typeface="Calibri"/>
                <a:cs typeface="Calibri"/>
              </a:rPr>
              <a:t>be</a:t>
            </a:r>
            <a:r>
              <a:rPr lang="de-DE" dirty="0">
                <a:solidFill>
                  <a:srgbClr val="404040"/>
                </a:solidFill>
                <a:latin typeface="Calibri"/>
                <a:cs typeface="Calibri"/>
              </a:rPr>
              <a:t> </a:t>
            </a:r>
            <a:r>
              <a:rPr lang="de-DE" dirty="0" err="1">
                <a:solidFill>
                  <a:srgbClr val="404040"/>
                </a:solidFill>
                <a:latin typeface="Calibri"/>
                <a:cs typeface="Calibri"/>
              </a:rPr>
              <a:t>altered</a:t>
            </a:r>
            <a:r>
              <a:rPr lang="de-DE" dirty="0">
                <a:solidFill>
                  <a:srgbClr val="404040"/>
                </a:solidFill>
                <a:latin typeface="Calibri"/>
                <a:cs typeface="Calibri"/>
              </a:rPr>
              <a:t> and </a:t>
            </a:r>
            <a:r>
              <a:rPr lang="de-DE" dirty="0" err="1">
                <a:solidFill>
                  <a:srgbClr val="404040"/>
                </a:solidFill>
                <a:latin typeface="Calibri"/>
                <a:cs typeface="Calibri"/>
              </a:rPr>
              <a:t>updated</a:t>
            </a:r>
          </a:p>
          <a:p>
            <a:pPr marL="182245" indent="-182245"/>
            <a:r>
              <a:rPr lang="de-DE" dirty="0">
                <a:solidFill>
                  <a:srgbClr val="404040"/>
                </a:solidFill>
                <a:latin typeface="Calibri"/>
                <a:cs typeface="Calibri"/>
              </a:rPr>
              <a:t>This </a:t>
            </a:r>
            <a:r>
              <a:rPr lang="de-DE" dirty="0" err="1">
                <a:solidFill>
                  <a:srgbClr val="404040"/>
                </a:solidFill>
                <a:latin typeface="Calibri"/>
                <a:cs typeface="Calibri"/>
              </a:rPr>
              <a:t>distinction</a:t>
            </a:r>
            <a:r>
              <a:rPr lang="de-DE" dirty="0">
                <a:solidFill>
                  <a:srgbClr val="404040"/>
                </a:solidFill>
                <a:latin typeface="Calibri"/>
                <a:cs typeface="Calibri"/>
              </a:rPr>
              <a:t> </a:t>
            </a:r>
            <a:r>
              <a:rPr lang="de-DE" dirty="0" err="1">
                <a:solidFill>
                  <a:srgbClr val="404040"/>
                </a:solidFill>
                <a:latin typeface="Calibri"/>
                <a:cs typeface="Calibri"/>
              </a:rPr>
              <a:t>matters</a:t>
            </a:r>
            <a:r>
              <a:rPr lang="de-DE" dirty="0">
                <a:solidFill>
                  <a:srgbClr val="404040"/>
                </a:solidFill>
                <a:latin typeface="Calibri"/>
                <a:cs typeface="Calibri"/>
              </a:rPr>
              <a:t> </a:t>
            </a:r>
            <a:r>
              <a:rPr lang="de-DE" dirty="0" err="1">
                <a:solidFill>
                  <a:srgbClr val="404040"/>
                </a:solidFill>
                <a:latin typeface="Calibri"/>
                <a:cs typeface="Calibri"/>
              </a:rPr>
              <a:t>especially</a:t>
            </a:r>
            <a:r>
              <a:rPr lang="de-DE" dirty="0">
                <a:solidFill>
                  <a:srgbClr val="404040"/>
                </a:solidFill>
                <a:latin typeface="Calibri"/>
                <a:cs typeface="Calibri"/>
              </a:rPr>
              <a:t> </a:t>
            </a:r>
            <a:r>
              <a:rPr lang="de-DE" dirty="0" err="1">
                <a:solidFill>
                  <a:srgbClr val="404040"/>
                </a:solidFill>
                <a:latin typeface="Calibri"/>
                <a:cs typeface="Calibri"/>
              </a:rPr>
              <a:t>when</a:t>
            </a:r>
            <a:r>
              <a:rPr lang="de-DE" dirty="0">
                <a:solidFill>
                  <a:srgbClr val="404040"/>
                </a:solidFill>
                <a:latin typeface="Calibri"/>
                <a:cs typeface="Calibri"/>
              </a:rPr>
              <a:t>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comes</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t>
            </a:r>
            <a:r>
              <a:rPr lang="de-DE" dirty="0" err="1">
                <a:solidFill>
                  <a:srgbClr val="404040"/>
                </a:solidFill>
                <a:latin typeface="Calibri"/>
                <a:cs typeface="Calibri"/>
              </a:rPr>
              <a:t>efficiency</a:t>
            </a:r>
          </a:p>
          <a:p>
            <a:pPr marL="383540" lvl="1"/>
            <a:r>
              <a:rPr lang="de-DE" dirty="0">
                <a:solidFill>
                  <a:srgbClr val="404040"/>
                </a:solidFill>
                <a:latin typeface="Calibri"/>
                <a:cs typeface="Calibri"/>
              </a:rPr>
              <a:t>e.g.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takes</a:t>
            </a:r>
            <a:r>
              <a:rPr lang="de-DE" dirty="0">
                <a:solidFill>
                  <a:srgbClr val="404040"/>
                </a:solidFill>
                <a:latin typeface="Calibri"/>
                <a:cs typeface="Calibri"/>
              </a:rPr>
              <a:t> </a:t>
            </a:r>
            <a:r>
              <a:rPr lang="de-DE" dirty="0" err="1">
                <a:solidFill>
                  <a:srgbClr val="404040"/>
                </a:solidFill>
                <a:latin typeface="Calibri"/>
                <a:cs typeface="Calibri"/>
              </a:rPr>
              <a:t>up</a:t>
            </a:r>
            <a:r>
              <a:rPr lang="de-DE" dirty="0">
                <a:solidFill>
                  <a:srgbClr val="404040"/>
                </a:solidFill>
                <a:latin typeface="Calibri"/>
                <a:cs typeface="Calibri"/>
              </a:rPr>
              <a:t> </a:t>
            </a:r>
            <a:r>
              <a:rPr lang="de-DE" dirty="0" err="1">
                <a:solidFill>
                  <a:srgbClr val="404040"/>
                </a:solidFill>
                <a:latin typeface="Calibri"/>
                <a:cs typeface="Calibri"/>
              </a:rPr>
              <a:t>much</a:t>
            </a:r>
            <a:r>
              <a:rPr lang="de-DE" dirty="0">
                <a:solidFill>
                  <a:srgbClr val="404040"/>
                </a:solidFill>
                <a:latin typeface="Calibri"/>
                <a:cs typeface="Calibri"/>
              </a:rPr>
              <a:t> </a:t>
            </a:r>
            <a:r>
              <a:rPr lang="de-DE" dirty="0" err="1">
                <a:solidFill>
                  <a:srgbClr val="404040"/>
                </a:solidFill>
                <a:latin typeface="Calibri"/>
                <a:cs typeface="Calibri"/>
              </a:rPr>
              <a:t>more</a:t>
            </a:r>
            <a:r>
              <a:rPr lang="de-DE" dirty="0">
                <a:solidFill>
                  <a:srgbClr val="404040"/>
                </a:solidFill>
                <a:latin typeface="Calibri"/>
                <a:cs typeface="Calibri"/>
              </a:rPr>
              <a:t> </a:t>
            </a:r>
            <a:r>
              <a:rPr lang="de-DE" dirty="0" err="1">
                <a:solidFill>
                  <a:srgbClr val="404040"/>
                </a:solidFill>
                <a:latin typeface="Calibri"/>
                <a:cs typeface="Calibri"/>
              </a:rPr>
              <a:t>memory</a:t>
            </a:r>
            <a:r>
              <a:rPr lang="de-DE" dirty="0">
                <a:solidFill>
                  <a:srgbClr val="404040"/>
                </a:solidFill>
                <a:latin typeface="Calibri"/>
                <a:cs typeface="Calibri"/>
              </a:rPr>
              <a:t> </a:t>
            </a:r>
            <a:r>
              <a:rPr lang="de-DE" dirty="0" err="1">
                <a:solidFill>
                  <a:srgbClr val="404040"/>
                </a:solidFill>
                <a:latin typeface="Calibri"/>
                <a:cs typeface="Calibri"/>
              </a:rPr>
              <a:t>when</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work</a:t>
            </a:r>
            <a:r>
              <a:rPr lang="de-DE" dirty="0">
                <a:solidFill>
                  <a:srgbClr val="404040"/>
                </a:solidFill>
                <a:latin typeface="Calibri"/>
                <a:cs typeface="Calibri"/>
              </a:rPr>
              <a:t> </a:t>
            </a:r>
            <a:r>
              <a:rPr lang="de-DE" dirty="0" err="1">
                <a:solidFill>
                  <a:srgbClr val="404040"/>
                </a:solidFill>
                <a:latin typeface="Calibri"/>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immutable</a:t>
            </a:r>
            <a:r>
              <a:rPr lang="de-DE" dirty="0">
                <a:solidFill>
                  <a:srgbClr val="404040"/>
                </a:solidFill>
                <a:latin typeface="Calibri"/>
                <a:cs typeface="Calibri"/>
              </a:rPr>
              <a:t> </a:t>
            </a:r>
            <a:r>
              <a:rPr lang="de-DE" dirty="0" err="1">
                <a:solidFill>
                  <a:srgbClr val="404040"/>
                </a:solidFill>
                <a:latin typeface="Calibri"/>
                <a:cs typeface="Calibri"/>
              </a:rPr>
              <a:t>objects</a:t>
            </a:r>
            <a:r>
              <a:rPr lang="de-DE" dirty="0">
                <a:solidFill>
                  <a:srgbClr val="404040"/>
                </a:solidFill>
                <a:latin typeface="Calibri"/>
                <a:cs typeface="Calibri"/>
              </a:rPr>
              <a:t> and </a:t>
            </a:r>
            <a:r>
              <a:rPr lang="de-DE" dirty="0" err="1">
                <a:solidFill>
                  <a:srgbClr val="404040"/>
                </a:solidFill>
                <a:latin typeface="Calibri"/>
                <a:cs typeface="Calibri"/>
              </a:rPr>
              <a:t>keep</a:t>
            </a:r>
            <a:r>
              <a:rPr lang="de-DE" dirty="0">
                <a:solidFill>
                  <a:srgbClr val="404040"/>
                </a:solidFill>
                <a:latin typeface="Calibri"/>
                <a:cs typeface="Calibri"/>
              </a:rPr>
              <a:t> on </a:t>
            </a:r>
            <a:r>
              <a:rPr lang="de-DE" dirty="0" err="1">
                <a:solidFill>
                  <a:srgbClr val="404040"/>
                </a:solidFill>
                <a:latin typeface="Calibri"/>
                <a:cs typeface="Calibri"/>
              </a:rPr>
              <a:t>creating</a:t>
            </a:r>
            <a:r>
              <a:rPr lang="de-DE" dirty="0">
                <a:solidFill>
                  <a:srgbClr val="404040"/>
                </a:solidFill>
                <a:latin typeface="Calibri"/>
                <a:cs typeface="Calibri"/>
              </a:rPr>
              <a:t> </a:t>
            </a:r>
            <a:r>
              <a:rPr lang="de-DE" dirty="0" err="1">
                <a:solidFill>
                  <a:srgbClr val="404040"/>
                </a:solidFill>
                <a:latin typeface="Calibri"/>
                <a:cs typeface="Calibri"/>
              </a:rPr>
              <a:t>new</a:t>
            </a:r>
            <a:r>
              <a:rPr lang="de-DE" dirty="0">
                <a:solidFill>
                  <a:srgbClr val="404040"/>
                </a:solidFill>
                <a:latin typeface="Calibri"/>
                <a:cs typeface="Calibri"/>
              </a:rPr>
              <a:t> </a:t>
            </a:r>
            <a:r>
              <a:rPr lang="de-DE" dirty="0" err="1">
                <a:solidFill>
                  <a:srgbClr val="404040"/>
                </a:solidFill>
                <a:latin typeface="Calibri"/>
                <a:cs typeface="Calibri"/>
              </a:rPr>
              <a:t>objects</a:t>
            </a:r>
            <a:r>
              <a:rPr lang="de-DE" dirty="0">
                <a:solidFill>
                  <a:srgbClr val="404040"/>
                </a:solidFill>
                <a:latin typeface="Calibri"/>
                <a:cs typeface="Calibri"/>
              </a:rPr>
              <a:t> </a:t>
            </a:r>
            <a:r>
              <a:rPr lang="de-DE" dirty="0" err="1">
                <a:solidFill>
                  <a:srgbClr val="404040"/>
                </a:solidFill>
                <a:latin typeface="Calibri"/>
                <a:cs typeface="Calibri"/>
              </a:rPr>
              <a:t>than</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just </a:t>
            </a:r>
            <a:r>
              <a:rPr lang="de-DE" dirty="0" err="1">
                <a:solidFill>
                  <a:srgbClr val="404040"/>
                </a:solidFill>
                <a:latin typeface="Calibri"/>
                <a:cs typeface="Calibri"/>
              </a:rPr>
              <a:t>kept</a:t>
            </a:r>
            <a:r>
              <a:rPr lang="de-DE" dirty="0">
                <a:solidFill>
                  <a:srgbClr val="404040"/>
                </a:solidFill>
                <a:latin typeface="Calibri"/>
                <a:cs typeface="Calibri"/>
              </a:rPr>
              <a:t> on </a:t>
            </a:r>
            <a:r>
              <a:rPr lang="de-DE" dirty="0" err="1">
                <a:solidFill>
                  <a:srgbClr val="404040"/>
                </a:solidFill>
                <a:latin typeface="Calibri"/>
                <a:cs typeface="Calibri"/>
              </a:rPr>
              <a:t>updating</a:t>
            </a:r>
            <a:r>
              <a:rPr lang="de-DE" dirty="0">
                <a:solidFill>
                  <a:srgbClr val="404040"/>
                </a:solidFill>
                <a:latin typeface="Calibri"/>
                <a:cs typeface="Calibri"/>
              </a:rPr>
              <a:t> a mutable </a:t>
            </a:r>
            <a:r>
              <a:rPr lang="de-DE" dirty="0" err="1">
                <a:solidFill>
                  <a:srgbClr val="404040"/>
                </a:solidFill>
                <a:latin typeface="Calibri"/>
                <a:cs typeface="Calibri"/>
              </a:rPr>
              <a:t>object</a:t>
            </a:r>
          </a:p>
        </p:txBody>
      </p:sp>
      <p:sp>
        <p:nvSpPr>
          <p:cNvPr id="4" name="Foliennummernplatzhalter 3">
            <a:extLst>
              <a:ext uri="{FF2B5EF4-FFF2-40B4-BE49-F238E27FC236}">
                <a16:creationId xmlns="" xmlns:a16="http://schemas.microsoft.com/office/drawing/2014/main" id="{0541A25F-F115-4205-9ED2-2C251354F6F2}"/>
              </a:ext>
            </a:extLst>
          </p:cNvPr>
          <p:cNvSpPr>
            <a:spLocks noGrp="1"/>
          </p:cNvSpPr>
          <p:nvPr>
            <p:ph type="sldNum" sz="quarter" idx="12"/>
          </p:nvPr>
        </p:nvSpPr>
        <p:spPr/>
        <p:txBody>
          <a:bodyPr/>
          <a:lstStyle/>
          <a:p>
            <a:fld id="{89C4E583-6443-4199-AF95-A2ECCC288D48}" type="slidenum">
              <a:rPr lang="en-GB" smtClean="0"/>
              <a:t>9</a:t>
            </a:fld>
            <a:endParaRPr lang="en-GB"/>
          </a:p>
        </p:txBody>
      </p:sp>
    </p:spTree>
    <p:extLst>
      <p:ext uri="{BB962C8B-B14F-4D97-AF65-F5344CB8AC3E}">
        <p14:creationId xmlns:p14="http://schemas.microsoft.com/office/powerpoint/2010/main" val="3005330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Presentation1" id="{85CBED0C-0AE4-4C75-88FA-2E6945D00CFC}" vid="{A521A850-DF7E-4523-8144-114B6E1387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2735</Words>
  <Application>Microsoft Office PowerPoint</Application>
  <PresentationFormat>Benutzerdefiniert</PresentationFormat>
  <Paragraphs>920</Paragraphs>
  <Slides>77</Slides>
  <Notes>29</Notes>
  <HiddenSlides>0</HiddenSlides>
  <MMClips>0</MMClips>
  <ScaleCrop>false</ScaleCrop>
  <HeadingPairs>
    <vt:vector size="4" baseType="variant">
      <vt:variant>
        <vt:lpstr>Design</vt:lpstr>
      </vt:variant>
      <vt:variant>
        <vt:i4>1</vt:i4>
      </vt:variant>
      <vt:variant>
        <vt:lpstr>Folientitel</vt:lpstr>
      </vt:variant>
      <vt:variant>
        <vt:i4>77</vt:i4>
      </vt:variant>
    </vt:vector>
  </HeadingPairs>
  <TitlesOfParts>
    <vt:vector size="78" baseType="lpstr">
      <vt:lpstr>PP_Theme</vt:lpstr>
      <vt:lpstr>Keeping It Together</vt:lpstr>
      <vt:lpstr>Structure</vt:lpstr>
      <vt:lpstr>Last Week's Homework</vt:lpstr>
      <vt:lpstr>Common Mistakes &amp; Bonus Solutions</vt:lpstr>
      <vt:lpstr>Collections</vt:lpstr>
      <vt:lpstr>Two kinds of collections</vt:lpstr>
      <vt:lpstr>Excursion: Indexing</vt:lpstr>
      <vt:lpstr>Excursion: Negative Indexing</vt:lpstr>
      <vt:lpstr>Excursion: Mutable and Immutable</vt:lpstr>
      <vt:lpstr>Tuples, Lists, Sets, Dictionaries</vt:lpstr>
      <vt:lpstr>Why Do We Need This?</vt:lpstr>
      <vt:lpstr>Tuples</vt:lpstr>
      <vt:lpstr>Tuples</vt:lpstr>
      <vt:lpstr>Tuples with One Element</vt:lpstr>
      <vt:lpstr>Tuples: Extending</vt:lpstr>
      <vt:lpstr>Tuples: Packing</vt:lpstr>
      <vt:lpstr>Tuples: Unpacking</vt:lpstr>
      <vt:lpstr>Tuples: Usage</vt:lpstr>
      <vt:lpstr>Lists</vt:lpstr>
      <vt:lpstr>Lists</vt:lpstr>
      <vt:lpstr>Copying Lists in Python</vt:lpstr>
      <vt:lpstr>Copying Lists in Python</vt:lpstr>
      <vt:lpstr>List Functions: Append()</vt:lpstr>
      <vt:lpstr>List Functions: Extend()</vt:lpstr>
      <vt:lpstr>List Functions: Remove()</vt:lpstr>
      <vt:lpstr>List Functions: Remove()</vt:lpstr>
      <vt:lpstr>List Functions: Pop()</vt:lpstr>
      <vt:lpstr>Lists: Usage</vt:lpstr>
      <vt:lpstr>Sets</vt:lpstr>
      <vt:lpstr>Sets</vt:lpstr>
      <vt:lpstr>Sets: Extending</vt:lpstr>
      <vt:lpstr>Set Operators</vt:lpstr>
      <vt:lpstr>Set Operators</vt:lpstr>
      <vt:lpstr>Sets: Usage</vt:lpstr>
      <vt:lpstr>Dictionaries</vt:lpstr>
      <vt:lpstr>Dictionaries</vt:lpstr>
      <vt:lpstr>Dictionaries: Keys, Values and Items</vt:lpstr>
      <vt:lpstr>Dictionaries: Keys</vt:lpstr>
      <vt:lpstr>Dictionaries: Changing Elements</vt:lpstr>
      <vt:lpstr>Dictionaries: Adding Elements</vt:lpstr>
      <vt:lpstr>Dictionaries: Deleting Elements</vt:lpstr>
      <vt:lpstr>Dictionaries: Usage</vt:lpstr>
      <vt:lpstr>Handling Collections 101</vt:lpstr>
      <vt:lpstr>Iteration over Lists, Tuples and Sets</vt:lpstr>
      <vt:lpstr>Iteration over Lists, Tuples and Sets</vt:lpstr>
      <vt:lpstr>Iteration over Dictionaries</vt:lpstr>
      <vt:lpstr>Iteration over Dictionaries</vt:lpstr>
      <vt:lpstr>Comprehensions</vt:lpstr>
      <vt:lpstr>Comprehensions</vt:lpstr>
      <vt:lpstr>Slicing</vt:lpstr>
      <vt:lpstr>Slicing</vt:lpstr>
      <vt:lpstr>Conversion between Collections</vt:lpstr>
      <vt:lpstr>Collection Functions</vt:lpstr>
      <vt:lpstr>Collection Functions</vt:lpstr>
      <vt:lpstr>Collection Functions: len()</vt:lpstr>
      <vt:lpstr>Collection Functions: any()</vt:lpstr>
      <vt:lpstr>Collection Functions: all()</vt:lpstr>
      <vt:lpstr>Collection Operations: x in s</vt:lpstr>
      <vt:lpstr>Collection Operations: *</vt:lpstr>
      <vt:lpstr>Collection Operations: min() and max()</vt:lpstr>
      <vt:lpstr>Collection Operations: s.index(x)</vt:lpstr>
      <vt:lpstr>Collection Operations: s.count(x)</vt:lpstr>
      <vt:lpstr>Nested Collections</vt:lpstr>
      <vt:lpstr>Nested Collections</vt:lpstr>
      <vt:lpstr>Function Arguments and Collections</vt:lpstr>
      <vt:lpstr>Function Arguments and Collections</vt:lpstr>
      <vt:lpstr>Function Arguments and Collections</vt:lpstr>
      <vt:lpstr>Function Arguments and Collections</vt:lpstr>
      <vt:lpstr>Homework</vt:lpstr>
      <vt:lpstr>Homework</vt:lpstr>
      <vt:lpstr>The More You Know</vt:lpstr>
      <vt:lpstr>TMYK: Copying</vt:lpstr>
      <vt:lpstr>TMYK : Copying</vt:lpstr>
      <vt:lpstr>TMYK : Copying</vt:lpstr>
      <vt:lpstr>TMYK : Copying</vt:lpstr>
      <vt:lpstr>TMYK : Copying</vt:lpstr>
      <vt:lpstr>See you all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Antonia</cp:lastModifiedBy>
  <cp:revision>46</cp:revision>
  <dcterms:created xsi:type="dcterms:W3CDTF">2018-04-19T15:43:36Z</dcterms:created>
  <dcterms:modified xsi:type="dcterms:W3CDTF">2018-04-25T09:23:32Z</dcterms:modified>
</cp:coreProperties>
</file>