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yra\Desktop\Project\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yra\Desktop\Project\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yra\Desktop\Project\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yra\Desktop\Project\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yra\Desktop\Project\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Analysis!$D$5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E50-46C0-A1E7-A87DDA32C3C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E50-46C0-A1E7-A87DDA32C3C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E50-46C0-A1E7-A87DDA32C3C5}"/>
              </c:ext>
            </c:extLst>
          </c:dPt>
          <c:cat>
            <c:strRef>
              <c:f>Analysis!$C$6:$C$8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Other</c:v>
                </c:pt>
              </c:strCache>
            </c:strRef>
          </c:cat>
          <c:val>
            <c:numRef>
              <c:f>Analysis!$D$6:$D$8</c:f>
              <c:numCache>
                <c:formatCode>General</c:formatCode>
                <c:ptCount val="3"/>
                <c:pt idx="0">
                  <c:v>2115</c:v>
                </c:pt>
                <c:pt idx="1">
                  <c:v>2994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E50-46C0-A1E7-A87DDA32C3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Hypertension in different jobs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Analysis!$E$22</c:f>
              <c:strCache>
                <c:ptCount val="1"/>
                <c:pt idx="0">
                  <c:v>People having Hypertension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Analysis!$C$23:$C$27</c:f>
              <c:strCache>
                <c:ptCount val="5"/>
                <c:pt idx="0">
                  <c:v>children</c:v>
                </c:pt>
                <c:pt idx="1">
                  <c:v>Govt_job</c:v>
                </c:pt>
                <c:pt idx="2">
                  <c:v>Never_worked</c:v>
                </c:pt>
                <c:pt idx="3">
                  <c:v>Private</c:v>
                </c:pt>
                <c:pt idx="4">
                  <c:v>Self-employed</c:v>
                </c:pt>
              </c:strCache>
            </c:strRef>
          </c:cat>
          <c:val>
            <c:numRef>
              <c:f>Analysis!$E$23:$E$27</c:f>
              <c:numCache>
                <c:formatCode>General</c:formatCode>
                <c:ptCount val="5"/>
                <c:pt idx="0">
                  <c:v>0</c:v>
                </c:pt>
                <c:pt idx="1">
                  <c:v>73</c:v>
                </c:pt>
                <c:pt idx="2">
                  <c:v>0</c:v>
                </c:pt>
                <c:pt idx="3">
                  <c:v>281</c:v>
                </c:pt>
                <c:pt idx="4">
                  <c:v>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7-4461-9C04-FD539AB2D1B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53142127"/>
        <c:axId val="1253142959"/>
      </c:barChart>
      <c:catAx>
        <c:axId val="1253142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3142959"/>
        <c:crosses val="autoZero"/>
        <c:auto val="1"/>
        <c:lblAlgn val="ctr"/>
        <c:lblOffset val="100"/>
        <c:noMultiLvlLbl val="0"/>
      </c:catAx>
      <c:valAx>
        <c:axId val="1253142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3142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Hypertension &amp; Heart disease in different age group</a:t>
            </a:r>
          </a:p>
        </c:rich>
      </c:tx>
      <c:layout>
        <c:manualLayout>
          <c:xMode val="edge"/>
          <c:yMode val="edge"/>
          <c:x val="0.12348600174978128"/>
          <c:y val="2.3148148148148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Analysis!$D$36</c:f>
              <c:strCache>
                <c:ptCount val="1"/>
                <c:pt idx="0">
                  <c:v>People having Hypertension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Analysis!$C$37:$C$45</c:f>
              <c:strCache>
                <c:ptCount val="9"/>
                <c:pt idx="0">
                  <c:v>0-10</c:v>
                </c:pt>
                <c:pt idx="1">
                  <c:v>10-20</c:v>
                </c:pt>
                <c:pt idx="2">
                  <c:v>20-30</c:v>
                </c:pt>
                <c:pt idx="3">
                  <c:v>30-40</c:v>
                </c:pt>
                <c:pt idx="4">
                  <c:v>40-50</c:v>
                </c:pt>
                <c:pt idx="5">
                  <c:v>50-60</c:v>
                </c:pt>
                <c:pt idx="6">
                  <c:v>60-70</c:v>
                </c:pt>
                <c:pt idx="7">
                  <c:v>70-80</c:v>
                </c:pt>
                <c:pt idx="8">
                  <c:v>80-90</c:v>
                </c:pt>
              </c:strCache>
            </c:strRef>
          </c:cat>
          <c:val>
            <c:numRef>
              <c:f>Analysis!$D$37:$D$45</c:f>
              <c:numCache>
                <c:formatCode>General</c:formatCode>
                <c:ptCount val="9"/>
                <c:pt idx="0">
                  <c:v>0</c:v>
                </c:pt>
                <c:pt idx="1">
                  <c:v>2</c:v>
                </c:pt>
                <c:pt idx="2">
                  <c:v>9</c:v>
                </c:pt>
                <c:pt idx="3">
                  <c:v>31</c:v>
                </c:pt>
                <c:pt idx="4">
                  <c:v>53</c:v>
                </c:pt>
                <c:pt idx="5">
                  <c:v>121</c:v>
                </c:pt>
                <c:pt idx="6">
                  <c:v>109</c:v>
                </c:pt>
                <c:pt idx="7">
                  <c:v>144</c:v>
                </c:pt>
                <c:pt idx="8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E5-45A9-AF04-CD47F2D70A55}"/>
            </c:ext>
          </c:extLst>
        </c:ser>
        <c:ser>
          <c:idx val="1"/>
          <c:order val="1"/>
          <c:tx>
            <c:strRef>
              <c:f>Analysis!$E$36</c:f>
              <c:strCache>
                <c:ptCount val="1"/>
                <c:pt idx="0">
                  <c:v>People having Heart disease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4000"/>
                  </a:schemeClr>
                </a:gs>
                <a:gs pos="100000">
                  <a:schemeClr val="accent2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Analysis!$C$37:$C$45</c:f>
              <c:strCache>
                <c:ptCount val="9"/>
                <c:pt idx="0">
                  <c:v>0-10</c:v>
                </c:pt>
                <c:pt idx="1">
                  <c:v>10-20</c:v>
                </c:pt>
                <c:pt idx="2">
                  <c:v>20-30</c:v>
                </c:pt>
                <c:pt idx="3">
                  <c:v>30-40</c:v>
                </c:pt>
                <c:pt idx="4">
                  <c:v>40-50</c:v>
                </c:pt>
                <c:pt idx="5">
                  <c:v>50-60</c:v>
                </c:pt>
                <c:pt idx="6">
                  <c:v>60-70</c:v>
                </c:pt>
                <c:pt idx="7">
                  <c:v>70-80</c:v>
                </c:pt>
                <c:pt idx="8">
                  <c:v>80-90</c:v>
                </c:pt>
              </c:strCache>
            </c:strRef>
          </c:cat>
          <c:val>
            <c:numRef>
              <c:f>Analysis!$E$37:$E$45</c:f>
              <c:numCache>
                <c:formatCode>General</c:formatCode>
                <c:ptCount val="9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16</c:v>
                </c:pt>
                <c:pt idx="5">
                  <c:v>47</c:v>
                </c:pt>
                <c:pt idx="6">
                  <c:v>68</c:v>
                </c:pt>
                <c:pt idx="7">
                  <c:v>115</c:v>
                </c:pt>
                <c:pt idx="8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E5-45A9-AF04-CD47F2D70A5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454004719"/>
        <c:axId val="1454017615"/>
      </c:barChart>
      <c:catAx>
        <c:axId val="1454004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4017615"/>
        <c:crosses val="autoZero"/>
        <c:auto val="1"/>
        <c:lblAlgn val="ctr"/>
        <c:lblOffset val="100"/>
        <c:noMultiLvlLbl val="0"/>
      </c:catAx>
      <c:valAx>
        <c:axId val="1454017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4004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Health vs Smoking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Analysis!$D$59</c:f>
              <c:strCache>
                <c:ptCount val="1"/>
                <c:pt idx="0">
                  <c:v>People having Hypertension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4000"/>
                  </a:schemeClr>
                </a:gs>
                <a:gs pos="100000">
                  <a:schemeClr val="accent2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Analysis!$C$60:$C$63</c:f>
              <c:strCache>
                <c:ptCount val="4"/>
                <c:pt idx="0">
                  <c:v>formerly smoked</c:v>
                </c:pt>
                <c:pt idx="1">
                  <c:v>never smoked</c:v>
                </c:pt>
                <c:pt idx="2">
                  <c:v>smokes</c:v>
                </c:pt>
                <c:pt idx="3">
                  <c:v>Unknown</c:v>
                </c:pt>
              </c:strCache>
            </c:strRef>
          </c:cat>
          <c:val>
            <c:numRef>
              <c:f>Analysis!$D$60:$D$63</c:f>
              <c:numCache>
                <c:formatCode>General</c:formatCode>
                <c:ptCount val="4"/>
                <c:pt idx="0">
                  <c:v>120</c:v>
                </c:pt>
                <c:pt idx="1">
                  <c:v>232</c:v>
                </c:pt>
                <c:pt idx="2">
                  <c:v>94</c:v>
                </c:pt>
                <c:pt idx="3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9E-4790-AD1F-C10D6A45A76F}"/>
            </c:ext>
          </c:extLst>
        </c:ser>
        <c:ser>
          <c:idx val="1"/>
          <c:order val="1"/>
          <c:tx>
            <c:strRef>
              <c:f>Analysis!$E$59</c:f>
              <c:strCache>
                <c:ptCount val="1"/>
                <c:pt idx="0">
                  <c:v>People having Heart disease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lumMod val="104000"/>
                  </a:schemeClr>
                </a:gs>
                <a:gs pos="100000">
                  <a:schemeClr val="accent4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Analysis!$C$60:$C$63</c:f>
              <c:strCache>
                <c:ptCount val="4"/>
                <c:pt idx="0">
                  <c:v>formerly smoked</c:v>
                </c:pt>
                <c:pt idx="1">
                  <c:v>never smoked</c:v>
                </c:pt>
                <c:pt idx="2">
                  <c:v>smokes</c:v>
                </c:pt>
                <c:pt idx="3">
                  <c:v>Unknown</c:v>
                </c:pt>
              </c:strCache>
            </c:strRef>
          </c:cat>
          <c:val>
            <c:numRef>
              <c:f>Analysis!$E$60:$E$63</c:f>
              <c:numCache>
                <c:formatCode>General</c:formatCode>
                <c:ptCount val="4"/>
                <c:pt idx="0">
                  <c:v>77</c:v>
                </c:pt>
                <c:pt idx="1">
                  <c:v>90</c:v>
                </c:pt>
                <c:pt idx="2">
                  <c:v>61</c:v>
                </c:pt>
                <c:pt idx="3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9E-4790-AD1F-C10D6A45A76F}"/>
            </c:ext>
          </c:extLst>
        </c:ser>
        <c:ser>
          <c:idx val="2"/>
          <c:order val="2"/>
          <c:tx>
            <c:strRef>
              <c:f>Analysis!$F$59</c:f>
              <c:strCache>
                <c:ptCount val="1"/>
                <c:pt idx="0">
                  <c:v>People having Stroke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6000"/>
                    <a:lumMod val="104000"/>
                  </a:schemeClr>
                </a:gs>
                <a:gs pos="100000">
                  <a:schemeClr val="accent6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Analysis!$C$60:$C$63</c:f>
              <c:strCache>
                <c:ptCount val="4"/>
                <c:pt idx="0">
                  <c:v>formerly smoked</c:v>
                </c:pt>
                <c:pt idx="1">
                  <c:v>never smoked</c:v>
                </c:pt>
                <c:pt idx="2">
                  <c:v>smokes</c:v>
                </c:pt>
                <c:pt idx="3">
                  <c:v>Unknown</c:v>
                </c:pt>
              </c:strCache>
            </c:strRef>
          </c:cat>
          <c:val>
            <c:numRef>
              <c:f>Analysis!$F$60:$F$63</c:f>
              <c:numCache>
                <c:formatCode>General</c:formatCode>
                <c:ptCount val="4"/>
                <c:pt idx="0">
                  <c:v>70</c:v>
                </c:pt>
                <c:pt idx="1">
                  <c:v>90</c:v>
                </c:pt>
                <c:pt idx="2">
                  <c:v>42</c:v>
                </c:pt>
                <c:pt idx="3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F9E-4790-AD1F-C10D6A45A76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465261839"/>
        <c:axId val="1465276399"/>
      </c:barChart>
      <c:catAx>
        <c:axId val="14652618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5276399"/>
        <c:crosses val="autoZero"/>
        <c:auto val="1"/>
        <c:lblAlgn val="ctr"/>
        <c:lblOffset val="100"/>
        <c:noMultiLvlLbl val="0"/>
      </c:catAx>
      <c:valAx>
        <c:axId val="14652763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5261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People having Stroke w.r.t. BMI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Analysis!$D$100</c:f>
              <c:strCache>
                <c:ptCount val="1"/>
                <c:pt idx="0">
                  <c:v>People having Stroke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Analysis!$C$101:$C$109</c:f>
              <c:strCache>
                <c:ptCount val="9"/>
                <c:pt idx="0">
                  <c:v>10-20</c:v>
                </c:pt>
                <c:pt idx="1">
                  <c:v>20-30</c:v>
                </c:pt>
                <c:pt idx="2">
                  <c:v>30-40</c:v>
                </c:pt>
                <c:pt idx="3">
                  <c:v>40-50</c:v>
                </c:pt>
                <c:pt idx="4">
                  <c:v>50-60</c:v>
                </c:pt>
                <c:pt idx="5">
                  <c:v>60-70</c:v>
                </c:pt>
                <c:pt idx="6">
                  <c:v>70-80</c:v>
                </c:pt>
                <c:pt idx="7">
                  <c:v>80-90</c:v>
                </c:pt>
                <c:pt idx="8">
                  <c:v>90-100</c:v>
                </c:pt>
              </c:strCache>
            </c:strRef>
          </c:cat>
          <c:val>
            <c:numRef>
              <c:f>Analysis!$D$101:$D$109</c:f>
              <c:numCache>
                <c:formatCode>General</c:formatCode>
                <c:ptCount val="9"/>
                <c:pt idx="0">
                  <c:v>3</c:v>
                </c:pt>
                <c:pt idx="1">
                  <c:v>110</c:v>
                </c:pt>
                <c:pt idx="2">
                  <c:v>78</c:v>
                </c:pt>
                <c:pt idx="3">
                  <c:v>17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86-49F9-86E8-A7D11C28DDE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63901503"/>
        <c:axId val="1463901919"/>
      </c:barChart>
      <c:catAx>
        <c:axId val="1463901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3901919"/>
        <c:crosses val="autoZero"/>
        <c:auto val="1"/>
        <c:lblAlgn val="ctr"/>
        <c:lblOffset val="100"/>
        <c:noMultiLvlLbl val="0"/>
      </c:catAx>
      <c:valAx>
        <c:axId val="1463901919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639015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E758-49C7-4BB7-B795-4BF271918095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12A67E-195F-4A4A-A93F-2C3E96E89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36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E758-49C7-4BB7-B795-4BF271918095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12A67E-195F-4A4A-A93F-2C3E96E89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65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E758-49C7-4BB7-B795-4BF271918095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12A67E-195F-4A4A-A93F-2C3E96E8965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373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E758-49C7-4BB7-B795-4BF271918095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12A67E-195F-4A4A-A93F-2C3E96E89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552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E758-49C7-4BB7-B795-4BF271918095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12A67E-195F-4A4A-A93F-2C3E96E8965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9163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E758-49C7-4BB7-B795-4BF271918095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12A67E-195F-4A4A-A93F-2C3E96E89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230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E758-49C7-4BB7-B795-4BF271918095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A67E-195F-4A4A-A93F-2C3E96E89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900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E758-49C7-4BB7-B795-4BF271918095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A67E-195F-4A4A-A93F-2C3E96E89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74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E758-49C7-4BB7-B795-4BF271918095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A67E-195F-4A4A-A93F-2C3E96E89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08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E758-49C7-4BB7-B795-4BF271918095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12A67E-195F-4A4A-A93F-2C3E96E89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88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E758-49C7-4BB7-B795-4BF271918095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12A67E-195F-4A4A-A93F-2C3E96E89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00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E758-49C7-4BB7-B795-4BF271918095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12A67E-195F-4A4A-A93F-2C3E96E89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45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E758-49C7-4BB7-B795-4BF271918095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A67E-195F-4A4A-A93F-2C3E96E89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38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E758-49C7-4BB7-B795-4BF271918095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A67E-195F-4A4A-A93F-2C3E96E89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00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E758-49C7-4BB7-B795-4BF271918095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A67E-195F-4A4A-A93F-2C3E96E89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88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E758-49C7-4BB7-B795-4BF271918095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12A67E-195F-4A4A-A93F-2C3E96E89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31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9E758-49C7-4BB7-B795-4BF271918095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12A67E-195F-4A4A-A93F-2C3E96E89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58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thank-you-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12DC-A1F3-4151-858A-42781241E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351" y="1122363"/>
            <a:ext cx="10126825" cy="2387600"/>
          </a:xfrm>
        </p:spPr>
        <p:txBody>
          <a:bodyPr>
            <a:normAutofit/>
          </a:bodyPr>
          <a:lstStyle/>
          <a:p>
            <a:r>
              <a:rPr lang="en-US" sz="7200" dirty="0"/>
              <a:t>Healthcare Data Analysis</a:t>
            </a:r>
            <a:endParaRPr lang="en-IN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C690E-D38C-40E4-9FC4-DCF7B120C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5176" y="4637736"/>
            <a:ext cx="9144000" cy="1655762"/>
          </a:xfrm>
        </p:spPr>
        <p:txBody>
          <a:bodyPr>
            <a:norm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Presented by:</a:t>
            </a:r>
          </a:p>
          <a:p>
            <a:pPr algn="r"/>
            <a:r>
              <a:rPr lang="en-US" dirty="0"/>
              <a:t>Jay Kumar Rajput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2433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9BBC73-43CE-4442-ABD1-0A7600B9A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97709" y="1178560"/>
            <a:ext cx="8433227" cy="4500880"/>
          </a:xfrm>
        </p:spPr>
      </p:pic>
    </p:spTree>
    <p:extLst>
      <p:ext uri="{BB962C8B-B14F-4D97-AF65-F5344CB8AC3E}">
        <p14:creationId xmlns:p14="http://schemas.microsoft.com/office/powerpoint/2010/main" val="114239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9E21-BDD8-429F-B522-AB979762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5765"/>
          </a:xfrm>
        </p:spPr>
        <p:txBody>
          <a:bodyPr/>
          <a:lstStyle/>
          <a:p>
            <a:r>
              <a:rPr lang="en-US" sz="4800" b="1" dirty="0"/>
              <a:t>    Data Set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735EB-7A07-459E-81F0-6D2F87138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165" y="1520890"/>
            <a:ext cx="10515600" cy="4656073"/>
          </a:xfrm>
        </p:spPr>
        <p:txBody>
          <a:bodyPr>
            <a:normAutofit fontScale="70000" lnSpcReduction="20000"/>
          </a:bodyPr>
          <a:lstStyle/>
          <a:p>
            <a:pPr marL="0" indent="0" algn="l" fontAlgn="base">
              <a:buNone/>
            </a:pPr>
            <a:r>
              <a:rPr lang="en-US" sz="2600" b="1" i="0" dirty="0">
                <a:solidFill>
                  <a:srgbClr val="000000"/>
                </a:solidFill>
                <a:effectLst/>
              </a:rPr>
              <a:t>Context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 - </a:t>
            </a:r>
            <a:r>
              <a:rPr lang="en-US" sz="2600" b="0" i="0" dirty="0">
                <a:effectLst/>
              </a:rPr>
              <a:t>According to the World Health Organization (WHO) stroke is the 2nd leading cause of death globally, responsible for approximately 11% of total deaths.</a:t>
            </a:r>
            <a:br>
              <a:rPr lang="en-US" sz="2600" b="0" i="0" dirty="0">
                <a:effectLst/>
              </a:rPr>
            </a:br>
            <a:endParaRPr lang="en-US" sz="2600" b="0" i="0" dirty="0">
              <a:effectLst/>
            </a:endParaRPr>
          </a:p>
          <a:p>
            <a:pPr marL="0" indent="0" algn="l" fontAlgn="base">
              <a:buNone/>
            </a:pPr>
            <a:r>
              <a:rPr lang="en-US" sz="2600" b="1" i="0" dirty="0">
                <a:effectLst/>
              </a:rPr>
              <a:t>Attributes:</a:t>
            </a:r>
          </a:p>
          <a:p>
            <a:pPr marL="0" indent="0" algn="l" fontAlgn="base">
              <a:buNone/>
            </a:pPr>
            <a:r>
              <a:rPr lang="en-US" sz="2600" b="0" i="0" dirty="0">
                <a:effectLst/>
              </a:rPr>
              <a:t>1) </a:t>
            </a:r>
            <a:r>
              <a:rPr lang="en-US" sz="2600" dirty="0"/>
              <a:t>ID</a:t>
            </a:r>
            <a:r>
              <a:rPr lang="en-US" sz="2600" b="0" i="0" dirty="0">
                <a:effectLst/>
              </a:rPr>
              <a:t>: unique identifier</a:t>
            </a:r>
            <a:br>
              <a:rPr lang="en-US" sz="2600" dirty="0"/>
            </a:br>
            <a:r>
              <a:rPr lang="en-US" sz="2600" b="0" i="0" dirty="0">
                <a:effectLst/>
              </a:rPr>
              <a:t>2) GENDER: "Male", "Female" or "Other"</a:t>
            </a:r>
            <a:br>
              <a:rPr lang="en-US" sz="2600" dirty="0"/>
            </a:br>
            <a:r>
              <a:rPr lang="en-US" sz="2600" b="0" i="0" dirty="0">
                <a:effectLst/>
              </a:rPr>
              <a:t>3) AGE: age of the patient</a:t>
            </a:r>
            <a:br>
              <a:rPr lang="en-US" sz="2600" dirty="0"/>
            </a:br>
            <a:r>
              <a:rPr lang="en-US" sz="2600" b="0" i="0" dirty="0">
                <a:effectLst/>
              </a:rPr>
              <a:t>4) HYPERTENSION: 0 if the patient doesn't have hypertension, 1 if the patient has hypertension</a:t>
            </a:r>
            <a:br>
              <a:rPr lang="en-US" sz="2600" dirty="0"/>
            </a:br>
            <a:r>
              <a:rPr lang="en-US" sz="2600" b="0" i="0" dirty="0">
                <a:effectLst/>
              </a:rPr>
              <a:t>5) HEART_DISEASE: 0 if the patient doesn't have any heart diseases, 1 if the patient has a heart 			   disease</a:t>
            </a:r>
            <a:br>
              <a:rPr lang="en-US" sz="2600" dirty="0"/>
            </a:br>
            <a:r>
              <a:rPr lang="en-US" sz="2600" b="0" i="0" dirty="0">
                <a:effectLst/>
              </a:rPr>
              <a:t>6) EVER_MARRIED: "No" or "Yes"</a:t>
            </a:r>
            <a:br>
              <a:rPr lang="en-US" sz="2600" dirty="0"/>
            </a:br>
            <a:r>
              <a:rPr lang="en-US" sz="2600" b="0" i="0" dirty="0">
                <a:effectLst/>
              </a:rPr>
              <a:t>7) WORK_TYPE: "children", "</a:t>
            </a:r>
            <a:r>
              <a:rPr lang="en-US" sz="2600" b="0" i="0" dirty="0" err="1">
                <a:effectLst/>
              </a:rPr>
              <a:t>Govt_job</a:t>
            </a:r>
            <a:r>
              <a:rPr lang="en-US" sz="2600" b="0" i="0" dirty="0">
                <a:effectLst/>
              </a:rPr>
              <a:t>", "</a:t>
            </a:r>
            <a:r>
              <a:rPr lang="en-US" sz="2600" b="0" i="0" dirty="0" err="1">
                <a:effectLst/>
              </a:rPr>
              <a:t>Never_worked</a:t>
            </a:r>
            <a:r>
              <a:rPr lang="en-US" sz="2600" b="0" i="0" dirty="0">
                <a:effectLst/>
              </a:rPr>
              <a:t>", "Private" or "Self-employed"</a:t>
            </a:r>
            <a:br>
              <a:rPr lang="en-US" sz="2600" dirty="0"/>
            </a:br>
            <a:r>
              <a:rPr lang="en-US" sz="2600" b="0" i="0" dirty="0">
                <a:effectLst/>
              </a:rPr>
              <a:t>8) RESIDENCE_TYPE: "Rural" or "Urban"</a:t>
            </a:r>
            <a:br>
              <a:rPr lang="en-US" sz="2600" dirty="0"/>
            </a:br>
            <a:r>
              <a:rPr lang="en-US" sz="2600" b="0" i="0" dirty="0">
                <a:effectLst/>
              </a:rPr>
              <a:t>9) AVG_GULUCOSE_LEVEL: average glucose level in blood</a:t>
            </a:r>
            <a:br>
              <a:rPr lang="en-US" sz="2600" dirty="0"/>
            </a:br>
            <a:r>
              <a:rPr lang="en-US" sz="2600" b="0" i="0" dirty="0">
                <a:effectLst/>
              </a:rPr>
              <a:t>10) BMI: body mass index</a:t>
            </a:r>
            <a:br>
              <a:rPr lang="en-US" sz="2600" dirty="0"/>
            </a:br>
            <a:r>
              <a:rPr lang="en-US" sz="2600" b="0" i="0" dirty="0">
                <a:effectLst/>
              </a:rPr>
              <a:t>11) SMOKING_STATUS: "formerly smoked", "never smoked", "smokes" or "Unknown"*</a:t>
            </a:r>
            <a:br>
              <a:rPr lang="en-US" sz="2600" dirty="0"/>
            </a:br>
            <a:r>
              <a:rPr lang="en-US" sz="2600" b="0" i="0" dirty="0">
                <a:effectLst/>
              </a:rPr>
              <a:t>12) STROKE: 1 if the patient had a stroke or 0 if not</a:t>
            </a:r>
            <a:br>
              <a:rPr lang="en-US" sz="2600" dirty="0"/>
            </a:br>
            <a:r>
              <a:rPr lang="en-US" sz="2600" b="0" i="0" dirty="0">
                <a:effectLst/>
              </a:rPr>
              <a:t>*Note: "Unknown" in </a:t>
            </a:r>
            <a:r>
              <a:rPr lang="en-US" sz="2600" b="0" i="0" dirty="0" err="1">
                <a:effectLst/>
              </a:rPr>
              <a:t>smoking_status</a:t>
            </a:r>
            <a:r>
              <a:rPr lang="en-US" sz="2600" b="0" i="0" dirty="0">
                <a:effectLst/>
              </a:rPr>
              <a:t> means that the information is unavailable for this patient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8F1DC-20FE-4E3B-BC0E-BD9464973ACF}"/>
              </a:ext>
            </a:extLst>
          </p:cNvPr>
          <p:cNvSpPr txBox="1"/>
          <p:nvPr/>
        </p:nvSpPr>
        <p:spPr>
          <a:xfrm>
            <a:off x="8873413" y="6270171"/>
            <a:ext cx="311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</a:t>
            </a:r>
            <a:r>
              <a:rPr lang="en-US" dirty="0"/>
              <a:t>Kaggle.com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174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CDBE-8FE5-4ACD-9438-4B4C724D2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965" y="509168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b="1" dirty="0"/>
              <a:t>Analytical Problems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F781-35EA-4CF1-83A4-A8742C07C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172" y="1371600"/>
            <a:ext cx="8915400" cy="377762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many peoples are surveyed? Classify them on the basis of gender, also show what percentage particular gender hold on population?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Classify the entire population on the basis of their smoking status.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different work types and which work type have more Hypertension?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hypertension and heart disease varies in different age group?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Does Marital status affect hypertension, if yes then how?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does smoking affects a person's health?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people are diseased? Classify them on basis of gender.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amongst rural &amp; urban area have more heart diseased patients?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range of Body Mass Index(BMI) have most likely to have a stroke?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Show the number of people diseased among Married and Unmarried.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people are having hypertension, heart disease as well as stroke?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434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728D-C208-4B30-B3A6-2FB3529D0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600" y="504201"/>
            <a:ext cx="10515600" cy="1165095"/>
          </a:xfrm>
        </p:spPr>
        <p:txBody>
          <a:bodyPr>
            <a:normAutofit/>
          </a:bodyPr>
          <a:lstStyle/>
          <a:p>
            <a:r>
              <a:rPr lang="en-US" sz="4800" b="1" dirty="0"/>
              <a:t>Basic Analysis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87EAE-44A8-497B-B3AB-556261C40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609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1. How many peoples are surveyed? Classify them on the basis of gender, also show what percentage particular gender hold on population?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en-IN" sz="1800" b="1" dirty="0"/>
              <a:t>2. </a:t>
            </a:r>
            <a:r>
              <a:rPr lang="en-US" sz="1800" b="1" dirty="0"/>
              <a:t>Classify the entire population on the basis of their smoking status.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endParaRPr lang="en-IN" sz="18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C671D4-9D7E-48F5-902F-3BF74CEE7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257638"/>
              </p:ext>
            </p:extLst>
          </p:nvPr>
        </p:nvGraphicFramePr>
        <p:xfrm>
          <a:off x="3636865" y="2033091"/>
          <a:ext cx="2586654" cy="128641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67183">
                  <a:extLst>
                    <a:ext uri="{9D8B030D-6E8A-4147-A177-3AD203B41FA5}">
                      <a16:colId xmlns:a16="http://schemas.microsoft.com/office/drawing/2014/main" val="3185435435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val="2742860396"/>
                    </a:ext>
                  </a:extLst>
                </a:gridCol>
                <a:gridCol w="951724">
                  <a:extLst>
                    <a:ext uri="{9D8B030D-6E8A-4147-A177-3AD203B41FA5}">
                      <a16:colId xmlns:a16="http://schemas.microsoft.com/office/drawing/2014/main" val="3652203600"/>
                    </a:ext>
                  </a:extLst>
                </a:gridCol>
              </a:tblGrid>
              <a:tr h="25728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Gender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Count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Percentage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56123168"/>
                  </a:ext>
                </a:extLst>
              </a:tr>
              <a:tr h="25728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Male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2115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41.39%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50413256"/>
                  </a:ext>
                </a:extLst>
              </a:tr>
              <a:tr h="25728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2994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58.59%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7032781"/>
                  </a:ext>
                </a:extLst>
              </a:tr>
              <a:tr h="25728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82301581"/>
                  </a:ext>
                </a:extLst>
              </a:tr>
              <a:tr h="25728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5110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2441235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C17856-D4CD-4FC5-A9CF-07165AD61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84903"/>
              </p:ext>
            </p:extLst>
          </p:nvPr>
        </p:nvGraphicFramePr>
        <p:xfrm>
          <a:off x="3636864" y="4399382"/>
          <a:ext cx="3706327" cy="19454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7156">
                  <a:extLst>
                    <a:ext uri="{9D8B030D-6E8A-4147-A177-3AD203B41FA5}">
                      <a16:colId xmlns:a16="http://schemas.microsoft.com/office/drawing/2014/main" val="2175679024"/>
                    </a:ext>
                  </a:extLst>
                </a:gridCol>
                <a:gridCol w="1132939">
                  <a:extLst>
                    <a:ext uri="{9D8B030D-6E8A-4147-A177-3AD203B41FA5}">
                      <a16:colId xmlns:a16="http://schemas.microsoft.com/office/drawing/2014/main" val="1189144360"/>
                    </a:ext>
                  </a:extLst>
                </a:gridCol>
                <a:gridCol w="1246232">
                  <a:extLst>
                    <a:ext uri="{9D8B030D-6E8A-4147-A177-3AD203B41FA5}">
                      <a16:colId xmlns:a16="http://schemas.microsoft.com/office/drawing/2014/main" val="4107918475"/>
                    </a:ext>
                  </a:extLst>
                </a:gridCol>
              </a:tblGrid>
              <a:tr h="32423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Smoking Status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Count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Percentage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51360126"/>
                  </a:ext>
                </a:extLst>
              </a:tr>
              <a:tr h="32423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formerly smoked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17.32%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19077005"/>
                  </a:ext>
                </a:extLst>
              </a:tr>
              <a:tr h="32423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never smoked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1892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37.03%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72454737"/>
                  </a:ext>
                </a:extLst>
              </a:tr>
              <a:tr h="32423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smokes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789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15.44%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72981550"/>
                  </a:ext>
                </a:extLst>
              </a:tr>
              <a:tr h="32423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Unknown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30.22%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48047458"/>
                  </a:ext>
                </a:extLst>
              </a:tr>
              <a:tr h="32423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5110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0046438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D453B2D-B819-4446-B6FA-2E8B9EEBB3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1305537"/>
              </p:ext>
            </p:extLst>
          </p:nvPr>
        </p:nvGraphicFramePr>
        <p:xfrm>
          <a:off x="7073304" y="1864768"/>
          <a:ext cx="2430780" cy="1623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0895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736B9-8873-4180-B23B-0B5B1786F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95" y="325437"/>
            <a:ext cx="10515600" cy="5859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3.What are the different work types and which work type have more Hypertension?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	People having Private jobs have more hypertension.</a:t>
            </a:r>
          </a:p>
          <a:p>
            <a:pPr marL="0" indent="0">
              <a:buNone/>
            </a:pPr>
            <a:r>
              <a:rPr lang="en-US" sz="1800" b="1" dirty="0"/>
              <a:t>4. How hypertension and heart disease varies in different age group?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Age group is divided with interval of 10. 70-80 Age group have highest hypertension &amp; heart disease patients.</a:t>
            </a:r>
          </a:p>
          <a:p>
            <a:pPr marL="0" indent="0">
              <a:buNone/>
            </a:pPr>
            <a:endParaRPr lang="en-IN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5294F5-1308-46E5-8138-B72AA9BBC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573666"/>
              </p:ext>
            </p:extLst>
          </p:nvPr>
        </p:nvGraphicFramePr>
        <p:xfrm>
          <a:off x="2497234" y="753280"/>
          <a:ext cx="2908300" cy="164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1751166556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505105252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888402652"/>
                    </a:ext>
                  </a:extLst>
                </a:gridCol>
              </a:tblGrid>
              <a:tr h="44849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>
                          <a:effectLst/>
                        </a:rPr>
                        <a:t>Work type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effectLst/>
                        </a:rPr>
                        <a:t>Count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People having Hypertension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76191065"/>
                  </a:ext>
                </a:extLst>
              </a:tr>
              <a:tr h="1993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children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687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30455230"/>
                  </a:ext>
                </a:extLst>
              </a:tr>
              <a:tr h="1993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Govt_job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73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93997332"/>
                  </a:ext>
                </a:extLst>
              </a:tr>
              <a:tr h="1993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Never_worked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90979598"/>
                  </a:ext>
                </a:extLst>
              </a:tr>
              <a:tr h="1993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Private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281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00729635"/>
                  </a:ext>
                </a:extLst>
              </a:tr>
              <a:tr h="1993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Self-employed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71737619"/>
                  </a:ext>
                </a:extLst>
              </a:tr>
              <a:tr h="1993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5110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781730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749322-24BC-4B43-8A02-F9DDE2947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24786"/>
              </p:ext>
            </p:extLst>
          </p:nvPr>
        </p:nvGraphicFramePr>
        <p:xfrm>
          <a:off x="2497234" y="3343946"/>
          <a:ext cx="2908300" cy="2148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13712486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193682156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30492442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>
                          <a:effectLst/>
                        </a:rPr>
                        <a:t>Age group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People having Hypertension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People having Heart disease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100895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0-10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209641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10-20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204260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20-30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893416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30-40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090182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40-50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559834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50-60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015883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60-70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042208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70-80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161853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80-90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94909271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259C641-C1E6-417B-9C0E-02EE2B5E92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6024253"/>
              </p:ext>
            </p:extLst>
          </p:nvPr>
        </p:nvGraphicFramePr>
        <p:xfrm>
          <a:off x="6485035" y="753280"/>
          <a:ext cx="4149167" cy="1644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784C8C1-D6F4-4DF5-9186-49F0063003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9562457"/>
              </p:ext>
            </p:extLst>
          </p:nvPr>
        </p:nvGraphicFramePr>
        <p:xfrm>
          <a:off x="6403755" y="3119120"/>
          <a:ext cx="4149167" cy="2236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7675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33034-F3EB-4757-8716-3B4E2F1CA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146"/>
            <a:ext cx="10515600" cy="5626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5. Does Marital status affect hypertension, if yes then how?</a:t>
            </a:r>
          </a:p>
          <a:p>
            <a:pPr marL="0" indent="0">
              <a:buNone/>
            </a:pPr>
            <a:r>
              <a:rPr lang="en-IN" sz="1800" dirty="0"/>
              <a:t>	    445 married people have hypertension and 53 unmarried people have hypertension. So, yes marital status affect hypertension, married people have more hypertension than unmarried.</a:t>
            </a:r>
          </a:p>
          <a:p>
            <a:pPr marL="0" indent="0">
              <a:buNone/>
            </a:pPr>
            <a:r>
              <a:rPr lang="en-IN" sz="1800" b="1" dirty="0"/>
              <a:t>6. </a:t>
            </a:r>
            <a:r>
              <a:rPr lang="en-US" sz="1800" b="1" dirty="0"/>
              <a:t>How does smoking affects a person's health?</a:t>
            </a:r>
          </a:p>
          <a:p>
            <a:pPr marL="0" indent="0">
              <a:buNone/>
            </a:pPr>
            <a:r>
              <a:rPr lang="en-IN" sz="1800" dirty="0"/>
              <a:t>	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en-IN" sz="1800" b="1" dirty="0"/>
              <a:t>7. </a:t>
            </a:r>
            <a:r>
              <a:rPr lang="en-US" sz="1800" b="1" dirty="0"/>
              <a:t>How many people are diseased? Classify them on basis of gender.</a:t>
            </a:r>
          </a:p>
          <a:p>
            <a:pPr marL="0" indent="0">
              <a:buNone/>
            </a:pPr>
            <a:endParaRPr lang="en-IN" sz="18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CFCD6F-D782-4445-931A-E70C4FF3B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002801"/>
              </p:ext>
            </p:extLst>
          </p:nvPr>
        </p:nvGraphicFramePr>
        <p:xfrm>
          <a:off x="1680288" y="2216973"/>
          <a:ext cx="4589885" cy="1497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7241">
                  <a:extLst>
                    <a:ext uri="{9D8B030D-6E8A-4147-A177-3AD203B41FA5}">
                      <a16:colId xmlns:a16="http://schemas.microsoft.com/office/drawing/2014/main" val="487958054"/>
                    </a:ext>
                  </a:extLst>
                </a:gridCol>
                <a:gridCol w="1081791">
                  <a:extLst>
                    <a:ext uri="{9D8B030D-6E8A-4147-A177-3AD203B41FA5}">
                      <a16:colId xmlns:a16="http://schemas.microsoft.com/office/drawing/2014/main" val="566762420"/>
                    </a:ext>
                  </a:extLst>
                </a:gridCol>
                <a:gridCol w="1189970">
                  <a:extLst>
                    <a:ext uri="{9D8B030D-6E8A-4147-A177-3AD203B41FA5}">
                      <a16:colId xmlns:a16="http://schemas.microsoft.com/office/drawing/2014/main" val="3967303227"/>
                    </a:ext>
                  </a:extLst>
                </a:gridCol>
                <a:gridCol w="1050883">
                  <a:extLst>
                    <a:ext uri="{9D8B030D-6E8A-4147-A177-3AD203B41FA5}">
                      <a16:colId xmlns:a16="http://schemas.microsoft.com/office/drawing/2014/main" val="3437385858"/>
                    </a:ext>
                  </a:extLst>
                </a:gridCol>
              </a:tblGrid>
              <a:tr h="66654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>
                          <a:effectLst/>
                        </a:rPr>
                        <a:t>Smoking Status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>
                          <a:effectLst/>
                        </a:rPr>
                        <a:t>People having Hypertension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effectLst/>
                        </a:rPr>
                        <a:t>People having Heart disease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effectLst/>
                        </a:rPr>
                        <a:t>People having Stroke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0126145"/>
                  </a:ext>
                </a:extLst>
              </a:tr>
              <a:tr h="20775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formerly smoked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70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80554531"/>
                  </a:ext>
                </a:extLst>
              </a:tr>
              <a:tr h="20775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never smoked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90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25260836"/>
                  </a:ext>
                </a:extLst>
              </a:tr>
              <a:tr h="20775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smokes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52930905"/>
                  </a:ext>
                </a:extLst>
              </a:tr>
              <a:tr h="20775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Unknown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15484457"/>
                  </a:ext>
                </a:extLst>
              </a:tr>
            </a:tbl>
          </a:graphicData>
        </a:graphic>
      </p:graphicFrame>
      <p:pic>
        <p:nvPicPr>
          <p:cNvPr id="5" name="Drop Down 1">
            <a:extLst>
              <a:ext uri="{FF2B5EF4-FFF2-40B4-BE49-F238E27FC236}">
                <a16:creationId xmlns:a16="http://schemas.microsoft.com/office/drawing/2014/main" id="{C870E666-C8B3-414F-98A3-FF122A6AC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638" y="13860463"/>
            <a:ext cx="966787" cy="29051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0DF0DB-F878-4307-AA7B-2C42E3C11315}"/>
              </a:ext>
            </a:extLst>
          </p:cNvPr>
          <p:cNvGraphicFramePr>
            <a:graphicFrameLocks noGrp="1"/>
          </p:cNvGraphicFramePr>
          <p:nvPr/>
        </p:nvGraphicFramePr>
        <p:xfrm>
          <a:off x="4332288" y="-3646488"/>
          <a:ext cx="29083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180752817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50579266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3497930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Gender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282188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Hypertension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326818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Heart Disease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24237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Stroke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141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12539745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4FAEFEAC-82DF-40C9-936C-6A5893DC0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288" y="-3646488"/>
            <a:ext cx="98107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Drop Down 1">
            <a:extLst>
              <a:ext uri="{FF2B5EF4-FFF2-40B4-BE49-F238E27FC236}">
                <a16:creationId xmlns:a16="http://schemas.microsoft.com/office/drawing/2014/main" id="{C870E666-C8B3-414F-98A3-FF122A6AC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638" y="13860463"/>
            <a:ext cx="966787" cy="290512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EABA5F-D68B-4FFC-BAFC-29F37F99B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034461"/>
              </p:ext>
            </p:extLst>
          </p:nvPr>
        </p:nvGraphicFramePr>
        <p:xfrm>
          <a:off x="1854461" y="4910845"/>
          <a:ext cx="4415712" cy="1367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1172">
                  <a:extLst>
                    <a:ext uri="{9D8B030D-6E8A-4147-A177-3AD203B41FA5}">
                      <a16:colId xmlns:a16="http://schemas.microsoft.com/office/drawing/2014/main" val="3248748210"/>
                    </a:ext>
                  </a:extLst>
                </a:gridCol>
                <a:gridCol w="1349781">
                  <a:extLst>
                    <a:ext uri="{9D8B030D-6E8A-4147-A177-3AD203B41FA5}">
                      <a16:colId xmlns:a16="http://schemas.microsoft.com/office/drawing/2014/main" val="1121852715"/>
                    </a:ext>
                  </a:extLst>
                </a:gridCol>
                <a:gridCol w="1484759">
                  <a:extLst>
                    <a:ext uri="{9D8B030D-6E8A-4147-A177-3AD203B41FA5}">
                      <a16:colId xmlns:a16="http://schemas.microsoft.com/office/drawing/2014/main" val="408935212"/>
                    </a:ext>
                  </a:extLst>
                </a:gridCol>
              </a:tblGrid>
              <a:tr h="34175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>
                          <a:effectLst/>
                        </a:rPr>
                        <a:t>Gender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Female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52427651"/>
                  </a:ext>
                </a:extLst>
              </a:tr>
              <a:tr h="3417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Hypertension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222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276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78505680"/>
                  </a:ext>
                </a:extLst>
              </a:tr>
              <a:tr h="3417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Heart Disease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113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65935138"/>
                  </a:ext>
                </a:extLst>
              </a:tr>
              <a:tr h="3417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Stroke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141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5466283"/>
                  </a:ext>
                </a:extLst>
              </a:tr>
            </a:tbl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E1EAD944-F8AD-4414-843D-6C2B4B2C60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0754420"/>
              </p:ext>
            </p:extLst>
          </p:nvPr>
        </p:nvGraphicFramePr>
        <p:xfrm>
          <a:off x="6828840" y="1682794"/>
          <a:ext cx="4711182" cy="2565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8420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00CC7-56F3-4C5B-99D9-969D3F5CE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184"/>
            <a:ext cx="10515600" cy="5663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8. Which amongst rural &amp; urban area have more heart diseased patients?</a:t>
            </a:r>
          </a:p>
          <a:p>
            <a:pPr marL="0" indent="0">
              <a:buNone/>
            </a:pPr>
            <a:r>
              <a:rPr lang="en-IN" sz="1800" dirty="0"/>
              <a:t>	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	Urban have 8 more heart patients than rural.</a:t>
            </a:r>
          </a:p>
          <a:p>
            <a:pPr marL="0" indent="0">
              <a:buNone/>
            </a:pPr>
            <a:r>
              <a:rPr lang="en-IN" sz="1800" b="1" dirty="0"/>
              <a:t>9.</a:t>
            </a:r>
            <a:r>
              <a:rPr lang="en-US" sz="1800" b="1" dirty="0"/>
              <a:t> What range of Body Mass Index(BMI) have most likely to have a stroke?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US" sz="1800" dirty="0"/>
              <a:t>BMI range is defined with interval of 10.</a:t>
            </a:r>
            <a:endParaRPr lang="en-IN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4A70B8-DDDE-46F3-9F6B-8C9B3039F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353659"/>
              </p:ext>
            </p:extLst>
          </p:nvPr>
        </p:nvGraphicFramePr>
        <p:xfrm>
          <a:off x="2332652" y="877077"/>
          <a:ext cx="2761861" cy="10077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951">
                  <a:extLst>
                    <a:ext uri="{9D8B030D-6E8A-4147-A177-3AD203B41FA5}">
                      <a16:colId xmlns:a16="http://schemas.microsoft.com/office/drawing/2014/main" val="3296353456"/>
                    </a:ext>
                  </a:extLst>
                </a:gridCol>
                <a:gridCol w="1271910">
                  <a:extLst>
                    <a:ext uri="{9D8B030D-6E8A-4147-A177-3AD203B41FA5}">
                      <a16:colId xmlns:a16="http://schemas.microsoft.com/office/drawing/2014/main" val="3774313239"/>
                    </a:ext>
                  </a:extLst>
                </a:gridCol>
              </a:tblGrid>
              <a:tr h="5038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u="none" strike="noStrike" dirty="0">
                          <a:effectLst/>
                        </a:rPr>
                        <a:t>Area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u="none" strike="noStrike" dirty="0">
                          <a:effectLst/>
                        </a:rPr>
                        <a:t>People having Heart disease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17293816"/>
                  </a:ext>
                </a:extLst>
              </a:tr>
              <a:tr h="25192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Rural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2596983"/>
                  </a:ext>
                </a:extLst>
              </a:tr>
              <a:tr h="25192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Urban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142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6874683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920F2A-0E48-48A4-B364-00035FF65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817356"/>
              </p:ext>
            </p:extLst>
          </p:nvPr>
        </p:nvGraphicFramePr>
        <p:xfrm>
          <a:off x="2626260" y="3526976"/>
          <a:ext cx="2761860" cy="24539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951">
                  <a:extLst>
                    <a:ext uri="{9D8B030D-6E8A-4147-A177-3AD203B41FA5}">
                      <a16:colId xmlns:a16="http://schemas.microsoft.com/office/drawing/2014/main" val="2466359297"/>
                    </a:ext>
                  </a:extLst>
                </a:gridCol>
                <a:gridCol w="1271909">
                  <a:extLst>
                    <a:ext uri="{9D8B030D-6E8A-4147-A177-3AD203B41FA5}">
                      <a16:colId xmlns:a16="http://schemas.microsoft.com/office/drawing/2014/main" val="1735595478"/>
                    </a:ext>
                  </a:extLst>
                </a:gridCol>
              </a:tblGrid>
              <a:tr h="44617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u="none" strike="noStrike" dirty="0">
                          <a:effectLst/>
                        </a:rPr>
                        <a:t>BMI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u="none" strike="noStrike" dirty="0">
                          <a:effectLst/>
                        </a:rPr>
                        <a:t>People having Stroke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20195101"/>
                  </a:ext>
                </a:extLst>
              </a:tr>
              <a:tr h="2230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10-20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78647356"/>
                  </a:ext>
                </a:extLst>
              </a:tr>
              <a:tr h="2230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20-30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86604273"/>
                  </a:ext>
                </a:extLst>
              </a:tr>
              <a:tr h="2230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30-40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74854552"/>
                  </a:ext>
                </a:extLst>
              </a:tr>
              <a:tr h="2230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40-50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56588100"/>
                  </a:ext>
                </a:extLst>
              </a:tr>
              <a:tr h="2230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50-60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47409801"/>
                  </a:ext>
                </a:extLst>
              </a:tr>
              <a:tr h="2230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60-70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77200880"/>
                  </a:ext>
                </a:extLst>
              </a:tr>
              <a:tr h="2230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70-80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17106791"/>
                  </a:ext>
                </a:extLst>
              </a:tr>
              <a:tr h="2230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80-90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79031537"/>
                  </a:ext>
                </a:extLst>
              </a:tr>
              <a:tr h="2230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90-100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21438626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4B4B549-35E0-4106-8971-7DFC3D5F94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2314553"/>
              </p:ext>
            </p:extLst>
          </p:nvPr>
        </p:nvGraphicFramePr>
        <p:xfrm>
          <a:off x="6593631" y="3237723"/>
          <a:ext cx="44043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67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F1B1C-28A9-4333-A29A-ADA1D3156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136"/>
            <a:ext cx="10515600" cy="5635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10. Show the number of people diseased among Married and Unmarried.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11. How many people are having hypertension, heart disease as well as stroke?</a:t>
            </a:r>
          </a:p>
          <a:p>
            <a:pPr marL="0" indent="0">
              <a:buNone/>
            </a:pPr>
            <a:r>
              <a:rPr lang="en-US" sz="1800" dirty="0"/>
              <a:t>	There are total 13 people having hypertension, heart disease as well as stroke.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endParaRPr lang="en-US" sz="18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5D8939-A661-41F5-B238-04EEE7F45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440923"/>
              </p:ext>
            </p:extLst>
          </p:nvPr>
        </p:nvGraphicFramePr>
        <p:xfrm>
          <a:off x="2735527" y="1937241"/>
          <a:ext cx="3676261" cy="12223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6390">
                  <a:extLst>
                    <a:ext uri="{9D8B030D-6E8A-4147-A177-3AD203B41FA5}">
                      <a16:colId xmlns:a16="http://schemas.microsoft.com/office/drawing/2014/main" val="4097590607"/>
                    </a:ext>
                  </a:extLst>
                </a:gridCol>
                <a:gridCol w="1123748">
                  <a:extLst>
                    <a:ext uri="{9D8B030D-6E8A-4147-A177-3AD203B41FA5}">
                      <a16:colId xmlns:a16="http://schemas.microsoft.com/office/drawing/2014/main" val="3487519044"/>
                    </a:ext>
                  </a:extLst>
                </a:gridCol>
                <a:gridCol w="1236123">
                  <a:extLst>
                    <a:ext uri="{9D8B030D-6E8A-4147-A177-3AD203B41FA5}">
                      <a16:colId xmlns:a16="http://schemas.microsoft.com/office/drawing/2014/main" val="2051495544"/>
                    </a:ext>
                  </a:extLst>
                </a:gridCol>
              </a:tblGrid>
              <a:tr h="30557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Marital Status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u="none" strike="noStrike" dirty="0">
                          <a:effectLst/>
                        </a:rPr>
                        <a:t> No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28861629"/>
                  </a:ext>
                </a:extLst>
              </a:tr>
              <a:tr h="3055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Hypertension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31641816"/>
                  </a:ext>
                </a:extLst>
              </a:tr>
              <a:tr h="3055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Heart Disease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6382807"/>
                  </a:ext>
                </a:extLst>
              </a:tr>
              <a:tr h="3055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Stroke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49361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556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A29-FA1D-4745-A17B-47380FA5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529966"/>
            <a:ext cx="10515600" cy="1034467"/>
          </a:xfrm>
        </p:spPr>
        <p:txBody>
          <a:bodyPr>
            <a:normAutofit/>
          </a:bodyPr>
          <a:lstStyle/>
          <a:p>
            <a:r>
              <a:rPr lang="en-US" sz="4800" b="1" dirty="0"/>
              <a:t>Conclusion: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2D739-E945-4830-9CDA-A93E5D344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520693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There are more females than males among the surveyed population, comprising 58%.</a:t>
            </a:r>
          </a:p>
          <a:p>
            <a:r>
              <a:rPr lang="en-US" sz="1800" dirty="0"/>
              <a:t>Most of the people never smoked, about 37%.</a:t>
            </a:r>
          </a:p>
          <a:p>
            <a:r>
              <a:rPr lang="en-US" sz="1800" dirty="0"/>
              <a:t>People having private jobs have more hypertension, than any other work type.</a:t>
            </a:r>
          </a:p>
          <a:p>
            <a:r>
              <a:rPr lang="en-US" sz="1800" dirty="0"/>
              <a:t>If we create age group with interval of 10, 70-80 age group have the highest number of hypertension &amp; heart disease patients.</a:t>
            </a:r>
          </a:p>
          <a:p>
            <a:r>
              <a:rPr lang="en-US" sz="1800" dirty="0"/>
              <a:t>Married people have more hypertension than unmarried.</a:t>
            </a:r>
          </a:p>
          <a:p>
            <a:r>
              <a:rPr lang="en-US" sz="1800" dirty="0"/>
              <a:t>On the basis of gender, males have more heart problems while females have more hypertension &amp; stroke problem.</a:t>
            </a:r>
          </a:p>
          <a:p>
            <a:r>
              <a:rPr lang="en-US" sz="1800" dirty="0"/>
              <a:t>People living in urban area have more heart disease than people living in rural area.</a:t>
            </a:r>
          </a:p>
          <a:p>
            <a:r>
              <a:rPr lang="en-US" sz="1800" dirty="0"/>
              <a:t>Maximum people having stroke have BMI range 20-30.</a:t>
            </a:r>
          </a:p>
          <a:p>
            <a:r>
              <a:rPr lang="en-US" sz="1800" dirty="0"/>
              <a:t>Unmarried people are much healthy compared to married people.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			</a:t>
            </a:r>
            <a:r>
              <a:rPr lang="en-US" sz="1600" b="1" dirty="0">
                <a:solidFill>
                  <a:srgbClr val="C00000"/>
                </a:solidFill>
              </a:rPr>
              <a:t>Useful link:      							https://drive.google.com/drive/folders/1vmZHsgXLzOLqdzPvns1IvCwtl7WmKi_r?usp=sharing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624984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125</TotalTime>
  <Words>1074</Words>
  <Application>Microsoft Office PowerPoint</Application>
  <PresentationFormat>Widescreen</PresentationFormat>
  <Paragraphs>254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Healthcare Data Analysis</vt:lpstr>
      <vt:lpstr>    Data Set</vt:lpstr>
      <vt:lpstr>Analytical Problems</vt:lpstr>
      <vt:lpstr>Basic Analysis</vt:lpstr>
      <vt:lpstr>PowerPoint Presentation</vt:lpstr>
      <vt:lpstr>PowerPoint Presentation</vt:lpstr>
      <vt:lpstr>PowerPoint Presentation</vt:lpstr>
      <vt:lpstr>PowerPoint Presentation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Data Analysis</dc:title>
  <dc:creator>Jay</dc:creator>
  <cp:lastModifiedBy>Jay</cp:lastModifiedBy>
  <cp:revision>19</cp:revision>
  <dcterms:created xsi:type="dcterms:W3CDTF">2021-05-18T03:52:40Z</dcterms:created>
  <dcterms:modified xsi:type="dcterms:W3CDTF">2021-05-20T08:11:16Z</dcterms:modified>
</cp:coreProperties>
</file>