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9" r:id="rId3"/>
    <p:sldId id="257" r:id="rId4"/>
    <p:sldId id="266" r:id="rId5"/>
    <p:sldId id="267" r:id="rId6"/>
    <p:sldId id="268" r:id="rId7"/>
    <p:sldId id="269" r:id="rId8"/>
    <p:sldId id="27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3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36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7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1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30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00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4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8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8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0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45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00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88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1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E758-49C7-4BB7-B795-4BF27191809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58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hank-you-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mZHsgXLzOLqdzPvns1IvCwtl7WmKi_r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12DC-A1F3-4151-858A-42781241E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1122363"/>
            <a:ext cx="10126825" cy="2387600"/>
          </a:xfrm>
        </p:spPr>
        <p:txBody>
          <a:bodyPr>
            <a:normAutofit/>
          </a:bodyPr>
          <a:lstStyle/>
          <a:p>
            <a:r>
              <a:rPr lang="en-US" sz="7200" dirty="0"/>
              <a:t>Superstore Data Analysis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C690E-D38C-40E4-9FC4-DCF7B120C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5176" y="4637736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Presented by:</a:t>
            </a:r>
          </a:p>
          <a:p>
            <a:pPr algn="r"/>
            <a:r>
              <a:rPr lang="en-US" dirty="0"/>
              <a:t>Jay Kumar Rajput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43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BBC73-43CE-4442-ABD1-0A7600B9A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97709" y="1178560"/>
            <a:ext cx="8433227" cy="4500880"/>
          </a:xfrm>
        </p:spPr>
      </p:pic>
    </p:spTree>
    <p:extLst>
      <p:ext uri="{BB962C8B-B14F-4D97-AF65-F5344CB8AC3E}">
        <p14:creationId xmlns:p14="http://schemas.microsoft.com/office/powerpoint/2010/main" val="114239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9E21-BDD8-429F-B522-AB979762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765"/>
          </a:xfrm>
        </p:spPr>
        <p:txBody>
          <a:bodyPr/>
          <a:lstStyle/>
          <a:p>
            <a:r>
              <a:rPr lang="en-US" sz="4800" b="1" dirty="0"/>
              <a:t>    Data Set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35EB-7A07-459E-81F0-6D2F8713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65" y="1520890"/>
            <a:ext cx="10515600" cy="4656073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US" sz="2600" b="1" i="0" dirty="0">
                <a:effectLst/>
              </a:rPr>
              <a:t>Attributes:</a:t>
            </a: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Shipmode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First class, same day, second class, standard class.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Sales- sales amount.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Quantity- amount of product sold.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Discount- discount provided on product.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Profit- profit amount generated from product.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Segment- consumer, corporate, home office.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Region- central, east, south, west.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State- name of state.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Category- furniture, office supplies, technology.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Subcategory- different subcategory divided among each category.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orderdate_day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orderdate_weekday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orderdate_month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orderdate_year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shipdate_day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shipdate_weekday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shipdate_month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shipdate_year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Preparationtime</a:t>
            </a:r>
            <a:endParaRPr lang="en-US" sz="2600" b="1" i="0" dirty="0">
              <a:effectLst/>
            </a:endParaRPr>
          </a:p>
          <a:p>
            <a:pPr marL="0" indent="0" algn="l" fontAlgn="base">
              <a:buNone/>
            </a:pPr>
            <a:endParaRPr lang="en-US" sz="2600" b="1" i="0" dirty="0">
              <a:effectLst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8F1DC-20FE-4E3B-BC0E-BD9464973ACF}"/>
              </a:ext>
            </a:extLst>
          </p:cNvPr>
          <p:cNvSpPr txBox="1"/>
          <p:nvPr/>
        </p:nvSpPr>
        <p:spPr>
          <a:xfrm>
            <a:off x="8873413" y="6270171"/>
            <a:ext cx="311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Kaggle.com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74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CDBE-8FE5-4ACD-9438-4B4C724D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965" y="509168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Analytical Problems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F781-35EA-4CF1-83A4-A8742C07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965" y="1769977"/>
            <a:ext cx="8915400" cy="377762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 discount, profit &amp; sales on a map, which state has highest value?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Amongst different regions show discount, profit &amp; sales data. Which region has lowest value?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the trend in discount, profit &amp; sales with order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categories and sub categories along discount, profit &amp; sales.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Which shipment mode do customers prefer? Show along side shipping time.</a:t>
            </a:r>
          </a:p>
        </p:txBody>
      </p:sp>
    </p:spTree>
    <p:extLst>
      <p:ext uri="{BB962C8B-B14F-4D97-AF65-F5344CB8AC3E}">
        <p14:creationId xmlns:p14="http://schemas.microsoft.com/office/powerpoint/2010/main" val="130434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8D17-610A-4C2C-BF09-264D8D96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824" y="484150"/>
            <a:ext cx="8911687" cy="1280890"/>
          </a:xfrm>
        </p:spPr>
        <p:txBody>
          <a:bodyPr/>
          <a:lstStyle/>
          <a:p>
            <a:r>
              <a:rPr lang="en-US" sz="4800" b="1" dirty="0"/>
              <a:t>Problem</a:t>
            </a:r>
            <a:r>
              <a:rPr lang="en-US" b="1" dirty="0"/>
              <a:t> </a:t>
            </a:r>
            <a:r>
              <a:rPr lang="en-US" sz="4800" b="1" dirty="0"/>
              <a:t>analysis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92FE-29F5-4804-B149-9C62E275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79" y="1574059"/>
            <a:ext cx="8915400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Discount – Texas provided highest discount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FF571-9F4E-4F54-8588-85FEC69C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9" y="2009345"/>
            <a:ext cx="4706278" cy="2484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B7E1D9-43DB-4A59-889C-5FAF1A35C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43" y="2009344"/>
            <a:ext cx="4818248" cy="2484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803A33-8206-4559-84B9-F40B166DDA96}"/>
              </a:ext>
            </a:extLst>
          </p:cNvPr>
          <p:cNvSpPr txBox="1"/>
          <p:nvPr/>
        </p:nvSpPr>
        <p:spPr>
          <a:xfrm>
            <a:off x="6578115" y="1540189"/>
            <a:ext cx="470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– California has highest profit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92866-A0C4-437B-AB4F-BE903CA9091D}"/>
              </a:ext>
            </a:extLst>
          </p:cNvPr>
          <p:cNvSpPr txBox="1"/>
          <p:nvPr/>
        </p:nvSpPr>
        <p:spPr>
          <a:xfrm>
            <a:off x="1390261" y="5430416"/>
            <a:ext cx="279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– California has highest sales.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F45808-F58E-4AF1-A1ED-A31A0C60A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78" y="4555963"/>
            <a:ext cx="3997532" cy="214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4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5CB4-FF46-42E6-95B7-613DE44B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744893"/>
            <a:ext cx="8915400" cy="5368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Discount- South region have given lowest discount.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E127E-85AE-48E7-8179-A3F7C7B79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18" y="1187810"/>
            <a:ext cx="5243014" cy="127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8A244-A8EE-4E3C-8E07-E2102C7615DE}"/>
              </a:ext>
            </a:extLst>
          </p:cNvPr>
          <p:cNvSpPr txBox="1"/>
          <p:nvPr/>
        </p:nvSpPr>
        <p:spPr>
          <a:xfrm>
            <a:off x="1638300" y="2667663"/>
            <a:ext cx="641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– Central region have lowest profit.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16A7E2-EDF9-4FF3-A82D-DD405870C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18" y="4810905"/>
            <a:ext cx="5303980" cy="1287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1E76F5-4EDD-49B3-9B18-4197AEC6267C}"/>
              </a:ext>
            </a:extLst>
          </p:cNvPr>
          <p:cNvSpPr txBox="1"/>
          <p:nvPr/>
        </p:nvSpPr>
        <p:spPr>
          <a:xfrm>
            <a:off x="1763486" y="4383230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– South region have lowest sales.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D6DC74-D1F7-4EFA-BD5E-9F6103B00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18" y="3109647"/>
            <a:ext cx="5517358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2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589D-960F-4F28-B268-CE6BA4A9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84597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Order month vs Discount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80BE9-5EC8-4DF5-9EE0-C2C6B98E8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48" y="1309004"/>
            <a:ext cx="3282542" cy="2012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0D144-7D24-4BAA-BE11-44B0CBD58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06" y="1309004"/>
            <a:ext cx="3282542" cy="2123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592A5-1FB5-42D3-B67D-6BCD5670E57D}"/>
              </a:ext>
            </a:extLst>
          </p:cNvPr>
          <p:cNvSpPr txBox="1"/>
          <p:nvPr/>
        </p:nvSpPr>
        <p:spPr>
          <a:xfrm>
            <a:off x="7341606" y="681135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month vs Profit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0A8822-87B5-4F57-AC2C-87DA4DC54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75" y="4456937"/>
            <a:ext cx="3282542" cy="21841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6E33FA-BDC1-4032-AD6B-AC08CBEA0107}"/>
              </a:ext>
            </a:extLst>
          </p:cNvPr>
          <p:cNvSpPr txBox="1"/>
          <p:nvPr/>
        </p:nvSpPr>
        <p:spPr>
          <a:xfrm>
            <a:off x="4291475" y="3776428"/>
            <a:ext cx="41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Ordre month vs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11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8904-7D4C-43C5-BFED-5EE1B6AC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762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Discount														Sales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8E4EB-3FAC-488E-9ABA-65A9044B2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4" y="1260040"/>
            <a:ext cx="4739951" cy="2781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D1A642-DA46-440E-B22D-9E3BFC422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64" y="4056350"/>
            <a:ext cx="4898571" cy="2567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E2750-B764-49C1-986E-D861CE8F3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79" y="1260040"/>
            <a:ext cx="5243014" cy="27815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D0EBC5-54BB-4DD4-BFDE-04B6B17C88B9}"/>
              </a:ext>
            </a:extLst>
          </p:cNvPr>
          <p:cNvSpPr txBox="1"/>
          <p:nvPr/>
        </p:nvSpPr>
        <p:spPr>
          <a:xfrm>
            <a:off x="2276669" y="5318449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94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CABB-9001-423C-A3CA-851E2E2A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763" y="84597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Shipping month vs shipping mode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E1239-F292-4132-8266-EF12FC311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"/>
          <a:stretch/>
        </p:blipFill>
        <p:spPr>
          <a:xfrm>
            <a:off x="1278294" y="1458563"/>
            <a:ext cx="5334023" cy="3598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E54E1-083C-4B50-8BD7-AA5A7755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83" y="1458563"/>
            <a:ext cx="5125593" cy="3434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62EED5-6A59-4CF1-9D87-0D83B6BEA4D7}"/>
              </a:ext>
            </a:extLst>
          </p:cNvPr>
          <p:cNvSpPr txBox="1"/>
          <p:nvPr/>
        </p:nvSpPr>
        <p:spPr>
          <a:xfrm>
            <a:off x="8080310" y="5477069"/>
            <a:ext cx="389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Shipping year vs shipping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77B2E-1C6A-471B-9B71-19D3C059B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13" y="5385351"/>
            <a:ext cx="1478408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8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A29-FA1D-4745-A17B-47380FA5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29966"/>
            <a:ext cx="10515600" cy="1034467"/>
          </a:xfrm>
        </p:spPr>
        <p:txBody>
          <a:bodyPr>
            <a:normAutofit/>
          </a:bodyPr>
          <a:lstStyle/>
          <a:p>
            <a:r>
              <a:rPr lang="en-US" sz="4800" b="1" dirty="0"/>
              <a:t>Conclusion: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D739-E945-4830-9CDA-A93E5D34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33"/>
            <a:ext cx="10515600" cy="5520693"/>
          </a:xfrm>
        </p:spPr>
        <p:txBody>
          <a:bodyPr>
            <a:normAutofit/>
          </a:bodyPr>
          <a:lstStyle/>
          <a:p>
            <a:r>
              <a:rPr lang="en-US" dirty="0"/>
              <a:t>Texas has given highest discounts, California has given the highest profit and sales also.</a:t>
            </a:r>
          </a:p>
          <a:p>
            <a:r>
              <a:rPr lang="en-IN" sz="1800" dirty="0"/>
              <a:t>South region have given lowest discount, Central region have earned lowest profit and South region have lowest sales.</a:t>
            </a:r>
          </a:p>
          <a:p>
            <a:r>
              <a:rPr lang="en-IN" sz="1800" dirty="0"/>
              <a:t>Based on order date more discounts are offered in last 4 months, so the profit and sales are high in these months.</a:t>
            </a:r>
          </a:p>
          <a:p>
            <a:r>
              <a:rPr lang="en-IN" dirty="0"/>
              <a:t>Highest discount is given on Binders(office category), accessories of technology, chairs and phones have high sales, accessories have given the highest profit.</a:t>
            </a:r>
          </a:p>
          <a:p>
            <a:r>
              <a:rPr lang="en-IN" sz="1800" dirty="0"/>
              <a:t>Mostly people prefer standard class </a:t>
            </a:r>
            <a:r>
              <a:rPr lang="en-IN" sz="1800" dirty="0" err="1"/>
              <a:t>shipmode</a:t>
            </a:r>
            <a:r>
              <a:rPr lang="en-IN" sz="1800" dirty="0"/>
              <a:t> and least prefer same day.</a:t>
            </a:r>
          </a:p>
          <a:p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DC3EE-1D91-4B6B-9CEC-6E16293DB800}"/>
              </a:ext>
            </a:extLst>
          </p:cNvPr>
          <p:cNvSpPr txBox="1"/>
          <p:nvPr/>
        </p:nvSpPr>
        <p:spPr>
          <a:xfrm>
            <a:off x="1677971" y="5910606"/>
            <a:ext cx="51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Useful link: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link to drive.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984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</TotalTime>
  <Words>392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Superstore Data Analysis</vt:lpstr>
      <vt:lpstr>    Data Set</vt:lpstr>
      <vt:lpstr>Analytical Problems</vt:lpstr>
      <vt:lpstr>Problem analysis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 Analysis</dc:title>
  <dc:creator>Jay</dc:creator>
  <cp:lastModifiedBy>Jay</cp:lastModifiedBy>
  <cp:revision>34</cp:revision>
  <dcterms:created xsi:type="dcterms:W3CDTF">2021-05-18T03:52:40Z</dcterms:created>
  <dcterms:modified xsi:type="dcterms:W3CDTF">2021-05-30T07:13:13Z</dcterms:modified>
</cp:coreProperties>
</file>