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93" r:id="rId2"/>
    <p:sldId id="277" r:id="rId3"/>
    <p:sldId id="292" r:id="rId4"/>
    <p:sldId id="287" r:id="rId5"/>
    <p:sldId id="288" r:id="rId6"/>
    <p:sldId id="291" r:id="rId7"/>
    <p:sldId id="278" r:id="rId8"/>
    <p:sldId id="279" r:id="rId9"/>
    <p:sldId id="285" r:id="rId10"/>
    <p:sldId id="286" r:id="rId11"/>
    <p:sldId id="289" r:id="rId12"/>
    <p:sldId id="276" r:id="rId13"/>
    <p:sldId id="28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  <a:srgbClr val="009999"/>
    <a:srgbClr val="00FF00"/>
    <a:srgbClr val="FF9966"/>
    <a:srgbClr val="FF9933"/>
    <a:srgbClr val="E2F2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88" autoAdjust="0"/>
    <p:restoredTop sz="86391" autoAdjust="0"/>
  </p:normalViewPr>
  <p:slideViewPr>
    <p:cSldViewPr>
      <p:cViewPr varScale="1">
        <p:scale>
          <a:sx n="74" d="100"/>
          <a:sy n="74" d="100"/>
        </p:scale>
        <p:origin x="-101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95BEC-1904-4796-8A29-CA7C57AE85D8}" type="datetimeFigureOut">
              <a:rPr lang="en-US" smtClean="0"/>
              <a:t>8/5/2012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B7208-DA38-4919-A3A6-9763043DF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59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FE94471-56DE-4B7A-8A77-482ADD72EDB5}" type="slidenum">
              <a:rPr lang="en-US"/>
              <a:pPr/>
              <a:t>2</a:t>
            </a:fld>
            <a:endParaRPr lang="en-US"/>
          </a:p>
        </p:txBody>
      </p:sp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FE94471-56DE-4B7A-8A77-482ADD72EDB5}" type="slidenum">
              <a:rPr lang="en-US"/>
              <a:pPr/>
              <a:t>4</a:t>
            </a:fld>
            <a:endParaRPr lang="en-US"/>
          </a:p>
        </p:txBody>
      </p:sp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FE94471-56DE-4B7A-8A77-482ADD72EDB5}" type="slidenum">
              <a:rPr lang="en-US"/>
              <a:pPr/>
              <a:t>5</a:t>
            </a:fld>
            <a:endParaRPr lang="en-US"/>
          </a:p>
        </p:txBody>
      </p:sp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85D88B9-D621-4523-B846-73BE24364E73}" type="slidenum">
              <a:rPr lang="en-US"/>
              <a:pPr/>
              <a:t>7</a:t>
            </a:fld>
            <a:endParaRPr lang="en-US"/>
          </a:p>
        </p:txBody>
      </p:sp>
      <p:sp>
        <p:nvSpPr>
          <p:cNvPr id="174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4E9C50E-D027-4CF7-8840-09C941E7FF25}" type="slidenum">
              <a:rPr lang="en-US"/>
              <a:pPr/>
              <a:t>8</a:t>
            </a:fld>
            <a:endParaRPr lang="en-US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938B6F0-CF6A-4693-945E-8118755EE8FA}" type="slidenum">
              <a:rPr lang="en-US"/>
              <a:pPr/>
              <a:t>9</a:t>
            </a:fld>
            <a:endParaRPr lang="en-US"/>
          </a:p>
        </p:txBody>
      </p:sp>
      <p:sp>
        <p:nvSpPr>
          <p:cNvPr id="245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520EF9F-096F-40B0-AEFB-9F54BBB4A8BF}" type="slidenum">
              <a:rPr lang="en-US"/>
              <a:pPr/>
              <a:t>13</a:t>
            </a:fld>
            <a:endParaRPr lang="en-US"/>
          </a:p>
        </p:txBody>
      </p:sp>
      <p:sp>
        <p:nvSpPr>
          <p:cNvPr id="215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EFE286-616F-4E21-AE6F-67254B0DA874}" type="datetimeFigureOut">
              <a:rPr lang="en-US" smtClean="0"/>
              <a:t>8/5/2012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29EECA-FDA3-4DB5-BCC2-7C5006E82F41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EFE286-616F-4E21-AE6F-67254B0DA874}" type="datetimeFigureOut">
              <a:rPr lang="en-US" smtClean="0"/>
              <a:t>8/5/2012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29EECA-FDA3-4DB5-BCC2-7C5006E82F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EFE286-616F-4E21-AE6F-67254B0DA874}" type="datetimeFigureOut">
              <a:rPr lang="en-US" smtClean="0"/>
              <a:t>8/5/2012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29EECA-FDA3-4DB5-BCC2-7C5006E82F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346DE0-52F4-4CBD-9C03-CA5FA9CB43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78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534400" cy="630936"/>
          </a:xfrm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153400" cy="5060160"/>
          </a:xfrm>
        </p:spPr>
        <p:txBody>
          <a:bodyPr/>
          <a:lstStyle>
            <a:lvl2pPr marL="912114" indent="-457200">
              <a:buClr>
                <a:schemeClr val="tx1"/>
              </a:buClr>
              <a:buFont typeface="Wingdings" pitchFamily="2" charset="2"/>
              <a:buChar char="§"/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416675"/>
            <a:ext cx="30480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29EECA-FDA3-4DB5-BCC2-7C5006E82F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EFE286-616F-4E21-AE6F-67254B0DA874}" type="datetimeFigureOut">
              <a:rPr lang="en-US" smtClean="0"/>
              <a:t>8/5/2012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29EECA-FDA3-4DB5-BCC2-7C5006E82F4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EFE286-616F-4E21-AE6F-67254B0DA874}" type="datetimeFigureOut">
              <a:rPr lang="en-US" smtClean="0"/>
              <a:t>8/5/2012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29EECA-FDA3-4DB5-BCC2-7C5006E82F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EFE286-616F-4E21-AE6F-67254B0DA874}" type="datetimeFigureOut">
              <a:rPr lang="en-US" smtClean="0"/>
              <a:t>8/5/2012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29EECA-FDA3-4DB5-BCC2-7C5006E82F4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EFE286-616F-4E21-AE6F-67254B0DA874}" type="datetimeFigureOut">
              <a:rPr lang="en-US" smtClean="0"/>
              <a:t>8/5/2012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29EECA-FDA3-4DB5-BCC2-7C5006E82F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EFE286-616F-4E21-AE6F-67254B0DA874}" type="datetimeFigureOut">
              <a:rPr lang="en-US" smtClean="0"/>
              <a:t>8/5/2012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29EECA-FDA3-4DB5-BCC2-7C5006E82F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EFE286-616F-4E21-AE6F-67254B0DA874}" type="datetimeFigureOut">
              <a:rPr lang="en-US" smtClean="0"/>
              <a:t>8/5/2012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29EECA-FDA3-4DB5-BCC2-7C5006E82F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72EFE286-616F-4E21-AE6F-67254B0DA874}" type="datetimeFigureOut">
              <a:rPr lang="en-US" smtClean="0"/>
              <a:t>8/5/2012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8029EECA-FDA3-4DB5-BCC2-7C5006E82F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2EFE286-616F-4E21-AE6F-67254B0DA874}" type="datetimeFigureOut">
              <a:rPr lang="en-US" smtClean="0"/>
              <a:t>8/5/2012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8029EECA-FDA3-4DB5-BCC2-7C5006E82F4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://xkcd.com/977/" TargetMode="Externa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304800"/>
            <a:ext cx="8534400" cy="630936"/>
          </a:xfrm>
        </p:spPr>
        <p:txBody>
          <a:bodyPr/>
          <a:lstStyle/>
          <a:p>
            <a:r>
              <a:rPr lang="en-US" sz="6600" dirty="0" smtClean="0"/>
              <a:t>part 3:</a:t>
            </a:r>
            <a:br>
              <a:rPr lang="en-US" sz="6600" dirty="0" smtClean="0"/>
            </a:br>
            <a:r>
              <a:rPr lang="en-US" sz="3600" i="1" dirty="0" smtClean="0"/>
              <a:t>simple application example</a:t>
            </a:r>
            <a:endParaRPr lang="en-US" sz="6600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3000" y="2331240"/>
            <a:ext cx="7010400" cy="3459960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data sources</a:t>
            </a:r>
          </a:p>
          <a:p>
            <a:r>
              <a:rPr lang="en-US" sz="3200" dirty="0" smtClean="0"/>
              <a:t>data wrangling</a:t>
            </a:r>
          </a:p>
          <a:p>
            <a:pPr lvl="1"/>
            <a:r>
              <a:rPr lang="en-US" sz="2800" dirty="0" smtClean="0"/>
              <a:t>gridded data</a:t>
            </a:r>
          </a:p>
          <a:p>
            <a:pPr lvl="1"/>
            <a:r>
              <a:rPr lang="en-US" sz="2800" dirty="0" smtClean="0"/>
              <a:t>tabular data</a:t>
            </a:r>
          </a:p>
          <a:p>
            <a:r>
              <a:rPr lang="en-US" sz="3200" dirty="0" smtClean="0"/>
              <a:t>other considerations:</a:t>
            </a:r>
          </a:p>
          <a:p>
            <a:pPr lvl="1"/>
            <a:r>
              <a:rPr lang="en-US" sz="2800" dirty="0" smtClean="0"/>
              <a:t>grid cell resolution</a:t>
            </a:r>
          </a:p>
          <a:p>
            <a:pPr lvl="1"/>
            <a:r>
              <a:rPr lang="en-US" sz="2800" dirty="0" smtClean="0"/>
              <a:t>representation of land use and soils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52727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19574"/>
            <a:ext cx="3142452" cy="3142452"/>
          </a:xfrm>
          <a:solidFill>
            <a:schemeClr val="tx1"/>
          </a:solidFill>
          <a:ln>
            <a:solidFill>
              <a:schemeClr val="bg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242" y="2238592"/>
            <a:ext cx="3285371" cy="328537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429" y="3496429"/>
            <a:ext cx="3285371" cy="328537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066800" y="1066800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 x 30 cells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0" y="2297668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x 60 cells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00800" y="3543837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120 x 120 cells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6659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Coarse (30-cell by 30-cell) flow direction grid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857" y="968510"/>
            <a:ext cx="7449146" cy="5737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862884"/>
              </p:ext>
            </p:extLst>
          </p:nvPr>
        </p:nvGraphicFramePr>
        <p:xfrm>
          <a:off x="1143000" y="1549401"/>
          <a:ext cx="1524000" cy="1346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32</a:t>
                      </a:r>
                      <a:endParaRPr lang="en-US" sz="1200" dirty="0"/>
                    </a:p>
                  </a:txBody>
                  <a:tcPr anchor="ctr"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64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128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16</a:t>
                      </a:r>
                      <a:endParaRPr lang="en-US" sz="1200" dirty="0"/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>
                    <a:solidFill>
                      <a:srgbClr val="FF9966"/>
                    </a:solidFill>
                  </a:tcPr>
                </a:tc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anchor="ctr">
                    <a:solidFill>
                      <a:srgbClr val="FF993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3451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895475"/>
            <a:ext cx="2952750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66700"/>
            <a:ext cx="3248025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2389910" cy="2571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>
            <a:hlinkClick r:id="rId5"/>
          </p:cNvPr>
          <p:cNvSpPr/>
          <p:nvPr/>
        </p:nvSpPr>
        <p:spPr>
          <a:xfrm>
            <a:off x="6266174" y="6336268"/>
            <a:ext cx="2725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http://xkcd.com/977/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08843" y="6336268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Source:</a:t>
            </a:r>
            <a:endParaRPr lang="en-US" i="1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495" y="3548495"/>
            <a:ext cx="2623705" cy="2242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409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40506"/>
            <a:ext cx="8228160" cy="473809"/>
          </a:xfrm>
          <a:ln/>
        </p:spPr>
        <p:txBody>
          <a:bodyPr lIns="82945" tIns="28802" rIns="82945" bIns="41473"/>
          <a:lstStyle/>
          <a:p>
            <a:r>
              <a:rPr lang="en-US" dirty="0" smtClean="0"/>
              <a:t>Projections and horizontal </a:t>
            </a:r>
            <a:r>
              <a:rPr lang="en-US" dirty="0" err="1" smtClean="0"/>
              <a:t>datums</a:t>
            </a:r>
            <a:r>
              <a:rPr lang="en-US" dirty="0" smtClean="0"/>
              <a:t> for the gridded data in this example</a:t>
            </a:r>
            <a:endParaRPr lang="en-US" dirty="0"/>
          </a:p>
        </p:txBody>
      </p:sp>
      <p:graphicFrame>
        <p:nvGraphicFramePr>
          <p:cNvPr id="8194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599441"/>
              </p:ext>
            </p:extLst>
          </p:nvPr>
        </p:nvGraphicFramePr>
        <p:xfrm>
          <a:off x="685081" y="1985329"/>
          <a:ext cx="7696919" cy="3569886"/>
        </p:xfrm>
        <a:graphic>
          <a:graphicData uri="http://schemas.openxmlformats.org/drawingml/2006/table">
            <a:tbl>
              <a:tblPr/>
              <a:tblGrid>
                <a:gridCol w="1539108"/>
                <a:gridCol w="1539108"/>
                <a:gridCol w="1540487"/>
                <a:gridCol w="1539108"/>
                <a:gridCol w="1539108"/>
              </a:tblGrid>
              <a:tr h="46082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Data Type</a:t>
                      </a:r>
                    </a:p>
                  </a:txBody>
                  <a:tcPr marL="81638" marR="81638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Projection</a:t>
                      </a:r>
                    </a:p>
                  </a:txBody>
                  <a:tcPr marL="81638" marR="81638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Datum</a:t>
                      </a:r>
                    </a:p>
                  </a:txBody>
                  <a:tcPr marL="81638" marR="81638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Provider</a:t>
                      </a:r>
                    </a:p>
                  </a:txBody>
                  <a:tcPr marL="81638" marR="81638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Used for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81638" marR="81638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</a:tr>
              <a:tr h="110575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Elevation</a:t>
                      </a:r>
                    </a:p>
                  </a:txBody>
                  <a:tcPr marL="81638" marR="81638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State Plane, Ohio North (feet)</a:t>
                      </a:r>
                    </a:p>
                  </a:txBody>
                  <a:tcPr marL="81638" marR="81638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NAD 1983</a:t>
                      </a:r>
                    </a:p>
                  </a:txBody>
                  <a:tcPr marL="81638" marR="81638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Ohio Statewide Imagery Program</a:t>
                      </a:r>
                    </a:p>
                  </a:txBody>
                  <a:tcPr marL="81638" marR="81638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Flow direction grid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81638" marR="81638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78329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Soils</a:t>
                      </a:r>
                    </a:p>
                  </a:txBody>
                  <a:tcPr marL="81638" marR="81638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UTM Zone 17N (meters)</a:t>
                      </a:r>
                    </a:p>
                  </a:txBody>
                  <a:tcPr marL="81638" marR="81638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NAD 1983</a:t>
                      </a:r>
                    </a:p>
                  </a:txBody>
                  <a:tcPr marL="81638" marR="81638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USDA Soil Data Mart</a:t>
                      </a:r>
                    </a:p>
                  </a:txBody>
                  <a:tcPr marL="81638" marR="81638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Available water content (AWC) and hydrologic soils group grids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81638" marR="81638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770191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Land Use / Land Cover</a:t>
                      </a:r>
                    </a:p>
                  </a:txBody>
                  <a:tcPr marL="81638" marR="81638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Albers Equal Area (meters)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81638" marR="81638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NAD 1983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81638" marR="81638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USGS Seamless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81638" marR="81638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Land use grid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81638" marR="81638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013504" y="6412468"/>
            <a:ext cx="2549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 see R examples 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9367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40506"/>
            <a:ext cx="8228160" cy="473809"/>
          </a:xfrm>
          <a:ln/>
        </p:spPr>
        <p:txBody>
          <a:bodyPr lIns="82945" tIns="28802" rIns="82945" bIns="41473"/>
          <a:lstStyle/>
          <a:p>
            <a:r>
              <a:rPr lang="en-US" dirty="0"/>
              <a:t>C</a:t>
            </a:r>
            <a:r>
              <a:rPr lang="en-US" dirty="0" smtClean="0"/>
              <a:t>hallenge</a:t>
            </a:r>
            <a:r>
              <a:rPr lang="en-US" dirty="0" smtClean="0"/>
              <a:t>: create project files from scratch for this class…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614" y="1447800"/>
            <a:ext cx="6971386" cy="500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54671" y="6488668"/>
            <a:ext cx="7298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North Appalachian Experimental Watershed, Coshocton, Ohio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13044" y="4050268"/>
            <a:ext cx="334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Instrumented watersheds!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796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534400" cy="1371600"/>
          </a:xfrm>
        </p:spPr>
        <p:txBody>
          <a:bodyPr/>
          <a:lstStyle/>
          <a:p>
            <a:r>
              <a:rPr lang="en-US" dirty="0" smtClean="0"/>
              <a:t>Data requirements for a </a:t>
            </a:r>
            <a:br>
              <a:rPr lang="en-US" dirty="0" smtClean="0"/>
            </a:br>
            <a:r>
              <a:rPr lang="en-US" dirty="0" smtClean="0"/>
              <a:t>basic </a:t>
            </a:r>
            <a:r>
              <a:rPr lang="en-US" dirty="0" err="1" smtClean="0"/>
              <a:t>swb</a:t>
            </a:r>
            <a:r>
              <a:rPr lang="en-US" dirty="0" smtClean="0"/>
              <a:t> application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15236"/>
            <a:ext cx="7376160" cy="4809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90800" y="5867400"/>
            <a:ext cx="5670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solidFill>
                  <a:srgbClr val="FF0000"/>
                </a:solidFill>
              </a:rPr>
              <a:t>(Standard </a:t>
            </a:r>
            <a:r>
              <a:rPr lang="en-US" sz="1200" b="1" i="1" dirty="0" err="1" smtClean="0">
                <a:solidFill>
                  <a:srgbClr val="FF0000"/>
                </a:solidFill>
              </a:rPr>
              <a:t>Thornthwaite</a:t>
            </a:r>
            <a:r>
              <a:rPr lang="en-US" sz="1200" b="1" i="1" dirty="0" smtClean="0">
                <a:solidFill>
                  <a:srgbClr val="FF0000"/>
                </a:solidFill>
              </a:rPr>
              <a:t>-Mather soil-moisture retention tables)</a:t>
            </a:r>
            <a:endParaRPr lang="en-US" sz="12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568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60" b="6423"/>
          <a:stretch/>
        </p:blipFill>
        <p:spPr bwMode="auto">
          <a:xfrm>
            <a:off x="1219200" y="1437990"/>
            <a:ext cx="6635520" cy="494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40506"/>
            <a:ext cx="8228160" cy="473809"/>
          </a:xfrm>
          <a:ln/>
        </p:spPr>
        <p:txBody>
          <a:bodyPr lIns="82945" tIns="28802" rIns="82945" bIns="41473"/>
          <a:lstStyle/>
          <a:p>
            <a:r>
              <a:rPr lang="en-US" dirty="0" smtClean="0"/>
              <a:t>Location of experimental watershed 127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0555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40506"/>
            <a:ext cx="8228160" cy="1054894"/>
          </a:xfrm>
          <a:ln/>
        </p:spPr>
        <p:txBody>
          <a:bodyPr lIns="82945" tIns="28802" rIns="82945" bIns="41473"/>
          <a:lstStyle/>
          <a:p>
            <a:r>
              <a:rPr lang="en-US" dirty="0" smtClean="0"/>
              <a:t>Weighing </a:t>
            </a:r>
            <a:r>
              <a:rPr lang="en-US" dirty="0" err="1" smtClean="0"/>
              <a:t>lysimeter</a:t>
            </a:r>
            <a:r>
              <a:rPr lang="en-US" dirty="0" smtClean="0"/>
              <a:t> at the </a:t>
            </a:r>
            <a:r>
              <a:rPr lang="en-US" sz="1800" dirty="0" smtClean="0"/>
              <a:t>(former)</a:t>
            </a:r>
            <a:r>
              <a:rPr lang="en-US" dirty="0" smtClean="0"/>
              <a:t> North Appalachian Experimental Watershed</a:t>
            </a:r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2000"/>
                    </a14:imgEffect>
                    <a14:imgEffect>
                      <a14:brightnessContrast bright="-32000" contrast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196" y="1371600"/>
            <a:ext cx="6419850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87744" y="6248400"/>
            <a:ext cx="6023637" cy="696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Source: Soils of the North Appalachian Experimental Watershed,</a:t>
            </a:r>
          </a:p>
          <a:p>
            <a:r>
              <a:rPr lang="en-US" sz="1400" i="1" dirty="0" smtClean="0"/>
              <a:t> Miscellaneous Publication 1296, USDA, 1975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6376539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87744" y="6324600"/>
            <a:ext cx="60236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Source: Soils of the North Appalachian Experimental Watershed,</a:t>
            </a:r>
          </a:p>
          <a:p>
            <a:r>
              <a:rPr lang="en-US" sz="1400" i="1" dirty="0" smtClean="0"/>
              <a:t> Miscellaneous Publication 1296, USDA, 1975</a:t>
            </a:r>
            <a:endParaRPr lang="en-US" sz="1400" i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59" y="444846"/>
            <a:ext cx="8459641" cy="5848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5940">
            <a:off x="779321" y="542056"/>
            <a:ext cx="5024864" cy="4793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8362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160" y="936098"/>
            <a:ext cx="6638400" cy="5450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6481" y="240506"/>
            <a:ext cx="8228160" cy="473809"/>
          </a:xfrm>
          <a:ln/>
        </p:spPr>
        <p:txBody>
          <a:bodyPr lIns="82945" tIns="288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/>
              <a:t>Obtain elevation from Ohio</a:t>
            </a:r>
          </a:p>
        </p:txBody>
      </p:sp>
    </p:spTree>
    <p:extLst>
      <p:ext uri="{BB962C8B-B14F-4D97-AF65-F5344CB8AC3E}">
        <p14:creationId xmlns:p14="http://schemas.microsoft.com/office/powerpoint/2010/main" val="18076032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40506"/>
            <a:ext cx="8228160" cy="473809"/>
          </a:xfrm>
          <a:ln/>
        </p:spPr>
        <p:txBody>
          <a:bodyPr lIns="82945" tIns="28802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/>
              <a:t>Obtain landuse from the National Map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361" y="807926"/>
            <a:ext cx="7381440" cy="5763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9309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40506"/>
            <a:ext cx="8228160" cy="473809"/>
          </a:xfrm>
          <a:ln/>
        </p:spPr>
        <p:txBody>
          <a:bodyPr lIns="82945" tIns="28802" rIns="82945" bIns="41473"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20" y="1046990"/>
            <a:ext cx="7845120" cy="5478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267" name="Oval 3"/>
          <p:cNvSpPr>
            <a:spLocks noChangeArrowheads="1"/>
          </p:cNvSpPr>
          <p:nvPr/>
        </p:nvSpPr>
        <p:spPr bwMode="auto">
          <a:xfrm>
            <a:off x="1078561" y="2239436"/>
            <a:ext cx="1493280" cy="580380"/>
          </a:xfrm>
          <a:prstGeom prst="ellipse">
            <a:avLst/>
          </a:prstGeom>
          <a:noFill/>
          <a:ln w="1836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713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2256</TotalTime>
  <Words>243</Words>
  <Application>Microsoft Office PowerPoint</Application>
  <PresentationFormat>On-screen Show (4:3)</PresentationFormat>
  <Paragraphs>64</Paragraphs>
  <Slides>13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Metro</vt:lpstr>
      <vt:lpstr>part 3: simple application example</vt:lpstr>
      <vt:lpstr>Challenge: create project files from scratch for this class…</vt:lpstr>
      <vt:lpstr>Data requirements for a  basic swb application</vt:lpstr>
      <vt:lpstr>Location of experimental watershed 127</vt:lpstr>
      <vt:lpstr>Weighing lysimeter at the (former) North Appalachian Experimental Watershed</vt:lpstr>
      <vt:lpstr>PowerPoint Presentation</vt:lpstr>
      <vt:lpstr>Obtain elevation from Ohio</vt:lpstr>
      <vt:lpstr>Obtain landuse from the National Map</vt:lpstr>
      <vt:lpstr>PowerPoint Presentation</vt:lpstr>
      <vt:lpstr>PowerPoint Presentation</vt:lpstr>
      <vt:lpstr>Coarse (30-cell by 30-cell) flow direction grid</vt:lpstr>
      <vt:lpstr>PowerPoint Presentation</vt:lpstr>
      <vt:lpstr>Projections and horizontal datums for the gridded data in this 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SWB Brownbag - July 18, 2011 Steve Westenbroek -</dc:title>
  <dc:creator>Westenbroek, Stephen M.</dc:creator>
  <cp:keywords>SWB</cp:keywords>
  <cp:lastModifiedBy>Westenbroek, Stephen M.</cp:lastModifiedBy>
  <cp:revision>133</cp:revision>
  <dcterms:created xsi:type="dcterms:W3CDTF">2011-07-13T21:53:24Z</dcterms:created>
  <dcterms:modified xsi:type="dcterms:W3CDTF">2012-08-06T17:02:23Z</dcterms:modified>
</cp:coreProperties>
</file>