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325" r:id="rId2"/>
    <p:sldId id="326" r:id="rId3"/>
    <p:sldId id="320" r:id="rId4"/>
    <p:sldId id="313" r:id="rId5"/>
    <p:sldId id="321" r:id="rId6"/>
    <p:sldId id="322" r:id="rId7"/>
    <p:sldId id="316" r:id="rId8"/>
    <p:sldId id="319" r:id="rId9"/>
    <p:sldId id="324" r:id="rId10"/>
    <p:sldId id="327" r:id="rId11"/>
    <p:sldId id="315" r:id="rId12"/>
    <p:sldId id="328" r:id="rId13"/>
    <p:sldId id="329" r:id="rId14"/>
    <p:sldId id="323" r:id="rId15"/>
    <p:sldId id="33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acigano" initials="ea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8" autoAdjust="0"/>
    <p:restoredTop sz="86391" autoAdjust="0"/>
  </p:normalViewPr>
  <p:slideViewPr>
    <p:cSldViewPr>
      <p:cViewPr varScale="1">
        <p:scale>
          <a:sx n="74" d="100"/>
          <a:sy n="74" d="100"/>
        </p:scale>
        <p:origin x="-10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85378590078328"/>
          <c:y val="0.14573991031390135"/>
          <c:w val="0.85639686684073102"/>
          <c:h val="0.66143497757847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swb_pest!$F$5</c:f>
              <c:strCache>
                <c:ptCount val="1"/>
                <c:pt idx="0">
                  <c:v>Relative Sensitivity</c:v>
                </c:pt>
              </c:strCache>
            </c:strRef>
          </c:tx>
          <c:spPr>
            <a:solidFill>
              <a:srgbClr val="000080"/>
            </a:solidFill>
            <a:ln w="29761">
              <a:noFill/>
            </a:ln>
          </c:spPr>
          <c:invertIfNegative val="0"/>
          <c:cat>
            <c:strRef>
              <c:f>swb_pest!$B$6:$B$54</c:f>
              <c:strCache>
                <c:ptCount val="49"/>
                <c:pt idx="0">
                  <c:v>rain_corr</c:v>
                </c:pt>
                <c:pt idx="1">
                  <c:v>et_exp</c:v>
                </c:pt>
                <c:pt idx="2">
                  <c:v>cn82</c:v>
                </c:pt>
                <c:pt idx="3">
                  <c:v>et_slope</c:v>
                </c:pt>
                <c:pt idx="4">
                  <c:v>snow_corr</c:v>
                </c:pt>
                <c:pt idx="5">
                  <c:v>cn91</c:v>
                </c:pt>
                <c:pt idx="6">
                  <c:v>et_const</c:v>
                </c:pt>
                <c:pt idx="7">
                  <c:v>grow_end</c:v>
                </c:pt>
                <c:pt idx="8">
                  <c:v>cn81</c:v>
                </c:pt>
                <c:pt idx="9">
                  <c:v>mr2</c:v>
                </c:pt>
                <c:pt idx="10">
                  <c:v>cn92</c:v>
                </c:pt>
                <c:pt idx="11">
                  <c:v>rz82</c:v>
                </c:pt>
                <c:pt idx="12">
                  <c:v>cn23</c:v>
                </c:pt>
                <c:pt idx="13">
                  <c:v>mr1</c:v>
                </c:pt>
                <c:pt idx="14">
                  <c:v>rz41</c:v>
                </c:pt>
                <c:pt idx="15">
                  <c:v>rz81</c:v>
                </c:pt>
                <c:pt idx="16">
                  <c:v>rz91</c:v>
                </c:pt>
                <c:pt idx="17">
                  <c:v>grow_begin</c:v>
                </c:pt>
                <c:pt idx="18">
                  <c:v>cfgi_thrs</c:v>
                </c:pt>
                <c:pt idx="19">
                  <c:v>cn21</c:v>
                </c:pt>
                <c:pt idx="20">
                  <c:v>cn41</c:v>
                </c:pt>
                <c:pt idx="21">
                  <c:v>cn22</c:v>
                </c:pt>
                <c:pt idx="22">
                  <c:v>mr3</c:v>
                </c:pt>
                <c:pt idx="23">
                  <c:v>int82</c:v>
                </c:pt>
                <c:pt idx="24">
                  <c:v>int41</c:v>
                </c:pt>
                <c:pt idx="25">
                  <c:v>rz21</c:v>
                </c:pt>
                <c:pt idx="26">
                  <c:v>rz43</c:v>
                </c:pt>
                <c:pt idx="27">
                  <c:v>rz42</c:v>
                </c:pt>
                <c:pt idx="28">
                  <c:v>cn71</c:v>
                </c:pt>
                <c:pt idx="29">
                  <c:v>cn43</c:v>
                </c:pt>
                <c:pt idx="30">
                  <c:v>int81</c:v>
                </c:pt>
                <c:pt idx="31">
                  <c:v>int91</c:v>
                </c:pt>
                <c:pt idx="32">
                  <c:v>rz71</c:v>
                </c:pt>
                <c:pt idx="33">
                  <c:v>cn42</c:v>
                </c:pt>
                <c:pt idx="34">
                  <c:v>rz92</c:v>
                </c:pt>
                <c:pt idx="35">
                  <c:v>rz22</c:v>
                </c:pt>
                <c:pt idx="36">
                  <c:v>rz23</c:v>
                </c:pt>
                <c:pt idx="37">
                  <c:v>mr4</c:v>
                </c:pt>
                <c:pt idx="38">
                  <c:v>int42</c:v>
                </c:pt>
                <c:pt idx="39">
                  <c:v>int43</c:v>
                </c:pt>
                <c:pt idx="40">
                  <c:v>int21</c:v>
                </c:pt>
                <c:pt idx="41">
                  <c:v>mr5</c:v>
                </c:pt>
                <c:pt idx="42">
                  <c:v>int71</c:v>
                </c:pt>
                <c:pt idx="43">
                  <c:v>int22</c:v>
                </c:pt>
                <c:pt idx="44">
                  <c:v>cn83</c:v>
                </c:pt>
                <c:pt idx="45">
                  <c:v>int23</c:v>
                </c:pt>
                <c:pt idx="46">
                  <c:v>rz83</c:v>
                </c:pt>
                <c:pt idx="47">
                  <c:v>int83</c:v>
                </c:pt>
                <c:pt idx="48">
                  <c:v>int92</c:v>
                </c:pt>
              </c:strCache>
            </c:strRef>
          </c:cat>
          <c:val>
            <c:numRef>
              <c:f>swb_pest!$F$6:$F$54</c:f>
              <c:numCache>
                <c:formatCode>0.00E+00</c:formatCode>
                <c:ptCount val="49"/>
                <c:pt idx="0">
                  <c:v>0.97143400000000002</c:v>
                </c:pt>
                <c:pt idx="1">
                  <c:v>0.67967500000000003</c:v>
                </c:pt>
                <c:pt idx="2">
                  <c:v>0.66172808999999999</c:v>
                </c:pt>
                <c:pt idx="3">
                  <c:v>0.55716120000000002</c:v>
                </c:pt>
                <c:pt idx="4">
                  <c:v>0.51063099999999995</c:v>
                </c:pt>
                <c:pt idx="5">
                  <c:v>0.44431567900000002</c:v>
                </c:pt>
                <c:pt idx="6">
                  <c:v>0.34630932400000003</c:v>
                </c:pt>
                <c:pt idx="7">
                  <c:v>0.279347656</c:v>
                </c:pt>
                <c:pt idx="8">
                  <c:v>0.25996200400000002</c:v>
                </c:pt>
                <c:pt idx="9">
                  <c:v>0.10090979999999999</c:v>
                </c:pt>
                <c:pt idx="10">
                  <c:v>8.1956330999999993E-2</c:v>
                </c:pt>
                <c:pt idx="11">
                  <c:v>7.5214061200000001E-2</c:v>
                </c:pt>
                <c:pt idx="12">
                  <c:v>6.0198118799999999E-2</c:v>
                </c:pt>
                <c:pt idx="13">
                  <c:v>5.9024399999999998E-2</c:v>
                </c:pt>
                <c:pt idx="14">
                  <c:v>5.6495360000000001E-2</c:v>
                </c:pt>
                <c:pt idx="15">
                  <c:v>4.8420697499999998E-2</c:v>
                </c:pt>
                <c:pt idx="16">
                  <c:v>4.4670609E-2</c:v>
                </c:pt>
                <c:pt idx="17">
                  <c:v>4.2258462399999995E-2</c:v>
                </c:pt>
                <c:pt idx="18">
                  <c:v>3.6878908600000003E-2</c:v>
                </c:pt>
                <c:pt idx="19">
                  <c:v>3.0945399999999998E-2</c:v>
                </c:pt>
                <c:pt idx="20">
                  <c:v>2.8317639999999998E-2</c:v>
                </c:pt>
                <c:pt idx="21">
                  <c:v>2.5728472000000002E-2</c:v>
                </c:pt>
                <c:pt idx="22">
                  <c:v>1.7001969599999996E-2</c:v>
                </c:pt>
                <c:pt idx="23">
                  <c:v>1.6451819999999999E-2</c:v>
                </c:pt>
                <c:pt idx="24">
                  <c:v>1.4324200000000002E-2</c:v>
                </c:pt>
                <c:pt idx="25">
                  <c:v>1.3114806E-2</c:v>
                </c:pt>
                <c:pt idx="26">
                  <c:v>1.2748141949999998E-2</c:v>
                </c:pt>
                <c:pt idx="27">
                  <c:v>1.2461732E-2</c:v>
                </c:pt>
                <c:pt idx="28">
                  <c:v>1.10400716E-2</c:v>
                </c:pt>
                <c:pt idx="29">
                  <c:v>8.5875772E-3</c:v>
                </c:pt>
                <c:pt idx="30">
                  <c:v>8.2160234999999991E-3</c:v>
                </c:pt>
                <c:pt idx="31">
                  <c:v>7.9322500000000001E-3</c:v>
                </c:pt>
                <c:pt idx="32">
                  <c:v>7.6615341300000006E-3</c:v>
                </c:pt>
                <c:pt idx="33">
                  <c:v>6.7305678000000001E-3</c:v>
                </c:pt>
                <c:pt idx="34">
                  <c:v>5.7021794999999997E-3</c:v>
                </c:pt>
                <c:pt idx="35">
                  <c:v>4.5502620000000002E-3</c:v>
                </c:pt>
                <c:pt idx="36">
                  <c:v>3.7839779999999999E-3</c:v>
                </c:pt>
                <c:pt idx="37">
                  <c:v>3.2894119999999998E-3</c:v>
                </c:pt>
                <c:pt idx="38">
                  <c:v>2.9173854999999999E-3</c:v>
                </c:pt>
                <c:pt idx="39">
                  <c:v>2.7664775E-3</c:v>
                </c:pt>
                <c:pt idx="40">
                  <c:v>2.5691408E-3</c:v>
                </c:pt>
                <c:pt idx="41">
                  <c:v>2.1006000000000002E-3</c:v>
                </c:pt>
                <c:pt idx="42">
                  <c:v>1.8901754999999998E-3</c:v>
                </c:pt>
                <c:pt idx="43">
                  <c:v>5.2605727999999999E-4</c:v>
                </c:pt>
                <c:pt idx="44">
                  <c:v>4.7484707399999995E-4</c:v>
                </c:pt>
                <c:pt idx="45">
                  <c:v>2.6625222000000001E-4</c:v>
                </c:pt>
                <c:pt idx="46">
                  <c:v>2.43475875E-4</c:v>
                </c:pt>
                <c:pt idx="47">
                  <c:v>6.4608434999999999E-5</c:v>
                </c:pt>
                <c:pt idx="48">
                  <c:v>4.3026150000000001E-5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062464"/>
        <c:axId val="202064256"/>
      </c:barChart>
      <c:catAx>
        <c:axId val="202062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720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26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2064256"/>
        <c:crossesAt val="9.9999999999999995E-7"/>
        <c:auto val="1"/>
        <c:lblAlgn val="ctr"/>
        <c:lblOffset val="100"/>
        <c:tickLblSkip val="1"/>
        <c:tickMarkSkip val="1"/>
        <c:noMultiLvlLbl val="0"/>
      </c:catAx>
      <c:valAx>
        <c:axId val="202064256"/>
        <c:scaling>
          <c:logBase val="10"/>
          <c:orientation val="minMax"/>
        </c:scaling>
        <c:delete val="0"/>
        <c:axPos val="l"/>
        <c:majorGridlines>
          <c:spPr>
            <a:ln w="3720">
              <a:solidFill>
                <a:srgbClr val="000000"/>
              </a:solidFill>
              <a:prstDash val="solid"/>
            </a:ln>
          </c:spPr>
        </c:majorGridlines>
        <c:numFmt formatCode="0.E+00" sourceLinked="0"/>
        <c:majorTickMark val="out"/>
        <c:minorTickMark val="none"/>
        <c:tickLblPos val="nextTo"/>
        <c:spPr>
          <a:ln w="372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6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02062464"/>
        <c:crosses val="autoZero"/>
        <c:crossBetween val="between"/>
      </c:valAx>
      <c:spPr>
        <a:noFill/>
        <a:ln w="14881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720">
      <a:solidFill>
        <a:srgbClr val="000000"/>
      </a:solidFill>
      <a:prstDash val="solid"/>
    </a:ln>
  </c:spPr>
  <c:txPr>
    <a:bodyPr/>
    <a:lstStyle/>
    <a:p>
      <a:pPr>
        <a:defRPr sz="126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95BEC-1904-4796-8A29-CA7C57AE85D8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7208-DA38-4919-A3A6-9763043DF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C566B-5AD4-445E-8D52-3BBE5A6ED6B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6DE0-52F4-4CBD-9C03-CA5FA9CB4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>
            <a:lvl1pPr>
              <a:defRPr sz="3200">
                <a:solidFill>
                  <a:srgbClr val="FFFF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060160"/>
          </a:xfrm>
        </p:spPr>
        <p:txBody>
          <a:bodyPr/>
          <a:lstStyle>
            <a:lvl2pPr marL="912114" indent="-457200">
              <a:buClr>
                <a:schemeClr val="tx1"/>
              </a:buClr>
              <a:buFont typeface="Wingdings" pitchFamily="2" charset="2"/>
              <a:buChar char="§"/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6675"/>
            <a:ext cx="30480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2EFE286-616F-4E21-AE6F-67254B0DA874}" type="datetimeFigureOut">
              <a:rPr lang="en-US" smtClean="0"/>
              <a:t>8/5/2012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029EECA-FDA3-4DB5-BCC2-7C5006E82F4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i.water.usgs.gov/Soil_Water_Balance/SWB_interpola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i.water.usgs.gov/Soil_Water_Balance/SWB_NetCDF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630936"/>
          </a:xfrm>
        </p:spPr>
        <p:txBody>
          <a:bodyPr/>
          <a:lstStyle/>
          <a:p>
            <a:r>
              <a:rPr lang="en-US" sz="6600" dirty="0" smtClean="0"/>
              <a:t>part 4:</a:t>
            </a:r>
            <a:br>
              <a:rPr lang="en-US" sz="6600" dirty="0" smtClean="0"/>
            </a:br>
            <a:r>
              <a:rPr lang="en-US" sz="3600" i="1" dirty="0" smtClean="0"/>
              <a:t>tools, tips, and tricks for more advanced applications</a:t>
            </a:r>
            <a:endParaRPr lang="en-US" sz="66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2788440"/>
            <a:ext cx="7010400" cy="345996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gridded precipitation and temperature grids</a:t>
            </a:r>
          </a:p>
          <a:p>
            <a:r>
              <a:rPr lang="en-US" sz="3200" dirty="0" err="1" smtClean="0"/>
              <a:t>netCDF</a:t>
            </a:r>
            <a:r>
              <a:rPr lang="en-US" sz="3200" dirty="0" smtClean="0"/>
              <a:t>(!)</a:t>
            </a:r>
          </a:p>
          <a:p>
            <a:r>
              <a:rPr lang="en-US" sz="3200" dirty="0" smtClean="0"/>
              <a:t>PEST</a:t>
            </a:r>
            <a:endParaRPr lang="en-US" sz="3200" dirty="0" smtClean="0"/>
          </a:p>
          <a:p>
            <a:r>
              <a:rPr lang="en-US" sz="3200" dirty="0" smtClean="0"/>
              <a:t>use of irrigation module</a:t>
            </a:r>
          </a:p>
          <a:p>
            <a:r>
              <a:rPr lang="en-US" sz="3200" dirty="0" smtClean="0"/>
              <a:t>accessing </a:t>
            </a:r>
            <a:r>
              <a:rPr lang="en-US" sz="3200" dirty="0" err="1" smtClean="0"/>
              <a:t>swb</a:t>
            </a:r>
            <a:r>
              <a:rPr lang="en-US" sz="3200" dirty="0" smtClean="0"/>
              <a:t> output:</a:t>
            </a:r>
          </a:p>
          <a:p>
            <a:pPr lvl="1"/>
            <a:r>
              <a:rPr lang="en-US" sz="2800" dirty="0" err="1" smtClean="0"/>
              <a:t>swbstats</a:t>
            </a:r>
            <a:r>
              <a:rPr lang="en-US" sz="2800" dirty="0" smtClean="0"/>
              <a:t>, R/Python modules</a:t>
            </a:r>
          </a:p>
          <a:p>
            <a:r>
              <a:rPr lang="en-US" sz="3200" dirty="0" smtClean="0"/>
              <a:t>what to do when </a:t>
            </a:r>
            <a:r>
              <a:rPr lang="en-US" sz="3200" dirty="0" err="1" smtClean="0"/>
              <a:t>swb</a:t>
            </a:r>
            <a:r>
              <a:rPr lang="en-US" sz="3200" dirty="0" smtClean="0"/>
              <a:t> bombs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76091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990600"/>
          </a:xfrm>
        </p:spPr>
        <p:txBody>
          <a:bodyPr/>
          <a:lstStyle/>
          <a:p>
            <a:pPr algn="ctr"/>
            <a:r>
              <a:rPr lang="en-US" dirty="0" smtClean="0"/>
              <a:t>obtaining statistics pertaining to a subset of the model domain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28800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BASIN_MASK_LOOKUP_TABLE</a:t>
            </a:r>
            <a:endParaRPr lang="en-US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233" y="2658070"/>
            <a:ext cx="8909535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latin typeface="Lucida Console" pitchFamily="49" charset="0"/>
              </a:rPr>
              <a:t>NUM_BASIN_MASK_FILES    137</a:t>
            </a:r>
          </a:p>
          <a:p>
            <a:r>
              <a:rPr lang="en-US" sz="900" dirty="0" err="1">
                <a:latin typeface="Lucida Console" pitchFamily="49" charset="0"/>
              </a:rPr>
              <a:t>Station_ID</a:t>
            </a:r>
            <a:r>
              <a:rPr lang="en-US" sz="900" dirty="0">
                <a:latin typeface="Lucida Console" pitchFamily="49" charset="0"/>
              </a:rPr>
              <a:t>      </a:t>
            </a:r>
            <a:r>
              <a:rPr lang="en-US" sz="900" dirty="0" err="1">
                <a:latin typeface="Lucida Console" pitchFamily="49" charset="0"/>
              </a:rPr>
              <a:t>Station_name</a:t>
            </a:r>
            <a:r>
              <a:rPr lang="en-US" sz="900" dirty="0">
                <a:latin typeface="Lucida Console" pitchFamily="49" charset="0"/>
              </a:rPr>
              <a:t>    </a:t>
            </a:r>
            <a:r>
              <a:rPr lang="en-US" sz="900" dirty="0" smtClean="0">
                <a:latin typeface="Lucida Console" pitchFamily="49" charset="0"/>
              </a:rPr>
              <a:t>                 </a:t>
            </a:r>
            <a:r>
              <a:rPr lang="en-US" sz="900" dirty="0" err="1" smtClean="0">
                <a:latin typeface="Lucida Console" pitchFamily="49" charset="0"/>
              </a:rPr>
              <a:t>PEST_group</a:t>
            </a:r>
            <a:r>
              <a:rPr lang="en-US" sz="900" dirty="0" smtClean="0">
                <a:latin typeface="Lucida Console" pitchFamily="49" charset="0"/>
              </a:rPr>
              <a:t>   </a:t>
            </a:r>
            <a:r>
              <a:rPr lang="en-US" sz="900" dirty="0" err="1" smtClean="0">
                <a:latin typeface="Lucida Console" pitchFamily="49" charset="0"/>
              </a:rPr>
              <a:t>PEST_weight</a:t>
            </a:r>
            <a:r>
              <a:rPr lang="en-US" sz="900" dirty="0" smtClean="0">
                <a:latin typeface="Lucida Console" pitchFamily="49" charset="0"/>
              </a:rPr>
              <a:t>     </a:t>
            </a:r>
            <a:r>
              <a:rPr lang="en-US" sz="900" dirty="0" err="1">
                <a:latin typeface="Lucida Console" pitchFamily="49" charset="0"/>
              </a:rPr>
              <a:t>Path_to_file</a:t>
            </a:r>
            <a:r>
              <a:rPr lang="en-US" sz="900" dirty="0">
                <a:latin typeface="Lucida Console" pitchFamily="49" charset="0"/>
              </a:rPr>
              <a:t>    </a:t>
            </a:r>
            <a:r>
              <a:rPr lang="en-US" sz="900" dirty="0" err="1">
                <a:latin typeface="Lucida Console" pitchFamily="49" charset="0"/>
              </a:rPr>
              <a:t>File_type</a:t>
            </a:r>
            <a:r>
              <a:rPr lang="en-US" sz="900" dirty="0">
                <a:latin typeface="Lucida Console" pitchFamily="49" charset="0"/>
              </a:rPr>
              <a:t> </a:t>
            </a:r>
            <a:r>
              <a:rPr lang="en-US" sz="900" dirty="0" smtClean="0">
                <a:latin typeface="Lucida Console" pitchFamily="49" charset="0"/>
              </a:rPr>
              <a:t>    </a:t>
            </a:r>
            <a:r>
              <a:rPr lang="en-US" sz="900" dirty="0" err="1" smtClean="0">
                <a:latin typeface="Lucida Console" pitchFamily="49" charset="0"/>
              </a:rPr>
              <a:t>Qb_in</a:t>
            </a:r>
            <a:r>
              <a:rPr lang="en-US" sz="900" dirty="0" smtClean="0">
                <a:latin typeface="Lucida Console" pitchFamily="49" charset="0"/>
              </a:rPr>
              <a:t>   </a:t>
            </a:r>
            <a:r>
              <a:rPr lang="en-US" sz="900" dirty="0" err="1" smtClean="0">
                <a:latin typeface="Lucida Console" pitchFamily="49" charset="0"/>
              </a:rPr>
              <a:t>Drain_area</a:t>
            </a:r>
            <a:endParaRPr lang="en-US" sz="900" dirty="0">
              <a:latin typeface="Lucida Console" pitchFamily="49" charset="0"/>
            </a:endParaRPr>
          </a:p>
          <a:p>
            <a:r>
              <a:rPr lang="en-US" sz="900" dirty="0">
                <a:latin typeface="Lucida Console" pitchFamily="49" charset="0"/>
              </a:rPr>
              <a:t>05336000        ST. CROIX </a:t>
            </a:r>
            <a:r>
              <a:rPr lang="en-US" sz="900" dirty="0" smtClean="0">
                <a:latin typeface="Lucida Console" pitchFamily="49" charset="0"/>
              </a:rPr>
              <a:t>RIV NR </a:t>
            </a:r>
            <a:r>
              <a:rPr lang="en-US" sz="900" dirty="0">
                <a:latin typeface="Lucida Console" pitchFamily="49" charset="0"/>
              </a:rPr>
              <a:t>GRANTSBURG, WI  </a:t>
            </a:r>
            <a:r>
              <a:rPr lang="en-US" sz="900" dirty="0" err="1" smtClean="0">
                <a:latin typeface="Lucida Console" pitchFamily="49" charset="0"/>
              </a:rPr>
              <a:t>StCroix</a:t>
            </a:r>
            <a:r>
              <a:rPr lang="en-US" sz="900" dirty="0" smtClean="0">
                <a:latin typeface="Lucida Console" pitchFamily="49" charset="0"/>
              </a:rPr>
              <a:t>      1.0     </a:t>
            </a:r>
            <a:r>
              <a:rPr lang="en-US" sz="900" dirty="0">
                <a:latin typeface="Lucida Console" pitchFamily="49" charset="0"/>
              </a:rPr>
              <a:t>input/mask/05336000.asc ARC_GRID        8.030   2980.0</a:t>
            </a:r>
          </a:p>
          <a:p>
            <a:r>
              <a:rPr lang="en-US" sz="900" dirty="0" smtClean="0">
                <a:latin typeface="Lucida Console" pitchFamily="49" charset="0"/>
              </a:rPr>
              <a:t>04079000        </a:t>
            </a:r>
            <a:r>
              <a:rPr lang="en-US" sz="900" dirty="0">
                <a:latin typeface="Lucida Console" pitchFamily="49" charset="0"/>
              </a:rPr>
              <a:t>WOLF RIVER AT NEW LONDON, WI    </a:t>
            </a:r>
            <a:r>
              <a:rPr lang="en-US" sz="900" dirty="0" smtClean="0">
                <a:latin typeface="Lucida Console" pitchFamily="49" charset="0"/>
              </a:rPr>
              <a:t> </a:t>
            </a:r>
            <a:r>
              <a:rPr lang="en-US" sz="900" dirty="0" err="1" smtClean="0">
                <a:latin typeface="Lucida Console" pitchFamily="49" charset="0"/>
              </a:rPr>
              <a:t>FoxWolf</a:t>
            </a:r>
            <a:r>
              <a:rPr lang="en-US" sz="900" dirty="0" smtClean="0">
                <a:latin typeface="Lucida Console" pitchFamily="49" charset="0"/>
              </a:rPr>
              <a:t>      1.0     </a:t>
            </a:r>
            <a:r>
              <a:rPr lang="en-US" sz="900" dirty="0">
                <a:latin typeface="Lucida Console" pitchFamily="49" charset="0"/>
              </a:rPr>
              <a:t>input/mask/04079000.asc ARC_GRID        8.830   2260.0</a:t>
            </a:r>
          </a:p>
          <a:p>
            <a:r>
              <a:rPr lang="en-US" sz="900" dirty="0">
                <a:latin typeface="Lucida Console" pitchFamily="49" charset="0"/>
              </a:rPr>
              <a:t>05382000        BLACK RIVER NEAR GALESVILLE, WI </a:t>
            </a:r>
            <a:r>
              <a:rPr lang="en-US" sz="900" dirty="0" smtClean="0">
                <a:latin typeface="Lucida Console" pitchFamily="49" charset="0"/>
              </a:rPr>
              <a:t> </a:t>
            </a:r>
            <a:r>
              <a:rPr lang="en-US" sz="900" dirty="0" err="1" smtClean="0">
                <a:latin typeface="Lucida Console" pitchFamily="49" charset="0"/>
              </a:rPr>
              <a:t>TrempBlack</a:t>
            </a:r>
            <a:r>
              <a:rPr lang="en-US" sz="900" dirty="0" smtClean="0">
                <a:latin typeface="Lucida Console" pitchFamily="49" charset="0"/>
              </a:rPr>
              <a:t>   1.0     </a:t>
            </a:r>
            <a:r>
              <a:rPr lang="en-US" sz="900" dirty="0">
                <a:latin typeface="Lucida Console" pitchFamily="49" charset="0"/>
              </a:rPr>
              <a:t>input/mask/05382000.asc ARC_GRID        6.690   2080.0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510" y="3981777"/>
            <a:ext cx="28255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Station ID</a:t>
            </a:r>
          </a:p>
          <a:p>
            <a:r>
              <a:rPr lang="en-US" dirty="0" smtClean="0"/>
              <a:t>Station name</a:t>
            </a:r>
          </a:p>
          <a:p>
            <a:r>
              <a:rPr lang="en-US" dirty="0" err="1" smtClean="0"/>
              <a:t>PEST_group</a:t>
            </a:r>
            <a:endParaRPr lang="en-US" dirty="0" smtClean="0"/>
          </a:p>
          <a:p>
            <a:r>
              <a:rPr lang="en-US" dirty="0" err="1" smtClean="0"/>
              <a:t>PEST_weight</a:t>
            </a:r>
            <a:endParaRPr lang="en-US" dirty="0" smtClean="0"/>
          </a:p>
          <a:p>
            <a:r>
              <a:rPr lang="en-US" dirty="0" err="1" smtClean="0"/>
              <a:t>Path_to_file</a:t>
            </a:r>
            <a:endParaRPr lang="en-US" dirty="0" smtClean="0"/>
          </a:p>
          <a:p>
            <a:r>
              <a:rPr lang="en-US" dirty="0" err="1" smtClean="0"/>
              <a:t>File_type</a:t>
            </a:r>
            <a:endParaRPr lang="en-US" dirty="0" smtClean="0"/>
          </a:p>
          <a:p>
            <a:r>
              <a:rPr lang="en-US" dirty="0" err="1" smtClean="0"/>
              <a:t>Qb_in</a:t>
            </a:r>
            <a:endParaRPr lang="en-US" dirty="0" smtClean="0"/>
          </a:p>
          <a:p>
            <a:r>
              <a:rPr lang="en-US" dirty="0" smtClean="0"/>
              <a:t>Drainage area in </a:t>
            </a:r>
            <a:r>
              <a:rPr lang="en-US" dirty="0" err="1" smtClean="0"/>
              <a:t>sq</a:t>
            </a:r>
            <a:r>
              <a:rPr lang="en-US" dirty="0" smtClean="0"/>
              <a:t> mi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66279"/>
            <a:ext cx="45720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 err="1">
                <a:latin typeface="Lucida Console" pitchFamily="49" charset="0"/>
              </a:rPr>
              <a:t>ncols</a:t>
            </a:r>
            <a:r>
              <a:rPr lang="en-US" dirty="0">
                <a:latin typeface="Lucida Console" pitchFamily="49" charset="0"/>
              </a:rPr>
              <a:t>         </a:t>
            </a:r>
            <a:r>
              <a:rPr lang="en-US" dirty="0" smtClean="0">
                <a:latin typeface="Lucida Console" pitchFamily="49" charset="0"/>
              </a:rPr>
              <a:t>5</a:t>
            </a:r>
            <a:endParaRPr lang="en-US" dirty="0">
              <a:latin typeface="Lucida Console" pitchFamily="49" charset="0"/>
            </a:endParaRPr>
          </a:p>
          <a:p>
            <a:r>
              <a:rPr lang="en-US" dirty="0" err="1">
                <a:latin typeface="Lucida Console" pitchFamily="49" charset="0"/>
              </a:rPr>
              <a:t>nrows</a:t>
            </a:r>
            <a:r>
              <a:rPr lang="en-US" dirty="0">
                <a:latin typeface="Lucida Console" pitchFamily="49" charset="0"/>
              </a:rPr>
              <a:t>         </a:t>
            </a:r>
            <a:r>
              <a:rPr lang="en-US" dirty="0" smtClean="0">
                <a:latin typeface="Lucida Console" pitchFamily="49" charset="0"/>
              </a:rPr>
              <a:t>5</a:t>
            </a:r>
            <a:endParaRPr lang="en-US" dirty="0">
              <a:latin typeface="Lucida Console" pitchFamily="49" charset="0"/>
            </a:endParaRPr>
          </a:p>
          <a:p>
            <a:r>
              <a:rPr lang="en-US" dirty="0" err="1">
                <a:latin typeface="Lucida Console" pitchFamily="49" charset="0"/>
              </a:rPr>
              <a:t>xllcorner</a:t>
            </a:r>
            <a:r>
              <a:rPr lang="en-US" dirty="0">
                <a:latin typeface="Lucida Console" pitchFamily="49" charset="0"/>
              </a:rPr>
              <a:t>     227200</a:t>
            </a:r>
          </a:p>
          <a:p>
            <a:r>
              <a:rPr lang="en-US" dirty="0" err="1">
                <a:latin typeface="Lucida Console" pitchFamily="49" charset="0"/>
              </a:rPr>
              <a:t>yllcorner</a:t>
            </a:r>
            <a:r>
              <a:rPr lang="en-US" dirty="0">
                <a:latin typeface="Lucida Console" pitchFamily="49" charset="0"/>
              </a:rPr>
              <a:t>     220800</a:t>
            </a:r>
          </a:p>
          <a:p>
            <a:r>
              <a:rPr lang="en-US" dirty="0" err="1">
                <a:latin typeface="Lucida Console" pitchFamily="49" charset="0"/>
              </a:rPr>
              <a:t>cellsize</a:t>
            </a:r>
            <a:r>
              <a:rPr lang="en-US" dirty="0">
                <a:latin typeface="Lucida Console" pitchFamily="49" charset="0"/>
              </a:rPr>
              <a:t>      1600</a:t>
            </a:r>
          </a:p>
          <a:p>
            <a:r>
              <a:rPr lang="en-US" dirty="0" err="1">
                <a:latin typeface="Lucida Console" pitchFamily="49" charset="0"/>
              </a:rPr>
              <a:t>NODATA_value</a:t>
            </a:r>
            <a:r>
              <a:rPr lang="en-US" dirty="0">
                <a:latin typeface="Lucida Console" pitchFamily="49" charset="0"/>
              </a:rPr>
              <a:t>  -9999</a:t>
            </a:r>
          </a:p>
          <a:p>
            <a:r>
              <a:rPr lang="en-US" dirty="0">
                <a:latin typeface="Lucida Console" pitchFamily="49" charset="0"/>
              </a:rPr>
              <a:t>-9999 -9999 -9999 -9999 -9999</a:t>
            </a:r>
          </a:p>
          <a:p>
            <a:r>
              <a:rPr lang="en-US" dirty="0">
                <a:latin typeface="Lucida Console" pitchFamily="49" charset="0"/>
              </a:rPr>
              <a:t>-9999 </a:t>
            </a:r>
            <a:r>
              <a:rPr lang="en-US" dirty="0" smtClean="0">
                <a:latin typeface="Lucida Console" pitchFamily="49" charset="0"/>
              </a:rPr>
              <a:t>    1     1 </a:t>
            </a:r>
            <a:r>
              <a:rPr lang="en-US" dirty="0">
                <a:latin typeface="Lucida Console" pitchFamily="49" charset="0"/>
              </a:rPr>
              <a:t>-9999 -9999</a:t>
            </a:r>
          </a:p>
          <a:p>
            <a:r>
              <a:rPr lang="en-US" dirty="0">
                <a:latin typeface="Lucida Console" pitchFamily="49" charset="0"/>
              </a:rPr>
              <a:t>-9999  </a:t>
            </a:r>
            <a:r>
              <a:rPr lang="en-US" dirty="0" smtClean="0">
                <a:latin typeface="Lucida Console" pitchFamily="49" charset="0"/>
              </a:rPr>
              <a:t>   1     1 </a:t>
            </a:r>
            <a:r>
              <a:rPr lang="en-US" dirty="0">
                <a:latin typeface="Lucida Console" pitchFamily="49" charset="0"/>
              </a:rPr>
              <a:t>-9999 -9999</a:t>
            </a:r>
          </a:p>
          <a:p>
            <a:r>
              <a:rPr lang="en-US" dirty="0">
                <a:latin typeface="Lucida Console" pitchFamily="49" charset="0"/>
              </a:rPr>
              <a:t> </a:t>
            </a:r>
            <a:r>
              <a:rPr lang="en-US" dirty="0" smtClean="0">
                <a:latin typeface="Lucida Console" pitchFamily="49" charset="0"/>
              </a:rPr>
              <a:t>   1     1 </a:t>
            </a:r>
            <a:r>
              <a:rPr lang="en-US" dirty="0">
                <a:latin typeface="Lucida Console" pitchFamily="49" charset="0"/>
              </a:rPr>
              <a:t>-9999 -9999 -9999</a:t>
            </a:r>
          </a:p>
          <a:p>
            <a:r>
              <a:rPr lang="en-US" dirty="0">
                <a:latin typeface="Lucida Console" pitchFamily="49" charset="0"/>
              </a:rPr>
              <a:t>-9999 -9999 -9999 -9999 -9999</a:t>
            </a:r>
          </a:p>
        </p:txBody>
      </p:sp>
    </p:spTree>
    <p:extLst>
      <p:ext uri="{BB962C8B-B14F-4D97-AF65-F5344CB8AC3E}">
        <p14:creationId xmlns:p14="http://schemas.microsoft.com/office/powerpoint/2010/main" val="376408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433431"/>
              </p:ext>
            </p:extLst>
          </p:nvPr>
        </p:nvGraphicFramePr>
        <p:xfrm>
          <a:off x="203200" y="1308100"/>
          <a:ext cx="8737600" cy="527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66800" y="381000"/>
            <a:ext cx="299312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RAINFALL CORRECTION FACTOR</a:t>
            </a:r>
            <a:endParaRPr 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789801"/>
            <a:ext cx="3557384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(HARGREAVES-SAMANI) EXPONENT</a:t>
            </a:r>
            <a:endParaRPr 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5216" y="1247001"/>
            <a:ext cx="275588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 NUMBER, LANDUSE 82</a:t>
            </a:r>
            <a:endParaRPr 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1628001"/>
            <a:ext cx="3177473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(HARGREAVES-SAMANI) SLOPE</a:t>
            </a:r>
            <a:endParaRPr 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70927" y="2057400"/>
            <a:ext cx="2667718" cy="27699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SNOW CORRECTION FACTOR</a:t>
            </a:r>
            <a:endParaRPr lang="en-US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771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irrigation/FAO-56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212" y="1571685"/>
            <a:ext cx="8099577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#****************************************************</a:t>
            </a:r>
          </a:p>
          <a:p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</a:rPr>
              <a:t>LAND_USE_LOOKUP_TABLE </a:t>
            </a:r>
            <a:r>
              <a:rPr lang="en-US" dirty="0" err="1">
                <a:solidFill>
                  <a:schemeClr val="accent6"/>
                </a:solidFill>
                <a:latin typeface="Lucida Console" pitchFamily="49" charset="0"/>
              </a:rPr>
              <a:t>std_input</a:t>
            </a:r>
            <a:r>
              <a:rPr lang="en-US" dirty="0">
                <a:solidFill>
                  <a:schemeClr val="accent6"/>
                </a:solidFill>
                <a:latin typeface="Lucida Console" pitchFamily="49" charset="0"/>
              </a:rPr>
              <a:t>\LU_lookup.txt</a:t>
            </a:r>
          </a:p>
          <a:p>
            <a:r>
              <a:rPr lang="en-US" dirty="0">
                <a:latin typeface="Lucida Console" pitchFamily="49" charset="0"/>
              </a:rPr>
              <a:t>#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itchFamily="49" charset="0"/>
              </a:rPr>
              <a:t>IRRIGATION_LOOKUP_TABLE 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</a:rPr>
              <a:t>std_input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</a:rPr>
              <a:t>\IRRIGATION_lookup.txt</a:t>
            </a:r>
            <a:endParaRPr lang="en-US" dirty="0">
              <a:solidFill>
                <a:schemeClr val="accent6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2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dynamic </a:t>
            </a:r>
            <a:r>
              <a:rPr lang="en-US" dirty="0" err="1" smtClean="0"/>
              <a:t>landuse</a:t>
            </a:r>
            <a:r>
              <a:rPr lang="en-US" dirty="0" smtClean="0"/>
              <a:t> option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2212" y="1571685"/>
            <a:ext cx="8099577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Lucida Console" pitchFamily="49" charset="0"/>
              </a:rPr>
              <a:t>#****************************************************</a:t>
            </a:r>
          </a:p>
          <a:p>
            <a:r>
              <a:rPr lang="en-US" dirty="0" smtClean="0">
                <a:latin typeface="Lucida Console" pitchFamily="49" charset="0"/>
              </a:rPr>
              <a:t># </a:t>
            </a:r>
            <a:r>
              <a:rPr lang="en-US" dirty="0">
                <a:latin typeface="Lucida Console" pitchFamily="49" charset="0"/>
              </a:rPr>
              <a:t>LANDUSE GRID</a:t>
            </a:r>
          </a:p>
          <a:p>
            <a:r>
              <a:rPr lang="en-US" dirty="0">
                <a:latin typeface="Lucida Console" pitchFamily="49" charset="0"/>
              </a:rPr>
              <a:t>#</a:t>
            </a:r>
          </a:p>
          <a:p>
            <a:r>
              <a:rPr lang="en-US" dirty="0">
                <a:solidFill>
                  <a:schemeClr val="accent6"/>
                </a:solidFill>
                <a:latin typeface="Lucida Console" pitchFamily="49" charset="0"/>
              </a:rPr>
              <a:t>LAND_USE DYNAMIC ARC_GRID </a:t>
            </a:r>
            <a:r>
              <a:rPr lang="en-US" dirty="0" smtClean="0">
                <a:solidFill>
                  <a:schemeClr val="accent6"/>
                </a:solidFill>
                <a:latin typeface="Lucida Console" pitchFamily="49" charset="0"/>
              </a:rPr>
              <a:t>input\</a:t>
            </a:r>
            <a:r>
              <a:rPr lang="en-US" dirty="0" err="1" smtClean="0">
                <a:solidFill>
                  <a:schemeClr val="accent6"/>
                </a:solidFill>
                <a:latin typeface="Lucida Console" pitchFamily="49" charset="0"/>
              </a:rPr>
              <a:t>lu</a:t>
            </a:r>
            <a:endParaRPr lang="en-US" dirty="0" smtClean="0">
              <a:solidFill>
                <a:schemeClr val="accent6"/>
              </a:solidFill>
              <a:latin typeface="Lucida Console" pitchFamily="49" charset="0"/>
            </a:endParaRPr>
          </a:p>
          <a:p>
            <a:r>
              <a:rPr lang="en-US" dirty="0" smtClean="0">
                <a:latin typeface="Lucida Console" pitchFamily="49" charset="0"/>
              </a:rPr>
              <a:t>#</a:t>
            </a:r>
          </a:p>
          <a:p>
            <a:r>
              <a:rPr lang="en-US" dirty="0" smtClean="0">
                <a:latin typeface="Lucida Console" pitchFamily="49" charset="0"/>
              </a:rPr>
              <a:t># This specifies the PREFIX </a:t>
            </a:r>
            <a:r>
              <a:rPr lang="en-US" dirty="0" err="1" smtClean="0">
                <a:latin typeface="Lucida Console" pitchFamily="49" charset="0"/>
              </a:rPr>
              <a:t>swb</a:t>
            </a:r>
            <a:r>
              <a:rPr lang="en-US" dirty="0" smtClean="0">
                <a:latin typeface="Lucida Console" pitchFamily="49" charset="0"/>
              </a:rPr>
              <a:t> will look for.</a:t>
            </a:r>
          </a:p>
          <a:p>
            <a:r>
              <a:rPr lang="en-US" dirty="0" smtClean="0">
                <a:latin typeface="Lucida Console" pitchFamily="49" charset="0"/>
              </a:rPr>
              <a:t># </a:t>
            </a:r>
            <a:r>
              <a:rPr lang="en-US" dirty="0" err="1" smtClean="0">
                <a:latin typeface="Lucida Console" pitchFamily="49" charset="0"/>
              </a:rPr>
              <a:t>swb</a:t>
            </a:r>
            <a:r>
              <a:rPr lang="en-US" dirty="0" smtClean="0">
                <a:latin typeface="Lucida Console" pitchFamily="49" charset="0"/>
              </a:rPr>
              <a:t> will look for a new file each succeeding year; if</a:t>
            </a:r>
          </a:p>
          <a:p>
            <a:r>
              <a:rPr lang="en-US" dirty="0" smtClean="0">
                <a:latin typeface="Lucida Console" pitchFamily="49" charset="0"/>
              </a:rPr>
              <a:t># no new </a:t>
            </a:r>
            <a:r>
              <a:rPr lang="en-US" dirty="0" err="1" smtClean="0">
                <a:latin typeface="Lucida Console" pitchFamily="49" charset="0"/>
              </a:rPr>
              <a:t>landuse</a:t>
            </a:r>
            <a:r>
              <a:rPr lang="en-US" dirty="0" smtClean="0">
                <a:latin typeface="Lucida Console" pitchFamily="49" charset="0"/>
              </a:rPr>
              <a:t> data are found, nothing changes</a:t>
            </a:r>
          </a:p>
          <a:p>
            <a:r>
              <a:rPr lang="en-US" dirty="0" smtClean="0">
                <a:latin typeface="Lucida Console" pitchFamily="49" charset="0"/>
              </a:rPr>
              <a:t># There *must* be a file for the first year of execution:</a:t>
            </a:r>
          </a:p>
          <a:p>
            <a:r>
              <a:rPr lang="en-US" dirty="0" smtClean="0">
                <a:latin typeface="Lucida Console" pitchFamily="49" charset="0"/>
              </a:rPr>
              <a:t># there must be a file named “lu_1944.asc” (if your run </a:t>
            </a:r>
          </a:p>
          <a:p>
            <a:r>
              <a:rPr lang="en-US" dirty="0" smtClean="0">
                <a:latin typeface="Lucida Console" pitchFamily="49" charset="0"/>
              </a:rPr>
              <a:t># starts in 1944.</a:t>
            </a:r>
            <a:endParaRPr lang="en-US" dirty="0">
              <a:latin typeface="Lucida Console" pitchFamily="49" charset="0"/>
            </a:endParaRPr>
          </a:p>
          <a:p>
            <a:endParaRPr lang="en-US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5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err="1" smtClean="0"/>
              <a:t>swb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 file output</a:t>
            </a:r>
          </a:p>
          <a:p>
            <a:pPr lvl="1"/>
            <a:r>
              <a:rPr lang="en-US" dirty="0" smtClean="0"/>
              <a:t>Five *.</a:t>
            </a:r>
            <a:r>
              <a:rPr lang="en-US" dirty="0" err="1" smtClean="0"/>
              <a:t>csv</a:t>
            </a:r>
            <a:r>
              <a:rPr lang="en-US" dirty="0" smtClean="0"/>
              <a:t> files</a:t>
            </a:r>
          </a:p>
          <a:p>
            <a:pPr lvl="2"/>
            <a:r>
              <a:rPr lang="en-US" dirty="0"/>
              <a:t>SWB_annual_statistics.csv</a:t>
            </a:r>
          </a:p>
          <a:p>
            <a:pPr lvl="2"/>
            <a:r>
              <a:rPr lang="en-US" dirty="0"/>
              <a:t>SWB_daily_mass_balance_report.csv</a:t>
            </a:r>
          </a:p>
          <a:p>
            <a:pPr lvl="2"/>
            <a:r>
              <a:rPr lang="en-US" dirty="0"/>
              <a:t>SWB_daily_MAXIMUM_values.csv</a:t>
            </a:r>
          </a:p>
          <a:p>
            <a:pPr lvl="2"/>
            <a:r>
              <a:rPr lang="en-US" dirty="0"/>
              <a:t>SWB_daily_MEAN_values.csv</a:t>
            </a:r>
          </a:p>
          <a:p>
            <a:pPr lvl="2"/>
            <a:r>
              <a:rPr lang="en-US" dirty="0"/>
              <a:t>SWB_daily_MINIMUM_values.csv </a:t>
            </a:r>
          </a:p>
          <a:p>
            <a:pPr lvl="1"/>
            <a:r>
              <a:rPr lang="en-US" dirty="0" smtClean="0"/>
              <a:t>R script</a:t>
            </a:r>
          </a:p>
          <a:p>
            <a:r>
              <a:rPr lang="en-US" dirty="0" smtClean="0"/>
              <a:t>binary file output</a:t>
            </a:r>
          </a:p>
          <a:p>
            <a:pPr lvl="1"/>
            <a:r>
              <a:rPr lang="en-US" dirty="0" err="1" smtClean="0"/>
              <a:t>swbstats</a:t>
            </a:r>
            <a:endParaRPr lang="en-US" dirty="0" smtClean="0"/>
          </a:p>
          <a:p>
            <a:pPr lvl="1"/>
            <a:r>
              <a:rPr lang="en-US" dirty="0" smtClean="0"/>
              <a:t>R script (</a:t>
            </a:r>
            <a:r>
              <a:rPr lang="en-US" dirty="0" err="1" smtClean="0"/>
              <a:t>swb</a:t>
            </a:r>
            <a:r>
              <a:rPr lang="en-US" dirty="0" smtClean="0"/>
              <a:t> binary file reader)</a:t>
            </a:r>
          </a:p>
          <a:p>
            <a:pPr lvl="1"/>
            <a:r>
              <a:rPr lang="en-US" dirty="0" smtClean="0"/>
              <a:t>Python script (also </a:t>
            </a:r>
            <a:r>
              <a:rPr lang="en-US" dirty="0" err="1" smtClean="0"/>
              <a:t>swb</a:t>
            </a:r>
            <a:r>
              <a:rPr lang="en-US" dirty="0" smtClean="0"/>
              <a:t> binary file reader)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1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212" y="2514600"/>
            <a:ext cx="8099577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** FATAL ERROR - HALTING SWB **</a:t>
            </a:r>
          </a:p>
          <a:p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Lucida Console" pitchFamily="49" charset="0"/>
              </a:rPr>
              <a:t>Error reading input file: module RLE, subroutine </a:t>
            </a:r>
            <a:r>
              <a:rPr lang="en-US" sz="1600" b="1" dirty="0" err="1">
                <a:solidFill>
                  <a:srgbClr val="FF0000"/>
                </a:solidFill>
                <a:latin typeface="Lucida Console" pitchFamily="49" charset="0"/>
              </a:rPr>
              <a:t>RLE_readByte</a:t>
            </a:r>
            <a:endParaRPr lang="en-US" sz="1600" b="1" dirty="0">
              <a:solidFill>
                <a:srgbClr val="FF0000"/>
              </a:solidFill>
              <a:latin typeface="Lucida Console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177135"/>
            <a:ext cx="422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(hint: try the </a:t>
            </a:r>
            <a:r>
              <a:rPr lang="en-US" sz="2400" dirty="0" err="1" smtClean="0"/>
              <a:t>logfile</a:t>
            </a:r>
            <a:r>
              <a:rPr lang="en-US" sz="2400" dirty="0" smtClean="0"/>
              <a:t> first!)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281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7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Precipitation and temperature inputs to the SWB code</a:t>
            </a:r>
          </a:p>
        </p:txBody>
      </p:sp>
      <p:sp>
        <p:nvSpPr>
          <p:cNvPr id="578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0" y="990600"/>
            <a:ext cx="4419600" cy="5135563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Data from 250 NOAA cooperative climate stations pulled for the period 1989-2000</a:t>
            </a:r>
          </a:p>
          <a:p>
            <a:r>
              <a:rPr lang="en-US"/>
              <a:t>Interpolations made for each day of the simulation period</a:t>
            </a:r>
          </a:p>
          <a:p>
            <a:r>
              <a:rPr lang="en-US"/>
              <a:t>Thin plate spline interpolations performed on daily minimum and maximum air temperature and precipitation data</a:t>
            </a:r>
          </a:p>
          <a:p>
            <a:r>
              <a:rPr lang="en-US"/>
              <a:t>Each daily interpolation saved as an ASCII Arc GRID file for use as input to the soil water balance code (&gt; 3650 files)</a:t>
            </a:r>
          </a:p>
        </p:txBody>
      </p:sp>
      <p:pic>
        <p:nvPicPr>
          <p:cNvPr id="578564" name="Picture 4" descr="precip_1989_06_01">
            <a:hlinkClick r:id="rId2"/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/>
          <a:stretch>
            <a:fillRect/>
          </a:stretch>
        </p:blipFill>
        <p:spPr>
          <a:xfrm>
            <a:off x="152400" y="914400"/>
            <a:ext cx="4343400" cy="5715000"/>
          </a:xfrm>
          <a:noFill/>
          <a:ln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28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gridded precipitation workflow…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7176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0771" y="647700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Mark </a:t>
            </a:r>
            <a:r>
              <a:rPr lang="en-US" i="1" dirty="0" err="1" smtClean="0"/>
              <a:t>Nardi</a:t>
            </a:r>
            <a:r>
              <a:rPr lang="en-US" i="1" dirty="0" smtClean="0"/>
              <a:t>, USGS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01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6" r="21064" b="27561"/>
          <a:stretch/>
        </p:blipFill>
        <p:spPr bwMode="auto">
          <a:xfrm>
            <a:off x="758537" y="987120"/>
            <a:ext cx="7550727" cy="522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0771" y="647700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Source: Mark </a:t>
            </a:r>
            <a:r>
              <a:rPr lang="en-US" i="1" dirty="0" err="1" smtClean="0"/>
              <a:t>Nardi</a:t>
            </a:r>
            <a:r>
              <a:rPr lang="en-US" i="1" dirty="0" smtClean="0"/>
              <a:t>, USGS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of a tool to grab DAYMET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7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NetCDF</a:t>
            </a:r>
            <a:r>
              <a:rPr lang="en-US" dirty="0" smtClean="0"/>
              <a:t> files (input and output)</a:t>
            </a:r>
            <a:endParaRPr lang="en-US" dirty="0"/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05" y="988711"/>
            <a:ext cx="7325591" cy="57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910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58"/>
          <p:cNvSpPr/>
          <p:nvPr/>
        </p:nvSpPr>
        <p:spPr>
          <a:xfrm>
            <a:off x="7086600" y="1219200"/>
            <a:ext cx="1840472" cy="439475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800" y="685800"/>
            <a:ext cx="4648200" cy="57912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907272" y="5042450"/>
            <a:ext cx="1447800" cy="1143000"/>
            <a:chOff x="914400" y="3652354"/>
            <a:chExt cx="1447800" cy="1143000"/>
          </a:xfrm>
        </p:grpSpPr>
        <p:pic>
          <p:nvPicPr>
            <p:cNvPr id="8" name="Picture 2" descr="C:\Users\smwesten\AppData\Local\Temp\1\MC90044133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52354"/>
              <a:ext cx="14478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86948" y="4030377"/>
              <a:ext cx="8258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TSPROC</a:t>
              </a:r>
              <a:endParaRPr lang="en-US" sz="12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7272" y="2247026"/>
            <a:ext cx="1447800" cy="1143000"/>
            <a:chOff x="914400" y="3652354"/>
            <a:chExt cx="1447800" cy="1143000"/>
          </a:xfrm>
        </p:grpSpPr>
        <p:pic>
          <p:nvPicPr>
            <p:cNvPr id="11" name="Picture 2" descr="C:\Users\smwesten\AppData\Local\Temp\1\MC90044133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52354"/>
              <a:ext cx="14478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39122" y="3896380"/>
              <a:ext cx="7825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swb</a:t>
              </a:r>
              <a:endParaRPr lang="en-US" sz="2400" b="1" dirty="0" smtClean="0">
                <a:solidFill>
                  <a:srgbClr val="00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Flowchart: Multidocument 12"/>
          <p:cNvSpPr/>
          <p:nvPr/>
        </p:nvSpPr>
        <p:spPr>
          <a:xfrm>
            <a:off x="2857500" y="3655852"/>
            <a:ext cx="1547344" cy="1148246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Model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Output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File(s)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owchart: Card 13"/>
          <p:cNvSpPr/>
          <p:nvPr/>
        </p:nvSpPr>
        <p:spPr>
          <a:xfrm>
            <a:off x="762000" y="5105400"/>
            <a:ext cx="1406197" cy="887900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TSPROC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File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lowchart: Data 14"/>
          <p:cNvSpPr/>
          <p:nvPr/>
        </p:nvSpPr>
        <p:spPr>
          <a:xfrm>
            <a:off x="2745207" y="914400"/>
            <a:ext cx="1771930" cy="9144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PEST-created Model Input File(s)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57800" y="2247026"/>
            <a:ext cx="1447800" cy="1143000"/>
            <a:chOff x="914400" y="3652354"/>
            <a:chExt cx="1447800" cy="1143000"/>
          </a:xfrm>
        </p:grpSpPr>
        <p:pic>
          <p:nvPicPr>
            <p:cNvPr id="18" name="Picture 2" descr="C:\Users\smwesten\AppData\Local\Temp\1\MC900441337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652354"/>
              <a:ext cx="14478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17980" y="4030377"/>
              <a:ext cx="5870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00FF00"/>
                  </a:solidFill>
                  <a:latin typeface="Arial" pitchFamily="34" charset="0"/>
                  <a:cs typeface="Arial" pitchFamily="34" charset="0"/>
                </a:rPr>
                <a:t>PEST</a:t>
              </a:r>
              <a:endParaRPr lang="en-US" sz="1200" b="1" dirty="0">
                <a:solidFill>
                  <a:srgbClr val="00FF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" name="Flowchart: Multidocument 19"/>
          <p:cNvSpPr/>
          <p:nvPr/>
        </p:nvSpPr>
        <p:spPr>
          <a:xfrm>
            <a:off x="5181600" y="3655852"/>
            <a:ext cx="1547344" cy="1148246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TSPROC-processed Simulated Model Output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8200" y="381000"/>
            <a:ext cx="3221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Composite model: batch or script file</a:t>
            </a:r>
            <a:endParaRPr lang="en-US" sz="1600" i="1" dirty="0"/>
          </a:p>
        </p:txBody>
      </p:sp>
      <p:sp>
        <p:nvSpPr>
          <p:cNvPr id="22" name="Flowchart: Card 21"/>
          <p:cNvSpPr/>
          <p:nvPr/>
        </p:nvSpPr>
        <p:spPr>
          <a:xfrm>
            <a:off x="7277100" y="2743200"/>
            <a:ext cx="1447800" cy="881667"/>
          </a:xfrm>
          <a:prstGeom prst="flowChartPunchedCar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PEST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 File*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9000" y="3610778"/>
            <a:ext cx="1611331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*contains TSPROC- processed observed data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lowchart: Manual Input 23"/>
          <p:cNvSpPr/>
          <p:nvPr/>
        </p:nvSpPr>
        <p:spPr>
          <a:xfrm>
            <a:off x="7429500" y="4267200"/>
            <a:ext cx="1143000" cy="914400"/>
          </a:xfrm>
          <a:prstGeom prst="flowChartManualIn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Instruction File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Flowchart: Manual Operation 25"/>
          <p:cNvSpPr/>
          <p:nvPr/>
        </p:nvSpPr>
        <p:spPr>
          <a:xfrm>
            <a:off x="7258050" y="1676400"/>
            <a:ext cx="1485900" cy="793480"/>
          </a:xfrm>
          <a:prstGeom prst="flowChartManualOpe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Model Input Template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 File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Down Arrow 55"/>
          <p:cNvSpPr/>
          <p:nvPr/>
        </p:nvSpPr>
        <p:spPr>
          <a:xfrm>
            <a:off x="3453206" y="1963959"/>
            <a:ext cx="280594" cy="185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3453206" y="3410011"/>
            <a:ext cx="280594" cy="185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3453206" y="4861309"/>
            <a:ext cx="280594" cy="185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>
            <a:off x="4495802" y="4996346"/>
            <a:ext cx="1600202" cy="566254"/>
          </a:xfrm>
          <a:prstGeom prst="bentUpArrow">
            <a:avLst>
              <a:gd name="adj1" fmla="val 28987"/>
              <a:gd name="adj2" fmla="val 289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ent-Up Arrow 61"/>
          <p:cNvSpPr/>
          <p:nvPr/>
        </p:nvSpPr>
        <p:spPr>
          <a:xfrm rot="16200000">
            <a:off x="4808390" y="927945"/>
            <a:ext cx="996358" cy="1578867"/>
          </a:xfrm>
          <a:prstGeom prst="bentUpArrow">
            <a:avLst>
              <a:gd name="adj1" fmla="val 18123"/>
              <a:gd name="adj2" fmla="val 13069"/>
              <a:gd name="adj3" fmla="val 14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/>
          <p:cNvSpPr/>
          <p:nvPr/>
        </p:nvSpPr>
        <p:spPr>
          <a:xfrm>
            <a:off x="2209800" y="4980296"/>
            <a:ext cx="306807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Brace 63"/>
          <p:cNvSpPr/>
          <p:nvPr/>
        </p:nvSpPr>
        <p:spPr>
          <a:xfrm>
            <a:off x="6728944" y="1219200"/>
            <a:ext cx="357656" cy="4394750"/>
          </a:xfrm>
          <a:prstGeom prst="leftBrace">
            <a:avLst>
              <a:gd name="adj1" fmla="val 8333"/>
              <a:gd name="adj2" fmla="val 3447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ultidocument 64"/>
          <p:cNvSpPr/>
          <p:nvPr/>
        </p:nvSpPr>
        <p:spPr>
          <a:xfrm>
            <a:off x="990600" y="3652354"/>
            <a:ext cx="1547344" cy="1148246"/>
          </a:xfrm>
          <a:prstGeom prst="flowChartMultidocument">
            <a:avLst/>
          </a:prstGeom>
          <a:ln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TSPROC-processed Observation</a:t>
            </a:r>
          </a:p>
          <a:p>
            <a:pPr algn="ctr"/>
            <a:r>
              <a:rPr lang="en-US" sz="1200" b="1" dirty="0" smtClean="0">
                <a:latin typeface="Arial" pitchFamily="34" charset="0"/>
                <a:cs typeface="Arial" pitchFamily="34" charset="0"/>
              </a:rPr>
              <a:t>File(s)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Down Arrow 65"/>
          <p:cNvSpPr/>
          <p:nvPr/>
        </p:nvSpPr>
        <p:spPr>
          <a:xfrm rot="18964764">
            <a:off x="2519787" y="4546184"/>
            <a:ext cx="299883" cy="794985"/>
          </a:xfrm>
          <a:prstGeom prst="downArrow">
            <a:avLst/>
          </a:prstGeom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40704" y="152400"/>
            <a:ext cx="4379496" cy="630936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swb</a:t>
            </a:r>
            <a:r>
              <a:rPr lang="en-US" dirty="0" smtClean="0"/>
              <a:t> with PEST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0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wb</a:t>
            </a:r>
            <a:r>
              <a:rPr lang="en-US" dirty="0" smtClean="0"/>
              <a:t> directives and utilities </a:t>
            </a:r>
            <a:br>
              <a:rPr lang="en-US" dirty="0" smtClean="0"/>
            </a:br>
            <a:r>
              <a:rPr lang="en-US" dirty="0" smtClean="0"/>
              <a:t>for applying PEST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773129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WRITE_SSF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4295" y="2292349"/>
            <a:ext cx="61632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Extract </a:t>
            </a:r>
            <a:r>
              <a:rPr lang="en-US" sz="2400" dirty="0" err="1" smtClean="0"/>
              <a:t>swb</a:t>
            </a:r>
            <a:r>
              <a:rPr lang="en-US" sz="2400" dirty="0" smtClean="0"/>
              <a:t> output at a </a:t>
            </a:r>
            <a:r>
              <a:rPr lang="en-US" sz="2400" dirty="0" smtClean="0"/>
              <a:t>single grid </a:t>
            </a:r>
            <a:r>
              <a:rPr lang="en-US" sz="2400" dirty="0" smtClean="0"/>
              <a:t>cell</a:t>
            </a:r>
          </a:p>
          <a:p>
            <a:endParaRPr lang="en-US" sz="2400" dirty="0"/>
          </a:p>
          <a:p>
            <a:r>
              <a:rPr lang="en-US" sz="2400" dirty="0" smtClean="0"/>
              <a:t>Can specify row and column or the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oordinates for the grid cell you are</a:t>
            </a:r>
          </a:p>
          <a:p>
            <a:r>
              <a:rPr lang="en-US" sz="2400" dirty="0" smtClean="0"/>
              <a:t> interested in. Thus,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29202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WRITE_SSF 8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48768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the same as: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358825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WRITE_SSF COORDS 2166238 258732</a:t>
            </a:r>
          </a:p>
        </p:txBody>
      </p:sp>
    </p:spTree>
    <p:extLst>
      <p:ext uri="{BB962C8B-B14F-4D97-AF65-F5344CB8AC3E}">
        <p14:creationId xmlns:p14="http://schemas.microsoft.com/office/powerpoint/2010/main" val="291520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ssf</a:t>
            </a:r>
            <a:r>
              <a:rPr lang="en-US" dirty="0" smtClean="0"/>
              <a:t> = Site Sample File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2080"/>
            <a:ext cx="6248400" cy="499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43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990600"/>
          </a:xfrm>
        </p:spPr>
        <p:txBody>
          <a:bodyPr/>
          <a:lstStyle/>
          <a:p>
            <a:pPr algn="ctr"/>
            <a:r>
              <a:rPr lang="en-US" dirty="0" smtClean="0"/>
              <a:t>some (undocumented) </a:t>
            </a:r>
            <a:r>
              <a:rPr lang="en-US" dirty="0" err="1" smtClean="0"/>
              <a:t>swb</a:t>
            </a:r>
            <a:r>
              <a:rPr lang="en-US" dirty="0" smtClean="0"/>
              <a:t> directives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smtClean="0"/>
              <a:t>use with</a:t>
            </a:r>
            <a:r>
              <a:rPr lang="en-US" dirty="0" smtClean="0"/>
              <a:t> </a:t>
            </a:r>
            <a:r>
              <a:rPr lang="en-US" dirty="0" smtClean="0"/>
              <a:t>PEST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1828800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REFERENCE_ET_EXPONENT</a:t>
            </a:r>
            <a:endParaRPr lang="en-US" sz="32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REFERENCE_ET_CONSTANT  RAINFALL_CORRECTION_FACTOR      SNOWFALL_CORRECTION_FACTOR      TMAX_ALLSNOW        </a:t>
            </a:r>
          </a:p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TMAX_ALLRAIN        </a:t>
            </a:r>
          </a:p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SNWD_SLOPE</a:t>
            </a:r>
          </a:p>
          <a:p>
            <a:r>
              <a:rPr lang="en-US" sz="3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itchFamily="49" charset="0"/>
              </a:rPr>
              <a:t>SNWD_INTERCEPT      SNWD_DENOMINATOR</a:t>
            </a:r>
            <a:endParaRPr lang="en-US" sz="32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28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3103</TotalTime>
  <Words>563</Words>
  <Application>Microsoft Office PowerPoint</Application>
  <PresentationFormat>On-screen Show (4:3)</PresentationFormat>
  <Paragraphs>123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part 4: tools, tips, and tricks for more advanced applications</vt:lpstr>
      <vt:lpstr>Precipitation and temperature inputs to the SWB code</vt:lpstr>
      <vt:lpstr>One gridded precipitation workflow…</vt:lpstr>
      <vt:lpstr>Prototype of a tool to grab DAYMET data</vt:lpstr>
      <vt:lpstr>Use of NetCDF files (input and output)</vt:lpstr>
      <vt:lpstr>Using swb with PEST</vt:lpstr>
      <vt:lpstr>swb directives and utilities  for applying PEST</vt:lpstr>
      <vt:lpstr>ssf = Site Sample File</vt:lpstr>
      <vt:lpstr>some (undocumented) swb directives for use with PEST</vt:lpstr>
      <vt:lpstr>obtaining statistics pertaining to a subset of the model domain</vt:lpstr>
      <vt:lpstr>PowerPoint Presentation</vt:lpstr>
      <vt:lpstr>using the irrigation/FAO-56 module</vt:lpstr>
      <vt:lpstr>using the dynamic landuse option</vt:lpstr>
      <vt:lpstr>Managing swb output</vt:lpstr>
      <vt:lpstr>what to do…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SWB Brownbag - July 18, 2011 Steve Westenbroek -</dc:title>
  <dc:creator>Westenbroek, Stephen M.</dc:creator>
  <cp:keywords>SWB</cp:keywords>
  <cp:lastModifiedBy>Westenbroek, Stephen M.</cp:lastModifiedBy>
  <cp:revision>137</cp:revision>
  <dcterms:created xsi:type="dcterms:W3CDTF">2011-07-13T21:53:24Z</dcterms:created>
  <dcterms:modified xsi:type="dcterms:W3CDTF">2012-08-06T16:58:13Z</dcterms:modified>
</cp:coreProperties>
</file>