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Roboto"/>
      <p:regular r:id="rId52"/>
      <p:bold r:id="rId53"/>
      <p:italic r:id="rId54"/>
      <p:boldItalic r:id="rId55"/>
    </p:embeddedFont>
    <p:embeddedFont>
      <p:font typeface="Merriweather"/>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Merriweather-bold.fntdata"/><Relationship Id="rId12" Type="http://schemas.openxmlformats.org/officeDocument/2006/relationships/slide" Target="slides/slide8.xml"/><Relationship Id="rId56" Type="http://schemas.openxmlformats.org/officeDocument/2006/relationships/font" Target="fonts/Merriweather-regular.fntdata"/><Relationship Id="rId15" Type="http://schemas.openxmlformats.org/officeDocument/2006/relationships/slide" Target="slides/slide11.xml"/><Relationship Id="rId59" Type="http://schemas.openxmlformats.org/officeDocument/2006/relationships/font" Target="fonts/Merriweather-boldItalic.fntdata"/><Relationship Id="rId14" Type="http://schemas.openxmlformats.org/officeDocument/2006/relationships/slide" Target="slides/slide10.xml"/><Relationship Id="rId58"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Better to design a responsive site from the start. Incompatibility with old version of IE is not a big deal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000">
                <a:solidFill>
                  <a:schemeClr val="dk1"/>
                </a:solidFill>
                <a:highlight>
                  <a:schemeClr val="lt1"/>
                </a:highlight>
              </a:rPr>
              <a:t>While responsive design adapts web content to different viewing contexts, so far only the characteristics of the device and browser are taken into account. These techniques could be extended to consider viewer proximity as part of the viewing context in the case of public displays</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150">
                <a:latin typeface="Verdana"/>
                <a:ea typeface="Verdana"/>
                <a:cs typeface="Verdana"/>
                <a:sym typeface="Verdana"/>
              </a:rPr>
              <a:t>A </a:t>
            </a:r>
            <a:r>
              <a:rPr lang="en-GB" sz="1250">
                <a:solidFill>
                  <a:srgbClr val="DC143C"/>
                </a:solidFill>
                <a:highlight>
                  <a:srgbClr val="F1F1F1"/>
                </a:highlight>
                <a:latin typeface="Courier New"/>
                <a:ea typeface="Courier New"/>
                <a:cs typeface="Courier New"/>
                <a:sym typeface="Courier New"/>
              </a:rPr>
              <a:t>&lt;meta&gt;</a:t>
            </a:r>
            <a:r>
              <a:rPr lang="en-GB" sz="1150">
                <a:latin typeface="Verdana"/>
                <a:ea typeface="Verdana"/>
                <a:cs typeface="Verdana"/>
                <a:sym typeface="Verdana"/>
              </a:rPr>
              <a:t> viewport element gives the browser instructions on how to control the page's dimensions and scaling.</a:t>
            </a:r>
            <a:endParaRPr sz="1150">
              <a:latin typeface="Verdana"/>
              <a:ea typeface="Verdana"/>
              <a:cs typeface="Verdana"/>
              <a:sym typeface="Verdana"/>
            </a:endParaRPr>
          </a:p>
          <a:p>
            <a:pPr indent="0" lvl="0" marL="0">
              <a:spcBef>
                <a:spcPts val="0"/>
              </a:spcBef>
              <a:spcAft>
                <a:spcPts val="0"/>
              </a:spcAft>
              <a:buNone/>
            </a:pPr>
            <a:r>
              <a:rPr lang="en-GB" sz="1150">
                <a:latin typeface="Verdana"/>
                <a:ea typeface="Verdana"/>
                <a:cs typeface="Verdana"/>
                <a:sym typeface="Verdana"/>
              </a:rPr>
              <a:t>The </a:t>
            </a:r>
            <a:r>
              <a:rPr lang="en-GB" sz="1250">
                <a:solidFill>
                  <a:srgbClr val="DC143C"/>
                </a:solidFill>
                <a:highlight>
                  <a:srgbClr val="F1F1F1"/>
                </a:highlight>
                <a:latin typeface="Courier New"/>
                <a:ea typeface="Courier New"/>
                <a:cs typeface="Courier New"/>
                <a:sym typeface="Courier New"/>
              </a:rPr>
              <a:t>width=device-width</a:t>
            </a:r>
            <a:r>
              <a:rPr lang="en-GB" sz="1150">
                <a:latin typeface="Verdana"/>
                <a:ea typeface="Verdana"/>
                <a:cs typeface="Verdana"/>
                <a:sym typeface="Verdana"/>
              </a:rPr>
              <a:t> part sets the width of the page to follow the screen-width of the device (which will vary depending on the device).</a:t>
            </a:r>
            <a:endParaRPr sz="1150">
              <a:latin typeface="Verdana"/>
              <a:ea typeface="Verdana"/>
              <a:cs typeface="Verdana"/>
              <a:sym typeface="Verdana"/>
            </a:endParaRPr>
          </a:p>
          <a:p>
            <a:pPr indent="0" lvl="0" marL="0" rtl="0">
              <a:spcBef>
                <a:spcPts val="0"/>
              </a:spcBef>
              <a:spcAft>
                <a:spcPts val="0"/>
              </a:spcAft>
              <a:buNone/>
            </a:pPr>
            <a:r>
              <a:rPr lang="en-GB" sz="1150">
                <a:latin typeface="Verdana"/>
                <a:ea typeface="Verdana"/>
                <a:cs typeface="Verdana"/>
                <a:sym typeface="Verdana"/>
              </a:rPr>
              <a:t>The </a:t>
            </a:r>
            <a:r>
              <a:rPr lang="en-GB" sz="1250">
                <a:solidFill>
                  <a:srgbClr val="DC143C"/>
                </a:solidFill>
                <a:highlight>
                  <a:srgbClr val="F1F1F1"/>
                </a:highlight>
                <a:latin typeface="Courier New"/>
                <a:ea typeface="Courier New"/>
                <a:cs typeface="Courier New"/>
                <a:sym typeface="Courier New"/>
              </a:rPr>
              <a:t>initial-scale=1.0</a:t>
            </a:r>
            <a:r>
              <a:rPr lang="en-GB" sz="1150">
                <a:latin typeface="Verdana"/>
                <a:ea typeface="Verdana"/>
                <a:cs typeface="Verdana"/>
                <a:sym typeface="Verdana"/>
              </a:rPr>
              <a:t> part sets the initial zoom level when the page is first loaded by the browser.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dk2"/>
                </a:solidFill>
                <a:latin typeface="Roboto"/>
                <a:ea typeface="Roboto"/>
                <a:cs typeface="Roboto"/>
                <a:sym typeface="Roboto"/>
              </a:rPr>
              <a:t>‹#›</a:t>
            </a:fld>
            <a:endParaRPr sz="1000">
              <a:solidFill>
                <a:schemeClr val="dk2"/>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youtube.com/watch?v=0gBnRll5XgA" TargetMode="Externa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developer.mozilla.org/en-US/docs/Web/CSS/@media#Media_featur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responsivedesign.is/develop/browser-feature-support/media-queries-for-common-device-breakpoi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twitter.com/abampakos" TargetMode="External"/><Relationship Id="rId9" Type="http://schemas.openxmlformats.org/officeDocument/2006/relationships/hyperlink" Target="https://github.com/jkrgS" TargetMode="External"/><Relationship Id="rId5" Type="http://schemas.openxmlformats.org/officeDocument/2006/relationships/hyperlink" Target="https://github.com/bampakoa" TargetMode="External"/><Relationship Id="rId6" Type="http://schemas.openxmlformats.org/officeDocument/2006/relationships/image" Target="../media/image4.png"/><Relationship Id="rId7" Type="http://schemas.openxmlformats.org/officeDocument/2006/relationships/hyperlink" Target="https://twitter.com/GeorgeJkrr" TargetMode="External"/><Relationship Id="rId8" Type="http://schemas.openxmlformats.org/officeDocument/2006/relationships/hyperlink" Target="https://github.com/jkrg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www.youtube.com/watch?v=5xzaGSYd7jM" TargetMode="Externa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hyperlink" Target="https://www.w3.org/Style/Examples/007/units.en.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www.youtube.com/watch?v=tSoHeAtGMk8" TargetMode="External"/><Relationship Id="rId4"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www.youtube.com/watch?v=2JMGG_8T-vY" TargetMode="External"/><Relationship Id="rId4" Type="http://schemas.openxmlformats.org/officeDocument/2006/relationships/image" Target="../media/image13.jpg"/><Relationship Id="rId5" Type="http://schemas.openxmlformats.org/officeDocument/2006/relationships/hyperlink" Target="http://www.youtube.com/watch?v=YBJqKWXL2vg" TargetMode="External"/><Relationship Id="rId6" Type="http://schemas.openxmlformats.org/officeDocument/2006/relationships/image" Target="../media/image10.jpg"/><Relationship Id="rId7" Type="http://schemas.openxmlformats.org/officeDocument/2006/relationships/hyperlink" Target="http://www.youtube.com/watch?v=8fQWx-d5qc8" TargetMode="External"/><Relationship Id="rId8"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www.youtube.com/watch?v=VwxGKpvW8Zk" TargetMode="External"/><Relationship Id="rId4" Type="http://schemas.openxmlformats.org/officeDocument/2006/relationships/image" Target="../media/image17.jpg"/><Relationship Id="rId5" Type="http://schemas.openxmlformats.org/officeDocument/2006/relationships/hyperlink" Target="http://www.youtube.com/watch?v=nE9lIRbIfI0" TargetMode="External"/><Relationship Id="rId6"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www.youtube.com/watch?v=Y8zMYaD1bz0" TargetMode="External"/><Relationship Id="rId4"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www.socialhackersacademy.or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kahoot.i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socialhackersacademy.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youtube.com/watch?v=JANETBQZJ8E"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2483775" y="3511175"/>
            <a:ext cx="6338100" cy="6810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GB" sz="4200">
                <a:solidFill>
                  <a:srgbClr val="FFFFFF"/>
                </a:solidFill>
              </a:rPr>
              <a:t>HTML-CSS</a:t>
            </a:r>
            <a:endParaRPr sz="4200">
              <a:solidFill>
                <a:srgbClr val="FFFFFF"/>
              </a:solidFill>
            </a:endParaRPr>
          </a:p>
        </p:txBody>
      </p:sp>
      <p:pic>
        <p:nvPicPr>
          <p:cNvPr descr="web site.jpg" id="65" name="Shape 65"/>
          <p:cNvPicPr preferRelativeResize="0"/>
          <p:nvPr/>
        </p:nvPicPr>
        <p:blipFill>
          <a:blip r:embed="rId3">
            <a:alphaModFix/>
          </a:blip>
          <a:stretch>
            <a:fillRect/>
          </a:stretch>
        </p:blipFill>
        <p:spPr>
          <a:xfrm>
            <a:off x="208900" y="103950"/>
            <a:ext cx="4898726" cy="2745526"/>
          </a:xfrm>
          <a:prstGeom prst="rect">
            <a:avLst/>
          </a:prstGeom>
          <a:noFill/>
          <a:ln>
            <a:noFill/>
          </a:ln>
        </p:spPr>
      </p:pic>
      <p:sp>
        <p:nvSpPr>
          <p:cNvPr id="66" name="Shape 66"/>
          <p:cNvSpPr txBox="1"/>
          <p:nvPr>
            <p:ph type="ctrTitle"/>
          </p:nvPr>
        </p:nvSpPr>
        <p:spPr>
          <a:xfrm>
            <a:off x="2621850" y="4400400"/>
            <a:ext cx="6200100" cy="68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1800">
                <a:solidFill>
                  <a:srgbClr val="FFFFFF"/>
                </a:solidFill>
              </a:rPr>
              <a:t>January 10th, 2018</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Responsive </a:t>
            </a:r>
            <a:r>
              <a:rPr lang="en-GB"/>
              <a:t>elements</a:t>
            </a:r>
            <a:endParaRPr/>
          </a:p>
        </p:txBody>
      </p:sp>
      <p:sp>
        <p:nvSpPr>
          <p:cNvPr id="127" name="Shape 127"/>
          <p:cNvSpPr txBox="1"/>
          <p:nvPr>
            <p:ph idx="2" type="body"/>
          </p:nvPr>
        </p:nvSpPr>
        <p:spPr>
          <a:xfrm>
            <a:off x="311700" y="1534275"/>
            <a:ext cx="8520600" cy="31539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Set </a:t>
            </a:r>
            <a:r>
              <a:rPr b="1" lang="en-GB"/>
              <a:t>width </a:t>
            </a:r>
            <a:r>
              <a:rPr lang="en-GB"/>
              <a:t>and </a:t>
            </a:r>
            <a:r>
              <a:rPr b="1" lang="en-GB"/>
              <a:t>max-width</a:t>
            </a:r>
            <a:r>
              <a:rPr lang="en-GB"/>
              <a:t> for images</a:t>
            </a:r>
            <a:endParaRPr/>
          </a:p>
          <a:p>
            <a:pPr indent="-298450" lvl="1" marL="914400" rtl="0">
              <a:lnSpc>
                <a:spcPct val="200000"/>
              </a:lnSpc>
              <a:spcBef>
                <a:spcPts val="0"/>
              </a:spcBef>
              <a:spcAft>
                <a:spcPts val="0"/>
              </a:spcAft>
              <a:buSzPts val="1100"/>
              <a:buChar char="○"/>
            </a:pPr>
            <a:r>
              <a:rPr lang="en-GB">
                <a:highlight>
                  <a:srgbClr val="FFFFFF"/>
                </a:highlight>
              </a:rPr>
              <a:t>If the width property is set to 100%, the image will be responsive and scale up and down</a:t>
            </a:r>
            <a:endParaRPr>
              <a:highlight>
                <a:srgbClr val="FFFFFF"/>
              </a:highlight>
            </a:endParaRPr>
          </a:p>
          <a:p>
            <a:pPr indent="457200" lvl="0" marL="457200" rtl="0">
              <a:lnSpc>
                <a:spcPct val="200000"/>
              </a:lnSpc>
              <a:spcBef>
                <a:spcPts val="1600"/>
              </a:spcBef>
              <a:spcAft>
                <a:spcPts val="0"/>
              </a:spcAft>
              <a:buNone/>
            </a:pPr>
            <a:r>
              <a:rPr lang="en-GB" sz="1200">
                <a:solidFill>
                  <a:srgbClr val="0000CD"/>
                </a:solidFill>
                <a:highlight>
                  <a:srgbClr val="FFFFFF"/>
                </a:highlight>
                <a:latin typeface="Courier New"/>
                <a:ea typeface="Courier New"/>
                <a:cs typeface="Courier New"/>
                <a:sym typeface="Courier New"/>
              </a:rPr>
              <a:t>&lt;</a:t>
            </a:r>
            <a:r>
              <a:rPr lang="en-GB" sz="1200">
                <a:solidFill>
                  <a:srgbClr val="A52A2A"/>
                </a:solidFill>
                <a:highlight>
                  <a:srgbClr val="FFFFFF"/>
                </a:highlight>
                <a:latin typeface="Courier New"/>
                <a:ea typeface="Courier New"/>
                <a:cs typeface="Courier New"/>
                <a:sym typeface="Courier New"/>
              </a:rPr>
              <a:t>img</a:t>
            </a:r>
            <a:r>
              <a:rPr lang="en-GB" sz="1200">
                <a:solidFill>
                  <a:srgbClr val="FF0000"/>
                </a:solidFill>
                <a:highlight>
                  <a:srgbClr val="FFFFFF"/>
                </a:highlight>
                <a:latin typeface="Courier New"/>
                <a:ea typeface="Courier New"/>
                <a:cs typeface="Courier New"/>
                <a:sym typeface="Courier New"/>
              </a:rPr>
              <a:t> src</a:t>
            </a:r>
            <a:r>
              <a:rPr lang="en-GB" sz="1200">
                <a:solidFill>
                  <a:srgbClr val="0000CD"/>
                </a:solidFill>
                <a:highlight>
                  <a:srgbClr val="FFFFFF"/>
                </a:highlight>
                <a:latin typeface="Courier New"/>
                <a:ea typeface="Courier New"/>
                <a:cs typeface="Courier New"/>
                <a:sym typeface="Courier New"/>
              </a:rPr>
              <a:t>="myimage.jpg"</a:t>
            </a:r>
            <a:r>
              <a:rPr lang="en-GB" sz="1200">
                <a:solidFill>
                  <a:srgbClr val="FF0000"/>
                </a:solidFill>
                <a:highlight>
                  <a:srgbClr val="FFFFFF"/>
                </a:highlight>
                <a:latin typeface="Courier New"/>
                <a:ea typeface="Courier New"/>
                <a:cs typeface="Courier New"/>
                <a:sym typeface="Courier New"/>
              </a:rPr>
              <a:t> </a:t>
            </a:r>
            <a:r>
              <a:rPr b="1" lang="en-GB" sz="1200">
                <a:solidFill>
                  <a:srgbClr val="FF0000"/>
                </a:solidFill>
                <a:highlight>
                  <a:srgbClr val="FFFFFF"/>
                </a:highlight>
                <a:latin typeface="Courier New"/>
                <a:ea typeface="Courier New"/>
                <a:cs typeface="Courier New"/>
                <a:sym typeface="Courier New"/>
              </a:rPr>
              <a:t>style</a:t>
            </a:r>
            <a:r>
              <a:rPr b="1" lang="en-GB" sz="1200">
                <a:solidFill>
                  <a:srgbClr val="0000CD"/>
                </a:solidFill>
                <a:highlight>
                  <a:srgbClr val="FFFFFF"/>
                </a:highlight>
                <a:latin typeface="Courier New"/>
                <a:ea typeface="Courier New"/>
                <a:cs typeface="Courier New"/>
                <a:sym typeface="Courier New"/>
              </a:rPr>
              <a:t>="width:100%;"</a:t>
            </a:r>
            <a:r>
              <a:rPr lang="en-GB" sz="1200">
                <a:solidFill>
                  <a:srgbClr val="0000CD"/>
                </a:solidFill>
                <a:highlight>
                  <a:srgbClr val="FFFFFF"/>
                </a:highlight>
                <a:latin typeface="Courier New"/>
                <a:ea typeface="Courier New"/>
                <a:cs typeface="Courier New"/>
                <a:sym typeface="Courier New"/>
              </a:rPr>
              <a:t>&gt;</a:t>
            </a:r>
            <a:endParaRPr>
              <a:highlight>
                <a:srgbClr val="FFFFFF"/>
              </a:highlight>
            </a:endParaRPr>
          </a:p>
          <a:p>
            <a:pPr indent="-298450" lvl="1" marL="914400" rtl="0">
              <a:lnSpc>
                <a:spcPct val="200000"/>
              </a:lnSpc>
              <a:spcBef>
                <a:spcPts val="1600"/>
              </a:spcBef>
              <a:spcAft>
                <a:spcPts val="0"/>
              </a:spcAft>
              <a:buSzPts val="1100"/>
              <a:buChar char="○"/>
            </a:pPr>
            <a:r>
              <a:rPr lang="en-GB">
                <a:highlight>
                  <a:srgbClr val="FFFFFF"/>
                </a:highlight>
              </a:rPr>
              <a:t>If the max-width property is set to 100%, the image will scale down if it has to, but never scale up to be larger than its original size</a:t>
            </a:r>
            <a:endParaRPr>
              <a:highlight>
                <a:srgbClr val="FFFFFF"/>
              </a:highlight>
            </a:endParaRPr>
          </a:p>
          <a:p>
            <a:pPr indent="457200" lvl="0" marL="457200" rtl="0">
              <a:lnSpc>
                <a:spcPct val="200000"/>
              </a:lnSpc>
              <a:spcBef>
                <a:spcPts val="1600"/>
              </a:spcBef>
              <a:spcAft>
                <a:spcPts val="1600"/>
              </a:spcAft>
              <a:buNone/>
            </a:pPr>
            <a:r>
              <a:rPr lang="en-GB" sz="1200">
                <a:solidFill>
                  <a:srgbClr val="0000CD"/>
                </a:solidFill>
                <a:highlight>
                  <a:srgbClr val="FFFFFF"/>
                </a:highlight>
                <a:latin typeface="Courier New"/>
                <a:ea typeface="Courier New"/>
                <a:cs typeface="Courier New"/>
                <a:sym typeface="Courier New"/>
              </a:rPr>
              <a:t>&lt;</a:t>
            </a:r>
            <a:r>
              <a:rPr lang="en-GB" sz="1200">
                <a:solidFill>
                  <a:srgbClr val="A52A2A"/>
                </a:solidFill>
                <a:highlight>
                  <a:srgbClr val="FFFFFF"/>
                </a:highlight>
                <a:latin typeface="Courier New"/>
                <a:ea typeface="Courier New"/>
                <a:cs typeface="Courier New"/>
                <a:sym typeface="Courier New"/>
              </a:rPr>
              <a:t>img</a:t>
            </a:r>
            <a:r>
              <a:rPr lang="en-GB" sz="1200">
                <a:solidFill>
                  <a:srgbClr val="FF0000"/>
                </a:solidFill>
                <a:highlight>
                  <a:srgbClr val="FFFFFF"/>
                </a:highlight>
                <a:latin typeface="Courier New"/>
                <a:ea typeface="Courier New"/>
                <a:cs typeface="Courier New"/>
                <a:sym typeface="Courier New"/>
              </a:rPr>
              <a:t> src</a:t>
            </a:r>
            <a:r>
              <a:rPr lang="en-GB" sz="1200">
                <a:solidFill>
                  <a:srgbClr val="0000CD"/>
                </a:solidFill>
                <a:highlight>
                  <a:srgbClr val="FFFFFF"/>
                </a:highlight>
                <a:latin typeface="Courier New"/>
                <a:ea typeface="Courier New"/>
                <a:cs typeface="Courier New"/>
                <a:sym typeface="Courier New"/>
              </a:rPr>
              <a:t>="myimage.jpg"</a:t>
            </a:r>
            <a:r>
              <a:rPr lang="en-GB" sz="1200">
                <a:solidFill>
                  <a:srgbClr val="FF0000"/>
                </a:solidFill>
                <a:highlight>
                  <a:srgbClr val="FFFFFF"/>
                </a:highlight>
                <a:latin typeface="Courier New"/>
                <a:ea typeface="Courier New"/>
                <a:cs typeface="Courier New"/>
                <a:sym typeface="Courier New"/>
              </a:rPr>
              <a:t> style</a:t>
            </a:r>
            <a:r>
              <a:rPr lang="en-GB" sz="1200">
                <a:solidFill>
                  <a:srgbClr val="0000CD"/>
                </a:solidFill>
                <a:highlight>
                  <a:srgbClr val="FFFFFF"/>
                </a:highlight>
                <a:latin typeface="Courier New"/>
                <a:ea typeface="Courier New"/>
                <a:cs typeface="Courier New"/>
                <a:sym typeface="Courier New"/>
              </a:rPr>
              <a:t>="</a:t>
            </a:r>
            <a:r>
              <a:rPr b="1" lang="en-GB" sz="1200">
                <a:solidFill>
                  <a:srgbClr val="0000CD"/>
                </a:solidFill>
                <a:highlight>
                  <a:srgbClr val="FFFFFF"/>
                </a:highlight>
                <a:latin typeface="Courier New"/>
                <a:ea typeface="Courier New"/>
                <a:cs typeface="Courier New"/>
                <a:sym typeface="Courier New"/>
              </a:rPr>
              <a:t>max-width:100%;</a:t>
            </a:r>
            <a:r>
              <a:rPr lang="en-GB" sz="1200">
                <a:solidFill>
                  <a:srgbClr val="0000CD"/>
                </a:solidFill>
                <a:highlight>
                  <a:srgbClr val="FFFFFF"/>
                </a:highlight>
                <a:latin typeface="Courier New"/>
                <a:ea typeface="Courier New"/>
                <a:cs typeface="Courier New"/>
                <a:sym typeface="Courier New"/>
              </a:rPr>
              <a:t>height:auto;"&gt;</a:t>
            </a:r>
            <a:endParaRPr>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a:t>
            </a:r>
            <a:r>
              <a:rPr lang="en-GB"/>
              <a:t>esponsive elements</a:t>
            </a:r>
            <a:endParaRPr/>
          </a:p>
        </p:txBody>
      </p:sp>
      <p:sp>
        <p:nvSpPr>
          <p:cNvPr id="133" name="Shape 133"/>
          <p:cNvSpPr txBox="1"/>
          <p:nvPr>
            <p:ph idx="2" type="body"/>
          </p:nvPr>
        </p:nvSpPr>
        <p:spPr>
          <a:xfrm>
            <a:off x="311700" y="1534275"/>
            <a:ext cx="8520600" cy="31539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Set </a:t>
            </a:r>
            <a:r>
              <a:rPr b="1" lang="en-GB"/>
              <a:t>viewport width (vw)</a:t>
            </a:r>
            <a:r>
              <a:rPr lang="en-GB"/>
              <a:t> for text</a:t>
            </a:r>
            <a:endParaRPr/>
          </a:p>
          <a:p>
            <a:pPr indent="-298450" lvl="1" marL="914400" rtl="0">
              <a:lnSpc>
                <a:spcPct val="200000"/>
              </a:lnSpc>
              <a:spcBef>
                <a:spcPts val="0"/>
              </a:spcBef>
              <a:spcAft>
                <a:spcPts val="0"/>
              </a:spcAft>
              <a:buSzPts val="1100"/>
              <a:buChar char="○"/>
            </a:pPr>
            <a:r>
              <a:rPr lang="en-GB" sz="1150">
                <a:highlight>
                  <a:srgbClr val="FFFFFF"/>
                </a:highlight>
              </a:rPr>
              <a:t>The text size will follow the size of the browser window</a:t>
            </a:r>
            <a:endParaRPr>
              <a:highlight>
                <a:srgbClr val="FFFFFF"/>
              </a:highlight>
            </a:endParaRPr>
          </a:p>
          <a:p>
            <a:pPr indent="457200" lvl="0" marL="457200" rtl="0">
              <a:lnSpc>
                <a:spcPct val="200000"/>
              </a:lnSpc>
              <a:spcBef>
                <a:spcPts val="1600"/>
              </a:spcBef>
              <a:spcAft>
                <a:spcPts val="1600"/>
              </a:spcAft>
              <a:buNone/>
            </a:pPr>
            <a:r>
              <a:rPr lang="en-GB" sz="1200">
                <a:solidFill>
                  <a:srgbClr val="0000CD"/>
                </a:solidFill>
                <a:latin typeface="Courier New"/>
                <a:ea typeface="Courier New"/>
                <a:cs typeface="Courier New"/>
                <a:sym typeface="Courier New"/>
              </a:rPr>
              <a:t>&lt;</a:t>
            </a:r>
            <a:r>
              <a:rPr lang="en-GB" sz="1200">
                <a:solidFill>
                  <a:srgbClr val="A52A2A"/>
                </a:solidFill>
                <a:latin typeface="Courier New"/>
                <a:ea typeface="Courier New"/>
                <a:cs typeface="Courier New"/>
                <a:sym typeface="Courier New"/>
              </a:rPr>
              <a:t>h1</a:t>
            </a:r>
            <a:r>
              <a:rPr lang="en-GB" sz="1200">
                <a:solidFill>
                  <a:srgbClr val="FF0000"/>
                </a:solidFill>
                <a:latin typeface="Courier New"/>
                <a:ea typeface="Courier New"/>
                <a:cs typeface="Courier New"/>
                <a:sym typeface="Courier New"/>
              </a:rPr>
              <a:t> style</a:t>
            </a:r>
            <a:r>
              <a:rPr lang="en-GB" sz="1200">
                <a:solidFill>
                  <a:srgbClr val="0000CD"/>
                </a:solidFill>
                <a:latin typeface="Courier New"/>
                <a:ea typeface="Courier New"/>
                <a:cs typeface="Courier New"/>
                <a:sym typeface="Courier New"/>
              </a:rPr>
              <a:t>="</a:t>
            </a:r>
            <a:r>
              <a:rPr b="1" lang="en-GB" sz="1200">
                <a:solidFill>
                  <a:srgbClr val="0000CD"/>
                </a:solidFill>
                <a:latin typeface="Courier New"/>
                <a:ea typeface="Courier New"/>
                <a:cs typeface="Courier New"/>
                <a:sym typeface="Courier New"/>
              </a:rPr>
              <a:t>font-size:10vw</a:t>
            </a:r>
            <a:r>
              <a:rPr lang="en-GB" sz="1200">
                <a:solidFill>
                  <a:srgbClr val="0000CD"/>
                </a:solidFill>
                <a:latin typeface="Courier New"/>
                <a:ea typeface="Courier New"/>
                <a:cs typeface="Courier New"/>
                <a:sym typeface="Courier New"/>
              </a:rPr>
              <a:t>"&gt;</a:t>
            </a:r>
            <a:r>
              <a:rPr lang="en-GB" sz="1200">
                <a:solidFill>
                  <a:srgbClr val="000000"/>
                </a:solidFill>
                <a:highlight>
                  <a:srgbClr val="FFFFFF"/>
                </a:highlight>
                <a:latin typeface="Courier New"/>
                <a:ea typeface="Courier New"/>
                <a:cs typeface="Courier New"/>
                <a:sym typeface="Courier New"/>
              </a:rPr>
              <a:t>Hello World</a:t>
            </a:r>
            <a:r>
              <a:rPr lang="en-GB" sz="1200">
                <a:solidFill>
                  <a:srgbClr val="0000CD"/>
                </a:solidFill>
                <a:latin typeface="Courier New"/>
                <a:ea typeface="Courier New"/>
                <a:cs typeface="Courier New"/>
                <a:sym typeface="Courier New"/>
              </a:rPr>
              <a:t>&lt;</a:t>
            </a:r>
            <a:r>
              <a:rPr lang="en-GB" sz="1200">
                <a:solidFill>
                  <a:srgbClr val="A52A2A"/>
                </a:solidFill>
                <a:latin typeface="Courier New"/>
                <a:ea typeface="Courier New"/>
                <a:cs typeface="Courier New"/>
                <a:sym typeface="Courier New"/>
              </a:rPr>
              <a:t>/h1</a:t>
            </a:r>
            <a:r>
              <a:rPr lang="en-GB" sz="1200">
                <a:solidFill>
                  <a:srgbClr val="0000CD"/>
                </a:solidFill>
                <a:latin typeface="Courier New"/>
                <a:ea typeface="Courier New"/>
                <a:cs typeface="Courier New"/>
                <a:sym typeface="Courier New"/>
              </a:rPr>
              <a:t>&gt;</a:t>
            </a:r>
            <a:endParaRPr>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Fluid layout</a:t>
            </a:r>
            <a:endParaRPr/>
          </a:p>
        </p:txBody>
      </p:sp>
      <p:sp>
        <p:nvSpPr>
          <p:cNvPr id="139" name="Shape 139"/>
          <p:cNvSpPr txBox="1"/>
          <p:nvPr>
            <p:ph idx="2" type="body"/>
          </p:nvPr>
        </p:nvSpPr>
        <p:spPr>
          <a:xfrm>
            <a:off x="311700" y="1480100"/>
            <a:ext cx="8520600" cy="1553700"/>
          </a:xfrm>
          <a:prstGeom prst="rect">
            <a:avLst/>
          </a:prstGeom>
        </p:spPr>
        <p:txBody>
          <a:bodyPr anchorCtr="0" anchor="t" bIns="91425" lIns="91425" spcFirstLastPara="1" rIns="91425" wrap="square" tIns="91425">
            <a:noAutofit/>
          </a:bodyPr>
          <a:lstStyle/>
          <a:p>
            <a:pPr indent="-304800" lvl="0" marL="457200" rtl="0">
              <a:lnSpc>
                <a:spcPct val="200000"/>
              </a:lnSpc>
              <a:spcBef>
                <a:spcPts val="0"/>
              </a:spcBef>
              <a:spcAft>
                <a:spcPts val="0"/>
              </a:spcAft>
              <a:buSzPts val="1200"/>
              <a:buChar char="●"/>
            </a:pPr>
            <a:r>
              <a:rPr lang="en-GB" sz="1200"/>
              <a:t>Use percentage % rather than fixed measurement units such as pixels or inches</a:t>
            </a:r>
            <a:endParaRPr sz="1200"/>
          </a:p>
          <a:p>
            <a:pPr indent="-304800" lvl="0" marL="457200" rtl="0">
              <a:lnSpc>
                <a:spcPct val="200000"/>
              </a:lnSpc>
              <a:spcBef>
                <a:spcPts val="0"/>
              </a:spcBef>
              <a:spcAft>
                <a:spcPts val="0"/>
              </a:spcAft>
              <a:buSzPts val="1200"/>
              <a:buChar char="●"/>
            </a:pPr>
            <a:r>
              <a:rPr lang="en-GB" sz="1200"/>
              <a:t>A fluid grid is more carefully designed in terms of proportions</a:t>
            </a:r>
            <a:endParaRPr sz="1200"/>
          </a:p>
          <a:p>
            <a:pPr indent="-304800" lvl="0" marL="457200" rtl="0">
              <a:lnSpc>
                <a:spcPct val="200000"/>
              </a:lnSpc>
              <a:spcBef>
                <a:spcPts val="0"/>
              </a:spcBef>
              <a:spcAft>
                <a:spcPts val="0"/>
              </a:spcAft>
              <a:buSzPts val="1200"/>
              <a:buChar char="●"/>
            </a:pPr>
            <a:r>
              <a:rPr lang="en-GB" sz="1200"/>
              <a:t>All of the elements in the layout will resize their widths in relation to one another.</a:t>
            </a:r>
            <a:endParaRPr sz="1200"/>
          </a:p>
          <a:p>
            <a:pPr indent="-304800" lvl="0" marL="457200" rtl="0">
              <a:lnSpc>
                <a:spcPct val="200000"/>
              </a:lnSpc>
              <a:spcBef>
                <a:spcPts val="0"/>
              </a:spcBef>
              <a:spcAft>
                <a:spcPts val="0"/>
              </a:spcAft>
              <a:buSzPts val="1200"/>
              <a:buChar char="●"/>
            </a:pPr>
            <a:r>
              <a:rPr lang="en-GB" sz="1200"/>
              <a:t>Applicable to media such as images, videos and fonts.</a:t>
            </a:r>
            <a:endParaRPr sz="1200"/>
          </a:p>
          <a:p>
            <a:pPr indent="0" lvl="0" marL="0" rtl="0">
              <a:lnSpc>
                <a:spcPct val="200000"/>
              </a:lnSpc>
              <a:spcBef>
                <a:spcPts val="1600"/>
              </a:spcBef>
              <a:spcAft>
                <a:spcPts val="1600"/>
              </a:spcAft>
              <a:buNone/>
            </a:pPr>
            <a:r>
              <a:t/>
            </a:r>
            <a:endParaRPr sz="1200"/>
          </a:p>
        </p:txBody>
      </p:sp>
      <p:pic>
        <p:nvPicPr>
          <p:cNvPr id="140" name="Shape 140"/>
          <p:cNvPicPr preferRelativeResize="0"/>
          <p:nvPr/>
        </p:nvPicPr>
        <p:blipFill>
          <a:blip r:embed="rId3">
            <a:alphaModFix/>
          </a:blip>
          <a:stretch>
            <a:fillRect/>
          </a:stretch>
        </p:blipFill>
        <p:spPr>
          <a:xfrm>
            <a:off x="3443536" y="3186200"/>
            <a:ext cx="2256927" cy="1804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 time!</a:t>
            </a:r>
            <a:endParaRPr/>
          </a:p>
        </p:txBody>
      </p:sp>
      <p:sp>
        <p:nvSpPr>
          <p:cNvPr descr="Yo gang, in this responsive web design tutorial, I'll show what the difference between a fluid and fixed layout is, and why I always prefer to make a fluid layout rather than a fixed one.  Fluid layouts respond to viewport sizes in-between your media query breakpoints, but fixed layouts do not.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146" name="Shape 146" title="Responsive Web Design Tutorial #6 - Fluid Layouts">
            <a:hlinkClick r:id="rId3"/>
          </p:cNvPr>
          <p:cNvSpPr/>
          <p:nvPr/>
        </p:nvSpPr>
        <p:spPr>
          <a:xfrm>
            <a:off x="2286000" y="1466850"/>
            <a:ext cx="4572000" cy="3429000"/>
          </a:xfrm>
          <a:prstGeom prst="rect">
            <a:avLst/>
          </a:prstGeom>
          <a:blipFill>
            <a:blip r:embed="rId4">
              <a:alphaModFix/>
            </a:blip>
            <a:stretch>
              <a:fillRect/>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Media queries</a:t>
            </a:r>
            <a:endParaRPr/>
          </a:p>
        </p:txBody>
      </p:sp>
      <p:sp>
        <p:nvSpPr>
          <p:cNvPr id="152" name="Shape 152"/>
          <p:cNvSpPr txBox="1"/>
          <p:nvPr>
            <p:ph idx="2" type="body"/>
          </p:nvPr>
        </p:nvSpPr>
        <p:spPr>
          <a:xfrm>
            <a:off x="311825" y="1505700"/>
            <a:ext cx="8520600" cy="1742400"/>
          </a:xfrm>
          <a:prstGeom prst="rect">
            <a:avLst/>
          </a:prstGeom>
        </p:spPr>
        <p:txBody>
          <a:bodyPr anchorCtr="0" anchor="t" bIns="91425" lIns="91425" spcFirstLastPara="1" rIns="91425" wrap="square" tIns="91425">
            <a:noAutofit/>
          </a:bodyPr>
          <a:lstStyle/>
          <a:p>
            <a:pPr indent="0" lvl="0" marL="0" rtl="0">
              <a:lnSpc>
                <a:spcPct val="150000"/>
              </a:lnSpc>
              <a:spcBef>
                <a:spcPts val="600"/>
              </a:spcBef>
              <a:spcAft>
                <a:spcPts val="0"/>
              </a:spcAft>
              <a:buNone/>
            </a:pPr>
            <a:r>
              <a:rPr i="1" lang="en-GB" sz="1800"/>
              <a:t>“</a:t>
            </a:r>
            <a:r>
              <a:rPr b="1" i="1" lang="en-GB" sz="1800">
                <a:highlight>
                  <a:srgbClr val="FFFFFF"/>
                </a:highlight>
              </a:rPr>
              <a:t>Media Queries</a:t>
            </a:r>
            <a:r>
              <a:rPr i="1" lang="en-GB" sz="1800">
                <a:highlight>
                  <a:srgbClr val="FFFFFF"/>
                </a:highlight>
              </a:rPr>
              <a:t> is a CSS3 module allowing content rendering to adapt to conditions such as screen resolution (e.g. smartphone screen vs. computer screen). It became a W3C recommended standard in </a:t>
            </a:r>
            <a:r>
              <a:rPr b="1" i="1" lang="en-GB" sz="1800">
                <a:highlight>
                  <a:srgbClr val="FFFFFF"/>
                </a:highlight>
              </a:rPr>
              <a:t>June 2012</a:t>
            </a:r>
            <a:r>
              <a:rPr i="1" lang="en-GB" sz="1800">
                <a:highlight>
                  <a:srgbClr val="FFFFFF"/>
                </a:highlight>
              </a:rPr>
              <a:t>, and is a cornerstone technology of responsive web design (RWD)</a:t>
            </a:r>
            <a:r>
              <a:rPr i="1" lang="en-GB" sz="1800"/>
              <a:t>”</a:t>
            </a:r>
            <a:endParaRPr baseline="30000" i="1" sz="1800"/>
          </a:p>
          <a:p>
            <a:pPr indent="0" lvl="0" marL="0">
              <a:spcBef>
                <a:spcPts val="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Media queries</a:t>
            </a:r>
            <a:r>
              <a:rPr lang="en-GB"/>
              <a:t> explained</a:t>
            </a:r>
            <a:endParaRPr/>
          </a:p>
        </p:txBody>
      </p:sp>
      <p:sp>
        <p:nvSpPr>
          <p:cNvPr id="158" name="Shape 158"/>
          <p:cNvSpPr txBox="1"/>
          <p:nvPr>
            <p:ph idx="2" type="body"/>
          </p:nvPr>
        </p:nvSpPr>
        <p:spPr>
          <a:xfrm>
            <a:off x="311700" y="1534275"/>
            <a:ext cx="8520600" cy="24036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Apply different CSS styles depending on the type of a device (such as a screen or content in print preview) or its specific characteristic (such as the width of the viewport)</a:t>
            </a:r>
            <a:endParaRPr/>
          </a:p>
          <a:p>
            <a:pPr indent="-311150" lvl="0" marL="457200" rtl="0">
              <a:lnSpc>
                <a:spcPct val="200000"/>
              </a:lnSpc>
              <a:spcBef>
                <a:spcPts val="0"/>
              </a:spcBef>
              <a:spcAft>
                <a:spcPts val="0"/>
              </a:spcAft>
              <a:buSzPts val="1300"/>
              <a:buChar char="●"/>
            </a:pPr>
            <a:r>
              <a:rPr lang="en-GB"/>
              <a:t>A useful tool due to the huge variety of connected devices</a:t>
            </a:r>
            <a:endParaRPr/>
          </a:p>
          <a:p>
            <a:pPr indent="-311150" lvl="0" marL="457200" rtl="0">
              <a:lnSpc>
                <a:spcPct val="200000"/>
              </a:lnSpc>
              <a:spcBef>
                <a:spcPts val="0"/>
              </a:spcBef>
              <a:spcAft>
                <a:spcPts val="0"/>
              </a:spcAft>
              <a:buSzPts val="1300"/>
              <a:buChar char="●"/>
            </a:pPr>
            <a:r>
              <a:rPr lang="en-GB"/>
              <a:t>Use </a:t>
            </a:r>
            <a:r>
              <a:rPr b="1" lang="en-GB"/>
              <a:t>@media </a:t>
            </a:r>
            <a:r>
              <a:rPr lang="en-GB"/>
              <a:t>rule to include a block of CSS properties when a certain condition is true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Media types</a:t>
            </a:r>
            <a:endParaRPr/>
          </a:p>
        </p:txBody>
      </p:sp>
      <p:sp>
        <p:nvSpPr>
          <p:cNvPr id="164" name="Shape 164"/>
          <p:cNvSpPr txBox="1"/>
          <p:nvPr>
            <p:ph idx="2" type="body"/>
          </p:nvPr>
        </p:nvSpPr>
        <p:spPr>
          <a:xfrm>
            <a:off x="311700" y="1534275"/>
            <a:ext cx="8520600" cy="25845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Media types define the type of a device:</a:t>
            </a:r>
            <a:endParaRPr/>
          </a:p>
          <a:p>
            <a:pPr indent="-298450" lvl="1" marL="914400" rtl="0">
              <a:lnSpc>
                <a:spcPct val="200000"/>
              </a:lnSpc>
              <a:spcBef>
                <a:spcPts val="0"/>
              </a:spcBef>
              <a:spcAft>
                <a:spcPts val="0"/>
              </a:spcAft>
              <a:buSzPts val="1100"/>
              <a:buChar char="○"/>
            </a:pPr>
            <a:r>
              <a:rPr b="1" lang="en-GB"/>
              <a:t>all</a:t>
            </a:r>
            <a:r>
              <a:rPr lang="en-GB"/>
              <a:t>: targets all devices</a:t>
            </a:r>
            <a:endParaRPr/>
          </a:p>
          <a:p>
            <a:pPr indent="-298450" lvl="1" marL="914400" rtl="0">
              <a:lnSpc>
                <a:spcPct val="200000"/>
              </a:lnSpc>
              <a:spcBef>
                <a:spcPts val="0"/>
              </a:spcBef>
              <a:spcAft>
                <a:spcPts val="0"/>
              </a:spcAft>
              <a:buSzPts val="1100"/>
              <a:buChar char="○"/>
            </a:pPr>
            <a:r>
              <a:rPr b="1" lang="en-GB"/>
              <a:t>print</a:t>
            </a:r>
            <a:r>
              <a:rPr lang="en-GB"/>
              <a:t>: used for content viewed on a screen in print preview mode</a:t>
            </a:r>
            <a:endParaRPr/>
          </a:p>
          <a:p>
            <a:pPr indent="-298450" lvl="1" marL="914400" rtl="0">
              <a:lnSpc>
                <a:spcPct val="200000"/>
              </a:lnSpc>
              <a:spcBef>
                <a:spcPts val="0"/>
              </a:spcBef>
              <a:spcAft>
                <a:spcPts val="0"/>
              </a:spcAft>
              <a:buSzPts val="1100"/>
              <a:buChar char="○"/>
            </a:pPr>
            <a:r>
              <a:rPr b="1" lang="en-GB"/>
              <a:t>screen</a:t>
            </a:r>
            <a:r>
              <a:rPr lang="en-GB"/>
              <a:t>: intended for color computer screens</a:t>
            </a:r>
            <a:endParaRPr/>
          </a:p>
          <a:p>
            <a:pPr indent="-298450" lvl="1" marL="914400" rtl="0">
              <a:lnSpc>
                <a:spcPct val="200000"/>
              </a:lnSpc>
              <a:spcBef>
                <a:spcPts val="0"/>
              </a:spcBef>
              <a:spcAft>
                <a:spcPts val="0"/>
              </a:spcAft>
              <a:buSzPts val="1100"/>
              <a:buChar char="○"/>
            </a:pPr>
            <a:r>
              <a:rPr b="1" lang="en-GB"/>
              <a:t>speech</a:t>
            </a:r>
            <a:r>
              <a:rPr lang="en-GB"/>
              <a:t>: targets speech synthesizers </a:t>
            </a:r>
            <a:endParaRPr/>
          </a:p>
          <a:p>
            <a:pPr indent="-311150" lvl="0" marL="457200" rtl="0">
              <a:lnSpc>
                <a:spcPct val="200000"/>
              </a:lnSpc>
              <a:spcBef>
                <a:spcPts val="0"/>
              </a:spcBef>
              <a:spcAft>
                <a:spcPts val="0"/>
              </a:spcAft>
              <a:buSzPts val="1300"/>
              <a:buChar char="●"/>
            </a:pPr>
            <a:r>
              <a:rPr lang="en-GB"/>
              <a:t>The types that are most commonly used are </a:t>
            </a:r>
            <a:r>
              <a:rPr b="1" lang="en-GB"/>
              <a:t>all</a:t>
            </a:r>
            <a:r>
              <a:rPr lang="en-GB"/>
              <a:t> and </a:t>
            </a:r>
            <a:r>
              <a:rPr b="1" lang="en-GB"/>
              <a:t>screen</a:t>
            </a:r>
            <a:r>
              <a:rPr lang="en-GB"/>
              <a:t>. </a:t>
            </a:r>
            <a:endParaRPr/>
          </a:p>
          <a:p>
            <a:pPr indent="-311150" lvl="0" marL="457200" rtl="0">
              <a:lnSpc>
                <a:spcPct val="200000"/>
              </a:lnSpc>
              <a:spcBef>
                <a:spcPts val="0"/>
              </a:spcBef>
              <a:spcAft>
                <a:spcPts val="0"/>
              </a:spcAft>
              <a:buSzPts val="1300"/>
              <a:buChar char="●"/>
            </a:pPr>
            <a:r>
              <a:rPr lang="en-GB"/>
              <a:t>Usage: </a:t>
            </a:r>
            <a:r>
              <a:rPr lang="en-GB" sz="1050">
                <a:solidFill>
                  <a:srgbClr val="AF00DB"/>
                </a:solidFill>
                <a:latin typeface="Courier New"/>
                <a:ea typeface="Courier New"/>
                <a:cs typeface="Courier New"/>
                <a:sym typeface="Courier New"/>
              </a:rPr>
              <a:t>@media</a:t>
            </a:r>
            <a:r>
              <a:rPr lang="en-GB" sz="1050">
                <a:solidFill>
                  <a:srgbClr val="000000"/>
                </a:solidFill>
                <a:latin typeface="Courier New"/>
                <a:ea typeface="Courier New"/>
                <a:cs typeface="Courier New"/>
                <a:sym typeface="Courier New"/>
              </a:rPr>
              <a:t> type { ... }</a:t>
            </a:r>
            <a:endParaRPr sz="800">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Media features</a:t>
            </a:r>
            <a:endParaRPr/>
          </a:p>
        </p:txBody>
      </p:sp>
      <p:sp>
        <p:nvSpPr>
          <p:cNvPr id="170" name="Shape 170"/>
          <p:cNvSpPr txBox="1"/>
          <p:nvPr>
            <p:ph idx="2" type="body"/>
          </p:nvPr>
        </p:nvSpPr>
        <p:spPr>
          <a:xfrm>
            <a:off x="311700" y="1534275"/>
            <a:ext cx="8520600" cy="25377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Media features describe the </a:t>
            </a:r>
            <a:r>
              <a:rPr lang="en-GB"/>
              <a:t>specific </a:t>
            </a:r>
            <a:r>
              <a:rPr lang="en-GB"/>
              <a:t>characteristic of a browser, device or environment</a:t>
            </a:r>
            <a:endParaRPr/>
          </a:p>
          <a:p>
            <a:pPr indent="-311150" lvl="0" marL="457200" rtl="0">
              <a:lnSpc>
                <a:spcPct val="200000"/>
              </a:lnSpc>
              <a:spcBef>
                <a:spcPts val="0"/>
              </a:spcBef>
              <a:spcAft>
                <a:spcPts val="0"/>
              </a:spcAft>
              <a:buSzPts val="1300"/>
              <a:buChar char="●"/>
            </a:pPr>
            <a:r>
              <a:rPr lang="en-GB"/>
              <a:t>There is an extensive list of available characteristics </a:t>
            </a:r>
            <a:r>
              <a:rPr lang="en-GB" u="sng">
                <a:solidFill>
                  <a:schemeClr val="hlink"/>
                </a:solidFill>
                <a:hlinkClick r:id="rId3"/>
              </a:rPr>
              <a:t>here</a:t>
            </a:r>
            <a:endParaRPr/>
          </a:p>
          <a:p>
            <a:pPr indent="-311150" lvl="0" marL="457200" rtl="0">
              <a:lnSpc>
                <a:spcPct val="200000"/>
              </a:lnSpc>
              <a:spcBef>
                <a:spcPts val="0"/>
              </a:spcBef>
              <a:spcAft>
                <a:spcPts val="0"/>
              </a:spcAft>
              <a:buSzPts val="1300"/>
              <a:buChar char="●"/>
            </a:pPr>
            <a:r>
              <a:rPr lang="en-GB"/>
              <a:t>Range features are commonly used that are prefixed with </a:t>
            </a:r>
            <a:r>
              <a:rPr b="1" lang="en-GB"/>
              <a:t>“min-” </a:t>
            </a:r>
            <a:r>
              <a:rPr lang="en-GB"/>
              <a:t>or </a:t>
            </a:r>
            <a:r>
              <a:rPr b="1" lang="en-GB"/>
              <a:t>“max-”</a:t>
            </a:r>
            <a:r>
              <a:rPr lang="en-GB"/>
              <a:t> to define minimum or maximum constraints such as </a:t>
            </a:r>
            <a:r>
              <a:rPr i="1" lang="en-GB"/>
              <a:t>min-width</a:t>
            </a:r>
            <a:r>
              <a:rPr lang="en-GB"/>
              <a:t> or </a:t>
            </a:r>
            <a:r>
              <a:rPr i="1" lang="en-GB"/>
              <a:t>max-height</a:t>
            </a:r>
            <a:r>
              <a:rPr lang="en-GB"/>
              <a:t>.</a:t>
            </a:r>
            <a:endParaRPr/>
          </a:p>
          <a:p>
            <a:pPr indent="-311150" lvl="0" marL="457200" rtl="0">
              <a:lnSpc>
                <a:spcPct val="200000"/>
              </a:lnSpc>
              <a:spcBef>
                <a:spcPts val="0"/>
              </a:spcBef>
              <a:spcAft>
                <a:spcPts val="0"/>
              </a:spcAft>
              <a:buSzPts val="1300"/>
              <a:buChar char="●"/>
            </a:pPr>
            <a:r>
              <a:rPr lang="en-GB"/>
              <a:t>If a feature does not apply to a device, the styles of that feature will be ignored and never be applied</a:t>
            </a:r>
            <a:endParaRPr/>
          </a:p>
          <a:p>
            <a:pPr indent="-311150" lvl="0" marL="457200" rtl="0">
              <a:lnSpc>
                <a:spcPct val="200000"/>
              </a:lnSpc>
              <a:spcBef>
                <a:spcPts val="0"/>
              </a:spcBef>
              <a:spcAft>
                <a:spcPts val="0"/>
              </a:spcAft>
              <a:buSzPts val="1300"/>
              <a:buChar char="●"/>
            </a:pPr>
            <a:r>
              <a:rPr lang="en-GB"/>
              <a:t>Usage: </a:t>
            </a:r>
            <a:r>
              <a:rPr lang="en-GB" sz="1050">
                <a:solidFill>
                  <a:srgbClr val="AF00DB"/>
                </a:solidFill>
                <a:latin typeface="Courier New"/>
                <a:ea typeface="Courier New"/>
                <a:cs typeface="Courier New"/>
                <a:sym typeface="Courier New"/>
              </a:rPr>
              <a:t>@media</a:t>
            </a:r>
            <a:r>
              <a:rPr lang="en-GB" sz="1050">
                <a:solidFill>
                  <a:srgbClr val="000000"/>
                </a:solidFill>
                <a:latin typeface="Courier New"/>
                <a:ea typeface="Courier New"/>
                <a:cs typeface="Courier New"/>
                <a:sym typeface="Courier New"/>
              </a:rPr>
              <a:t> (feature) {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Breakpoints</a:t>
            </a:r>
            <a:endParaRPr/>
          </a:p>
        </p:txBody>
      </p:sp>
      <p:sp>
        <p:nvSpPr>
          <p:cNvPr id="176" name="Shape 176"/>
          <p:cNvSpPr txBox="1"/>
          <p:nvPr>
            <p:ph idx="2" type="body"/>
          </p:nvPr>
        </p:nvSpPr>
        <p:spPr>
          <a:xfrm>
            <a:off x="311700" y="1534275"/>
            <a:ext cx="8520600" cy="30735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The point at which the content of your site will respond to provide the user with the best possible layout to consume the information</a:t>
            </a:r>
            <a:endParaRPr/>
          </a:p>
          <a:p>
            <a:pPr indent="-311150" lvl="0" marL="457200" rtl="0">
              <a:lnSpc>
                <a:spcPct val="200000"/>
              </a:lnSpc>
              <a:spcBef>
                <a:spcPts val="0"/>
              </a:spcBef>
              <a:spcAft>
                <a:spcPts val="0"/>
              </a:spcAft>
              <a:buSzPts val="1300"/>
              <a:buChar char="●"/>
            </a:pPr>
            <a:r>
              <a:rPr lang="en-GB"/>
              <a:t>Introduce them gradually</a:t>
            </a:r>
            <a:endParaRPr/>
          </a:p>
          <a:p>
            <a:pPr indent="-298450" lvl="1" marL="914400" rtl="0">
              <a:lnSpc>
                <a:spcPct val="200000"/>
              </a:lnSpc>
              <a:spcBef>
                <a:spcPts val="0"/>
              </a:spcBef>
              <a:spcAft>
                <a:spcPts val="0"/>
              </a:spcAft>
              <a:buSzPts val="1100"/>
              <a:buChar char="○"/>
            </a:pPr>
            <a:r>
              <a:rPr lang="en-GB"/>
              <a:t>Design for the smallest viewport first</a:t>
            </a:r>
            <a:endParaRPr/>
          </a:p>
          <a:p>
            <a:pPr indent="-298450" lvl="1" marL="914400" rtl="0">
              <a:lnSpc>
                <a:spcPct val="200000"/>
              </a:lnSpc>
              <a:spcBef>
                <a:spcPts val="0"/>
              </a:spcBef>
              <a:spcAft>
                <a:spcPts val="0"/>
              </a:spcAft>
              <a:buSzPts val="1100"/>
              <a:buChar char="○"/>
            </a:pPr>
            <a:r>
              <a:rPr lang="en-GB"/>
              <a:t>Expand the view at the point at which the design seems broken</a:t>
            </a:r>
            <a:endParaRPr/>
          </a:p>
          <a:p>
            <a:pPr indent="-298450" lvl="1" marL="914400" rtl="0">
              <a:lnSpc>
                <a:spcPct val="200000"/>
              </a:lnSpc>
              <a:spcBef>
                <a:spcPts val="0"/>
              </a:spcBef>
              <a:spcAft>
                <a:spcPts val="0"/>
              </a:spcAft>
              <a:buSzPts val="1100"/>
              <a:buChar char="○"/>
            </a:pPr>
            <a:r>
              <a:rPr lang="en-GB"/>
              <a:t>Add a media rule</a:t>
            </a:r>
            <a:endParaRPr/>
          </a:p>
          <a:p>
            <a:pPr indent="-311150" lvl="0" marL="457200" rtl="0">
              <a:lnSpc>
                <a:spcPct val="200000"/>
              </a:lnSpc>
              <a:spcBef>
                <a:spcPts val="0"/>
              </a:spcBef>
              <a:spcAft>
                <a:spcPts val="0"/>
              </a:spcAft>
              <a:buSzPts val="1300"/>
              <a:buChar char="●"/>
            </a:pPr>
            <a:r>
              <a:rPr lang="en-GB" u="sng">
                <a:solidFill>
                  <a:schemeClr val="hlink"/>
                </a:solidFill>
                <a:hlinkClick r:id="rId3"/>
              </a:rPr>
              <a:t>Common device breakpoints</a:t>
            </a:r>
            <a:endParaRPr/>
          </a:p>
          <a:p>
            <a:pPr indent="-311150" lvl="0" marL="457200" rtl="0">
              <a:lnSpc>
                <a:spcPct val="200000"/>
              </a:lnSpc>
              <a:spcBef>
                <a:spcPts val="0"/>
              </a:spcBef>
              <a:spcAft>
                <a:spcPts val="0"/>
              </a:spcAft>
              <a:buSzPts val="1300"/>
              <a:buChar char="●"/>
            </a:pPr>
            <a:r>
              <a:rPr lang="en-GB"/>
              <a:t>Always design for mobile first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Complex media queries</a:t>
            </a:r>
            <a:endParaRPr/>
          </a:p>
        </p:txBody>
      </p:sp>
      <p:sp>
        <p:nvSpPr>
          <p:cNvPr id="182" name="Shape 182"/>
          <p:cNvSpPr txBox="1"/>
          <p:nvPr>
            <p:ph idx="2" type="body"/>
          </p:nvPr>
        </p:nvSpPr>
        <p:spPr>
          <a:xfrm>
            <a:off x="311700" y="1534275"/>
            <a:ext cx="8520600" cy="25377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Need to create a </a:t>
            </a:r>
            <a:r>
              <a:rPr lang="en-GB"/>
              <a:t>media query</a:t>
            </a:r>
            <a:r>
              <a:rPr lang="en-GB"/>
              <a:t> that depends on multiple conditions</a:t>
            </a:r>
            <a:endParaRPr/>
          </a:p>
          <a:p>
            <a:pPr indent="-311150" lvl="0" marL="457200" rtl="0">
              <a:lnSpc>
                <a:spcPct val="200000"/>
              </a:lnSpc>
              <a:spcBef>
                <a:spcPts val="0"/>
              </a:spcBef>
              <a:spcAft>
                <a:spcPts val="0"/>
              </a:spcAft>
              <a:buSzPts val="1300"/>
              <a:buChar char="●"/>
            </a:pPr>
            <a:r>
              <a:rPr lang="en-GB"/>
              <a:t>Use </a:t>
            </a:r>
            <a:r>
              <a:rPr lang="en-GB"/>
              <a:t>l</a:t>
            </a:r>
            <a:r>
              <a:rPr lang="en-GB"/>
              <a:t>ogical operators</a:t>
            </a:r>
            <a:r>
              <a:rPr lang="en-GB"/>
              <a:t>: </a:t>
            </a:r>
            <a:endParaRPr/>
          </a:p>
          <a:p>
            <a:pPr indent="-298450" lvl="1" marL="914400" rtl="0">
              <a:lnSpc>
                <a:spcPct val="200000"/>
              </a:lnSpc>
              <a:spcBef>
                <a:spcPts val="0"/>
              </a:spcBef>
              <a:spcAft>
                <a:spcPts val="0"/>
              </a:spcAft>
              <a:buSzPts val="1100"/>
              <a:buChar char="○"/>
            </a:pPr>
            <a:r>
              <a:rPr b="1" lang="en-GB"/>
              <a:t>n</a:t>
            </a:r>
            <a:r>
              <a:rPr b="1" lang="en-GB"/>
              <a:t>ot</a:t>
            </a:r>
            <a:r>
              <a:rPr lang="en-GB"/>
              <a:t>: inverts the meaning of a media query</a:t>
            </a:r>
            <a:endParaRPr/>
          </a:p>
          <a:p>
            <a:pPr indent="-298450" lvl="1" marL="914400" rtl="0">
              <a:lnSpc>
                <a:spcPct val="200000"/>
              </a:lnSpc>
              <a:spcBef>
                <a:spcPts val="0"/>
              </a:spcBef>
              <a:spcAft>
                <a:spcPts val="0"/>
              </a:spcAft>
              <a:buSzPts val="1100"/>
              <a:buChar char="○"/>
            </a:pPr>
            <a:r>
              <a:rPr b="1" lang="en-GB"/>
              <a:t>a</a:t>
            </a:r>
            <a:r>
              <a:rPr b="1" lang="en-GB"/>
              <a:t>nd</a:t>
            </a:r>
            <a:r>
              <a:rPr lang="en-GB"/>
              <a:t>: combines a media feature with media type or other features</a:t>
            </a:r>
            <a:endParaRPr/>
          </a:p>
          <a:p>
            <a:pPr indent="-298450" lvl="1" marL="914400" rtl="0">
              <a:lnSpc>
                <a:spcPct val="200000"/>
              </a:lnSpc>
              <a:spcBef>
                <a:spcPts val="0"/>
              </a:spcBef>
              <a:spcAft>
                <a:spcPts val="0"/>
              </a:spcAft>
              <a:buSzPts val="1100"/>
              <a:buChar char="○"/>
            </a:pPr>
            <a:r>
              <a:rPr b="1" lang="en-GB"/>
              <a:t>o</a:t>
            </a:r>
            <a:r>
              <a:rPr b="1" lang="en-GB"/>
              <a:t>nl</a:t>
            </a:r>
            <a:r>
              <a:rPr b="1" lang="en-GB"/>
              <a:t>y</a:t>
            </a:r>
            <a:r>
              <a:rPr lang="en-GB"/>
              <a:t>:</a:t>
            </a:r>
            <a:r>
              <a:rPr b="1" lang="en-GB"/>
              <a:t> </a:t>
            </a:r>
            <a:r>
              <a:rPr lang="en-GB"/>
              <a:t>used in older browsers to avoid applying the rule</a:t>
            </a:r>
            <a:endParaRPr/>
          </a:p>
          <a:p>
            <a:pPr indent="-311150" lvl="0" marL="457200" rtl="0">
              <a:lnSpc>
                <a:spcPct val="200000"/>
              </a:lnSpc>
              <a:spcBef>
                <a:spcPts val="0"/>
              </a:spcBef>
              <a:spcAft>
                <a:spcPts val="0"/>
              </a:spcAft>
              <a:buSzPts val="1300"/>
              <a:buChar char="●"/>
            </a:pPr>
            <a:r>
              <a:rPr lang="en-GB"/>
              <a:t>Combine multiple media queries into a comma-separated list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Shape 71"/>
          <p:cNvPicPr preferRelativeResize="0"/>
          <p:nvPr/>
        </p:nvPicPr>
        <p:blipFill rotWithShape="1">
          <a:blip r:embed="rId3">
            <a:alphaModFix/>
          </a:blip>
          <a:srcRect b="0" l="2217" r="2217" t="0"/>
          <a:stretch/>
        </p:blipFill>
        <p:spPr>
          <a:xfrm>
            <a:off x="1510000" y="1505698"/>
            <a:ext cx="1603350" cy="1677699"/>
          </a:xfrm>
          <a:prstGeom prst="rect">
            <a:avLst/>
          </a:prstGeom>
          <a:noFill/>
          <a:ln>
            <a:noFill/>
          </a:ln>
        </p:spPr>
      </p:pic>
      <p:sp>
        <p:nvSpPr>
          <p:cNvPr id="72" name="Shape 7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Who we are</a:t>
            </a:r>
            <a:endParaRPr/>
          </a:p>
        </p:txBody>
      </p:sp>
      <p:sp>
        <p:nvSpPr>
          <p:cNvPr id="73" name="Shape 73"/>
          <p:cNvSpPr txBox="1"/>
          <p:nvPr>
            <p:ph idx="1" type="body"/>
          </p:nvPr>
        </p:nvSpPr>
        <p:spPr>
          <a:xfrm>
            <a:off x="311700" y="3126150"/>
            <a:ext cx="3999900" cy="80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Aristeidis Bampakos (Aris)</a:t>
            </a:r>
            <a:endParaRPr b="1"/>
          </a:p>
          <a:p>
            <a:pPr indent="0" lvl="0" marL="0" rtl="0" algn="ctr">
              <a:spcBef>
                <a:spcPts val="1600"/>
              </a:spcBef>
              <a:spcAft>
                <a:spcPts val="0"/>
              </a:spcAft>
              <a:buNone/>
            </a:pPr>
            <a:r>
              <a:rPr lang="en-GB"/>
              <a:t>Front End Web Developer @ Plexscape</a:t>
            </a:r>
            <a:endParaRPr/>
          </a:p>
          <a:p>
            <a:pPr indent="0" lvl="0" marL="0" algn="ctr">
              <a:spcBef>
                <a:spcPts val="1600"/>
              </a:spcBef>
              <a:spcAft>
                <a:spcPts val="1600"/>
              </a:spcAft>
              <a:buNone/>
            </a:pPr>
            <a:r>
              <a:t/>
            </a:r>
            <a:endParaRPr/>
          </a:p>
        </p:txBody>
      </p:sp>
      <p:sp>
        <p:nvSpPr>
          <p:cNvPr id="74" name="Shape 74"/>
          <p:cNvSpPr txBox="1"/>
          <p:nvPr>
            <p:ph idx="1" type="body"/>
          </p:nvPr>
        </p:nvSpPr>
        <p:spPr>
          <a:xfrm>
            <a:off x="311725" y="4040550"/>
            <a:ext cx="3999900" cy="80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Twitter: </a:t>
            </a:r>
            <a:r>
              <a:rPr lang="en-GB" u="sng">
                <a:solidFill>
                  <a:schemeClr val="hlink"/>
                </a:solidFill>
                <a:hlinkClick r:id="rId4"/>
              </a:rPr>
              <a:t>@abampakos</a:t>
            </a:r>
            <a:endParaRPr/>
          </a:p>
          <a:p>
            <a:pPr indent="0" lvl="0" marL="0" rtl="0">
              <a:spcBef>
                <a:spcPts val="1600"/>
              </a:spcBef>
              <a:spcAft>
                <a:spcPts val="0"/>
              </a:spcAft>
              <a:buNone/>
            </a:pPr>
            <a:r>
              <a:rPr lang="en-GB"/>
              <a:t>Github: </a:t>
            </a:r>
            <a:r>
              <a:rPr lang="en-GB" u="sng">
                <a:solidFill>
                  <a:schemeClr val="hlink"/>
                </a:solidFill>
                <a:hlinkClick r:id="rId5"/>
              </a:rPr>
              <a:t>https://github.com/bampakoa</a:t>
            </a:r>
            <a:endParaRPr/>
          </a:p>
          <a:p>
            <a:pPr indent="0" lvl="0" marL="0" rtl="0">
              <a:spcBef>
                <a:spcPts val="1600"/>
              </a:spcBef>
              <a:spcAft>
                <a:spcPts val="1600"/>
              </a:spcAft>
              <a:buNone/>
            </a:pPr>
            <a:r>
              <a:t/>
            </a:r>
            <a:endParaRPr/>
          </a:p>
        </p:txBody>
      </p:sp>
      <p:pic>
        <p:nvPicPr>
          <p:cNvPr id="75" name="Shape 75"/>
          <p:cNvPicPr preferRelativeResize="0"/>
          <p:nvPr/>
        </p:nvPicPr>
        <p:blipFill>
          <a:blip r:embed="rId6">
            <a:alphaModFix/>
          </a:blip>
          <a:stretch>
            <a:fillRect/>
          </a:stretch>
        </p:blipFill>
        <p:spPr>
          <a:xfrm>
            <a:off x="5705300" y="1234800"/>
            <a:ext cx="2794901" cy="2896531"/>
          </a:xfrm>
          <a:prstGeom prst="rect">
            <a:avLst/>
          </a:prstGeom>
          <a:noFill/>
          <a:ln>
            <a:noFill/>
          </a:ln>
        </p:spPr>
      </p:pic>
      <p:sp>
        <p:nvSpPr>
          <p:cNvPr id="76" name="Shape 76"/>
          <p:cNvSpPr txBox="1"/>
          <p:nvPr>
            <p:ph idx="1" type="body"/>
          </p:nvPr>
        </p:nvSpPr>
        <p:spPr>
          <a:xfrm>
            <a:off x="4500300" y="3126150"/>
            <a:ext cx="3999900" cy="80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George Sisko</a:t>
            </a:r>
            <a:r>
              <a:rPr b="1" lang="en-GB"/>
              <a:t> (Jkr)</a:t>
            </a:r>
            <a:endParaRPr b="1"/>
          </a:p>
          <a:p>
            <a:pPr indent="0" lvl="0" marL="0" rtl="0" algn="ctr">
              <a:spcBef>
                <a:spcPts val="1600"/>
              </a:spcBef>
              <a:spcAft>
                <a:spcPts val="0"/>
              </a:spcAft>
              <a:buNone/>
            </a:pPr>
            <a:r>
              <a:rPr lang="en-GB"/>
              <a:t>.NET</a:t>
            </a:r>
            <a:r>
              <a:rPr lang="en-GB"/>
              <a:t> Web Developer @ Relational SA</a:t>
            </a:r>
            <a:endParaRPr/>
          </a:p>
          <a:p>
            <a:pPr indent="0" lvl="0" marL="0" rtl="0" algn="ctr">
              <a:spcBef>
                <a:spcPts val="1600"/>
              </a:spcBef>
              <a:spcAft>
                <a:spcPts val="1600"/>
              </a:spcAft>
              <a:buNone/>
            </a:pPr>
            <a:r>
              <a:t/>
            </a:r>
            <a:endParaRPr/>
          </a:p>
        </p:txBody>
      </p:sp>
      <p:sp>
        <p:nvSpPr>
          <p:cNvPr id="77" name="Shape 77"/>
          <p:cNvSpPr txBox="1"/>
          <p:nvPr>
            <p:ph idx="1" type="body"/>
          </p:nvPr>
        </p:nvSpPr>
        <p:spPr>
          <a:xfrm>
            <a:off x="4500325" y="4040550"/>
            <a:ext cx="3999900" cy="80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Twitter: </a:t>
            </a:r>
            <a:r>
              <a:rPr lang="en-GB" u="sng">
                <a:solidFill>
                  <a:schemeClr val="accent5"/>
                </a:solidFill>
                <a:highlight>
                  <a:srgbClr val="FFFFFF"/>
                </a:highlight>
                <a:hlinkClick r:id="rId7"/>
              </a:rPr>
              <a:t>@GeorgeJkrr</a:t>
            </a:r>
            <a:endParaRPr>
              <a:solidFill>
                <a:schemeClr val="accent5"/>
              </a:solidFill>
            </a:endParaRPr>
          </a:p>
          <a:p>
            <a:pPr indent="0" lvl="0" marL="0" rtl="0">
              <a:spcBef>
                <a:spcPts val="1600"/>
              </a:spcBef>
              <a:spcAft>
                <a:spcPts val="0"/>
              </a:spcAft>
              <a:buNone/>
            </a:pPr>
            <a:r>
              <a:rPr lang="en-GB"/>
              <a:t>Github: </a:t>
            </a:r>
            <a:r>
              <a:rPr lang="en-GB" u="sng">
                <a:solidFill>
                  <a:schemeClr val="hlink"/>
                </a:solidFill>
                <a:hlinkClick r:id="rId8"/>
              </a:rPr>
              <a:t>https://github.com/</a:t>
            </a:r>
            <a:r>
              <a:rPr lang="en-GB" u="sng">
                <a:solidFill>
                  <a:schemeClr val="hlink"/>
                </a:solidFill>
                <a:hlinkClick r:id="rId9"/>
              </a:rPr>
              <a:t>jkrgS</a:t>
            </a:r>
            <a:endParaRPr u="sng">
              <a:solidFill>
                <a:schemeClr val="accent5"/>
              </a:solidFill>
            </a:endParaRPr>
          </a:p>
          <a:p>
            <a:pPr indent="0" lvl="0" marL="0" rt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Complex media queries</a:t>
            </a:r>
            <a:endParaRPr/>
          </a:p>
        </p:txBody>
      </p:sp>
      <p:sp>
        <p:nvSpPr>
          <p:cNvPr id="188" name="Shape 188"/>
          <p:cNvSpPr txBox="1"/>
          <p:nvPr>
            <p:ph idx="2" type="body"/>
          </p:nvPr>
        </p:nvSpPr>
        <p:spPr>
          <a:xfrm>
            <a:off x="311700" y="1453300"/>
            <a:ext cx="8520600" cy="28473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GB" sz="1000">
                <a:solidFill>
                  <a:srgbClr val="AF00DB"/>
                </a:solidFill>
                <a:latin typeface="Courier New"/>
                <a:ea typeface="Courier New"/>
                <a:cs typeface="Courier New"/>
                <a:sym typeface="Courier New"/>
              </a:rPr>
              <a:t>@media</a:t>
            </a:r>
            <a:r>
              <a:rPr lang="en-GB" sz="1000">
                <a:solidFill>
                  <a:srgbClr val="000000"/>
                </a:solidFill>
                <a:latin typeface="Courier New"/>
                <a:ea typeface="Courier New"/>
                <a:cs typeface="Courier New"/>
                <a:sym typeface="Courier New"/>
              </a:rPr>
              <a:t> (</a:t>
            </a:r>
            <a:r>
              <a:rPr lang="en-GB" sz="1000">
                <a:solidFill>
                  <a:srgbClr val="FF0000"/>
                </a:solidFill>
                <a:latin typeface="Courier New"/>
                <a:ea typeface="Courier New"/>
                <a:cs typeface="Courier New"/>
                <a:sym typeface="Courier New"/>
              </a:rPr>
              <a:t>min-width</a:t>
            </a:r>
            <a:r>
              <a:rPr lang="en-GB" sz="1000">
                <a:solidFill>
                  <a:srgbClr val="000000"/>
                </a:solidFill>
                <a:latin typeface="Courier New"/>
                <a:ea typeface="Courier New"/>
                <a:cs typeface="Courier New"/>
                <a:sym typeface="Courier New"/>
              </a:rPr>
              <a:t>: </a:t>
            </a:r>
            <a:r>
              <a:rPr lang="en-GB" sz="1000">
                <a:solidFill>
                  <a:srgbClr val="09885A"/>
                </a:solidFill>
                <a:latin typeface="Courier New"/>
                <a:ea typeface="Courier New"/>
                <a:cs typeface="Courier New"/>
                <a:sym typeface="Courier New"/>
              </a:rPr>
              <a:t>120px</a:t>
            </a:r>
            <a:r>
              <a:rPr lang="en-GB" sz="1000">
                <a:solidFill>
                  <a:srgbClr val="000000"/>
                </a:solidFill>
                <a:latin typeface="Courier New"/>
                <a:ea typeface="Courier New"/>
                <a:cs typeface="Courier New"/>
                <a:sym typeface="Courier New"/>
              </a:rPr>
              <a:t>) and (</a:t>
            </a:r>
            <a:r>
              <a:rPr lang="en-GB" sz="1000">
                <a:solidFill>
                  <a:srgbClr val="FF0000"/>
                </a:solidFill>
                <a:latin typeface="Courier New"/>
                <a:ea typeface="Courier New"/>
                <a:cs typeface="Courier New"/>
                <a:sym typeface="Courier New"/>
              </a:rPr>
              <a:t>orientation</a:t>
            </a:r>
            <a:r>
              <a:rPr lang="en-GB" sz="1000">
                <a:solidFill>
                  <a:srgbClr val="000000"/>
                </a:solidFill>
                <a:latin typeface="Courier New"/>
                <a:ea typeface="Courier New"/>
                <a:cs typeface="Courier New"/>
                <a:sym typeface="Courier New"/>
              </a:rPr>
              <a:t>: </a:t>
            </a:r>
            <a:r>
              <a:rPr lang="en-GB" sz="1000">
                <a:solidFill>
                  <a:srgbClr val="0451A5"/>
                </a:solidFill>
                <a:latin typeface="Courier New"/>
                <a:ea typeface="Courier New"/>
                <a:cs typeface="Courier New"/>
                <a:sym typeface="Courier New"/>
              </a:rPr>
              <a:t>landscape</a:t>
            </a:r>
            <a:r>
              <a:rPr lang="en-GB" sz="1000">
                <a:solidFill>
                  <a:srgbClr val="000000"/>
                </a:solidFill>
                <a:latin typeface="Courier New"/>
                <a:ea typeface="Courier New"/>
                <a:cs typeface="Courier New"/>
                <a:sym typeface="Courier New"/>
              </a:rPr>
              <a:t>) { ... }</a:t>
            </a:r>
            <a:endParaRPr sz="1000">
              <a:solidFill>
                <a:srgbClr val="000000"/>
              </a:solidFill>
              <a:latin typeface="Courier New"/>
              <a:ea typeface="Courier New"/>
              <a:cs typeface="Courier New"/>
              <a:sym typeface="Courier New"/>
            </a:endParaRPr>
          </a:p>
          <a:p>
            <a:pPr indent="0" lvl="0" marL="0" rtl="0">
              <a:lnSpc>
                <a:spcPct val="135714"/>
              </a:lnSpc>
              <a:spcBef>
                <a:spcPts val="0"/>
              </a:spcBef>
              <a:spcAft>
                <a:spcPts val="0"/>
              </a:spcAft>
              <a:buNone/>
            </a:pPr>
            <a:r>
              <a:t/>
            </a:r>
            <a:endParaRPr sz="1000">
              <a:solidFill>
                <a:srgbClr val="800000"/>
              </a:solidFill>
              <a:latin typeface="Courier New"/>
              <a:ea typeface="Courier New"/>
              <a:cs typeface="Courier New"/>
              <a:sym typeface="Courier New"/>
            </a:endParaRPr>
          </a:p>
          <a:p>
            <a:pPr indent="0" lvl="0" marL="0" rtl="0">
              <a:lnSpc>
                <a:spcPct val="135714"/>
              </a:lnSpc>
              <a:spcBef>
                <a:spcPts val="0"/>
              </a:spcBef>
              <a:spcAft>
                <a:spcPts val="0"/>
              </a:spcAft>
              <a:buNone/>
            </a:pPr>
            <a:r>
              <a:rPr lang="en-GB" sz="1000">
                <a:solidFill>
                  <a:srgbClr val="AF00DB"/>
                </a:solidFill>
                <a:latin typeface="Courier New"/>
                <a:ea typeface="Courier New"/>
                <a:cs typeface="Courier New"/>
                <a:sym typeface="Courier New"/>
              </a:rPr>
              <a:t>@media</a:t>
            </a:r>
            <a:r>
              <a:rPr lang="en-GB" sz="1000">
                <a:solidFill>
                  <a:srgbClr val="000000"/>
                </a:solidFill>
                <a:latin typeface="Courier New"/>
                <a:ea typeface="Courier New"/>
                <a:cs typeface="Courier New"/>
                <a:sym typeface="Courier New"/>
              </a:rPr>
              <a:t> not </a:t>
            </a:r>
            <a:r>
              <a:rPr lang="en-GB" sz="1000">
                <a:solidFill>
                  <a:srgbClr val="0451A5"/>
                </a:solidFill>
                <a:latin typeface="Courier New"/>
                <a:ea typeface="Courier New"/>
                <a:cs typeface="Courier New"/>
                <a:sym typeface="Courier New"/>
              </a:rPr>
              <a:t>screen</a:t>
            </a:r>
            <a:r>
              <a:rPr lang="en-GB" sz="1000">
                <a:solidFill>
                  <a:srgbClr val="000000"/>
                </a:solidFill>
                <a:latin typeface="Courier New"/>
                <a:ea typeface="Courier New"/>
                <a:cs typeface="Courier New"/>
                <a:sym typeface="Courier New"/>
              </a:rPr>
              <a:t> { ... }</a:t>
            </a:r>
            <a:endParaRPr sz="1000">
              <a:solidFill>
                <a:srgbClr val="000000"/>
              </a:solidFill>
              <a:latin typeface="Courier New"/>
              <a:ea typeface="Courier New"/>
              <a:cs typeface="Courier New"/>
              <a:sym typeface="Courier New"/>
            </a:endParaRPr>
          </a:p>
          <a:p>
            <a:pPr indent="0" lvl="0" marL="0" rtl="0">
              <a:lnSpc>
                <a:spcPct val="135714"/>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nSpc>
                <a:spcPct val="135714"/>
              </a:lnSpc>
              <a:spcBef>
                <a:spcPts val="0"/>
              </a:spcBef>
              <a:spcAft>
                <a:spcPts val="0"/>
              </a:spcAft>
              <a:buNone/>
            </a:pPr>
            <a:r>
              <a:rPr lang="en-GB" sz="1000">
                <a:solidFill>
                  <a:srgbClr val="800000"/>
                </a:solidFill>
                <a:latin typeface="Courier New"/>
                <a:ea typeface="Courier New"/>
                <a:cs typeface="Courier New"/>
                <a:sym typeface="Courier New"/>
              </a:rPr>
              <a:t>&lt;link</a:t>
            </a:r>
            <a:r>
              <a:rPr lang="en-GB" sz="1000">
                <a:solidFill>
                  <a:srgbClr val="000000"/>
                </a:solidFill>
                <a:latin typeface="Courier New"/>
                <a:ea typeface="Courier New"/>
                <a:cs typeface="Courier New"/>
                <a:sym typeface="Courier New"/>
              </a:rPr>
              <a:t> </a:t>
            </a:r>
            <a:r>
              <a:rPr lang="en-GB" sz="1000">
                <a:solidFill>
                  <a:srgbClr val="FF0000"/>
                </a:solidFill>
                <a:latin typeface="Courier New"/>
                <a:ea typeface="Courier New"/>
                <a:cs typeface="Courier New"/>
                <a:sym typeface="Courier New"/>
              </a:rPr>
              <a:t>rel</a:t>
            </a:r>
            <a:r>
              <a:rPr lang="en-GB" sz="1000">
                <a:solidFill>
                  <a:srgbClr val="000000"/>
                </a:solidFill>
                <a:latin typeface="Courier New"/>
                <a:ea typeface="Courier New"/>
                <a:cs typeface="Courier New"/>
                <a:sym typeface="Courier New"/>
              </a:rPr>
              <a:t>=</a:t>
            </a:r>
            <a:r>
              <a:rPr lang="en-GB" sz="1000">
                <a:solidFill>
                  <a:srgbClr val="0000FF"/>
                </a:solidFill>
                <a:latin typeface="Courier New"/>
                <a:ea typeface="Courier New"/>
                <a:cs typeface="Courier New"/>
                <a:sym typeface="Courier New"/>
              </a:rPr>
              <a:t>"stylesheet"</a:t>
            </a:r>
            <a:r>
              <a:rPr lang="en-GB" sz="1000">
                <a:solidFill>
                  <a:srgbClr val="000000"/>
                </a:solidFill>
                <a:latin typeface="Courier New"/>
                <a:ea typeface="Courier New"/>
                <a:cs typeface="Courier New"/>
                <a:sym typeface="Courier New"/>
              </a:rPr>
              <a:t> </a:t>
            </a:r>
            <a:r>
              <a:rPr lang="en-GB" sz="1000">
                <a:solidFill>
                  <a:srgbClr val="FF0000"/>
                </a:solidFill>
                <a:latin typeface="Courier New"/>
                <a:ea typeface="Courier New"/>
                <a:cs typeface="Courier New"/>
                <a:sym typeface="Courier New"/>
              </a:rPr>
              <a:t>media</a:t>
            </a:r>
            <a:r>
              <a:rPr lang="en-GB" sz="1000">
                <a:solidFill>
                  <a:srgbClr val="000000"/>
                </a:solidFill>
                <a:latin typeface="Courier New"/>
                <a:ea typeface="Courier New"/>
                <a:cs typeface="Courier New"/>
                <a:sym typeface="Courier New"/>
              </a:rPr>
              <a:t>=</a:t>
            </a:r>
            <a:r>
              <a:rPr lang="en-GB" sz="1000">
                <a:solidFill>
                  <a:srgbClr val="0000FF"/>
                </a:solidFill>
                <a:latin typeface="Courier New"/>
                <a:ea typeface="Courier New"/>
                <a:cs typeface="Courier New"/>
                <a:sym typeface="Courier New"/>
              </a:rPr>
              <a:t>"only screen"</a:t>
            </a:r>
            <a:r>
              <a:rPr lang="en-GB" sz="1000">
                <a:solidFill>
                  <a:srgbClr val="000000"/>
                </a:solidFill>
                <a:latin typeface="Courier New"/>
                <a:ea typeface="Courier New"/>
                <a:cs typeface="Courier New"/>
                <a:sym typeface="Courier New"/>
              </a:rPr>
              <a:t> </a:t>
            </a:r>
            <a:r>
              <a:rPr lang="en-GB" sz="1000">
                <a:solidFill>
                  <a:srgbClr val="FF0000"/>
                </a:solidFill>
                <a:latin typeface="Courier New"/>
                <a:ea typeface="Courier New"/>
                <a:cs typeface="Courier New"/>
                <a:sym typeface="Courier New"/>
              </a:rPr>
              <a:t>href</a:t>
            </a:r>
            <a:r>
              <a:rPr lang="en-GB" sz="1000">
                <a:solidFill>
                  <a:srgbClr val="000000"/>
                </a:solidFill>
                <a:latin typeface="Courier New"/>
                <a:ea typeface="Courier New"/>
                <a:cs typeface="Courier New"/>
                <a:sym typeface="Courier New"/>
              </a:rPr>
              <a:t>=</a:t>
            </a:r>
            <a:r>
              <a:rPr lang="en-GB" sz="1000">
                <a:solidFill>
                  <a:srgbClr val="0000FF"/>
                </a:solidFill>
                <a:latin typeface="Courier New"/>
                <a:ea typeface="Courier New"/>
                <a:cs typeface="Courier New"/>
                <a:sym typeface="Courier New"/>
              </a:rPr>
              <a:t>"modern-styles.css"</a:t>
            </a:r>
            <a:r>
              <a:rPr lang="en-GB" sz="1000">
                <a:solidFill>
                  <a:srgbClr val="800000"/>
                </a:solidFill>
                <a:latin typeface="Courier New"/>
                <a:ea typeface="Courier New"/>
                <a:cs typeface="Courier New"/>
                <a:sym typeface="Courier New"/>
              </a:rPr>
              <a:t> /&gt;</a:t>
            </a:r>
            <a:endParaRPr sz="1000">
              <a:solidFill>
                <a:srgbClr val="800000"/>
              </a:solidFill>
              <a:latin typeface="Courier New"/>
              <a:ea typeface="Courier New"/>
              <a:cs typeface="Courier New"/>
              <a:sym typeface="Courier New"/>
            </a:endParaRPr>
          </a:p>
          <a:p>
            <a:pPr indent="0" lvl="0" marL="0" rtl="0">
              <a:lnSpc>
                <a:spcPct val="135714"/>
              </a:lnSpc>
              <a:spcBef>
                <a:spcPts val="0"/>
              </a:spcBef>
              <a:spcAft>
                <a:spcPts val="0"/>
              </a:spcAft>
              <a:buNone/>
            </a:pPr>
            <a:r>
              <a:t/>
            </a:r>
            <a:endParaRPr sz="1000">
              <a:solidFill>
                <a:srgbClr val="800000"/>
              </a:solidFill>
              <a:latin typeface="Courier New"/>
              <a:ea typeface="Courier New"/>
              <a:cs typeface="Courier New"/>
              <a:sym typeface="Courier New"/>
            </a:endParaRPr>
          </a:p>
          <a:p>
            <a:pPr indent="0" lvl="0" marL="0" rtl="0">
              <a:lnSpc>
                <a:spcPct val="135714"/>
              </a:lnSpc>
              <a:spcBef>
                <a:spcPts val="0"/>
              </a:spcBef>
              <a:spcAft>
                <a:spcPts val="0"/>
              </a:spcAft>
              <a:buNone/>
            </a:pPr>
            <a:r>
              <a:rPr lang="en-GB" sz="1000">
                <a:solidFill>
                  <a:srgbClr val="AF00DB"/>
                </a:solidFill>
                <a:latin typeface="Courier New"/>
                <a:ea typeface="Courier New"/>
                <a:cs typeface="Courier New"/>
                <a:sym typeface="Courier New"/>
              </a:rPr>
              <a:t>@media</a:t>
            </a:r>
            <a:r>
              <a:rPr lang="en-GB" sz="1000">
                <a:solidFill>
                  <a:srgbClr val="000000"/>
                </a:solidFill>
                <a:latin typeface="Courier New"/>
                <a:ea typeface="Courier New"/>
                <a:cs typeface="Courier New"/>
                <a:sym typeface="Courier New"/>
              </a:rPr>
              <a:t> (</a:t>
            </a:r>
            <a:r>
              <a:rPr lang="en-GB" sz="1000">
                <a:solidFill>
                  <a:srgbClr val="FF0000"/>
                </a:solidFill>
                <a:latin typeface="Courier New"/>
                <a:ea typeface="Courier New"/>
                <a:cs typeface="Courier New"/>
                <a:sym typeface="Courier New"/>
              </a:rPr>
              <a:t>min-height</a:t>
            </a:r>
            <a:r>
              <a:rPr lang="en-GB" sz="1000">
                <a:solidFill>
                  <a:srgbClr val="000000"/>
                </a:solidFill>
                <a:latin typeface="Courier New"/>
                <a:ea typeface="Courier New"/>
                <a:cs typeface="Courier New"/>
                <a:sym typeface="Courier New"/>
              </a:rPr>
              <a:t>: </a:t>
            </a:r>
            <a:r>
              <a:rPr lang="en-GB" sz="1000">
                <a:solidFill>
                  <a:srgbClr val="09885A"/>
                </a:solidFill>
                <a:latin typeface="Courier New"/>
                <a:ea typeface="Courier New"/>
                <a:cs typeface="Courier New"/>
                <a:sym typeface="Courier New"/>
              </a:rPr>
              <a:t>680px</a:t>
            </a:r>
            <a:r>
              <a:rPr lang="en-GB" sz="1000">
                <a:solidFill>
                  <a:srgbClr val="000000"/>
                </a:solidFill>
                <a:latin typeface="Courier New"/>
                <a:ea typeface="Courier New"/>
                <a:cs typeface="Courier New"/>
                <a:sym typeface="Courier New"/>
              </a:rPr>
              <a:t>), </a:t>
            </a:r>
            <a:r>
              <a:rPr lang="en-GB" sz="1000">
                <a:solidFill>
                  <a:srgbClr val="0451A5"/>
                </a:solidFill>
                <a:latin typeface="Courier New"/>
                <a:ea typeface="Courier New"/>
                <a:cs typeface="Courier New"/>
                <a:sym typeface="Courier New"/>
              </a:rPr>
              <a:t>screen</a:t>
            </a:r>
            <a:r>
              <a:rPr lang="en-GB" sz="1000">
                <a:solidFill>
                  <a:srgbClr val="000000"/>
                </a:solidFill>
                <a:latin typeface="Courier New"/>
                <a:ea typeface="Courier New"/>
                <a:cs typeface="Courier New"/>
                <a:sym typeface="Courier New"/>
              </a:rPr>
              <a:t> and (</a:t>
            </a:r>
            <a:r>
              <a:rPr lang="en-GB" sz="1000">
                <a:solidFill>
                  <a:srgbClr val="FF0000"/>
                </a:solidFill>
                <a:latin typeface="Courier New"/>
                <a:ea typeface="Courier New"/>
                <a:cs typeface="Courier New"/>
                <a:sym typeface="Courier New"/>
              </a:rPr>
              <a:t>orientation</a:t>
            </a:r>
            <a:r>
              <a:rPr lang="en-GB" sz="1000">
                <a:solidFill>
                  <a:srgbClr val="000000"/>
                </a:solidFill>
                <a:latin typeface="Courier New"/>
                <a:ea typeface="Courier New"/>
                <a:cs typeface="Courier New"/>
                <a:sym typeface="Courier New"/>
              </a:rPr>
              <a:t>: </a:t>
            </a:r>
            <a:r>
              <a:rPr lang="en-GB" sz="1000">
                <a:solidFill>
                  <a:srgbClr val="0451A5"/>
                </a:solidFill>
                <a:latin typeface="Courier New"/>
                <a:ea typeface="Courier New"/>
                <a:cs typeface="Courier New"/>
                <a:sym typeface="Courier New"/>
              </a:rPr>
              <a:t>portrait</a:t>
            </a:r>
            <a:r>
              <a:rPr lang="en-GB" sz="1000">
                <a:solidFill>
                  <a:srgbClr val="000000"/>
                </a:solidFill>
                <a:latin typeface="Courier New"/>
                <a:ea typeface="Courier New"/>
                <a:cs typeface="Courier New"/>
                <a:sym typeface="Courier New"/>
              </a:rPr>
              <a:t>) { ... }</a:t>
            </a:r>
            <a:endParaRPr sz="1000">
              <a:solidFill>
                <a:srgbClr val="000000"/>
              </a:solidFill>
              <a:latin typeface="Courier New"/>
              <a:ea typeface="Courier New"/>
              <a:cs typeface="Courier New"/>
              <a:sym typeface="Courier New"/>
            </a:endParaRPr>
          </a:p>
          <a:p>
            <a:pPr indent="0" lvl="0" marL="0" rtl="0">
              <a:lnSpc>
                <a:spcPct val="135714"/>
              </a:lnSpc>
              <a:spcBef>
                <a:spcPts val="0"/>
              </a:spcBef>
              <a:spcAft>
                <a:spcPts val="0"/>
              </a:spcAft>
              <a:buNone/>
            </a:pPr>
            <a:r>
              <a:t/>
            </a:r>
            <a:endParaRPr sz="1050">
              <a:solidFill>
                <a:srgbClr val="800000"/>
              </a:solidFill>
              <a:latin typeface="Verdana"/>
              <a:ea typeface="Verdana"/>
              <a:cs typeface="Verdana"/>
              <a:sym typeface="Verdana"/>
            </a:endParaRPr>
          </a:p>
          <a:p>
            <a:pPr indent="0" lvl="0" marL="0" rtl="0">
              <a:lnSpc>
                <a:spcPct val="200000"/>
              </a:lnSpc>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 time!</a:t>
            </a:r>
            <a:endParaRPr/>
          </a:p>
        </p:txBody>
      </p:sp>
      <p:sp>
        <p:nvSpPr>
          <p:cNvPr descr="Yo gang, in this responsive web design tutorial, I'll introduce you to media queries, which are at the heart of any responsive design. Media queries allow us to target specific CSS rules based on device parameters such as it's width or orientation, or it's device type.   Link to source files on github - https://github.com/iamshaunjp/psd-to-wp  Link to PSD to WordPress tutorial series - https://www.youtube.com/playlist?list=PL4cUxeGkcC9gnow7e45LQFkNVxwQ5BH-W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194" name="Shape 194" title="Responsive Web Design Tutorial #5 - Media Queries">
            <a:hlinkClick r:id="rId3"/>
          </p:cNvPr>
          <p:cNvSpPr/>
          <p:nvPr/>
        </p:nvSpPr>
        <p:spPr>
          <a:xfrm>
            <a:off x="2286000" y="1466850"/>
            <a:ext cx="4572000" cy="3429000"/>
          </a:xfrm>
          <a:prstGeom prst="rect">
            <a:avLst/>
          </a:prstGeom>
          <a:blipFill>
            <a:blip r:embed="rId4">
              <a:alphaModFix/>
            </a:blip>
            <a:stretch>
              <a:fillRect/>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Disadvantages</a:t>
            </a:r>
            <a:endParaRPr/>
          </a:p>
        </p:txBody>
      </p:sp>
      <p:sp>
        <p:nvSpPr>
          <p:cNvPr id="200" name="Shape 200"/>
          <p:cNvSpPr txBox="1"/>
          <p:nvPr>
            <p:ph idx="2" type="body"/>
          </p:nvPr>
        </p:nvSpPr>
        <p:spPr>
          <a:xfrm>
            <a:off x="311700" y="1534275"/>
            <a:ext cx="8520600" cy="25377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Slow loading times due to unnecessary HTML/CSS files that need to be downloaded</a:t>
            </a:r>
            <a:endParaRPr/>
          </a:p>
          <a:p>
            <a:pPr indent="-311150" lvl="0" marL="457200" rtl="0">
              <a:lnSpc>
                <a:spcPct val="200000"/>
              </a:lnSpc>
              <a:spcBef>
                <a:spcPts val="0"/>
              </a:spcBef>
              <a:spcAft>
                <a:spcPts val="0"/>
              </a:spcAft>
              <a:buSzPts val="1300"/>
              <a:buChar char="●"/>
            </a:pPr>
            <a:r>
              <a:rPr lang="en-GB"/>
              <a:t>Extra time to create a responsive web site. Even more to convert an existing one</a:t>
            </a:r>
            <a:endParaRPr/>
          </a:p>
          <a:p>
            <a:pPr indent="-311150" lvl="0" marL="457200" rtl="0">
              <a:lnSpc>
                <a:spcPct val="200000"/>
              </a:lnSpc>
              <a:spcBef>
                <a:spcPts val="0"/>
              </a:spcBef>
              <a:spcAft>
                <a:spcPts val="0"/>
              </a:spcAft>
              <a:buSzPts val="1300"/>
              <a:buChar char="●"/>
            </a:pPr>
            <a:r>
              <a:rPr lang="en-GB"/>
              <a:t>Not compatible with old versions of IE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Measurement units</a:t>
            </a:r>
            <a:endParaRPr/>
          </a:p>
        </p:txBody>
      </p:sp>
      <p:sp>
        <p:nvSpPr>
          <p:cNvPr id="206" name="Shape 206"/>
          <p:cNvSpPr txBox="1"/>
          <p:nvPr>
            <p:ph idx="2" type="body"/>
          </p:nvPr>
        </p:nvSpPr>
        <p:spPr>
          <a:xfrm>
            <a:off x="311700" y="1534275"/>
            <a:ext cx="8520600" cy="24036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Define the length of an element through properties such as width, margin and padding</a:t>
            </a:r>
            <a:endParaRPr/>
          </a:p>
          <a:p>
            <a:pPr indent="-311150" lvl="0" marL="457200" rtl="0">
              <a:lnSpc>
                <a:spcPct val="200000"/>
              </a:lnSpc>
              <a:spcBef>
                <a:spcPts val="0"/>
              </a:spcBef>
              <a:spcAft>
                <a:spcPts val="0"/>
              </a:spcAft>
              <a:buSzPts val="1300"/>
              <a:buChar char="●"/>
            </a:pPr>
            <a:r>
              <a:rPr lang="en-GB"/>
              <a:t>Combined with numbers to form the length of an element, e.g. 15px, 2em</a:t>
            </a:r>
            <a:endParaRPr/>
          </a:p>
          <a:p>
            <a:pPr indent="-311150" lvl="0" marL="457200" rtl="0">
              <a:lnSpc>
                <a:spcPct val="200000"/>
              </a:lnSpc>
              <a:spcBef>
                <a:spcPts val="0"/>
              </a:spcBef>
              <a:spcAft>
                <a:spcPts val="0"/>
              </a:spcAft>
              <a:buSzPts val="1300"/>
              <a:buChar char="●"/>
            </a:pPr>
            <a:r>
              <a:rPr lang="en-GB"/>
              <a:t>When the length is 0, the unit can be omitted</a:t>
            </a:r>
            <a:endParaRPr/>
          </a:p>
          <a:p>
            <a:pPr indent="-311150" lvl="0" marL="457200" rtl="0">
              <a:lnSpc>
                <a:spcPct val="200000"/>
              </a:lnSpc>
              <a:spcBef>
                <a:spcPts val="0"/>
              </a:spcBef>
              <a:spcAft>
                <a:spcPts val="0"/>
              </a:spcAft>
              <a:buSzPts val="1300"/>
              <a:buChar char="●"/>
            </a:pPr>
            <a:r>
              <a:rPr lang="en-GB"/>
              <a:t>Negative lengths are allowed in some cases</a:t>
            </a:r>
            <a:endParaRPr/>
          </a:p>
          <a:p>
            <a:pPr indent="-311150" lvl="0" marL="457200" rtl="0">
              <a:lnSpc>
                <a:spcPct val="200000"/>
              </a:lnSpc>
              <a:spcBef>
                <a:spcPts val="0"/>
              </a:spcBef>
              <a:spcAft>
                <a:spcPts val="0"/>
              </a:spcAft>
              <a:buSzPts val="1300"/>
              <a:buChar char="●"/>
            </a:pPr>
            <a:r>
              <a:rPr lang="en-GB"/>
              <a:t>There are two types of units: </a:t>
            </a:r>
            <a:r>
              <a:rPr b="1" lang="en-GB"/>
              <a:t>absolute</a:t>
            </a:r>
            <a:r>
              <a:rPr lang="en-GB"/>
              <a:t> and </a:t>
            </a:r>
            <a:r>
              <a:rPr b="1" lang="en-GB"/>
              <a:t>relative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Absolute lengths</a:t>
            </a:r>
            <a:endParaRPr/>
          </a:p>
        </p:txBody>
      </p:sp>
      <p:sp>
        <p:nvSpPr>
          <p:cNvPr id="212" name="Shape 212"/>
          <p:cNvSpPr txBox="1"/>
          <p:nvPr>
            <p:ph idx="2" type="body"/>
          </p:nvPr>
        </p:nvSpPr>
        <p:spPr>
          <a:xfrm>
            <a:off x="311700" y="1534275"/>
            <a:ext cx="8520600" cy="24036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They are fixed</a:t>
            </a:r>
            <a:endParaRPr/>
          </a:p>
          <a:p>
            <a:pPr indent="-311150" lvl="0" marL="457200" rtl="0">
              <a:lnSpc>
                <a:spcPct val="200000"/>
              </a:lnSpc>
              <a:spcBef>
                <a:spcPts val="0"/>
              </a:spcBef>
              <a:spcAft>
                <a:spcPts val="0"/>
              </a:spcAft>
              <a:buSzPts val="1300"/>
              <a:buChar char="●"/>
            </a:pPr>
            <a:r>
              <a:rPr lang="en-GB"/>
              <a:t>Elements appear exactly the size of the length</a:t>
            </a:r>
            <a:endParaRPr/>
          </a:p>
          <a:p>
            <a:pPr indent="-311150" lvl="0" marL="457200" rtl="0">
              <a:lnSpc>
                <a:spcPct val="200000"/>
              </a:lnSpc>
              <a:spcBef>
                <a:spcPts val="0"/>
              </a:spcBef>
              <a:spcAft>
                <a:spcPts val="0"/>
              </a:spcAft>
              <a:buSzPts val="1300"/>
              <a:buChar char="●"/>
            </a:pPr>
            <a:r>
              <a:rPr lang="en-GB"/>
              <a:t>Not recommended for use on screen</a:t>
            </a:r>
            <a:endParaRPr/>
          </a:p>
          <a:p>
            <a:pPr indent="-311150" lvl="0" marL="457200" rtl="0">
              <a:lnSpc>
                <a:spcPct val="200000"/>
              </a:lnSpc>
              <a:spcBef>
                <a:spcPts val="0"/>
              </a:spcBef>
              <a:spcAft>
                <a:spcPts val="0"/>
              </a:spcAft>
              <a:buSzPts val="1300"/>
              <a:buChar char="●"/>
            </a:pPr>
            <a:r>
              <a:rPr lang="en-GB"/>
              <a:t>They can be used when the output medium is known such as in a print layout</a:t>
            </a:r>
            <a:endParaRPr/>
          </a:p>
          <a:p>
            <a:pPr indent="-311150" lvl="0" marL="457200" rtl="0">
              <a:lnSpc>
                <a:spcPct val="200000"/>
              </a:lnSpc>
              <a:spcBef>
                <a:spcPts val="0"/>
              </a:spcBef>
              <a:spcAft>
                <a:spcPts val="0"/>
              </a:spcAft>
              <a:buSzPts val="1300"/>
              <a:buChar char="●"/>
            </a:pPr>
            <a:r>
              <a:rPr lang="en-GB"/>
              <a:t>Include physical units such as cm, mm, in and px.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Relative</a:t>
            </a:r>
            <a:r>
              <a:rPr lang="en-GB"/>
              <a:t> lengths</a:t>
            </a:r>
            <a:endParaRPr/>
          </a:p>
        </p:txBody>
      </p:sp>
      <p:sp>
        <p:nvSpPr>
          <p:cNvPr id="218" name="Shape 218"/>
          <p:cNvSpPr txBox="1"/>
          <p:nvPr>
            <p:ph idx="2" type="body"/>
          </p:nvPr>
        </p:nvSpPr>
        <p:spPr>
          <a:xfrm>
            <a:off x="311700" y="1534275"/>
            <a:ext cx="8520600" cy="30066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Specify a length relative to another length property</a:t>
            </a:r>
            <a:endParaRPr/>
          </a:p>
          <a:p>
            <a:pPr indent="-311150" lvl="0" marL="457200" rtl="0">
              <a:lnSpc>
                <a:spcPct val="200000"/>
              </a:lnSpc>
              <a:spcBef>
                <a:spcPts val="0"/>
              </a:spcBef>
              <a:spcAft>
                <a:spcPts val="0"/>
              </a:spcAft>
              <a:buSzPts val="1300"/>
              <a:buChar char="●"/>
            </a:pPr>
            <a:r>
              <a:rPr lang="en-GB"/>
              <a:t>Scales better with both screen and print media types</a:t>
            </a:r>
            <a:endParaRPr/>
          </a:p>
          <a:p>
            <a:pPr indent="-311150" lvl="0" marL="457200" rtl="0">
              <a:lnSpc>
                <a:spcPct val="200000"/>
              </a:lnSpc>
              <a:spcBef>
                <a:spcPts val="0"/>
              </a:spcBef>
              <a:spcAft>
                <a:spcPts val="0"/>
              </a:spcAft>
              <a:buSzPts val="1300"/>
              <a:buChar char="●"/>
            </a:pPr>
            <a:r>
              <a:rPr lang="en-GB"/>
              <a:t>Most </a:t>
            </a:r>
            <a:r>
              <a:rPr lang="en-GB"/>
              <a:t>frequently</a:t>
            </a:r>
            <a:r>
              <a:rPr lang="en-GB"/>
              <a:t> used unit</a:t>
            </a:r>
            <a:endParaRPr/>
          </a:p>
          <a:p>
            <a:pPr indent="-311150" lvl="0" marL="457200" rtl="0">
              <a:lnSpc>
                <a:spcPct val="200000"/>
              </a:lnSpc>
              <a:spcBef>
                <a:spcPts val="0"/>
              </a:spcBef>
              <a:spcAft>
                <a:spcPts val="0"/>
              </a:spcAft>
              <a:buSzPts val="1300"/>
              <a:buChar char="●"/>
            </a:pPr>
            <a:r>
              <a:rPr lang="en-GB"/>
              <a:t>The most commonly used relative lengths are:</a:t>
            </a:r>
            <a:endParaRPr/>
          </a:p>
          <a:p>
            <a:pPr indent="-298450" lvl="1" marL="914400" rtl="0">
              <a:lnSpc>
                <a:spcPct val="200000"/>
              </a:lnSpc>
              <a:spcBef>
                <a:spcPts val="0"/>
              </a:spcBef>
              <a:spcAft>
                <a:spcPts val="0"/>
              </a:spcAft>
              <a:buSzPts val="1100"/>
              <a:buChar char="○"/>
            </a:pPr>
            <a:r>
              <a:rPr b="1" lang="en-GB"/>
              <a:t>%</a:t>
            </a:r>
            <a:r>
              <a:rPr lang="en-GB"/>
              <a:t>: percentage, </a:t>
            </a:r>
            <a:r>
              <a:rPr lang="en-GB">
                <a:highlight>
                  <a:srgbClr val="FFFFFF"/>
                </a:highlight>
              </a:rPr>
              <a:t>relative to the same property of the parent element</a:t>
            </a:r>
            <a:endParaRPr>
              <a:highlight>
                <a:srgbClr val="FFFFFF"/>
              </a:highlight>
            </a:endParaRPr>
          </a:p>
          <a:p>
            <a:pPr indent="-298450" lvl="1" marL="914400" rtl="0">
              <a:lnSpc>
                <a:spcPct val="200000"/>
              </a:lnSpc>
              <a:spcBef>
                <a:spcPts val="0"/>
              </a:spcBef>
              <a:spcAft>
                <a:spcPts val="0"/>
              </a:spcAft>
              <a:buSzPts val="1100"/>
              <a:buChar char="○"/>
            </a:pPr>
            <a:r>
              <a:rPr b="1" lang="en-GB"/>
              <a:t>em</a:t>
            </a:r>
            <a:r>
              <a:rPr lang="en-GB"/>
              <a:t>: </a:t>
            </a:r>
            <a:r>
              <a:rPr lang="en-GB">
                <a:highlight>
                  <a:srgbClr val="FFFFFF"/>
                </a:highlight>
              </a:rPr>
              <a:t>relative to font size of the element</a:t>
            </a:r>
            <a:endParaRPr>
              <a:highlight>
                <a:srgbClr val="FFFFFF"/>
              </a:highlight>
            </a:endParaRPr>
          </a:p>
          <a:p>
            <a:pPr indent="-298450" lvl="1" marL="914400" rtl="0">
              <a:lnSpc>
                <a:spcPct val="200000"/>
              </a:lnSpc>
              <a:spcBef>
                <a:spcPts val="0"/>
              </a:spcBef>
              <a:spcAft>
                <a:spcPts val="0"/>
              </a:spcAft>
              <a:buSzPts val="1100"/>
              <a:buChar char="○"/>
            </a:pPr>
            <a:r>
              <a:rPr b="1" lang="en-GB"/>
              <a:t>rem</a:t>
            </a:r>
            <a:r>
              <a:rPr lang="en-GB"/>
              <a:t>: </a:t>
            </a:r>
            <a:r>
              <a:rPr lang="en-GB">
                <a:highlight>
                  <a:srgbClr val="FFFFFF"/>
                </a:highlight>
              </a:rPr>
              <a:t>relative to font size of the root element</a:t>
            </a:r>
            <a:endParaRPr>
              <a:highlight>
                <a:srgbClr val="FFFFFF"/>
              </a:highlight>
            </a:endParaRPr>
          </a:p>
          <a:p>
            <a:pPr indent="-298450" lvl="1" marL="914400" rtl="0">
              <a:lnSpc>
                <a:spcPct val="200000"/>
              </a:lnSpc>
              <a:spcBef>
                <a:spcPts val="0"/>
              </a:spcBef>
              <a:spcAft>
                <a:spcPts val="0"/>
              </a:spcAft>
              <a:buSzPts val="1100"/>
              <a:buChar char="○"/>
            </a:pPr>
            <a:r>
              <a:rPr b="1" lang="en-GB"/>
              <a:t>vw</a:t>
            </a:r>
            <a:r>
              <a:rPr lang="en-GB"/>
              <a:t>: relative to 1% of viewport width</a:t>
            </a:r>
            <a:endParaRPr>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Recommended units per media type</a:t>
            </a:r>
            <a:endParaRPr/>
          </a:p>
        </p:txBody>
      </p:sp>
      <p:pic>
        <p:nvPicPr>
          <p:cNvPr id="224" name="Shape 224"/>
          <p:cNvPicPr preferRelativeResize="0"/>
          <p:nvPr/>
        </p:nvPicPr>
        <p:blipFill>
          <a:blip r:embed="rId3">
            <a:alphaModFix/>
          </a:blip>
          <a:stretch>
            <a:fillRect/>
          </a:stretch>
        </p:blipFill>
        <p:spPr>
          <a:xfrm>
            <a:off x="1871663" y="2094100"/>
            <a:ext cx="5400675" cy="1743075"/>
          </a:xfrm>
          <a:prstGeom prst="rect">
            <a:avLst/>
          </a:prstGeom>
          <a:noFill/>
          <a:ln>
            <a:noFill/>
          </a:ln>
        </p:spPr>
      </p:pic>
      <p:sp>
        <p:nvSpPr>
          <p:cNvPr id="225" name="Shape 225"/>
          <p:cNvSpPr txBox="1"/>
          <p:nvPr/>
        </p:nvSpPr>
        <p:spPr>
          <a:xfrm>
            <a:off x="2310550" y="4099625"/>
            <a:ext cx="4775100" cy="455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GB" sz="1000" u="sng">
                <a:solidFill>
                  <a:schemeClr val="hlink"/>
                </a:solidFill>
                <a:hlinkClick r:id="rId4"/>
              </a:rPr>
              <a:t>https://www.w3.org/Style/Examples/007/units.en.html</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 time!</a:t>
            </a:r>
            <a:endParaRPr/>
          </a:p>
        </p:txBody>
      </p:sp>
      <p:sp>
        <p:nvSpPr>
          <p:cNvPr descr="A quick introduction to relative and percentage units as used in layout. Part of the CSS Basics series.  See: https://thecssworkshop.com/lessons/relative-units" id="231" name="Shape 231" title="The CSS Layout Workshop: Relative units">
            <a:hlinkClick r:id="rId3"/>
          </p:cNvPr>
          <p:cNvSpPr/>
          <p:nvPr/>
        </p:nvSpPr>
        <p:spPr>
          <a:xfrm>
            <a:off x="2286000" y="1466850"/>
            <a:ext cx="4572000" cy="3429000"/>
          </a:xfrm>
          <a:prstGeom prst="rect">
            <a:avLst/>
          </a:prstGeom>
          <a:blipFill>
            <a:blip r:embed="rId4">
              <a:alphaModFix/>
            </a:blip>
            <a:stretch>
              <a:fillRect/>
            </a:stretch>
          </a:blipFill>
          <a:ln>
            <a:noFill/>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Positioning</a:t>
            </a:r>
            <a:endParaRPr/>
          </a:p>
        </p:txBody>
      </p:sp>
      <p:sp>
        <p:nvSpPr>
          <p:cNvPr id="237" name="Shape 237"/>
          <p:cNvSpPr txBox="1"/>
          <p:nvPr>
            <p:ph idx="1" type="body"/>
          </p:nvPr>
        </p:nvSpPr>
        <p:spPr>
          <a:xfrm>
            <a:off x="4658950" y="691350"/>
            <a:ext cx="4166400" cy="28710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1600"/>
              </a:spcAft>
              <a:buNone/>
            </a:pPr>
            <a:r>
              <a:rPr lang="en-GB" sz="1500">
                <a:solidFill>
                  <a:srgbClr val="333333"/>
                </a:solidFill>
                <a:highlight>
                  <a:srgbClr val="FFFFFF"/>
                </a:highlight>
                <a:latin typeface="Arial"/>
                <a:ea typeface="Arial"/>
                <a:cs typeface="Arial"/>
                <a:sym typeface="Arial"/>
              </a:rPr>
              <a:t>“</a:t>
            </a:r>
            <a:r>
              <a:rPr i="1" lang="en-GB" sz="1400">
                <a:solidFill>
                  <a:srgbClr val="333333"/>
                </a:solidFill>
                <a:highlight>
                  <a:srgbClr val="FFFFFF"/>
                </a:highlight>
              </a:rPr>
              <a:t>Positioning allows you to take elements out of the normal document layout flow, and make them behave differently, for example sitting on top of one another, or always remaining in the same place inside the browser viewport. This section will been explain the different position values, and how to use them.</a:t>
            </a:r>
            <a:r>
              <a:rPr lang="en-GB" sz="1500">
                <a:solidFill>
                  <a:srgbClr val="333333"/>
                </a:solidFill>
                <a:highlight>
                  <a:srgbClr val="FFFFFF"/>
                </a:highlight>
                <a:latin typeface="Arial"/>
                <a:ea typeface="Arial"/>
                <a:cs typeface="Arial"/>
                <a:sym typeface="Arial"/>
              </a:rPr>
              <a:t>”</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Positioning</a:t>
            </a:r>
            <a:r>
              <a:rPr lang="en-GB"/>
              <a:t> explained</a:t>
            </a:r>
            <a:endParaRPr/>
          </a:p>
        </p:txBody>
      </p:sp>
      <p:sp>
        <p:nvSpPr>
          <p:cNvPr id="243" name="Shape 243"/>
          <p:cNvSpPr txBox="1"/>
          <p:nvPr>
            <p:ph idx="2" type="body"/>
          </p:nvPr>
        </p:nvSpPr>
        <p:spPr>
          <a:xfrm>
            <a:off x="311700" y="1534275"/>
            <a:ext cx="8520600" cy="2359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solidFill>
                  <a:srgbClr val="333333"/>
                </a:solidFill>
                <a:highlight>
                  <a:srgbClr val="FFFFFF"/>
                </a:highlight>
              </a:rPr>
              <a:t>Positioning allow us to override the basic document flow behaviour, to produce interesting effects. </a:t>
            </a:r>
            <a:endParaRPr/>
          </a:p>
          <a:p>
            <a:pPr indent="-311150" lvl="0" marL="457200" rtl="0">
              <a:lnSpc>
                <a:spcPct val="200000"/>
              </a:lnSpc>
              <a:spcBef>
                <a:spcPts val="0"/>
              </a:spcBef>
              <a:spcAft>
                <a:spcPts val="0"/>
              </a:spcAft>
              <a:buSzPts val="1300"/>
              <a:buChar char="●"/>
            </a:pPr>
            <a:r>
              <a:rPr lang="en-GB">
                <a:solidFill>
                  <a:srgbClr val="333333"/>
                </a:solidFill>
                <a:highlight>
                  <a:srgbClr val="FFFFFF"/>
                </a:highlight>
              </a:rPr>
              <a:t>There are a number of different types of positioning that you can put into effect on HTML elements. To make a specific type of positioning active on an element, we use the </a:t>
            </a:r>
            <a:r>
              <a:rPr lang="en-GB">
                <a:solidFill>
                  <a:schemeClr val="accent4"/>
                </a:solidFill>
                <a:highlight>
                  <a:srgbClr val="FFFFFF"/>
                </a:highlight>
              </a:rPr>
              <a:t>“position”</a:t>
            </a:r>
            <a:r>
              <a:rPr lang="en-GB">
                <a:solidFill>
                  <a:srgbClr val="333333"/>
                </a:solidFill>
                <a:highlight>
                  <a:srgbClr val="FFFFFF"/>
                </a:highlight>
              </a:rPr>
              <a:t> property.</a:t>
            </a:r>
            <a:endParaRPr>
              <a:solidFill>
                <a:srgbClr val="333333"/>
              </a:solidFill>
              <a:highlight>
                <a:srgbClr val="FFFFFF"/>
              </a:highlight>
            </a:endParaRPr>
          </a:p>
          <a:p>
            <a:pPr indent="-298450" lvl="0" marL="914400" rtl="0">
              <a:lnSpc>
                <a:spcPct val="200000"/>
              </a:lnSpc>
              <a:spcBef>
                <a:spcPts val="0"/>
              </a:spcBef>
              <a:spcAft>
                <a:spcPts val="0"/>
              </a:spcAft>
              <a:buClr>
                <a:srgbClr val="333333"/>
              </a:buClr>
              <a:buSzPts val="1100"/>
              <a:buAutoNum type="arabicPeriod"/>
            </a:pPr>
            <a:r>
              <a:rPr lang="en-GB" sz="1100" u="sng">
                <a:solidFill>
                  <a:srgbClr val="333333"/>
                </a:solidFill>
                <a:highlight>
                  <a:srgbClr val="FFFFFF"/>
                </a:highlight>
              </a:rPr>
              <a:t>Absolute</a:t>
            </a:r>
            <a:endParaRPr sz="1100" u="sng">
              <a:solidFill>
                <a:srgbClr val="333333"/>
              </a:solidFill>
              <a:highlight>
                <a:srgbClr val="FFFFFF"/>
              </a:highlight>
            </a:endParaRPr>
          </a:p>
          <a:p>
            <a:pPr indent="-298450" lvl="0" marL="914400" rtl="0">
              <a:lnSpc>
                <a:spcPct val="200000"/>
              </a:lnSpc>
              <a:spcBef>
                <a:spcPts val="0"/>
              </a:spcBef>
              <a:spcAft>
                <a:spcPts val="0"/>
              </a:spcAft>
              <a:buClr>
                <a:srgbClr val="333333"/>
              </a:buClr>
              <a:buSzPts val="1100"/>
              <a:buAutoNum type="arabicPeriod"/>
            </a:pPr>
            <a:r>
              <a:rPr lang="en-GB" sz="1100" u="sng">
                <a:solidFill>
                  <a:srgbClr val="333333"/>
                </a:solidFill>
                <a:highlight>
                  <a:srgbClr val="FFFFFF"/>
                </a:highlight>
              </a:rPr>
              <a:t>Relative(Top, Bottom, Left, Right)</a:t>
            </a:r>
            <a:endParaRPr sz="1100" u="sng">
              <a:solidFill>
                <a:srgbClr val="333333"/>
              </a:solidFill>
              <a:highlight>
                <a:srgbClr val="FFFFFF"/>
              </a:highlight>
            </a:endParaRPr>
          </a:p>
          <a:p>
            <a:pPr indent="-298450" lvl="0" marL="914400" rtl="0">
              <a:lnSpc>
                <a:spcPct val="200000"/>
              </a:lnSpc>
              <a:spcBef>
                <a:spcPts val="0"/>
              </a:spcBef>
              <a:spcAft>
                <a:spcPts val="0"/>
              </a:spcAft>
              <a:buClr>
                <a:srgbClr val="333333"/>
              </a:buClr>
              <a:buSzPts val="1100"/>
              <a:buAutoNum type="arabicPeriod"/>
            </a:pPr>
            <a:r>
              <a:rPr lang="en-GB" sz="1100" u="sng">
                <a:solidFill>
                  <a:srgbClr val="333333"/>
                </a:solidFill>
                <a:highlight>
                  <a:srgbClr val="FFFFFF"/>
                </a:highlight>
              </a:rPr>
              <a:t>Fixed</a:t>
            </a:r>
            <a:endParaRPr sz="1100" u="sng">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Agenda</a:t>
            </a:r>
            <a:endParaRPr/>
          </a:p>
        </p:txBody>
      </p:sp>
      <p:sp>
        <p:nvSpPr>
          <p:cNvPr id="83" name="Shape 83"/>
          <p:cNvSpPr txBox="1"/>
          <p:nvPr>
            <p:ph idx="1" type="body"/>
          </p:nvPr>
        </p:nvSpPr>
        <p:spPr>
          <a:xfrm>
            <a:off x="4644675" y="766500"/>
            <a:ext cx="4166400" cy="3610500"/>
          </a:xfrm>
          <a:prstGeom prst="rect">
            <a:avLst/>
          </a:prstGeom>
        </p:spPr>
        <p:txBody>
          <a:bodyPr anchorCtr="0" anchor="t" bIns="91425" lIns="91425" spcFirstLastPara="1" rIns="91425" wrap="square" tIns="91425">
            <a:noAutofit/>
          </a:bodyPr>
          <a:lstStyle/>
          <a:p>
            <a:pPr indent="-355600" lvl="0" marL="457200" rtl="0">
              <a:lnSpc>
                <a:spcPct val="200000"/>
              </a:lnSpc>
              <a:spcBef>
                <a:spcPts val="0"/>
              </a:spcBef>
              <a:spcAft>
                <a:spcPts val="0"/>
              </a:spcAft>
              <a:buSzPts val="2000"/>
              <a:buChar char="●"/>
            </a:pPr>
            <a:r>
              <a:rPr lang="en-GB" sz="2000"/>
              <a:t>Responsive web development</a:t>
            </a:r>
            <a:endParaRPr sz="2000"/>
          </a:p>
          <a:p>
            <a:pPr indent="-355600" lvl="0" marL="457200" rtl="0">
              <a:lnSpc>
                <a:spcPct val="200000"/>
              </a:lnSpc>
              <a:spcBef>
                <a:spcPts val="0"/>
              </a:spcBef>
              <a:spcAft>
                <a:spcPts val="0"/>
              </a:spcAft>
              <a:buSzPts val="2000"/>
              <a:buChar char="●"/>
            </a:pPr>
            <a:r>
              <a:rPr lang="en-GB" sz="2000"/>
              <a:t>Units of measurement</a:t>
            </a:r>
            <a:endParaRPr sz="2000"/>
          </a:p>
          <a:p>
            <a:pPr indent="-355600" lvl="0" marL="457200" rtl="0">
              <a:lnSpc>
                <a:spcPct val="200000"/>
              </a:lnSpc>
              <a:spcBef>
                <a:spcPts val="0"/>
              </a:spcBef>
              <a:spcAft>
                <a:spcPts val="0"/>
              </a:spcAft>
              <a:buSzPts val="2000"/>
              <a:buChar char="●"/>
            </a:pPr>
            <a:r>
              <a:rPr lang="en-GB" sz="2000"/>
              <a:t>Positioning elements</a:t>
            </a:r>
            <a:endParaRPr sz="2000"/>
          </a:p>
          <a:p>
            <a:pPr indent="-355600" lvl="0" marL="457200" rtl="0">
              <a:lnSpc>
                <a:spcPct val="200000"/>
              </a:lnSpc>
              <a:spcBef>
                <a:spcPts val="0"/>
              </a:spcBef>
              <a:spcAft>
                <a:spcPts val="0"/>
              </a:spcAft>
              <a:buSzPts val="2000"/>
              <a:buChar char="●"/>
            </a:pPr>
            <a:r>
              <a:rPr lang="en-GB" sz="2000"/>
              <a:t>Floating / Clearing elements</a:t>
            </a:r>
            <a:endParaRPr sz="2000"/>
          </a:p>
          <a:p>
            <a:pPr indent="-355600" lvl="0" marL="457200" rtl="0">
              <a:lnSpc>
                <a:spcPct val="200000"/>
              </a:lnSpc>
              <a:spcBef>
                <a:spcPts val="0"/>
              </a:spcBef>
              <a:spcAft>
                <a:spcPts val="0"/>
              </a:spcAft>
              <a:buSzPts val="2000"/>
              <a:buChar char="●"/>
            </a:pPr>
            <a:r>
              <a:rPr lang="en-GB" sz="2000"/>
              <a:t>Flexbox design</a:t>
            </a:r>
            <a:endParaRPr sz="2000"/>
          </a:p>
          <a:p>
            <a:pPr indent="-355600" lvl="0" marL="457200" rtl="0">
              <a:lnSpc>
                <a:spcPct val="200000"/>
              </a:lnSpc>
              <a:spcBef>
                <a:spcPts val="0"/>
              </a:spcBef>
              <a:spcAft>
                <a:spcPts val="0"/>
              </a:spcAft>
              <a:buSzPts val="2000"/>
              <a:buChar char="●"/>
            </a:pPr>
            <a:r>
              <a:rPr lang="en-GB" sz="2000"/>
              <a:t>Developer tools / Inspector</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Position: </a:t>
            </a:r>
            <a:r>
              <a:rPr lang="en-GB" u="sng"/>
              <a:t>Absolute</a:t>
            </a:r>
            <a:endParaRPr u="sng"/>
          </a:p>
        </p:txBody>
      </p:sp>
      <p:sp>
        <p:nvSpPr>
          <p:cNvPr id="249" name="Shape 249"/>
          <p:cNvSpPr txBox="1"/>
          <p:nvPr>
            <p:ph idx="2" type="body"/>
          </p:nvPr>
        </p:nvSpPr>
        <p:spPr>
          <a:xfrm>
            <a:off x="311700" y="1534275"/>
            <a:ext cx="8520600" cy="15921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1600"/>
              </a:spcAft>
              <a:buNone/>
            </a:pPr>
            <a:r>
              <a:rPr lang="en-GB">
                <a:solidFill>
                  <a:srgbClr val="333333"/>
                </a:solidFill>
                <a:highlight>
                  <a:srgbClr val="FFFFFF"/>
                </a:highlight>
              </a:rPr>
              <a:t>We can create isolated UI features that don't interfere with the position of other elements on the page — for example popup information boxes and control menus, rollover panels, UI features that can be dragged and dropped anywhere on the page.</a:t>
            </a:r>
            <a:endParaRPr>
              <a:highlight>
                <a:srgbClr val="FFFFFF"/>
              </a:highlight>
            </a:endParaRPr>
          </a:p>
        </p:txBody>
      </p:sp>
      <p:pic>
        <p:nvPicPr>
          <p:cNvPr id="250" name="Shape 250"/>
          <p:cNvPicPr preferRelativeResize="0"/>
          <p:nvPr/>
        </p:nvPicPr>
        <p:blipFill>
          <a:blip r:embed="rId3">
            <a:alphaModFix/>
          </a:blip>
          <a:stretch>
            <a:fillRect/>
          </a:stretch>
        </p:blipFill>
        <p:spPr>
          <a:xfrm>
            <a:off x="1597925" y="2668900"/>
            <a:ext cx="5157776" cy="2343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Position: </a:t>
            </a:r>
            <a:r>
              <a:rPr lang="en-GB" u="sng"/>
              <a:t>Relative</a:t>
            </a:r>
            <a:endParaRPr u="sng"/>
          </a:p>
        </p:txBody>
      </p:sp>
      <p:sp>
        <p:nvSpPr>
          <p:cNvPr id="256" name="Shape 256"/>
          <p:cNvSpPr txBox="1"/>
          <p:nvPr>
            <p:ph idx="2" type="body"/>
          </p:nvPr>
        </p:nvSpPr>
        <p:spPr>
          <a:xfrm>
            <a:off x="311700" y="1534275"/>
            <a:ext cx="8520600" cy="15921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1600"/>
              </a:spcAft>
              <a:buNone/>
            </a:pPr>
            <a:r>
              <a:rPr lang="en-GB">
                <a:solidFill>
                  <a:srgbClr val="333333"/>
                </a:solidFill>
                <a:highlight>
                  <a:srgbClr val="FFFFFF"/>
                </a:highlight>
              </a:rPr>
              <a:t>With Relative positioning you have to modify its final position , including making overlap other elements on the page. That elements are top, bottom, left and right.</a:t>
            </a:r>
            <a:endParaRPr>
              <a:highlight>
                <a:srgbClr val="FFFFFF"/>
              </a:highlight>
            </a:endParaRPr>
          </a:p>
        </p:txBody>
      </p:sp>
      <p:pic>
        <p:nvPicPr>
          <p:cNvPr id="257" name="Shape 257"/>
          <p:cNvPicPr preferRelativeResize="0"/>
          <p:nvPr/>
        </p:nvPicPr>
        <p:blipFill>
          <a:blip r:embed="rId3">
            <a:alphaModFix/>
          </a:blip>
          <a:stretch>
            <a:fillRect/>
          </a:stretch>
        </p:blipFill>
        <p:spPr>
          <a:xfrm>
            <a:off x="2717025" y="2500125"/>
            <a:ext cx="2905125" cy="2463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Position: </a:t>
            </a:r>
            <a:r>
              <a:rPr lang="en-GB" u="sng"/>
              <a:t>Fixed</a:t>
            </a:r>
            <a:endParaRPr u="sng"/>
          </a:p>
        </p:txBody>
      </p:sp>
      <p:sp>
        <p:nvSpPr>
          <p:cNvPr id="263" name="Shape 263"/>
          <p:cNvSpPr txBox="1"/>
          <p:nvPr>
            <p:ph idx="2" type="body"/>
          </p:nvPr>
        </p:nvSpPr>
        <p:spPr>
          <a:xfrm>
            <a:off x="311700" y="1534275"/>
            <a:ext cx="8520600" cy="15921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1600"/>
              </a:spcAft>
              <a:buNone/>
            </a:pPr>
            <a:r>
              <a:rPr lang="en-GB">
                <a:solidFill>
                  <a:srgbClr val="333333"/>
                </a:solidFill>
                <a:highlight>
                  <a:srgbClr val="FFFFFF"/>
                </a:highlight>
              </a:rPr>
              <a:t>This works in exactly the same way as </a:t>
            </a:r>
            <a:r>
              <a:rPr i="1" lang="en-GB">
                <a:solidFill>
                  <a:srgbClr val="333333"/>
                </a:solidFill>
                <a:highlight>
                  <a:srgbClr val="FFFFFF"/>
                </a:highlight>
              </a:rPr>
              <a:t>Absolute</a:t>
            </a:r>
            <a:r>
              <a:rPr lang="en-GB">
                <a:solidFill>
                  <a:srgbClr val="333333"/>
                </a:solidFill>
                <a:highlight>
                  <a:srgbClr val="FFFFFF"/>
                </a:highlight>
              </a:rPr>
              <a:t> positioning, with one key difference — whereas absolute positioning fixes an element in place relative to the </a:t>
            </a:r>
            <a:r>
              <a:rPr i="1" lang="en-GB">
                <a:solidFill>
                  <a:srgbClr val="A4C2F4"/>
                </a:solidFill>
                <a:highlight>
                  <a:srgbClr val="FFFFFF"/>
                </a:highlight>
              </a:rPr>
              <a:t>&lt;html&gt;</a:t>
            </a:r>
            <a:r>
              <a:rPr lang="en-GB">
                <a:solidFill>
                  <a:srgbClr val="333333"/>
                </a:solidFill>
                <a:highlight>
                  <a:srgbClr val="FFFFFF"/>
                </a:highlight>
              </a:rPr>
              <a:t> element or its nearest positioned ancestor, fixed positioning fixes an element in place relative to the browser viewport itself.</a:t>
            </a:r>
            <a:endParaRPr>
              <a:highlight>
                <a:srgbClr val="FFFFFF"/>
              </a:highlight>
            </a:endParaRPr>
          </a:p>
        </p:txBody>
      </p:sp>
      <p:pic>
        <p:nvPicPr>
          <p:cNvPr id="264" name="Shape 264"/>
          <p:cNvPicPr preferRelativeResize="0"/>
          <p:nvPr/>
        </p:nvPicPr>
        <p:blipFill>
          <a:blip r:embed="rId3">
            <a:alphaModFix/>
          </a:blip>
          <a:stretch>
            <a:fillRect/>
          </a:stretch>
        </p:blipFill>
        <p:spPr>
          <a:xfrm>
            <a:off x="1016800" y="3178775"/>
            <a:ext cx="3036675" cy="1871850"/>
          </a:xfrm>
          <a:prstGeom prst="rect">
            <a:avLst/>
          </a:prstGeom>
          <a:noFill/>
          <a:ln>
            <a:noFill/>
          </a:ln>
        </p:spPr>
      </p:pic>
      <p:sp>
        <p:nvSpPr>
          <p:cNvPr id="265" name="Shape 265"/>
          <p:cNvSpPr txBox="1"/>
          <p:nvPr/>
        </p:nvSpPr>
        <p:spPr>
          <a:xfrm>
            <a:off x="2007400" y="2845475"/>
            <a:ext cx="993000" cy="33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GB" u="sng"/>
              <a:t>Absolute</a:t>
            </a:r>
            <a:endParaRPr b="1" i="1" u="sng"/>
          </a:p>
        </p:txBody>
      </p:sp>
      <p:sp>
        <p:nvSpPr>
          <p:cNvPr id="266" name="Shape 266"/>
          <p:cNvSpPr/>
          <p:nvPr/>
        </p:nvSpPr>
        <p:spPr>
          <a:xfrm>
            <a:off x="4400575" y="3893300"/>
            <a:ext cx="678600" cy="4428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67" name="Shape 267"/>
          <p:cNvPicPr preferRelativeResize="0"/>
          <p:nvPr/>
        </p:nvPicPr>
        <p:blipFill>
          <a:blip r:embed="rId4">
            <a:alphaModFix/>
          </a:blip>
          <a:stretch>
            <a:fillRect/>
          </a:stretch>
        </p:blipFill>
        <p:spPr>
          <a:xfrm>
            <a:off x="5517325" y="3278975"/>
            <a:ext cx="2519401" cy="1771650"/>
          </a:xfrm>
          <a:prstGeom prst="rect">
            <a:avLst/>
          </a:prstGeom>
          <a:noFill/>
          <a:ln>
            <a:noFill/>
          </a:ln>
        </p:spPr>
      </p:pic>
      <p:sp>
        <p:nvSpPr>
          <p:cNvPr id="268" name="Shape 268"/>
          <p:cNvSpPr txBox="1"/>
          <p:nvPr/>
        </p:nvSpPr>
        <p:spPr>
          <a:xfrm>
            <a:off x="6280525" y="2845475"/>
            <a:ext cx="993000" cy="33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i="1" lang="en-GB" u="sng"/>
              <a:t>Fixed</a:t>
            </a:r>
            <a:endParaRPr b="1" i="1" u="sng"/>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 time!</a:t>
            </a:r>
            <a:endParaRPr u="sng"/>
          </a:p>
        </p:txBody>
      </p:sp>
      <p:sp>
        <p:nvSpPr>
          <p:cNvPr descr="Yo ninjas, so in this CSS positioning tutorial I'll show you how to use the absolute position value to position elements on your web page. Position absolute lets you position an element anywhere you wish on a web page, but be careful about using it too much!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274" name="Shape 274" title="CSS Positioning Tutorial #9 - Absolute Position">
            <a:hlinkClick r:id="rId3"/>
          </p:cNvPr>
          <p:cNvSpPr/>
          <p:nvPr/>
        </p:nvSpPr>
        <p:spPr>
          <a:xfrm>
            <a:off x="111650" y="1939075"/>
            <a:ext cx="2903150" cy="2307225"/>
          </a:xfrm>
          <a:prstGeom prst="rect">
            <a:avLst/>
          </a:prstGeom>
          <a:blipFill>
            <a:blip r:embed="rId4">
              <a:alphaModFix/>
            </a:blip>
            <a:stretch>
              <a:fillRect/>
            </a:stretch>
          </a:blipFill>
          <a:ln>
            <a:noFill/>
          </a:ln>
        </p:spPr>
      </p:sp>
      <p:sp>
        <p:nvSpPr>
          <p:cNvPr descr="Hey gang, in this CSS positioning tutorial, I'll be showing you the position property in CSS. In particular, we'll be looking at relative position and how it can help us offset elements without removing them from normal document flow. Relative position can also be used in conjunction with absolute position, to provide child elements with a relative parent to position themselves within.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275" name="Shape 275" title="CSS Positioning Tutorial #8 - Position Relative">
            <a:hlinkClick r:id="rId5"/>
          </p:cNvPr>
          <p:cNvSpPr/>
          <p:nvPr/>
        </p:nvSpPr>
        <p:spPr>
          <a:xfrm>
            <a:off x="3146825" y="1939075"/>
            <a:ext cx="2872600" cy="2307225"/>
          </a:xfrm>
          <a:prstGeom prst="rect">
            <a:avLst/>
          </a:prstGeom>
          <a:blipFill>
            <a:blip r:embed="rId6">
              <a:alphaModFix/>
            </a:blip>
            <a:stretch>
              <a:fillRect/>
            </a:stretch>
          </a:blipFill>
          <a:ln>
            <a:noFill/>
          </a:ln>
        </p:spPr>
      </p:sp>
      <p:sp>
        <p:nvSpPr>
          <p:cNvPr descr="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276" name="Shape 276" title="CSS Positioning Tutorial #10 - Fixed Position">
            <a:hlinkClick r:id="rId7"/>
          </p:cNvPr>
          <p:cNvSpPr/>
          <p:nvPr/>
        </p:nvSpPr>
        <p:spPr>
          <a:xfrm>
            <a:off x="6182000" y="1939075"/>
            <a:ext cx="2821675" cy="2307225"/>
          </a:xfrm>
          <a:prstGeom prst="rect">
            <a:avLst/>
          </a:prstGeom>
          <a:blipFill>
            <a:blip r:embed="rId8">
              <a:alphaModFix/>
            </a:blip>
            <a:stretch>
              <a:fillRect/>
            </a:stretch>
          </a:blipFill>
          <a:ln>
            <a:noFill/>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Floating &amp; Clearing</a:t>
            </a:r>
            <a:endParaRPr/>
          </a:p>
        </p:txBody>
      </p:sp>
      <p:sp>
        <p:nvSpPr>
          <p:cNvPr id="282" name="Shape 282"/>
          <p:cNvSpPr txBox="1"/>
          <p:nvPr>
            <p:ph idx="1" type="body"/>
          </p:nvPr>
        </p:nvSpPr>
        <p:spPr>
          <a:xfrm>
            <a:off x="4644650" y="448475"/>
            <a:ext cx="4297500" cy="1816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GB" sz="1500">
                <a:solidFill>
                  <a:srgbClr val="333333"/>
                </a:solidFill>
                <a:highlight>
                  <a:srgbClr val="FFFFFF"/>
                </a:highlight>
                <a:latin typeface="Arial"/>
                <a:ea typeface="Arial"/>
                <a:cs typeface="Arial"/>
                <a:sym typeface="Arial"/>
              </a:rPr>
              <a:t>“</a:t>
            </a:r>
            <a:r>
              <a:rPr lang="en-GB">
                <a:solidFill>
                  <a:srgbClr val="333333"/>
                </a:solidFill>
                <a:highlight>
                  <a:srgbClr val="FFFFFF"/>
                </a:highlight>
              </a:rPr>
              <a:t>The </a:t>
            </a:r>
            <a:r>
              <a:rPr lang="en-GB" u="sng">
                <a:solidFill>
                  <a:srgbClr val="333333"/>
                </a:solidFill>
                <a:highlight>
                  <a:srgbClr val="FFFFFF"/>
                </a:highlight>
              </a:rPr>
              <a:t>float</a:t>
            </a:r>
            <a:r>
              <a:rPr lang="en-GB">
                <a:solidFill>
                  <a:srgbClr val="333333"/>
                </a:solidFill>
                <a:highlight>
                  <a:srgbClr val="FFFFFF"/>
                </a:highlight>
              </a:rPr>
              <a:t> property was introduced to allow you to implement simple layouts involving an image floating inside a column of text, with the text wrapping around the left or right of it. The kind of thing you might get in a newspaper layout.</a:t>
            </a:r>
            <a:r>
              <a:rPr lang="en-GB" sz="1500">
                <a:solidFill>
                  <a:srgbClr val="333333"/>
                </a:solidFill>
                <a:highlight>
                  <a:srgbClr val="FFFFFF"/>
                </a:highlight>
                <a:latin typeface="Arial"/>
                <a:ea typeface="Arial"/>
                <a:cs typeface="Arial"/>
                <a:sym typeface="Arial"/>
              </a:rPr>
              <a:t>”</a:t>
            </a:r>
            <a:endParaRPr b="1"/>
          </a:p>
        </p:txBody>
      </p:sp>
      <p:sp>
        <p:nvSpPr>
          <p:cNvPr id="283" name="Shape 283"/>
          <p:cNvSpPr txBox="1"/>
          <p:nvPr>
            <p:ph idx="1" type="body"/>
          </p:nvPr>
        </p:nvSpPr>
        <p:spPr>
          <a:xfrm>
            <a:off x="4644650" y="2322500"/>
            <a:ext cx="4297500" cy="2318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GB" sz="1500">
                <a:solidFill>
                  <a:srgbClr val="333333"/>
                </a:solidFill>
                <a:highlight>
                  <a:srgbClr val="FFFFFF"/>
                </a:highlight>
                <a:latin typeface="Arial"/>
                <a:ea typeface="Arial"/>
                <a:cs typeface="Arial"/>
                <a:sym typeface="Arial"/>
              </a:rPr>
              <a:t>“</a:t>
            </a:r>
            <a:r>
              <a:rPr lang="en-GB">
                <a:solidFill>
                  <a:srgbClr val="333333"/>
                </a:solidFill>
                <a:highlight>
                  <a:srgbClr val="FFFFFF"/>
                </a:highlight>
              </a:rPr>
              <a:t>The </a:t>
            </a:r>
            <a:r>
              <a:rPr lang="en-GB" u="sng">
                <a:solidFill>
                  <a:srgbClr val="333333"/>
                </a:solidFill>
                <a:highlight>
                  <a:srgbClr val="FFFFFF"/>
                </a:highlight>
              </a:rPr>
              <a:t>clear</a:t>
            </a:r>
            <a:r>
              <a:rPr lang="en-GB">
                <a:solidFill>
                  <a:srgbClr val="333333"/>
                </a:solidFill>
                <a:highlight>
                  <a:srgbClr val="FFFFFF"/>
                </a:highlight>
              </a:rPr>
              <a:t> property. When you apply this to an element, it basically says "stop floating here" — this element and those after it in the source will not float, unless you apply a new </a:t>
            </a:r>
            <a:r>
              <a:rPr lang="en-GB" u="sng">
                <a:solidFill>
                  <a:srgbClr val="333333"/>
                </a:solidFill>
                <a:highlight>
                  <a:srgbClr val="FFFFFF"/>
                </a:highlight>
              </a:rPr>
              <a:t>float</a:t>
            </a:r>
            <a:r>
              <a:rPr lang="en-GB">
                <a:solidFill>
                  <a:srgbClr val="333333"/>
                </a:solidFill>
                <a:highlight>
                  <a:srgbClr val="FFFFFF"/>
                </a:highlight>
              </a:rPr>
              <a:t> declaration to another element later on.</a:t>
            </a:r>
            <a:r>
              <a:rPr lang="en-GB" sz="1500">
                <a:solidFill>
                  <a:srgbClr val="333333"/>
                </a:solidFill>
                <a:highlight>
                  <a:srgbClr val="FFFFFF"/>
                </a:highlight>
                <a:latin typeface="Arial"/>
                <a:ea typeface="Arial"/>
                <a:cs typeface="Arial"/>
                <a:sym typeface="Arial"/>
              </a:rPr>
              <a:t>”</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Floating</a:t>
            </a:r>
            <a:endParaRPr u="sng"/>
          </a:p>
        </p:txBody>
      </p:sp>
      <p:sp>
        <p:nvSpPr>
          <p:cNvPr id="289" name="Shape 289"/>
          <p:cNvSpPr txBox="1"/>
          <p:nvPr>
            <p:ph idx="2" type="body"/>
          </p:nvPr>
        </p:nvSpPr>
        <p:spPr>
          <a:xfrm>
            <a:off x="311700" y="1534275"/>
            <a:ext cx="8520600" cy="15921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highlight>
                  <a:srgbClr val="FFFFFF"/>
                </a:highlight>
              </a:rPr>
              <a:t>Involve an image floating inside a column of text</a:t>
            </a:r>
            <a:endParaRPr>
              <a:highlight>
                <a:srgbClr val="FFFFFF"/>
              </a:highlight>
            </a:endParaRPr>
          </a:p>
          <a:p>
            <a:pPr indent="-311150" lvl="0" marL="457200" rtl="0">
              <a:lnSpc>
                <a:spcPct val="200000"/>
              </a:lnSpc>
              <a:spcBef>
                <a:spcPts val="0"/>
              </a:spcBef>
              <a:spcAft>
                <a:spcPts val="0"/>
              </a:spcAft>
              <a:buSzPts val="1300"/>
              <a:buChar char="●"/>
            </a:pPr>
            <a:r>
              <a:rPr lang="en-GB">
                <a:solidFill>
                  <a:srgbClr val="333333"/>
                </a:solidFill>
                <a:highlight>
                  <a:srgbClr val="FFFFFF"/>
                </a:highlight>
              </a:rPr>
              <a:t>Floats also are used very commonly these days to create entire web site layouts featuring multiple columns of information floated so they sit alongside one another (the default behaviour would be for the columns to sit below one another, in the same order as they appear in the source).</a:t>
            </a:r>
            <a:r>
              <a:rPr lang="en-GB">
                <a:highlight>
                  <a:srgbClr val="FFFFFF"/>
                </a:highlight>
              </a:rPr>
              <a:t> </a:t>
            </a:r>
            <a:endParaRPr>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Clearing</a:t>
            </a:r>
            <a:endParaRPr u="sng"/>
          </a:p>
        </p:txBody>
      </p:sp>
      <p:sp>
        <p:nvSpPr>
          <p:cNvPr id="295" name="Shape 295"/>
          <p:cNvSpPr txBox="1"/>
          <p:nvPr>
            <p:ph idx="2" type="body"/>
          </p:nvPr>
        </p:nvSpPr>
        <p:spPr>
          <a:xfrm>
            <a:off x="311700" y="1534275"/>
            <a:ext cx="8520600" cy="15921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solidFill>
                  <a:srgbClr val="000000"/>
                </a:solidFill>
                <a:highlight>
                  <a:srgbClr val="FFFFFF"/>
                </a:highlight>
              </a:rPr>
              <a:t>Float's sister property is clear. An element that has the clear property set on it will not move up adjacent to the float like the float desires, but will move itself down past the float.</a:t>
            </a:r>
            <a:endParaRPr>
              <a:highlight>
                <a:srgbClr val="FFFFFF"/>
              </a:highlight>
            </a:endParaRPr>
          </a:p>
          <a:p>
            <a:pPr indent="-311150" lvl="0" marL="457200" rtl="0">
              <a:lnSpc>
                <a:spcPct val="200000"/>
              </a:lnSpc>
              <a:spcBef>
                <a:spcPts val="0"/>
              </a:spcBef>
              <a:spcAft>
                <a:spcPts val="0"/>
              </a:spcAft>
              <a:buSzPts val="1300"/>
              <a:buChar char="●"/>
            </a:pPr>
            <a:r>
              <a:rPr lang="en-GB">
                <a:solidFill>
                  <a:srgbClr val="000000"/>
                </a:solidFill>
                <a:highlight>
                  <a:srgbClr val="FFFFFF"/>
                </a:highlight>
              </a:rPr>
              <a:t>Clear has four valid values as well. </a:t>
            </a:r>
            <a:r>
              <a:rPr b="1" i="1" lang="en-GB">
                <a:solidFill>
                  <a:srgbClr val="000000"/>
                </a:solidFill>
                <a:highlight>
                  <a:srgbClr val="FFFFFF"/>
                </a:highlight>
              </a:rPr>
              <a:t>Both</a:t>
            </a:r>
            <a:r>
              <a:rPr lang="en-GB">
                <a:solidFill>
                  <a:srgbClr val="000000"/>
                </a:solidFill>
                <a:highlight>
                  <a:srgbClr val="FFFFFF"/>
                </a:highlight>
              </a:rPr>
              <a:t> is most commonly used, which clears floats coming from either direction. </a:t>
            </a:r>
            <a:r>
              <a:rPr b="1" i="1" lang="en-GB">
                <a:solidFill>
                  <a:srgbClr val="000000"/>
                </a:solidFill>
                <a:highlight>
                  <a:srgbClr val="FFFFFF"/>
                </a:highlight>
              </a:rPr>
              <a:t>Left</a:t>
            </a:r>
            <a:r>
              <a:rPr lang="en-GB">
                <a:solidFill>
                  <a:srgbClr val="000000"/>
                </a:solidFill>
                <a:highlight>
                  <a:srgbClr val="FFFFFF"/>
                </a:highlight>
              </a:rPr>
              <a:t> and </a:t>
            </a:r>
            <a:r>
              <a:rPr b="1" i="1" lang="en-GB">
                <a:solidFill>
                  <a:srgbClr val="000000"/>
                </a:solidFill>
                <a:highlight>
                  <a:srgbClr val="FFFFFF"/>
                </a:highlight>
              </a:rPr>
              <a:t>Right</a:t>
            </a:r>
            <a:r>
              <a:rPr lang="en-GB">
                <a:solidFill>
                  <a:srgbClr val="000000"/>
                </a:solidFill>
                <a:highlight>
                  <a:srgbClr val="FFFFFF"/>
                </a:highlight>
              </a:rPr>
              <a:t> can be used to only clear the float from one direction respectively. </a:t>
            </a:r>
            <a:r>
              <a:rPr lang="en-GB">
                <a:highlight>
                  <a:srgbClr val="FFFFFF"/>
                </a:highlight>
              </a:rPr>
              <a:t> </a:t>
            </a:r>
            <a:endParaRPr>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Demo time!</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descr="Hey ninjas, in this CSS Positioning tutorial, I'll introduce you to floating elements. CSS floats are one of the most powerful and widely used CSS positioning properties, but can be a little tricky to get your head around at first!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301" name="Shape 301" title="CSS Positioning Tutorial #4 - Floating Elements">
            <a:hlinkClick r:id="rId3"/>
          </p:cNvPr>
          <p:cNvSpPr/>
          <p:nvPr/>
        </p:nvSpPr>
        <p:spPr>
          <a:xfrm>
            <a:off x="722750" y="1861850"/>
            <a:ext cx="3717976" cy="2609925"/>
          </a:xfrm>
          <a:prstGeom prst="rect">
            <a:avLst/>
          </a:prstGeom>
          <a:blipFill>
            <a:blip r:embed="rId4">
              <a:alphaModFix/>
            </a:blip>
            <a:stretch>
              <a:fillRect/>
            </a:stretch>
          </a:blipFill>
          <a:ln>
            <a:noFill/>
          </a:ln>
        </p:spPr>
      </p:sp>
      <p:sp>
        <p:nvSpPr>
          <p:cNvPr descr="Yo ninjas, in this CSS positioning tutorial, I'll show you how to clear floats, so that elements below do not rise up underneath the floated elements.  We need to clear floats because floated elements are removed from normal document flow and essentially have no height within that normal flow. Clearing the floats, in essence, gives back the height to the element in normal document flow, so that elements below do not rise up behind the floated elements.  Pseudo Classes Video - https://www.youtube.com/watch?v=SlqUbzvuqDg&amp;list=PL4cUxeGkcC9gQeDH6xYhmO-db2mhoTSrT&amp;index=19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302" name="Shape 302" title="CSS Positioning Tutorial #5 - Clearing Floats">
            <a:hlinkClick r:id="rId5"/>
          </p:cNvPr>
          <p:cNvSpPr/>
          <p:nvPr/>
        </p:nvSpPr>
        <p:spPr>
          <a:xfrm>
            <a:off x="4694975" y="1861850"/>
            <a:ext cx="3717974" cy="2609925"/>
          </a:xfrm>
          <a:prstGeom prst="rect">
            <a:avLst/>
          </a:prstGeom>
          <a:blipFill>
            <a:blip r:embed="rId6">
              <a:alphaModFix/>
            </a:blip>
            <a:stretch>
              <a:fillRect/>
            </a:stretch>
          </a:blipFill>
          <a:ln>
            <a:noFill/>
          </a:ln>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Flexbox</a:t>
            </a:r>
            <a:endParaRPr/>
          </a:p>
        </p:txBody>
      </p:sp>
      <p:sp>
        <p:nvSpPr>
          <p:cNvPr id="308" name="Shape 308"/>
          <p:cNvSpPr txBox="1"/>
          <p:nvPr>
            <p:ph idx="1" type="body"/>
          </p:nvPr>
        </p:nvSpPr>
        <p:spPr>
          <a:xfrm>
            <a:off x="4637500" y="1663650"/>
            <a:ext cx="4297500" cy="1816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GB" sz="1500">
                <a:solidFill>
                  <a:srgbClr val="333333"/>
                </a:solidFill>
                <a:highlight>
                  <a:srgbClr val="FFFFFF"/>
                </a:highlight>
                <a:latin typeface="Arial"/>
                <a:ea typeface="Arial"/>
                <a:cs typeface="Arial"/>
                <a:sym typeface="Arial"/>
              </a:rPr>
              <a:t>“</a:t>
            </a:r>
            <a:r>
              <a:rPr lang="en-GB">
                <a:solidFill>
                  <a:srgbClr val="333333"/>
                </a:solidFill>
                <a:highlight>
                  <a:srgbClr val="FFFFFF"/>
                </a:highlight>
              </a:rPr>
              <a:t>A new technology, but with support now fairly widespread across browsers, Flexbox is starting to become ready for widespread use. Flexbox provides tools to allow rapid creation of complex, flexible layouts, and features that historically proved difficult with CSS.</a:t>
            </a:r>
            <a:r>
              <a:rPr lang="en-GB" sz="1500">
                <a:solidFill>
                  <a:srgbClr val="333333"/>
                </a:solidFill>
                <a:highlight>
                  <a:srgbClr val="FFFFFF"/>
                </a:highlight>
                <a:latin typeface="Arial"/>
                <a:ea typeface="Arial"/>
                <a:cs typeface="Arial"/>
                <a:sym typeface="Arial"/>
              </a:rPr>
              <a:t>”</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Flexbox explained</a:t>
            </a:r>
            <a:endParaRPr u="sng"/>
          </a:p>
        </p:txBody>
      </p:sp>
      <p:sp>
        <p:nvSpPr>
          <p:cNvPr id="314" name="Shape 314"/>
          <p:cNvSpPr txBox="1"/>
          <p:nvPr>
            <p:ph idx="2" type="body"/>
          </p:nvPr>
        </p:nvSpPr>
        <p:spPr>
          <a:xfrm>
            <a:off x="311700" y="1534275"/>
            <a:ext cx="8520600" cy="20589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Clr>
                <a:srgbClr val="333333"/>
              </a:buClr>
              <a:buSzPts val="1300"/>
              <a:buFont typeface="Roboto"/>
              <a:buChar char="●"/>
            </a:pPr>
            <a:r>
              <a:rPr lang="en-GB">
                <a:solidFill>
                  <a:srgbClr val="333333"/>
                </a:solidFill>
              </a:rPr>
              <a:t>Vertically centering a block of content inside its parent.</a:t>
            </a:r>
            <a:endParaRPr>
              <a:solidFill>
                <a:srgbClr val="333333"/>
              </a:solidFill>
            </a:endParaRPr>
          </a:p>
          <a:p>
            <a:pPr indent="-311150" lvl="0" marL="457200" rtl="0">
              <a:lnSpc>
                <a:spcPct val="200000"/>
              </a:lnSpc>
              <a:spcBef>
                <a:spcPts val="0"/>
              </a:spcBef>
              <a:spcAft>
                <a:spcPts val="0"/>
              </a:spcAft>
              <a:buClr>
                <a:srgbClr val="333333"/>
              </a:buClr>
              <a:buSzPts val="1300"/>
              <a:buFont typeface="Roboto"/>
              <a:buChar char="●"/>
            </a:pPr>
            <a:r>
              <a:rPr lang="en-GB">
                <a:solidFill>
                  <a:srgbClr val="333333"/>
                </a:solidFill>
              </a:rPr>
              <a:t>Making all the children of a container take up an equal amount of the available width/height, regardless of how much width/height is available.</a:t>
            </a:r>
            <a:endParaRPr>
              <a:solidFill>
                <a:srgbClr val="333333"/>
              </a:solidFill>
            </a:endParaRPr>
          </a:p>
          <a:p>
            <a:pPr indent="-311150" lvl="0" marL="457200" rtl="0">
              <a:lnSpc>
                <a:spcPct val="200000"/>
              </a:lnSpc>
              <a:spcBef>
                <a:spcPts val="0"/>
              </a:spcBef>
              <a:spcAft>
                <a:spcPts val="0"/>
              </a:spcAft>
              <a:buClr>
                <a:srgbClr val="333333"/>
              </a:buClr>
              <a:buSzPts val="1300"/>
              <a:buFont typeface="Roboto"/>
              <a:buChar char="●"/>
            </a:pPr>
            <a:r>
              <a:rPr lang="en-GB">
                <a:solidFill>
                  <a:srgbClr val="333333"/>
                </a:solidFill>
              </a:rPr>
              <a:t>Making all columns in a multiple column layout adopt the same height even if they contain a different amount of content.</a:t>
            </a:r>
            <a:endParaRPr>
              <a:solidFill>
                <a:srgbClr val="333333"/>
              </a:solidFill>
            </a:endParaRPr>
          </a:p>
          <a:p>
            <a:pPr indent="0" lvl="0" marL="0" rtl="0">
              <a:spcBef>
                <a:spcPts val="2300"/>
              </a:spcBef>
              <a:spcAft>
                <a:spcPts val="0"/>
              </a:spcAft>
              <a:buNone/>
            </a:pPr>
            <a:r>
              <a:t/>
            </a:r>
            <a:endParaRPr sz="1100">
              <a:solidFill>
                <a:srgbClr val="333333"/>
              </a:solidFill>
              <a:latin typeface="Arial"/>
              <a:ea typeface="Arial"/>
              <a:cs typeface="Arial"/>
              <a:sym typeface="Arial"/>
            </a:endParaRPr>
          </a:p>
          <a:p>
            <a:pPr indent="0" lvl="0" marL="0" rtl="0">
              <a:lnSpc>
                <a:spcPct val="200000"/>
              </a:lnSpc>
              <a:spcBef>
                <a:spcPts val="2300"/>
              </a:spcBef>
              <a:spcAft>
                <a:spcPts val="1600"/>
              </a:spcAft>
              <a:buNone/>
            </a:pPr>
            <a:r>
              <a:t/>
            </a:r>
            <a:endParaRPr>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Responsive web development</a:t>
            </a:r>
            <a:endParaRPr/>
          </a:p>
        </p:txBody>
      </p:sp>
      <p:sp>
        <p:nvSpPr>
          <p:cNvPr id="89" name="Shape 89"/>
          <p:cNvSpPr txBox="1"/>
          <p:nvPr>
            <p:ph idx="1" type="body"/>
          </p:nvPr>
        </p:nvSpPr>
        <p:spPr>
          <a:xfrm>
            <a:off x="4644675" y="1222050"/>
            <a:ext cx="4166400" cy="2699400"/>
          </a:xfrm>
          <a:prstGeom prst="rect">
            <a:avLst/>
          </a:prstGeom>
        </p:spPr>
        <p:txBody>
          <a:bodyPr anchorCtr="0" anchor="t" bIns="91425" lIns="91425" spcFirstLastPara="1" rIns="91425" wrap="square" tIns="91425">
            <a:noAutofit/>
          </a:bodyPr>
          <a:lstStyle/>
          <a:p>
            <a:pPr indent="0" lvl="0" marL="0" rtl="0">
              <a:lnSpc>
                <a:spcPct val="150000"/>
              </a:lnSpc>
              <a:spcBef>
                <a:spcPts val="600"/>
              </a:spcBef>
              <a:spcAft>
                <a:spcPts val="0"/>
              </a:spcAft>
              <a:buNone/>
            </a:pPr>
            <a:r>
              <a:rPr lang="en-GB" sz="1400">
                <a:solidFill>
                  <a:srgbClr val="222222"/>
                </a:solidFill>
              </a:rPr>
              <a:t>“</a:t>
            </a:r>
            <a:r>
              <a:rPr b="1" i="1" lang="en-GB" sz="1400">
                <a:solidFill>
                  <a:srgbClr val="666666"/>
                </a:solidFill>
              </a:rPr>
              <a:t>Responsive web design</a:t>
            </a:r>
            <a:r>
              <a:rPr i="1" lang="en-GB" sz="1400">
                <a:solidFill>
                  <a:srgbClr val="666666"/>
                </a:solidFill>
              </a:rPr>
              <a:t> (</a:t>
            </a:r>
            <a:r>
              <a:rPr b="1" i="1" lang="en-GB" sz="1400">
                <a:solidFill>
                  <a:srgbClr val="666666"/>
                </a:solidFill>
              </a:rPr>
              <a:t>RWD</a:t>
            </a:r>
            <a:r>
              <a:rPr i="1" lang="en-GB" sz="1400">
                <a:solidFill>
                  <a:srgbClr val="666666"/>
                </a:solidFill>
              </a:rPr>
              <a:t>) is an approach to web design which makes web pages render well on a variety of devices and window or screen sizes. Recent work also considers the viewer proximity as part of the viewing context as an extension for RWD. Content, design and performance are necessary across all devices to ensure usability and satisfaction.</a:t>
            </a:r>
            <a:r>
              <a:rPr lang="en-GB" sz="1400">
                <a:solidFill>
                  <a:srgbClr val="222222"/>
                </a:solidFill>
              </a:rPr>
              <a:t>”</a:t>
            </a:r>
            <a:endParaRPr baseline="30000" sz="1400">
              <a:solidFill>
                <a:srgbClr val="222222"/>
              </a:solidFill>
            </a:endParaRPr>
          </a:p>
          <a:p>
            <a:pPr indent="0" lvl="0" marL="0" rtl="0">
              <a:spcBef>
                <a:spcPts val="600"/>
              </a:spcBef>
              <a:spcAft>
                <a:spcPts val="0"/>
              </a:spcAft>
              <a:buNone/>
            </a:pPr>
            <a:r>
              <a:t/>
            </a:r>
            <a:endParaRPr baseline="30000" sz="1400">
              <a:solidFill>
                <a:srgbClr val="222222"/>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Flex Model</a:t>
            </a:r>
            <a:endParaRPr u="sng"/>
          </a:p>
        </p:txBody>
      </p:sp>
      <p:sp>
        <p:nvSpPr>
          <p:cNvPr id="320" name="Shape 320"/>
          <p:cNvSpPr txBox="1"/>
          <p:nvPr>
            <p:ph idx="2" type="body"/>
          </p:nvPr>
        </p:nvSpPr>
        <p:spPr>
          <a:xfrm>
            <a:off x="311725" y="1434275"/>
            <a:ext cx="8520600" cy="1428900"/>
          </a:xfrm>
          <a:prstGeom prst="rect">
            <a:avLst/>
          </a:prstGeom>
        </p:spPr>
        <p:txBody>
          <a:bodyPr anchorCtr="0" anchor="t" bIns="91425" lIns="91425" spcFirstLastPara="1" rIns="91425" wrap="square" tIns="91425">
            <a:noAutofit/>
          </a:bodyPr>
          <a:lstStyle/>
          <a:p>
            <a:pPr indent="-311150" lvl="0" marL="457200" rtl="0">
              <a:lnSpc>
                <a:spcPct val="115000"/>
              </a:lnSpc>
              <a:spcBef>
                <a:spcPts val="0"/>
              </a:spcBef>
              <a:spcAft>
                <a:spcPts val="0"/>
              </a:spcAft>
              <a:buClr>
                <a:srgbClr val="333333"/>
              </a:buClr>
              <a:buSzPts val="1300"/>
              <a:buFont typeface="Arial"/>
              <a:buChar char="●"/>
            </a:pPr>
            <a:r>
              <a:rPr lang="en-GB">
                <a:solidFill>
                  <a:srgbClr val="333333"/>
                </a:solidFill>
              </a:rPr>
              <a:t>The </a:t>
            </a:r>
            <a:r>
              <a:rPr b="1" lang="en-GB">
                <a:solidFill>
                  <a:srgbClr val="333333"/>
                </a:solidFill>
              </a:rPr>
              <a:t>main axis</a:t>
            </a:r>
            <a:r>
              <a:rPr lang="en-GB">
                <a:solidFill>
                  <a:srgbClr val="333333"/>
                </a:solidFill>
              </a:rPr>
              <a:t> is the axis running in the direction the flex items are being laid out in (e.g. as rows across the page, or columns down the page.) The start and end of this axis are called the </a:t>
            </a:r>
            <a:r>
              <a:rPr b="1" lang="en-GB">
                <a:solidFill>
                  <a:srgbClr val="333333"/>
                </a:solidFill>
              </a:rPr>
              <a:t>main start</a:t>
            </a:r>
            <a:r>
              <a:rPr lang="en-GB">
                <a:solidFill>
                  <a:srgbClr val="333333"/>
                </a:solidFill>
              </a:rPr>
              <a:t> and </a:t>
            </a:r>
            <a:r>
              <a:rPr b="1" lang="en-GB">
                <a:solidFill>
                  <a:srgbClr val="333333"/>
                </a:solidFill>
              </a:rPr>
              <a:t>main end</a:t>
            </a:r>
            <a:r>
              <a:rPr lang="en-GB">
                <a:solidFill>
                  <a:srgbClr val="333333"/>
                </a:solidFill>
              </a:rPr>
              <a:t>.</a:t>
            </a:r>
            <a:endParaRPr>
              <a:solidFill>
                <a:srgbClr val="333333"/>
              </a:solidFill>
            </a:endParaRPr>
          </a:p>
          <a:p>
            <a:pPr indent="-311150" lvl="0" marL="457200" rtl="0">
              <a:lnSpc>
                <a:spcPct val="115000"/>
              </a:lnSpc>
              <a:spcBef>
                <a:spcPts val="0"/>
              </a:spcBef>
              <a:spcAft>
                <a:spcPts val="0"/>
              </a:spcAft>
              <a:buClr>
                <a:srgbClr val="333333"/>
              </a:buClr>
              <a:buSzPts val="1300"/>
              <a:buFont typeface="Arial"/>
              <a:buChar char="●"/>
            </a:pPr>
            <a:r>
              <a:rPr lang="en-GB">
                <a:solidFill>
                  <a:srgbClr val="333333"/>
                </a:solidFill>
              </a:rPr>
              <a:t>The </a:t>
            </a:r>
            <a:r>
              <a:rPr b="1" lang="en-GB">
                <a:solidFill>
                  <a:srgbClr val="333333"/>
                </a:solidFill>
              </a:rPr>
              <a:t>cross axis</a:t>
            </a:r>
            <a:r>
              <a:rPr lang="en-GB">
                <a:solidFill>
                  <a:srgbClr val="333333"/>
                </a:solidFill>
              </a:rPr>
              <a:t> is the axis running perpendicular to the direction the flex items are being laid out in. The start and end of this axis are called the </a:t>
            </a:r>
            <a:r>
              <a:rPr b="1" lang="en-GB">
                <a:solidFill>
                  <a:srgbClr val="333333"/>
                </a:solidFill>
              </a:rPr>
              <a:t>cross start</a:t>
            </a:r>
            <a:r>
              <a:rPr lang="en-GB">
                <a:solidFill>
                  <a:srgbClr val="333333"/>
                </a:solidFill>
              </a:rPr>
              <a:t> and </a:t>
            </a:r>
            <a:r>
              <a:rPr b="1" lang="en-GB">
                <a:solidFill>
                  <a:srgbClr val="333333"/>
                </a:solidFill>
              </a:rPr>
              <a:t>cross end</a:t>
            </a:r>
            <a:r>
              <a:rPr lang="en-GB">
                <a:solidFill>
                  <a:srgbClr val="333333"/>
                </a:solidFill>
              </a:rPr>
              <a:t>.</a:t>
            </a:r>
            <a:endParaRPr>
              <a:solidFill>
                <a:srgbClr val="333333"/>
              </a:solidFill>
            </a:endParaRPr>
          </a:p>
          <a:p>
            <a:pPr indent="-311150" lvl="0" marL="457200" rtl="0">
              <a:lnSpc>
                <a:spcPct val="115000"/>
              </a:lnSpc>
              <a:spcBef>
                <a:spcPts val="0"/>
              </a:spcBef>
              <a:spcAft>
                <a:spcPts val="0"/>
              </a:spcAft>
              <a:buClr>
                <a:srgbClr val="333333"/>
              </a:buClr>
              <a:buSzPts val="1300"/>
              <a:buFont typeface="Arial"/>
              <a:buChar char="●"/>
            </a:pPr>
            <a:r>
              <a:rPr lang="en-GB">
                <a:solidFill>
                  <a:srgbClr val="333333"/>
                </a:solidFill>
              </a:rPr>
              <a:t>The parent element that has display: flex set on it, is called the </a:t>
            </a:r>
            <a:r>
              <a:rPr b="1" lang="en-GB">
                <a:solidFill>
                  <a:srgbClr val="333333"/>
                </a:solidFill>
              </a:rPr>
              <a:t>flex container</a:t>
            </a:r>
            <a:r>
              <a:rPr lang="en-GB">
                <a:solidFill>
                  <a:srgbClr val="333333"/>
                </a:solidFill>
              </a:rPr>
              <a:t>.</a:t>
            </a:r>
            <a:endParaRPr>
              <a:solidFill>
                <a:srgbClr val="333333"/>
              </a:solidFill>
            </a:endParaRPr>
          </a:p>
          <a:p>
            <a:pPr indent="-311150" lvl="0" marL="457200" rtl="0">
              <a:lnSpc>
                <a:spcPct val="115000"/>
              </a:lnSpc>
              <a:spcBef>
                <a:spcPts val="0"/>
              </a:spcBef>
              <a:spcAft>
                <a:spcPts val="0"/>
              </a:spcAft>
              <a:buClr>
                <a:srgbClr val="333333"/>
              </a:buClr>
              <a:buSzPts val="1300"/>
              <a:buFont typeface="Arial"/>
              <a:buChar char="●"/>
            </a:pPr>
            <a:r>
              <a:rPr lang="en-GB">
                <a:solidFill>
                  <a:srgbClr val="333333"/>
                </a:solidFill>
              </a:rPr>
              <a:t>The items being laid out as flexible boxes inside the flex container are called </a:t>
            </a:r>
            <a:r>
              <a:rPr b="1" lang="en-GB">
                <a:solidFill>
                  <a:srgbClr val="333333"/>
                </a:solidFill>
              </a:rPr>
              <a:t>flex items</a:t>
            </a:r>
            <a:r>
              <a:rPr lang="en-GB">
                <a:solidFill>
                  <a:srgbClr val="333333"/>
                </a:solidFill>
              </a:rPr>
              <a:t> .</a:t>
            </a:r>
            <a:endParaRPr>
              <a:solidFill>
                <a:srgbClr val="333333"/>
              </a:solidFill>
            </a:endParaRPr>
          </a:p>
          <a:p>
            <a:pPr indent="0" lvl="0" marL="0" rtl="0">
              <a:spcBef>
                <a:spcPts val="2300"/>
              </a:spcBef>
              <a:spcAft>
                <a:spcPts val="0"/>
              </a:spcAft>
              <a:buNone/>
            </a:pPr>
            <a:r>
              <a:t/>
            </a:r>
            <a:endParaRPr sz="1100">
              <a:solidFill>
                <a:srgbClr val="333333"/>
              </a:solidFill>
              <a:latin typeface="Arial"/>
              <a:ea typeface="Arial"/>
              <a:cs typeface="Arial"/>
              <a:sym typeface="Arial"/>
            </a:endParaRPr>
          </a:p>
          <a:p>
            <a:pPr indent="0" lvl="0" marL="0" rtl="0">
              <a:lnSpc>
                <a:spcPct val="200000"/>
              </a:lnSpc>
              <a:spcBef>
                <a:spcPts val="2300"/>
              </a:spcBef>
              <a:spcAft>
                <a:spcPts val="1600"/>
              </a:spcAft>
              <a:buNone/>
            </a:pPr>
            <a:r>
              <a:t/>
            </a:r>
            <a:endParaRPr>
              <a:highlight>
                <a:srgbClr val="FFFFFF"/>
              </a:highlight>
            </a:endParaRPr>
          </a:p>
        </p:txBody>
      </p:sp>
      <p:pic>
        <p:nvPicPr>
          <p:cNvPr id="321" name="Shape 321"/>
          <p:cNvPicPr preferRelativeResize="0"/>
          <p:nvPr/>
        </p:nvPicPr>
        <p:blipFill>
          <a:blip r:embed="rId3">
            <a:alphaModFix/>
          </a:blip>
          <a:stretch>
            <a:fillRect/>
          </a:stretch>
        </p:blipFill>
        <p:spPr>
          <a:xfrm>
            <a:off x="2764650" y="3007350"/>
            <a:ext cx="3729050" cy="2050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Demo time!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descr="Hey gang, in this CSS Flexbox tutorial, I'll give you a quick introduction to Flexbox - what it is, and how we can use it in our websites today.  ----- COURSE LINKS: + Source files on GitHub - https://github.com/iamshaunjp/css-flexbox-playlist + Brackets editor - https://brackets.io/  --------------------------------------------------------------------------------------------- You can find more front-end development tutorials on CSS, HTML, JavaScript, jQuery, WordPress &amp; more on the channel homepage...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The Net Ninja =====================  For more front-end development tutorials &amp; to black-belt your coding skills, head over to - https://www.youtube.com/channel/UCW5YeuERMmlnqo4oq8vwUpg or http://thenetninja.co.uk  ================== Social Links ==================  Twitter - @TheNetNinja - https://twitter.com/thenetninjauk" id="327" name="Shape 327" title="CSS Flexbox Tutorial #1 - Introduction">
            <a:hlinkClick r:id="rId3"/>
          </p:cNvPr>
          <p:cNvSpPr/>
          <p:nvPr/>
        </p:nvSpPr>
        <p:spPr>
          <a:xfrm>
            <a:off x="2286000" y="1480725"/>
            <a:ext cx="4572000" cy="3429000"/>
          </a:xfrm>
          <a:prstGeom prst="rect">
            <a:avLst/>
          </a:prstGeom>
          <a:blipFill>
            <a:blip r:embed="rId4">
              <a:alphaModFix/>
            </a:blip>
            <a:stretch>
              <a:fillRect/>
            </a:stretch>
          </a:blipFill>
          <a:ln>
            <a:noFill/>
          </a:ln>
        </p:spPr>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DOM/Style Inspector</a:t>
            </a:r>
            <a:endParaRPr/>
          </a:p>
        </p:txBody>
      </p:sp>
      <p:sp>
        <p:nvSpPr>
          <p:cNvPr id="333" name="Shape 333"/>
          <p:cNvSpPr txBox="1"/>
          <p:nvPr>
            <p:ph idx="2" type="body"/>
          </p:nvPr>
        </p:nvSpPr>
        <p:spPr>
          <a:xfrm>
            <a:off x="311700" y="1534275"/>
            <a:ext cx="8520600" cy="2638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A tool to inspect the DOM, its elements and their styles</a:t>
            </a:r>
            <a:endParaRPr/>
          </a:p>
          <a:p>
            <a:pPr indent="-311150" lvl="0" marL="457200" rtl="0">
              <a:lnSpc>
                <a:spcPct val="200000"/>
              </a:lnSpc>
              <a:spcBef>
                <a:spcPts val="0"/>
              </a:spcBef>
              <a:spcAft>
                <a:spcPts val="0"/>
              </a:spcAft>
              <a:buSzPts val="1300"/>
              <a:buChar char="●"/>
            </a:pPr>
            <a:r>
              <a:rPr lang="en-GB"/>
              <a:t>To use it:</a:t>
            </a:r>
            <a:endParaRPr/>
          </a:p>
          <a:p>
            <a:pPr indent="-298450" lvl="1" marL="914400" rtl="0">
              <a:lnSpc>
                <a:spcPct val="200000"/>
              </a:lnSpc>
              <a:spcBef>
                <a:spcPts val="0"/>
              </a:spcBef>
              <a:spcAft>
                <a:spcPts val="0"/>
              </a:spcAft>
              <a:buSzPts val="1100"/>
              <a:buChar char="○"/>
            </a:pPr>
            <a:r>
              <a:rPr lang="en-GB"/>
              <a:t>Open </a:t>
            </a:r>
            <a:r>
              <a:rPr b="1" lang="en-GB"/>
              <a:t>Google Chrome</a:t>
            </a:r>
            <a:endParaRPr b="1"/>
          </a:p>
          <a:p>
            <a:pPr indent="-298450" lvl="1" marL="914400" rtl="0">
              <a:lnSpc>
                <a:spcPct val="200000"/>
              </a:lnSpc>
              <a:spcBef>
                <a:spcPts val="0"/>
              </a:spcBef>
              <a:spcAft>
                <a:spcPts val="0"/>
              </a:spcAft>
              <a:buSzPts val="1100"/>
              <a:buChar char="○"/>
            </a:pPr>
            <a:r>
              <a:rPr lang="en-GB"/>
              <a:t>Select the </a:t>
            </a:r>
            <a:r>
              <a:rPr b="1" lang="en-GB"/>
              <a:t>Chrome Menu</a:t>
            </a:r>
            <a:r>
              <a:rPr lang="en-GB"/>
              <a:t>          </a:t>
            </a:r>
            <a:r>
              <a:rPr lang="en-GB"/>
              <a:t>-&gt; </a:t>
            </a:r>
            <a:r>
              <a:rPr b="1" lang="en-GB"/>
              <a:t>Tools </a:t>
            </a:r>
            <a:r>
              <a:rPr lang="en-GB"/>
              <a:t>-&gt; </a:t>
            </a:r>
            <a:r>
              <a:rPr b="1" lang="en-GB"/>
              <a:t>Developer Tools</a:t>
            </a:r>
            <a:endParaRPr b="1"/>
          </a:p>
          <a:p>
            <a:pPr indent="-298450" lvl="1" marL="914400" rtl="0">
              <a:lnSpc>
                <a:spcPct val="200000"/>
              </a:lnSpc>
              <a:spcBef>
                <a:spcPts val="0"/>
              </a:spcBef>
              <a:spcAft>
                <a:spcPts val="0"/>
              </a:spcAft>
              <a:buSzPts val="1100"/>
              <a:buChar char="○"/>
            </a:pPr>
            <a:r>
              <a:rPr lang="en-GB"/>
              <a:t>Right click on any element of the page and select </a:t>
            </a:r>
            <a:r>
              <a:rPr b="1" lang="en-GB"/>
              <a:t>Inspect Element. </a:t>
            </a:r>
            <a:r>
              <a:rPr lang="en-GB"/>
              <a:t>Alternatively, you can use the </a:t>
            </a:r>
            <a:r>
              <a:rPr b="1" lang="en-GB"/>
              <a:t>Select element tool </a:t>
            </a:r>
            <a:r>
              <a:rPr lang="en-GB"/>
              <a:t>which is located on the top left corner</a:t>
            </a:r>
            <a:endParaRPr/>
          </a:p>
          <a:p>
            <a:pPr indent="-311150" lvl="0" marL="457200" rtl="0">
              <a:lnSpc>
                <a:spcPct val="200000"/>
              </a:lnSpc>
              <a:spcBef>
                <a:spcPts val="0"/>
              </a:spcBef>
              <a:spcAft>
                <a:spcPts val="0"/>
              </a:spcAft>
              <a:buSzPts val="1300"/>
              <a:buChar char="●"/>
            </a:pPr>
            <a:r>
              <a:rPr lang="en-GB"/>
              <a:t>Useful for debugging and modifying HTML attributes and CSS rules runtime</a:t>
            </a:r>
            <a:endParaRPr/>
          </a:p>
        </p:txBody>
      </p:sp>
      <p:pic>
        <p:nvPicPr>
          <p:cNvPr id="334" name="Shape 334"/>
          <p:cNvPicPr preferRelativeResize="0"/>
          <p:nvPr/>
        </p:nvPicPr>
        <p:blipFill>
          <a:blip r:embed="rId3">
            <a:alphaModFix/>
          </a:blip>
          <a:stretch>
            <a:fillRect/>
          </a:stretch>
        </p:blipFill>
        <p:spPr>
          <a:xfrm>
            <a:off x="2898275" y="2710775"/>
            <a:ext cx="266700" cy="247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Elements tab</a:t>
            </a:r>
            <a:endParaRPr/>
          </a:p>
        </p:txBody>
      </p:sp>
      <p:sp>
        <p:nvSpPr>
          <p:cNvPr id="340" name="Shape 340"/>
          <p:cNvSpPr txBox="1"/>
          <p:nvPr>
            <p:ph idx="2" type="body"/>
          </p:nvPr>
        </p:nvSpPr>
        <p:spPr>
          <a:xfrm>
            <a:off x="311700" y="1534275"/>
            <a:ext cx="8520600" cy="34620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Contains the actual DOM of the webpage</a:t>
            </a:r>
            <a:endParaRPr/>
          </a:p>
          <a:p>
            <a:pPr indent="-311150" lvl="0" marL="457200" rtl="0">
              <a:lnSpc>
                <a:spcPct val="200000"/>
              </a:lnSpc>
              <a:spcBef>
                <a:spcPts val="0"/>
              </a:spcBef>
              <a:spcAft>
                <a:spcPts val="0"/>
              </a:spcAft>
              <a:buSzPts val="1300"/>
              <a:buChar char="●"/>
            </a:pPr>
            <a:r>
              <a:rPr lang="en-GB"/>
              <a:t>Provides context menu for manipulating elements such as:</a:t>
            </a:r>
            <a:endParaRPr/>
          </a:p>
          <a:p>
            <a:pPr indent="-298450" lvl="1" marL="914400" rtl="0">
              <a:lnSpc>
                <a:spcPct val="200000"/>
              </a:lnSpc>
              <a:spcBef>
                <a:spcPts val="0"/>
              </a:spcBef>
              <a:spcAft>
                <a:spcPts val="0"/>
              </a:spcAft>
              <a:buSzPts val="1100"/>
              <a:buChar char="○"/>
            </a:pPr>
            <a:r>
              <a:rPr lang="en-GB"/>
              <a:t>Add/Edit HTML attributes</a:t>
            </a:r>
            <a:endParaRPr/>
          </a:p>
          <a:p>
            <a:pPr indent="-298450" lvl="1" marL="914400" rtl="0">
              <a:lnSpc>
                <a:spcPct val="200000"/>
              </a:lnSpc>
              <a:spcBef>
                <a:spcPts val="0"/>
              </a:spcBef>
              <a:spcAft>
                <a:spcPts val="0"/>
              </a:spcAft>
              <a:buSzPts val="1100"/>
              <a:buChar char="○"/>
            </a:pPr>
            <a:r>
              <a:rPr lang="en-GB"/>
              <a:t>Edit whole HTML blocks</a:t>
            </a:r>
            <a:endParaRPr/>
          </a:p>
          <a:p>
            <a:pPr indent="-298450" lvl="1" marL="914400" rtl="0">
              <a:lnSpc>
                <a:spcPct val="200000"/>
              </a:lnSpc>
              <a:spcBef>
                <a:spcPts val="0"/>
              </a:spcBef>
              <a:spcAft>
                <a:spcPts val="0"/>
              </a:spcAft>
              <a:buSzPts val="1100"/>
              <a:buChar char="○"/>
            </a:pPr>
            <a:r>
              <a:rPr lang="en-GB"/>
              <a:t>Hide/Delete elements</a:t>
            </a:r>
            <a:endParaRPr/>
          </a:p>
          <a:p>
            <a:pPr indent="-311150" lvl="0" marL="457200" rtl="0">
              <a:lnSpc>
                <a:spcPct val="200000"/>
              </a:lnSpc>
              <a:spcBef>
                <a:spcPts val="0"/>
              </a:spcBef>
              <a:spcAft>
                <a:spcPts val="0"/>
              </a:spcAft>
              <a:buSzPts val="1300"/>
              <a:buChar char="●"/>
            </a:pPr>
            <a:r>
              <a:rPr b="1" lang="en-GB"/>
              <a:t>Styles</a:t>
            </a:r>
            <a:r>
              <a:rPr lang="en-GB"/>
              <a:t> tab: </a:t>
            </a:r>
            <a:r>
              <a:rPr lang="en-GB" sz="1200"/>
              <a:t>Live-edit style property names and values</a:t>
            </a:r>
            <a:endParaRPr/>
          </a:p>
          <a:p>
            <a:pPr indent="-311150" lvl="0" marL="457200" rtl="0">
              <a:lnSpc>
                <a:spcPct val="200000"/>
              </a:lnSpc>
              <a:spcBef>
                <a:spcPts val="0"/>
              </a:spcBef>
              <a:spcAft>
                <a:spcPts val="0"/>
              </a:spcAft>
              <a:buSzPts val="1300"/>
              <a:buChar char="●"/>
            </a:pPr>
            <a:r>
              <a:rPr b="1" lang="en-GB"/>
              <a:t>Computed</a:t>
            </a:r>
            <a:r>
              <a:rPr lang="en-GB"/>
              <a:t> tab: </a:t>
            </a:r>
            <a:r>
              <a:rPr lang="en-GB" sz="1200"/>
              <a:t>Edit the current element's box model parameters</a:t>
            </a:r>
            <a:endParaRPr sz="1200"/>
          </a:p>
          <a:p>
            <a:pPr indent="-304800" lvl="0" marL="457200" rtl="0">
              <a:lnSpc>
                <a:spcPct val="200000"/>
              </a:lnSpc>
              <a:spcBef>
                <a:spcPts val="0"/>
              </a:spcBef>
              <a:spcAft>
                <a:spcPts val="0"/>
              </a:spcAft>
              <a:buSzPts val="1200"/>
              <a:buChar char="●"/>
            </a:pPr>
            <a:r>
              <a:rPr b="1" lang="en-GB" sz="1200"/>
              <a:t>Event listeners </a:t>
            </a:r>
            <a:r>
              <a:rPr lang="en-GB" sz="1200"/>
              <a:t>tab: provide hooks to the element’s DOM events</a:t>
            </a:r>
            <a:endParaRPr sz="1200"/>
          </a:p>
          <a:p>
            <a:pPr indent="-304800" lvl="0" marL="457200" rtl="0">
              <a:lnSpc>
                <a:spcPct val="200000"/>
              </a:lnSpc>
              <a:spcBef>
                <a:spcPts val="0"/>
              </a:spcBef>
              <a:spcAft>
                <a:spcPts val="0"/>
              </a:spcAft>
              <a:buSzPts val="1200"/>
              <a:buChar char="●"/>
            </a:pPr>
            <a:r>
              <a:rPr b="1" lang="en-GB" sz="1200"/>
              <a:t>Properties </a:t>
            </a:r>
            <a:r>
              <a:rPr lang="en-GB" sz="1200"/>
              <a:t>tab: displays the properties of the DOM element</a:t>
            </a:r>
            <a:endParaRPr sz="1200"/>
          </a:p>
        </p:txBody>
      </p:sp>
      <p:pic>
        <p:nvPicPr>
          <p:cNvPr id="341" name="Shape 341"/>
          <p:cNvPicPr preferRelativeResize="0"/>
          <p:nvPr/>
        </p:nvPicPr>
        <p:blipFill>
          <a:blip r:embed="rId3">
            <a:alphaModFix/>
          </a:blip>
          <a:stretch>
            <a:fillRect/>
          </a:stretch>
        </p:blipFill>
        <p:spPr>
          <a:xfrm>
            <a:off x="2898275" y="2710775"/>
            <a:ext cx="266700" cy="247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 time!</a:t>
            </a:r>
            <a:endParaRPr/>
          </a:p>
        </p:txBody>
      </p:sp>
      <p:sp>
        <p:nvSpPr>
          <p:cNvPr id="347" name="Shape 347"/>
          <p:cNvSpPr txBox="1"/>
          <p:nvPr>
            <p:ph idx="2" type="body"/>
          </p:nvPr>
        </p:nvSpPr>
        <p:spPr>
          <a:xfrm>
            <a:off x="311700" y="2217150"/>
            <a:ext cx="8520600" cy="7092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1600"/>
              </a:spcAft>
              <a:buNone/>
            </a:pPr>
            <a:r>
              <a:rPr lang="en-GB" sz="3000" u="sng">
                <a:solidFill>
                  <a:schemeClr val="hlink"/>
                </a:solidFill>
                <a:hlinkClick r:id="rId3"/>
              </a:rPr>
              <a:t>http://www.socialhackersacademy.org/</a:t>
            </a:r>
            <a:endParaRPr sz="3000">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Game is ON!</a:t>
            </a:r>
            <a:endParaRPr/>
          </a:p>
        </p:txBody>
      </p:sp>
      <p:sp>
        <p:nvSpPr>
          <p:cNvPr id="353" name="Shape 353"/>
          <p:cNvSpPr txBox="1"/>
          <p:nvPr>
            <p:ph idx="2" type="body"/>
          </p:nvPr>
        </p:nvSpPr>
        <p:spPr>
          <a:xfrm>
            <a:off x="311700" y="1534275"/>
            <a:ext cx="8520600" cy="2638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AutoNum type="arabicPeriod"/>
            </a:pPr>
            <a:r>
              <a:rPr lang="en-GB"/>
              <a:t>Go to </a:t>
            </a:r>
            <a:r>
              <a:rPr lang="en-GB" u="sng">
                <a:solidFill>
                  <a:schemeClr val="hlink"/>
                </a:solidFill>
                <a:hlinkClick r:id="rId3"/>
              </a:rPr>
              <a:t>https://kahoot.it/</a:t>
            </a:r>
            <a:endParaRPr/>
          </a:p>
          <a:p>
            <a:pPr indent="-311150" lvl="0" marL="457200" rtl="0">
              <a:lnSpc>
                <a:spcPct val="200000"/>
              </a:lnSpc>
              <a:spcBef>
                <a:spcPts val="0"/>
              </a:spcBef>
              <a:spcAft>
                <a:spcPts val="0"/>
              </a:spcAft>
              <a:buSzPts val="1300"/>
              <a:buAutoNum type="arabicPeriod"/>
            </a:pPr>
            <a:r>
              <a:rPr lang="en-GB"/>
              <a:t>Enter the </a:t>
            </a:r>
            <a:r>
              <a:rPr b="1" lang="en-GB"/>
              <a:t>Game PIN</a:t>
            </a:r>
            <a:r>
              <a:rPr lang="en-GB"/>
              <a:t> that you see on the screen</a:t>
            </a:r>
            <a:endParaRPr/>
          </a:p>
          <a:p>
            <a:pPr indent="-311150" lvl="0" marL="457200" rtl="0">
              <a:lnSpc>
                <a:spcPct val="200000"/>
              </a:lnSpc>
              <a:spcBef>
                <a:spcPts val="0"/>
              </a:spcBef>
              <a:spcAft>
                <a:spcPts val="0"/>
              </a:spcAft>
              <a:buSzPts val="1300"/>
              <a:buAutoNum type="arabicPeriod"/>
            </a:pPr>
            <a:r>
              <a:rPr lang="en-GB"/>
              <a:t>Pick up a nickname</a:t>
            </a:r>
            <a:endParaRPr/>
          </a:p>
          <a:p>
            <a:pPr indent="-311150" lvl="0" marL="457200" rtl="0">
              <a:lnSpc>
                <a:spcPct val="200000"/>
              </a:lnSpc>
              <a:spcBef>
                <a:spcPts val="0"/>
              </a:spcBef>
              <a:spcAft>
                <a:spcPts val="0"/>
              </a:spcAft>
              <a:buSzPts val="1300"/>
              <a:buAutoNum type="arabicPeriod"/>
            </a:pPr>
            <a:r>
              <a:rPr lang="en-GB"/>
              <a:t>Get ready!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Questions?</a:t>
            </a:r>
            <a:endParaRPr/>
          </a:p>
        </p:txBody>
      </p:sp>
      <p:pic>
        <p:nvPicPr>
          <p:cNvPr id="359" name="Shape 359"/>
          <p:cNvPicPr preferRelativeResize="0"/>
          <p:nvPr/>
        </p:nvPicPr>
        <p:blipFill>
          <a:blip r:embed="rId3">
            <a:alphaModFix/>
          </a:blip>
          <a:stretch>
            <a:fillRect/>
          </a:stretch>
        </p:blipFill>
        <p:spPr>
          <a:xfrm>
            <a:off x="4507250" y="152400"/>
            <a:ext cx="4484351" cy="48209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311725" y="500925"/>
            <a:ext cx="3706500" cy="189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Thank you!</a:t>
            </a:r>
            <a:endParaRPr/>
          </a:p>
        </p:txBody>
      </p:sp>
      <p:sp>
        <p:nvSpPr>
          <p:cNvPr id="365" name="Shape 365"/>
          <p:cNvSpPr txBox="1"/>
          <p:nvPr>
            <p:ph idx="1" type="body"/>
          </p:nvPr>
        </p:nvSpPr>
        <p:spPr>
          <a:xfrm>
            <a:off x="6030550" y="1061188"/>
            <a:ext cx="1910100" cy="7080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GB"/>
              <a:t>Aristeidis Bampakos @abampakos</a:t>
            </a:r>
            <a:endParaRPr b="1"/>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pic>
        <p:nvPicPr>
          <p:cNvPr id="366" name="Shape 366"/>
          <p:cNvPicPr preferRelativeResize="0"/>
          <p:nvPr/>
        </p:nvPicPr>
        <p:blipFill>
          <a:blip r:embed="rId3">
            <a:alphaModFix/>
          </a:blip>
          <a:stretch>
            <a:fillRect/>
          </a:stretch>
        </p:blipFill>
        <p:spPr>
          <a:xfrm>
            <a:off x="4717625" y="2607825"/>
            <a:ext cx="2245400" cy="2310400"/>
          </a:xfrm>
          <a:prstGeom prst="rect">
            <a:avLst/>
          </a:prstGeom>
          <a:noFill/>
          <a:ln>
            <a:noFill/>
          </a:ln>
        </p:spPr>
      </p:pic>
      <p:sp>
        <p:nvSpPr>
          <p:cNvPr id="367" name="Shape 367"/>
          <p:cNvSpPr txBox="1"/>
          <p:nvPr>
            <p:ph idx="1" type="body"/>
          </p:nvPr>
        </p:nvSpPr>
        <p:spPr>
          <a:xfrm>
            <a:off x="6057125" y="3101675"/>
            <a:ext cx="1910100" cy="7437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GB"/>
              <a:t>George Sisko </a:t>
            </a:r>
            <a:r>
              <a:rPr b="1" lang="en-GB"/>
              <a:t>@GeorgeJkrr</a:t>
            </a:r>
            <a:endParaRPr b="1"/>
          </a:p>
          <a:p>
            <a:pPr indent="0" lvl="0" marL="0" rtl="0" algn="ctr">
              <a:lnSpc>
                <a:spcPct val="150000"/>
              </a:lnSpc>
              <a:spcBef>
                <a:spcPts val="1600"/>
              </a:spcBef>
              <a:spcAft>
                <a:spcPts val="0"/>
              </a:spcAft>
              <a:buNone/>
            </a:pPr>
            <a:r>
              <a:t/>
            </a:r>
            <a:endParaRPr/>
          </a:p>
          <a:p>
            <a:pPr indent="0" lvl="0" marL="0" rtl="0" algn="ctr">
              <a:lnSpc>
                <a:spcPct val="150000"/>
              </a:lnSpc>
              <a:spcBef>
                <a:spcPts val="1600"/>
              </a:spcBef>
              <a:spcAft>
                <a:spcPts val="1600"/>
              </a:spcAft>
              <a:buNone/>
            </a:pPr>
            <a:r>
              <a:t/>
            </a:r>
            <a:endParaRPr/>
          </a:p>
        </p:txBody>
      </p:sp>
      <p:pic>
        <p:nvPicPr>
          <p:cNvPr id="368" name="Shape 368"/>
          <p:cNvPicPr preferRelativeResize="0"/>
          <p:nvPr/>
        </p:nvPicPr>
        <p:blipFill rotWithShape="1">
          <a:blip r:embed="rId4">
            <a:alphaModFix/>
          </a:blip>
          <a:srcRect b="0" l="2217" r="2217" t="0"/>
          <a:stretch/>
        </p:blipFill>
        <p:spPr>
          <a:xfrm>
            <a:off x="4644675" y="730325"/>
            <a:ext cx="1309025" cy="136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RWD explained</a:t>
            </a:r>
            <a:endParaRPr/>
          </a:p>
        </p:txBody>
      </p:sp>
      <p:sp>
        <p:nvSpPr>
          <p:cNvPr id="95" name="Shape 95"/>
          <p:cNvSpPr txBox="1"/>
          <p:nvPr>
            <p:ph idx="2" type="body"/>
          </p:nvPr>
        </p:nvSpPr>
        <p:spPr>
          <a:xfrm>
            <a:off x="311700" y="1534275"/>
            <a:ext cx="8520600" cy="21444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A</a:t>
            </a:r>
            <a:r>
              <a:rPr lang="en-GB">
                <a:highlight>
                  <a:srgbClr val="FFFFFF"/>
                </a:highlight>
              </a:rPr>
              <a:t> practice of building a website suitable to work on every device and every screen size, no matter how large or small, mobile or desktop</a:t>
            </a:r>
            <a:endParaRPr/>
          </a:p>
          <a:p>
            <a:pPr indent="-311150" lvl="0" marL="457200" rtl="0">
              <a:lnSpc>
                <a:spcPct val="200000"/>
              </a:lnSpc>
              <a:spcBef>
                <a:spcPts val="0"/>
              </a:spcBef>
              <a:spcAft>
                <a:spcPts val="0"/>
              </a:spcAft>
              <a:buSzPts val="1300"/>
              <a:buChar char="●"/>
            </a:pPr>
            <a:r>
              <a:rPr lang="en-GB">
                <a:highlight>
                  <a:srgbClr val="FFFFFF"/>
                </a:highlight>
              </a:rPr>
              <a:t>Dynamically adapt to different browser and device viewports, changing layout and content along the way</a:t>
            </a:r>
            <a:endParaRPr>
              <a:highlight>
                <a:srgbClr val="FFFFFF"/>
              </a:highlight>
            </a:endParaRPr>
          </a:p>
          <a:p>
            <a:pPr indent="-311150" lvl="0" marL="457200" rtl="0">
              <a:lnSpc>
                <a:spcPct val="200000"/>
              </a:lnSpc>
              <a:spcBef>
                <a:spcPts val="0"/>
              </a:spcBef>
              <a:spcAft>
                <a:spcPts val="0"/>
              </a:spcAft>
              <a:buSzPts val="1300"/>
              <a:buChar char="●"/>
            </a:pPr>
            <a:r>
              <a:rPr lang="en-GB"/>
              <a:t>Viewers of public displays perceive the content of a display at different sizes according to their distance from the display</a:t>
            </a:r>
            <a:endParaRPr>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Why should you use it</a:t>
            </a:r>
            <a:endParaRPr/>
          </a:p>
        </p:txBody>
      </p:sp>
      <p:sp>
        <p:nvSpPr>
          <p:cNvPr id="101" name="Shape 101"/>
          <p:cNvSpPr txBox="1"/>
          <p:nvPr>
            <p:ph idx="2" type="body"/>
          </p:nvPr>
        </p:nvSpPr>
        <p:spPr>
          <a:xfrm>
            <a:off x="311700" y="1534275"/>
            <a:ext cx="8520600" cy="12183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No need to maintain separate websites for desktops and mobile phones</a:t>
            </a:r>
            <a:endParaRPr/>
          </a:p>
          <a:p>
            <a:pPr indent="-311150" lvl="0" marL="457200" rtl="0">
              <a:lnSpc>
                <a:spcPct val="200000"/>
              </a:lnSpc>
              <a:spcBef>
                <a:spcPts val="0"/>
              </a:spcBef>
              <a:spcAft>
                <a:spcPts val="0"/>
              </a:spcAft>
              <a:buSzPts val="1300"/>
              <a:buChar char="●"/>
            </a:pPr>
            <a:r>
              <a:rPr lang="en-GB">
                <a:highlight>
                  <a:srgbClr val="FFFFFF"/>
                </a:highlight>
              </a:rPr>
              <a:t>Collect all social sharing links through a single URL address (SEO friendly) </a:t>
            </a:r>
            <a:endParaRPr>
              <a:highlight>
                <a:srgbClr val="FFFFFF"/>
              </a:highlight>
            </a:endParaRPr>
          </a:p>
          <a:p>
            <a:pPr indent="-311150" lvl="0" marL="457200" rtl="0">
              <a:lnSpc>
                <a:spcPct val="200000"/>
              </a:lnSpc>
              <a:spcBef>
                <a:spcPts val="0"/>
              </a:spcBef>
              <a:spcAft>
                <a:spcPts val="0"/>
              </a:spcAft>
              <a:buSzPts val="1300"/>
              <a:buChar char="●"/>
            </a:pPr>
            <a:r>
              <a:rPr lang="en-GB"/>
              <a:t>Provide the same user experience across all devices and screens </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 time!</a:t>
            </a:r>
            <a:endParaRPr/>
          </a:p>
        </p:txBody>
      </p:sp>
      <p:sp>
        <p:nvSpPr>
          <p:cNvPr id="107" name="Shape 107"/>
          <p:cNvSpPr txBox="1"/>
          <p:nvPr>
            <p:ph idx="2" type="body"/>
          </p:nvPr>
        </p:nvSpPr>
        <p:spPr>
          <a:xfrm>
            <a:off x="311700" y="2217150"/>
            <a:ext cx="8520600" cy="7092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1600"/>
              </a:spcAft>
              <a:buNone/>
            </a:pPr>
            <a:r>
              <a:rPr lang="en-GB" sz="3000" u="sng">
                <a:solidFill>
                  <a:schemeClr val="hlink"/>
                </a:solidFill>
                <a:hlinkClick r:id="rId3"/>
              </a:rPr>
              <a:t>http://www.socialhackersacademy.org/</a:t>
            </a:r>
            <a:endParaRPr sz="30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Viewport</a:t>
            </a:r>
            <a:endParaRPr/>
          </a:p>
        </p:txBody>
      </p:sp>
      <p:sp>
        <p:nvSpPr>
          <p:cNvPr id="113" name="Shape 113"/>
          <p:cNvSpPr txBox="1"/>
          <p:nvPr>
            <p:ph idx="2" type="body"/>
          </p:nvPr>
        </p:nvSpPr>
        <p:spPr>
          <a:xfrm>
            <a:off x="311700" y="1534275"/>
            <a:ext cx="8520600" cy="9237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It is the area of a web page that is visible from the user. </a:t>
            </a:r>
            <a:r>
              <a:rPr lang="en-GB"/>
              <a:t>Varies according to the device.</a:t>
            </a:r>
            <a:endParaRPr/>
          </a:p>
          <a:p>
            <a:pPr indent="-311150" lvl="0" marL="457200" rtl="0">
              <a:lnSpc>
                <a:spcPct val="200000"/>
              </a:lnSpc>
              <a:spcBef>
                <a:spcPts val="0"/>
              </a:spcBef>
              <a:spcAft>
                <a:spcPts val="0"/>
              </a:spcAft>
              <a:buSzPts val="1300"/>
              <a:buChar char="●"/>
            </a:pPr>
            <a:r>
              <a:rPr lang="en-GB" sz="1200">
                <a:solidFill>
                  <a:srgbClr val="0000CD"/>
                </a:solidFill>
                <a:highlight>
                  <a:srgbClr val="FFFFFF"/>
                </a:highlight>
                <a:latin typeface="Courier New"/>
                <a:ea typeface="Courier New"/>
                <a:cs typeface="Courier New"/>
                <a:sym typeface="Courier New"/>
              </a:rPr>
              <a:t>&lt;</a:t>
            </a:r>
            <a:r>
              <a:rPr lang="en-GB" sz="1200">
                <a:solidFill>
                  <a:srgbClr val="A52A2A"/>
                </a:solidFill>
                <a:highlight>
                  <a:srgbClr val="FFFFFF"/>
                </a:highlight>
                <a:latin typeface="Courier New"/>
                <a:ea typeface="Courier New"/>
                <a:cs typeface="Courier New"/>
                <a:sym typeface="Courier New"/>
              </a:rPr>
              <a:t>meta</a:t>
            </a:r>
            <a:r>
              <a:rPr lang="en-GB" sz="1200">
                <a:solidFill>
                  <a:srgbClr val="FF0000"/>
                </a:solidFill>
                <a:highlight>
                  <a:srgbClr val="FFFFFF"/>
                </a:highlight>
                <a:latin typeface="Courier New"/>
                <a:ea typeface="Courier New"/>
                <a:cs typeface="Courier New"/>
                <a:sym typeface="Courier New"/>
              </a:rPr>
              <a:t> name</a:t>
            </a:r>
            <a:r>
              <a:rPr lang="en-GB" sz="1200">
                <a:solidFill>
                  <a:srgbClr val="0000CD"/>
                </a:solidFill>
                <a:highlight>
                  <a:srgbClr val="FFFFFF"/>
                </a:highlight>
                <a:latin typeface="Courier New"/>
                <a:ea typeface="Courier New"/>
                <a:cs typeface="Courier New"/>
                <a:sym typeface="Courier New"/>
              </a:rPr>
              <a:t>="viewport"</a:t>
            </a:r>
            <a:r>
              <a:rPr lang="en-GB" sz="1200">
                <a:solidFill>
                  <a:srgbClr val="FF0000"/>
                </a:solidFill>
                <a:highlight>
                  <a:srgbClr val="FFFFFF"/>
                </a:highlight>
                <a:latin typeface="Courier New"/>
                <a:ea typeface="Courier New"/>
                <a:cs typeface="Courier New"/>
                <a:sym typeface="Courier New"/>
              </a:rPr>
              <a:t> content</a:t>
            </a:r>
            <a:r>
              <a:rPr lang="en-GB" sz="1200">
                <a:solidFill>
                  <a:srgbClr val="0000CD"/>
                </a:solidFill>
                <a:highlight>
                  <a:srgbClr val="FFFFFF"/>
                </a:highlight>
                <a:latin typeface="Courier New"/>
                <a:ea typeface="Courier New"/>
                <a:cs typeface="Courier New"/>
                <a:sym typeface="Courier New"/>
              </a:rPr>
              <a:t>="width=device-width, initial-scale=1.0"&gt;</a:t>
            </a:r>
            <a:endParaRPr sz="1200">
              <a:solidFill>
                <a:srgbClr val="0000CD"/>
              </a:solidFill>
              <a:highlight>
                <a:srgbClr val="FFFFFF"/>
              </a:highlight>
              <a:latin typeface="Courier New"/>
              <a:ea typeface="Courier New"/>
              <a:cs typeface="Courier New"/>
              <a:sym typeface="Courier New"/>
            </a:endParaRPr>
          </a:p>
        </p:txBody>
      </p:sp>
      <p:pic>
        <p:nvPicPr>
          <p:cNvPr id="114" name="Shape 114"/>
          <p:cNvPicPr preferRelativeResize="0"/>
          <p:nvPr/>
        </p:nvPicPr>
        <p:blipFill>
          <a:blip r:embed="rId3">
            <a:alphaModFix/>
          </a:blip>
          <a:stretch>
            <a:fillRect/>
          </a:stretch>
        </p:blipFill>
        <p:spPr>
          <a:xfrm>
            <a:off x="2489000" y="2384221"/>
            <a:ext cx="1373200" cy="2525925"/>
          </a:xfrm>
          <a:prstGeom prst="rect">
            <a:avLst/>
          </a:prstGeom>
          <a:noFill/>
          <a:ln>
            <a:noFill/>
          </a:ln>
        </p:spPr>
      </p:pic>
      <p:pic>
        <p:nvPicPr>
          <p:cNvPr id="115" name="Shape 115"/>
          <p:cNvPicPr preferRelativeResize="0"/>
          <p:nvPr/>
        </p:nvPicPr>
        <p:blipFill>
          <a:blip r:embed="rId4">
            <a:alphaModFix/>
          </a:blip>
          <a:stretch>
            <a:fillRect/>
          </a:stretch>
        </p:blipFill>
        <p:spPr>
          <a:xfrm>
            <a:off x="4578550" y="2384225"/>
            <a:ext cx="1410525" cy="252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 time!</a:t>
            </a:r>
            <a:endParaRPr/>
          </a:p>
        </p:txBody>
      </p:sp>
      <p:sp>
        <p:nvSpPr>
          <p:cNvPr descr="Yo gang, sorry for the slight delay in getting this up.   In this Responsive design tutorial, I'll be introducing you to the viewport and how it affects how our websites look on mobile devices. The viewport on mobiles is much larger than the device itself, so that is why most websites that don't override the viewport width appear squashed on mobile screens.  SUBSCRIBE TO CHANNEL - https://www.youtube.com/channel/UCW5YeuERMmlnqo4oq8vwUpg?sub_confirmation=1  ========== JavaScript for Beginners Playlist ==========  https://www.youtube.com/playlist?list=PL4cUxeGkcC9i9Ae2D9Ee1RvylH38dKuET  ========== CSS for Beginners Playlist ==========  https://www.youtube.com/playlist?list=PL4cUxeGkcC9gQeDH6xYhmO-db2mhoTSrT  ========== HTML for Beginners Playlist ==========  https://www.youtube.com/playlist?list=PL4cUxeGkcC9ibZ2TSBaGGNrgh4ZgYE6Cc  ========== The Net Ninja ============  For more front-end development tutorials &amp; to black-belt your coding skills, head over to - https://www.youtube.com/channel/UCW5YeuERMmlnqo4oq8vwUpg or http://thenetninja.co.uk  ========== Social Links ==========  Twitter - @TheNetNinja - https://twitter.com/thenetninjauk" id="121" name="Shape 121" title="Responsive Web Design Tutorial #3 - Intro to the Viewport">
            <a:hlinkClick r:id="rId3"/>
          </p:cNvPr>
          <p:cNvSpPr/>
          <p:nvPr/>
        </p:nvSpPr>
        <p:spPr>
          <a:xfrm>
            <a:off x="2286000" y="1466850"/>
            <a:ext cx="4572000" cy="3429000"/>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