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5A8F-76D4-4A9E-8A44-B69D7041B88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88F7-6203-4D8B-B078-43D6BB68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5A8F-76D4-4A9E-8A44-B69D7041B88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88F7-6203-4D8B-B078-43D6BB68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5A8F-76D4-4A9E-8A44-B69D7041B88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88F7-6203-4D8B-B078-43D6BB68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5A8F-76D4-4A9E-8A44-B69D7041B88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88F7-6203-4D8B-B078-43D6BB68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5A8F-76D4-4A9E-8A44-B69D7041B88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88F7-6203-4D8B-B078-43D6BB68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5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5A8F-76D4-4A9E-8A44-B69D7041B88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88F7-6203-4D8B-B078-43D6BB68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5A8F-76D4-4A9E-8A44-B69D7041B88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88F7-6203-4D8B-B078-43D6BB68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9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5A8F-76D4-4A9E-8A44-B69D7041B88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88F7-6203-4D8B-B078-43D6BB68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5A8F-76D4-4A9E-8A44-B69D7041B88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88F7-6203-4D8B-B078-43D6BB68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5A8F-76D4-4A9E-8A44-B69D7041B88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88F7-6203-4D8B-B078-43D6BB68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5A8F-76D4-4A9E-8A44-B69D7041B88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88F7-6203-4D8B-B078-43D6BB68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5A8F-76D4-4A9E-8A44-B69D7041B88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88F7-6203-4D8B-B078-43D6BB68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dirty="0" smtClean="0"/>
              <a:t>Chameleon’s Journey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8C8F3-406F-442F-80AF-D310997A9D18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1</a:t>
            </a:fld>
            <a:r>
              <a:rPr lang="en-US" smtClean="0">
                <a:solidFill>
                  <a:srgbClr val="464653"/>
                </a:solidFill>
              </a:rPr>
              <a:t>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Chameleon’s Journey is operated by Hospice and Palliative Care of Charlotte.</a:t>
            </a:r>
          </a:p>
          <a:p>
            <a:r>
              <a:rPr lang="en-US" dirty="0"/>
              <a:t>Chameleon’s Journey, now in its 17</a:t>
            </a:r>
            <a:r>
              <a:rPr lang="en-US" baseline="30000" dirty="0"/>
              <a:t>th</a:t>
            </a:r>
            <a:r>
              <a:rPr lang="en-US" dirty="0"/>
              <a:t> year, is a widely recognized regional grief camp that encourages help, hope, and healing for children as they face the aftermath of the loss of a loved one. 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644736"/>
            <a:ext cx="2176444" cy="22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Placement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8C8F3-406F-442F-80AF-D310997A9D18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2</a:t>
            </a:fld>
            <a:r>
              <a:rPr lang="en-US" smtClean="0">
                <a:solidFill>
                  <a:srgbClr val="464653"/>
                </a:solidFill>
              </a:rPr>
              <a:t>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annual overnight camp, held at Camp Thunderbird in Lake Wylie, South Carolina, has served over 1,100 campers from in and around Charlotte since 2000.</a:t>
            </a:r>
          </a:p>
          <a:p>
            <a:r>
              <a:rPr lang="en-US" sz="1600" dirty="0"/>
              <a:t>The overnight camp includes a planned program of educational, artistic, creative, and physical activities that give campers, ages 7-16, the opportunity to express thoughts and feelings of grief and share their stories in a caring, confidential, and safe environment. </a:t>
            </a:r>
            <a:endParaRPr lang="en-US" sz="1600" dirty="0" smtClean="0"/>
          </a:p>
          <a:p>
            <a:r>
              <a:rPr lang="en-US" sz="1400" dirty="0"/>
              <a:t>Campers come away from the camp with an increased knowledge of the grieving process and an appreciation for the face that grief itself is a journey. </a:t>
            </a:r>
            <a:endParaRPr lang="en-US" sz="1400" dirty="0" smtClean="0"/>
          </a:p>
          <a:p>
            <a:r>
              <a:rPr lang="en-US" sz="1400" dirty="0"/>
              <a:t>They also develop new relationships to help them know they are not alone.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7220" y="3303053"/>
            <a:ext cx="2305559" cy="307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2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8C8F3-406F-442F-80AF-D310997A9D18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3</a:t>
            </a:fld>
            <a:r>
              <a:rPr lang="en-US" smtClean="0">
                <a:solidFill>
                  <a:srgbClr val="464653"/>
                </a:solidFill>
              </a:rPr>
              <a:t>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The Junior League of Charlotte has partnered with Chameleon’s Journey for the past 12 years.  In addition to providing volunteers, JLC is the camp’s largest donor.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26136"/>
            <a:ext cx="3021318" cy="2422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5539" y="3289393"/>
            <a:ext cx="5058187" cy="33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9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8C8F3-406F-442F-80AF-D310997A9D18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4</a:t>
            </a:fld>
            <a:r>
              <a:rPr lang="en-US" smtClean="0">
                <a:solidFill>
                  <a:srgbClr val="464653"/>
                </a:solidFill>
              </a:rPr>
              <a:t>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sz="1800" dirty="0"/>
              <a:t>20 Junior League of Charlotte members volunteer for Chameleon’s Journey annually.</a:t>
            </a:r>
          </a:p>
          <a:p>
            <a:r>
              <a:rPr lang="en-US" sz="1800" dirty="0"/>
              <a:t>Before camp, volunteers learn about the grieving process and what their role at camp will look like. </a:t>
            </a:r>
          </a:p>
          <a:p>
            <a:r>
              <a:rPr lang="en-US" sz="1800" dirty="0"/>
              <a:t>Some Junior League members serve as camp counselors and are grouped with other counselors and a licensed grief councilor from Hospice.</a:t>
            </a:r>
          </a:p>
          <a:p>
            <a:r>
              <a:rPr lang="en-US" sz="1800" dirty="0"/>
              <a:t>Other Junior League members volunteer as “All </a:t>
            </a:r>
            <a:r>
              <a:rPr lang="en-US" sz="1800" dirty="0" err="1"/>
              <a:t>Abouts</a:t>
            </a:r>
            <a:r>
              <a:rPr lang="en-US" sz="1800" dirty="0"/>
              <a:t>,” to help with the operation of camp activities. </a:t>
            </a:r>
          </a:p>
          <a:p>
            <a:r>
              <a:rPr lang="en-US" sz="1800" dirty="0"/>
              <a:t>Chameleon’s Journey is meaningful to so many Junior League volunteers, that many return year after year even after their placement is over.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186" y="4595925"/>
            <a:ext cx="2840606" cy="2130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262" y="4585534"/>
            <a:ext cx="2130455" cy="21304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0261" y="4595925"/>
            <a:ext cx="1594163" cy="21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0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of Placement: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8C8F3-406F-442F-80AF-D310997A9D18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5</a:t>
            </a:fld>
            <a:r>
              <a:rPr lang="en-US" smtClean="0">
                <a:solidFill>
                  <a:srgbClr val="464653"/>
                </a:solidFill>
              </a:rPr>
              <a:t>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/>
              <a:t>Complete a minimum of 40 volunteer hours with the placement</a:t>
            </a:r>
          </a:p>
          <a:p>
            <a:pPr lvl="0"/>
            <a:r>
              <a:rPr lang="en-US" sz="1800" dirty="0" smtClean="0"/>
              <a:t>Attend 2 trainings prior to camp in the fall </a:t>
            </a:r>
            <a:endParaRPr lang="en-US" sz="1800" dirty="0"/>
          </a:p>
          <a:p>
            <a:pPr lvl="0"/>
            <a:r>
              <a:rPr lang="en-US" sz="1800" dirty="0"/>
              <a:t>Attend </a:t>
            </a:r>
            <a:r>
              <a:rPr lang="en-US" sz="1800" dirty="0" smtClean="0"/>
              <a:t>camp Friday through Sunday (10/13/17 – 10/15/17)</a:t>
            </a:r>
            <a:endParaRPr lang="en-US" sz="1800" dirty="0"/>
          </a:p>
          <a:p>
            <a:pPr lvl="0"/>
            <a:r>
              <a:rPr lang="en-US" sz="1800" dirty="0"/>
              <a:t>Complete required </a:t>
            </a:r>
            <a:r>
              <a:rPr lang="en-US" sz="1800" dirty="0" smtClean="0"/>
              <a:t>paperwork, including background check</a:t>
            </a:r>
          </a:p>
          <a:p>
            <a:pPr lvl="0"/>
            <a:r>
              <a:rPr lang="en-US" sz="1800" dirty="0" smtClean="0"/>
              <a:t>Optional mini camp in the spring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053015"/>
              </p:ext>
            </p:extLst>
          </p:nvPr>
        </p:nvGraphicFramePr>
        <p:xfrm>
          <a:off x="1257300" y="3581400"/>
          <a:ext cx="6629400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4478032"/>
                <a:gridCol w="2151368"/>
              </a:tblGrid>
              <a:tr h="3048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MS Mincho"/>
                          <a:cs typeface="Times New Roman"/>
                        </a:rPr>
                        <a:t>Example method of meeting </a:t>
                      </a:r>
                      <a:r>
                        <a:rPr lang="en-US" sz="1600" b="1" dirty="0" smtClean="0">
                          <a:effectLst/>
                          <a:latin typeface="+mn-lt"/>
                          <a:ea typeface="MS Mincho"/>
                          <a:cs typeface="Times New Roman"/>
                        </a:rPr>
                        <a:t>Chameleon’s Journey placement </a:t>
                      </a:r>
                      <a:r>
                        <a:rPr lang="en-US" sz="1600" b="1" dirty="0">
                          <a:effectLst/>
                          <a:latin typeface="+mn-lt"/>
                          <a:ea typeface="MS Mincho"/>
                          <a:cs typeface="Times New Roman"/>
                        </a:rPr>
                        <a:t>requirements</a:t>
                      </a:r>
                      <a:endParaRPr lang="en-US" sz="1600" dirty="0"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/>
                          <a:cs typeface="Times New Roman"/>
                        </a:rPr>
                        <a:t>Required Meetings and Trainings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MS Mincho"/>
                          <a:cs typeface="Times New Roman"/>
                        </a:rPr>
                        <a:t>8 </a:t>
                      </a:r>
                      <a:r>
                        <a:rPr lang="en-US" sz="1600" dirty="0">
                          <a:effectLst/>
                          <a:latin typeface="+mn-lt"/>
                          <a:ea typeface="MS Mincho"/>
                          <a:cs typeface="Times New Roman"/>
                        </a:rPr>
                        <a:t>hours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MS Mincho"/>
                          <a:cs typeface="Times New Roman"/>
                        </a:rPr>
                        <a:t>College 101 monthly meetings with hija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MS Mincho"/>
                          <a:cs typeface="Times New Roman"/>
                        </a:rPr>
                        <a:t>32 </a:t>
                      </a:r>
                      <a:r>
                        <a:rPr lang="en-US" sz="1600" dirty="0">
                          <a:effectLst/>
                          <a:latin typeface="+mn-lt"/>
                          <a:ea typeface="MS Mincho"/>
                          <a:cs typeface="Times New Roman"/>
                        </a:rPr>
                        <a:t>hours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7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330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MS Mincho</vt:lpstr>
      <vt:lpstr>Arial</vt:lpstr>
      <vt:lpstr>Calibri</vt:lpstr>
      <vt:lpstr>Times New Roman</vt:lpstr>
      <vt:lpstr>Office Theme</vt:lpstr>
      <vt:lpstr>Chameleon’s Journey</vt:lpstr>
      <vt:lpstr>Placement Overview</vt:lpstr>
      <vt:lpstr>Placement Overview</vt:lpstr>
      <vt:lpstr>Placement Overview</vt:lpstr>
      <vt:lpstr>Expectations of Placement:</vt:lpstr>
    </vt:vector>
  </TitlesOfParts>
  <Company>Wells Fargo &amp;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 De Luz</dc:title>
  <dc:creator>Mills, Jamie P.</dc:creator>
  <cp:lastModifiedBy>Brantley, Nicole</cp:lastModifiedBy>
  <cp:revision>3</cp:revision>
  <dcterms:created xsi:type="dcterms:W3CDTF">2017-02-01T17:43:32Z</dcterms:created>
  <dcterms:modified xsi:type="dcterms:W3CDTF">2017-02-14T20:02:01Z</dcterms:modified>
</cp:coreProperties>
</file>