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75213" cy="21383625"/>
  <p:notesSz cx="6858000" cy="9144000"/>
  <p:defaultTextStyle>
    <a:defPPr>
      <a:defRPr lang="de-DE"/>
    </a:defPPr>
    <a:lvl1pPr marL="0" algn="l" defTabSz="2479613" rtl="0" eaLnBrk="1" latinLnBrk="0" hangingPunct="1">
      <a:defRPr sz="4882" kern="1200">
        <a:solidFill>
          <a:schemeClr val="tx1"/>
        </a:solidFill>
        <a:latin typeface="+mn-lt"/>
        <a:ea typeface="+mn-ea"/>
        <a:cs typeface="+mn-cs"/>
      </a:defRPr>
    </a:lvl1pPr>
    <a:lvl2pPr marL="1239806" algn="l" defTabSz="2479613" rtl="0" eaLnBrk="1" latinLnBrk="0" hangingPunct="1">
      <a:defRPr sz="4882" kern="1200">
        <a:solidFill>
          <a:schemeClr val="tx1"/>
        </a:solidFill>
        <a:latin typeface="+mn-lt"/>
        <a:ea typeface="+mn-ea"/>
        <a:cs typeface="+mn-cs"/>
      </a:defRPr>
    </a:lvl2pPr>
    <a:lvl3pPr marL="2479613" algn="l" defTabSz="2479613" rtl="0" eaLnBrk="1" latinLnBrk="0" hangingPunct="1">
      <a:defRPr sz="4882" kern="1200">
        <a:solidFill>
          <a:schemeClr val="tx1"/>
        </a:solidFill>
        <a:latin typeface="+mn-lt"/>
        <a:ea typeface="+mn-ea"/>
        <a:cs typeface="+mn-cs"/>
      </a:defRPr>
    </a:lvl3pPr>
    <a:lvl4pPr marL="3719421" algn="l" defTabSz="2479613" rtl="0" eaLnBrk="1" latinLnBrk="0" hangingPunct="1">
      <a:defRPr sz="4882" kern="1200">
        <a:solidFill>
          <a:schemeClr val="tx1"/>
        </a:solidFill>
        <a:latin typeface="+mn-lt"/>
        <a:ea typeface="+mn-ea"/>
        <a:cs typeface="+mn-cs"/>
      </a:defRPr>
    </a:lvl4pPr>
    <a:lvl5pPr marL="4959228" algn="l" defTabSz="2479613" rtl="0" eaLnBrk="1" latinLnBrk="0" hangingPunct="1">
      <a:defRPr sz="4882" kern="1200">
        <a:solidFill>
          <a:schemeClr val="tx1"/>
        </a:solidFill>
        <a:latin typeface="+mn-lt"/>
        <a:ea typeface="+mn-ea"/>
        <a:cs typeface="+mn-cs"/>
      </a:defRPr>
    </a:lvl5pPr>
    <a:lvl6pPr marL="6199034" algn="l" defTabSz="2479613" rtl="0" eaLnBrk="1" latinLnBrk="0" hangingPunct="1">
      <a:defRPr sz="4882" kern="1200">
        <a:solidFill>
          <a:schemeClr val="tx1"/>
        </a:solidFill>
        <a:latin typeface="+mn-lt"/>
        <a:ea typeface="+mn-ea"/>
        <a:cs typeface="+mn-cs"/>
      </a:defRPr>
    </a:lvl6pPr>
    <a:lvl7pPr marL="7438840" algn="l" defTabSz="2479613" rtl="0" eaLnBrk="1" latinLnBrk="0" hangingPunct="1">
      <a:defRPr sz="4882" kern="1200">
        <a:solidFill>
          <a:schemeClr val="tx1"/>
        </a:solidFill>
        <a:latin typeface="+mn-lt"/>
        <a:ea typeface="+mn-ea"/>
        <a:cs typeface="+mn-cs"/>
      </a:defRPr>
    </a:lvl7pPr>
    <a:lvl8pPr marL="8678647" algn="l" defTabSz="2479613" rtl="0" eaLnBrk="1" latinLnBrk="0" hangingPunct="1">
      <a:defRPr sz="4882" kern="1200">
        <a:solidFill>
          <a:schemeClr val="tx1"/>
        </a:solidFill>
        <a:latin typeface="+mn-lt"/>
        <a:ea typeface="+mn-ea"/>
        <a:cs typeface="+mn-cs"/>
      </a:defRPr>
    </a:lvl8pPr>
    <a:lvl9pPr marL="9918455" algn="l" defTabSz="2479613" rtl="0" eaLnBrk="1" latinLnBrk="0" hangingPunct="1">
      <a:defRPr sz="4882"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735">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ADEB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349" autoAdjust="0"/>
    <p:restoredTop sz="94660"/>
  </p:normalViewPr>
  <p:slideViewPr>
    <p:cSldViewPr snapToGrid="0">
      <p:cViewPr varScale="1">
        <p:scale>
          <a:sx n="36" d="100"/>
          <a:sy n="36" d="100"/>
        </p:scale>
        <p:origin x="-2046" y="-90"/>
      </p:cViewPr>
      <p:guideLst>
        <p:guide orient="horz" pos="6735"/>
        <p:guide pos="9535"/>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de-DE" smtClean="0"/>
              <a:t>Titelmasterformat durch Klicken bearbeiten</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D235CE54-2048-4B21-B6CB-C669A2627B6E}" type="datetimeFigureOut">
              <a:rPr lang="de-DE" smtClean="0"/>
              <a:pPr/>
              <a:t>15.06.2017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 xmlns:p14="http://schemas.microsoft.com/office/powerpoint/2010/main" val="2875621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D235CE54-2048-4B21-B6CB-C669A2627B6E}" type="datetimeFigureOut">
              <a:rPr lang="de-DE" smtClean="0"/>
              <a:pPr/>
              <a:t>15.06.2017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 xmlns:p14="http://schemas.microsoft.com/office/powerpoint/2010/main" val="217708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D235CE54-2048-4B21-B6CB-C669A2627B6E}" type="datetimeFigureOut">
              <a:rPr lang="de-DE" smtClean="0"/>
              <a:pPr/>
              <a:t>15.06.2017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 xmlns:p14="http://schemas.microsoft.com/office/powerpoint/2010/main" val="2024285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D235CE54-2048-4B21-B6CB-C669A2627B6E}" type="datetimeFigureOut">
              <a:rPr lang="de-DE" smtClean="0"/>
              <a:pPr/>
              <a:t>15.06.2017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 xmlns:p14="http://schemas.microsoft.com/office/powerpoint/2010/main" val="279988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de-DE" smtClean="0"/>
              <a:t>Titelmasterformat durch Klicken bearbeiten</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D235CE54-2048-4B21-B6CB-C669A2627B6E}" type="datetimeFigureOut">
              <a:rPr lang="de-DE" smtClean="0"/>
              <a:pPr/>
              <a:t>15.06.2017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 xmlns:p14="http://schemas.microsoft.com/office/powerpoint/2010/main" val="3084139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D235CE54-2048-4B21-B6CB-C669A2627B6E}" type="datetimeFigureOut">
              <a:rPr lang="de-DE" smtClean="0"/>
              <a:pPr/>
              <a:t>15.06.2017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 xmlns:p14="http://schemas.microsoft.com/office/powerpoint/2010/main" val="1929277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smtClean="0"/>
              <a:t>Textmasterformat bearbeiten</a:t>
            </a:r>
          </a:p>
        </p:txBody>
      </p:sp>
      <p:sp>
        <p:nvSpPr>
          <p:cNvPr id="4" name="Content Placeholder 3"/>
          <p:cNvSpPr>
            <a:spLocks noGrp="1"/>
          </p:cNvSpPr>
          <p:nvPr>
            <p:ph sz="half" idx="2"/>
          </p:nvPr>
        </p:nvSpPr>
        <p:spPr>
          <a:xfrm>
            <a:off x="2085368" y="7810963"/>
            <a:ext cx="12807832" cy="114887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smtClean="0"/>
              <a:t>Textmasterformat bearbeiten</a:t>
            </a:r>
          </a:p>
        </p:txBody>
      </p:sp>
      <p:sp>
        <p:nvSpPr>
          <p:cNvPr id="6" name="Content Placeholder 5"/>
          <p:cNvSpPr>
            <a:spLocks noGrp="1"/>
          </p:cNvSpPr>
          <p:nvPr>
            <p:ph sz="quarter" idx="4"/>
          </p:nvPr>
        </p:nvSpPr>
        <p:spPr>
          <a:xfrm>
            <a:off x="15326828" y="7810963"/>
            <a:ext cx="12870909" cy="114887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D235CE54-2048-4B21-B6CB-C669A2627B6E}" type="datetimeFigureOut">
              <a:rPr lang="de-DE" smtClean="0"/>
              <a:pPr/>
              <a:t>15.06.2017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 xmlns:p14="http://schemas.microsoft.com/office/powerpoint/2010/main" val="2836830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D235CE54-2048-4B21-B6CB-C669A2627B6E}" type="datetimeFigureOut">
              <a:rPr lang="de-DE" smtClean="0"/>
              <a:pPr/>
              <a:t>15.06.2017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 xmlns:p14="http://schemas.microsoft.com/office/powerpoint/2010/main" val="247750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5CE54-2048-4B21-B6CB-C669A2627B6E}" type="datetimeFigureOut">
              <a:rPr lang="de-DE" smtClean="0"/>
              <a:pPr/>
              <a:t>15.06.2017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 xmlns:p14="http://schemas.microsoft.com/office/powerpoint/2010/main" val="179783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smtClean="0"/>
              <a:t>Titelmasterformat durch Klicken bearbeiten</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smtClean="0"/>
              <a:t>Textmasterformat bearbeiten</a:t>
            </a:r>
          </a:p>
        </p:txBody>
      </p:sp>
      <p:sp>
        <p:nvSpPr>
          <p:cNvPr id="5" name="Date Placeholder 4"/>
          <p:cNvSpPr>
            <a:spLocks noGrp="1"/>
          </p:cNvSpPr>
          <p:nvPr>
            <p:ph type="dt" sz="half" idx="10"/>
          </p:nvPr>
        </p:nvSpPr>
        <p:spPr/>
        <p:txBody>
          <a:bodyPr/>
          <a:lstStyle/>
          <a:p>
            <a:fld id="{D235CE54-2048-4B21-B6CB-C669A2627B6E}" type="datetimeFigureOut">
              <a:rPr lang="de-DE" smtClean="0"/>
              <a:pPr/>
              <a:t>15.06.2017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 xmlns:p14="http://schemas.microsoft.com/office/powerpoint/2010/main" val="1311265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smtClean="0"/>
              <a:t>Textmasterformat bearbeiten</a:t>
            </a:r>
          </a:p>
        </p:txBody>
      </p:sp>
      <p:sp>
        <p:nvSpPr>
          <p:cNvPr id="5" name="Date Placeholder 4"/>
          <p:cNvSpPr>
            <a:spLocks noGrp="1"/>
          </p:cNvSpPr>
          <p:nvPr>
            <p:ph type="dt" sz="half" idx="10"/>
          </p:nvPr>
        </p:nvSpPr>
        <p:spPr/>
        <p:txBody>
          <a:bodyPr/>
          <a:lstStyle/>
          <a:p>
            <a:fld id="{D235CE54-2048-4B21-B6CB-C669A2627B6E}" type="datetimeFigureOut">
              <a:rPr lang="de-DE" smtClean="0"/>
              <a:pPr/>
              <a:t>15.06.2017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0E6DD11-2321-4E11-A9BF-DAD362A66CDB}" type="slidenum">
              <a:rPr lang="de-DE" smtClean="0"/>
              <a:pPr/>
              <a:t>‹Nr.›</a:t>
            </a:fld>
            <a:endParaRPr lang="de-DE"/>
          </a:p>
        </p:txBody>
      </p:sp>
    </p:spTree>
    <p:extLst>
      <p:ext uri="{BB962C8B-B14F-4D97-AF65-F5344CB8AC3E}">
        <p14:creationId xmlns="" xmlns:p14="http://schemas.microsoft.com/office/powerpoint/2010/main" val="61883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D235CE54-2048-4B21-B6CB-C669A2627B6E}" type="datetimeFigureOut">
              <a:rPr lang="de-DE" smtClean="0"/>
              <a:pPr/>
              <a:t>15.06.2017</a:t>
            </a:fld>
            <a:endParaRPr lang="de-DE"/>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30E6DD11-2321-4E11-A9BF-DAD362A66CDB}" type="slidenum">
              <a:rPr lang="de-DE" smtClean="0"/>
              <a:pPr/>
              <a:t>‹Nr.›</a:t>
            </a:fld>
            <a:endParaRPr lang="de-DE"/>
          </a:p>
        </p:txBody>
      </p:sp>
    </p:spTree>
    <p:extLst>
      <p:ext uri="{BB962C8B-B14F-4D97-AF65-F5344CB8AC3E}">
        <p14:creationId xmlns="" xmlns:p14="http://schemas.microsoft.com/office/powerpoint/2010/main" val="707532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bgerundetes Rechteck 22"/>
          <p:cNvSpPr/>
          <p:nvPr/>
        </p:nvSpPr>
        <p:spPr>
          <a:xfrm>
            <a:off x="1097281" y="639585"/>
            <a:ext cx="28017216" cy="3078600"/>
          </a:xfrm>
          <a:prstGeom prst="roundRect">
            <a:avLst/>
          </a:prstGeom>
          <a:solidFill>
            <a:srgbClr val="ADE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ctrTitle"/>
          </p:nvPr>
        </p:nvSpPr>
        <p:spPr>
          <a:xfrm>
            <a:off x="0" y="676161"/>
            <a:ext cx="30275213" cy="1829903"/>
          </a:xfrm>
        </p:spPr>
        <p:txBody>
          <a:bodyPr>
            <a:noAutofit/>
          </a:bodyPr>
          <a:lstStyle/>
          <a:p>
            <a:r>
              <a:rPr lang="de-DE" sz="9600" dirty="0">
                <a:latin typeface="Aharoni" panose="02010803020104030203" pitchFamily="2" charset="-79"/>
                <a:cs typeface="Aharoni" panose="02010803020104030203" pitchFamily="2" charset="-79"/>
              </a:rPr>
              <a:t>TASKO </a:t>
            </a:r>
            <a:r>
              <a:rPr lang="de-DE" sz="9600" dirty="0" smtClean="0">
                <a:latin typeface="Aharoni" panose="02010803020104030203" pitchFamily="2" charset="-79"/>
                <a:cs typeface="Aharoni" panose="02010803020104030203" pitchFamily="2" charset="-79"/>
              </a:rPr>
              <a:t>– Die Bilderkennungsherausforderung</a:t>
            </a:r>
            <a:endParaRPr lang="de-DE" sz="9600" dirty="0">
              <a:latin typeface="Aharoni" panose="02010803020104030203" pitchFamily="2" charset="-79"/>
              <a:cs typeface="Aharoni" panose="02010803020104030203" pitchFamily="2" charset="-79"/>
            </a:endParaRPr>
          </a:p>
        </p:txBody>
      </p:sp>
      <p:grpSp>
        <p:nvGrpSpPr>
          <p:cNvPr id="16" name="Gruppieren 15"/>
          <p:cNvGrpSpPr/>
          <p:nvPr/>
        </p:nvGrpSpPr>
        <p:grpSpPr>
          <a:xfrm>
            <a:off x="367128" y="4941429"/>
            <a:ext cx="7429024" cy="7738077"/>
            <a:chOff x="9092300" y="5732931"/>
            <a:chExt cx="11059885" cy="7495120"/>
          </a:xfrm>
        </p:grpSpPr>
        <p:sp>
          <p:nvSpPr>
            <p:cNvPr id="15" name="Abgerundetes Rechteck 14"/>
            <p:cNvSpPr/>
            <p:nvPr/>
          </p:nvSpPr>
          <p:spPr>
            <a:xfrm>
              <a:off x="9092300" y="5732931"/>
              <a:ext cx="11059885" cy="749512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585" tIns="32292" rIns="64585" bIns="32292" numCol="1" spcCol="0" rtlCol="0" fromWordArt="0" anchor="ctr" anchorCtr="0" forceAA="0" compatLnSpc="1">
              <a:prstTxWarp prst="textNoShape">
                <a:avLst/>
              </a:prstTxWarp>
              <a:noAutofit/>
            </a:bodyPr>
            <a:lstStyle/>
            <a:p>
              <a:pPr algn="ctr"/>
              <a:endParaRPr lang="de-DE" sz="3448"/>
            </a:p>
          </p:txBody>
        </p:sp>
        <p:sp>
          <p:nvSpPr>
            <p:cNvPr id="6" name="Textfeld 5"/>
            <p:cNvSpPr txBox="1"/>
            <p:nvPr/>
          </p:nvSpPr>
          <p:spPr>
            <a:xfrm>
              <a:off x="9692353" y="6320508"/>
              <a:ext cx="9859777" cy="6496741"/>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de-DE" sz="4800" b="1" dirty="0" smtClean="0">
                  <a:solidFill>
                    <a:schemeClr val="accent1">
                      <a:lumMod val="75000"/>
                    </a:schemeClr>
                  </a:solidFill>
                </a:rPr>
                <a:t>Auf die Eigenschaften kommt es an</a:t>
              </a:r>
              <a:endParaRPr lang="de-DE" sz="4800" b="1" dirty="0">
                <a:solidFill>
                  <a:schemeClr val="accent1">
                    <a:lumMod val="75000"/>
                  </a:schemeClr>
                </a:solidFill>
              </a:endParaRPr>
            </a:p>
            <a:p>
              <a:endParaRPr lang="de-DE" sz="2800" dirty="0" smtClean="0"/>
            </a:p>
            <a:p>
              <a:r>
                <a:rPr lang="de-DE" sz="3600" dirty="0" smtClean="0"/>
                <a:t>Das System sucht nach bestimmten Konfigurationen, die im Bild auftreten, z.B. Farben, Formen oder Konturen. Diese Eigenschaften des Bildes werden mathematisch beschrieben und in einem Merkmalsvektor gespeichert.</a:t>
              </a:r>
              <a:endParaRPr lang="de-DE" sz="3600" dirty="0"/>
            </a:p>
          </p:txBody>
        </p:sp>
      </p:grpSp>
      <p:grpSp>
        <p:nvGrpSpPr>
          <p:cNvPr id="20" name="Gruppieren 19"/>
          <p:cNvGrpSpPr/>
          <p:nvPr/>
        </p:nvGrpSpPr>
        <p:grpSpPr>
          <a:xfrm>
            <a:off x="14599344" y="4948865"/>
            <a:ext cx="6536813" cy="7925000"/>
            <a:chOff x="20678760" y="3980285"/>
            <a:chExt cx="8286779" cy="7792658"/>
          </a:xfrm>
        </p:grpSpPr>
        <p:sp>
          <p:nvSpPr>
            <p:cNvPr id="17" name="Abgerundetes Rechteck 16"/>
            <p:cNvSpPr/>
            <p:nvPr/>
          </p:nvSpPr>
          <p:spPr>
            <a:xfrm>
              <a:off x="20678760" y="3980285"/>
              <a:ext cx="8286779" cy="779265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585" tIns="32292" rIns="64585" bIns="32292" numCol="1" spcCol="0" rtlCol="0" fromWordArt="0" anchor="ctr" anchorCtr="0" forceAA="0" compatLnSpc="1">
              <a:prstTxWarp prst="textNoShape">
                <a:avLst/>
              </a:prstTxWarp>
              <a:noAutofit/>
            </a:bodyPr>
            <a:lstStyle/>
            <a:p>
              <a:pPr algn="ctr"/>
              <a:endParaRPr lang="de-DE" sz="3448"/>
            </a:p>
          </p:txBody>
        </p:sp>
        <p:sp>
          <p:nvSpPr>
            <p:cNvPr id="7" name="Textfeld 6"/>
            <p:cNvSpPr txBox="1"/>
            <p:nvPr/>
          </p:nvSpPr>
          <p:spPr>
            <a:xfrm>
              <a:off x="21141905" y="4574101"/>
              <a:ext cx="7458346" cy="6688276"/>
            </a:xfrm>
            <a:prstGeom prst="rect">
              <a:avLst/>
            </a:prstGeom>
            <a:noFill/>
          </p:spPr>
          <p:txBody>
            <a:bodyPr wrap="square" rtlCol="0">
              <a:spAutoFit/>
            </a:bodyPr>
            <a:lstStyle/>
            <a:p>
              <a:pPr algn="ctr"/>
              <a:r>
                <a:rPr lang="de-DE" sz="4800" b="1" dirty="0" smtClean="0">
                  <a:solidFill>
                    <a:schemeClr val="accent1">
                      <a:lumMod val="75000"/>
                    </a:schemeClr>
                  </a:solidFill>
                </a:rPr>
                <a:t>Die Klasse finden</a:t>
              </a:r>
              <a:endParaRPr lang="de-DE" sz="4800" b="1" dirty="0">
                <a:solidFill>
                  <a:schemeClr val="accent1">
                    <a:lumMod val="75000"/>
                  </a:schemeClr>
                </a:solidFill>
              </a:endParaRPr>
            </a:p>
            <a:p>
              <a:endParaRPr lang="de-DE" sz="2800" dirty="0"/>
            </a:p>
            <a:p>
              <a:r>
                <a:rPr lang="de-DE" sz="3600" dirty="0" smtClean="0"/>
                <a:t>Der Merkmalsvektor beschreibt die Position des Bildes im Merkmalsraum. Diese gibt Auskunft zu welcher Klasse das Bild gehört und was darauf zu sehen ist. Verschiedene Klassen </a:t>
              </a:r>
              <a:r>
                <a:rPr lang="de-DE" sz="3600" smtClean="0"/>
                <a:t>im Merkmalsraum sind </a:t>
              </a:r>
              <a:r>
                <a:rPr lang="de-DE" sz="3600" dirty="0" smtClean="0"/>
                <a:t>durch Entscheidungsgrenzen voneinander getrennt.  </a:t>
              </a:r>
              <a:endParaRPr lang="de-DE" sz="3600" dirty="0"/>
            </a:p>
          </p:txBody>
        </p:sp>
      </p:grpSp>
      <p:pic>
        <p:nvPicPr>
          <p:cNvPr id="8" name="Picture 2" descr="C:\Users\Jens\UNI\LNOS\RepoData\LNOS2017-ObjectDetection\poster\Pipeline.png"/>
          <p:cNvPicPr>
            <a:picLocks noChangeAspect="1" noChangeArrowheads="1"/>
          </p:cNvPicPr>
          <p:nvPr/>
        </p:nvPicPr>
        <p:blipFill>
          <a:blip r:embed="rId2" cstate="print"/>
          <a:stretch>
            <a:fillRect/>
          </a:stretch>
        </p:blipFill>
        <p:spPr bwMode="auto">
          <a:xfrm>
            <a:off x="8626830" y="4964865"/>
            <a:ext cx="5580329" cy="7660698"/>
          </a:xfrm>
          <a:prstGeom prst="rect">
            <a:avLst/>
          </a:prstGeom>
          <a:noFill/>
        </p:spPr>
      </p:pic>
      <p:sp>
        <p:nvSpPr>
          <p:cNvPr id="4" name="Textfeld 3"/>
          <p:cNvSpPr txBox="1"/>
          <p:nvPr/>
        </p:nvSpPr>
        <p:spPr>
          <a:xfrm>
            <a:off x="7696596" y="2548247"/>
            <a:ext cx="14944376" cy="923330"/>
          </a:xfrm>
          <a:prstGeom prst="rect">
            <a:avLst/>
          </a:prstGeom>
          <a:noFill/>
        </p:spPr>
        <p:txBody>
          <a:bodyPr wrap="square" rtlCol="0">
            <a:spAutoFit/>
          </a:bodyPr>
          <a:lstStyle/>
          <a:p>
            <a:pPr algn="ctr"/>
            <a:r>
              <a:rPr lang="de-DE" sz="5400" b="1" dirty="0" smtClean="0">
                <a:solidFill>
                  <a:srgbClr val="FF0000"/>
                </a:solidFill>
                <a:latin typeface="Aharoni" panose="02010803020104030203" pitchFamily="2" charset="-79"/>
                <a:cs typeface="Aharoni" panose="02010803020104030203" pitchFamily="2" charset="-79"/>
              </a:rPr>
              <a:t>Wie erkennt ein Computer Bilder?</a:t>
            </a:r>
            <a:endParaRPr lang="de-DE" sz="5400" b="1" dirty="0">
              <a:solidFill>
                <a:srgbClr val="FF0000"/>
              </a:solidFill>
              <a:latin typeface="Aharoni" panose="02010803020104030203" pitchFamily="2" charset="-79"/>
              <a:cs typeface="Aharoni" panose="02010803020104030203" pitchFamily="2" charset="-79"/>
            </a:endParaRPr>
          </a:p>
        </p:txBody>
      </p:sp>
      <p:pic>
        <p:nvPicPr>
          <p:cNvPr id="10" name="Picture 2" descr="C:\Users\Jens\UNI\LNOS\RepoData\LNOS2017-ObjectDetection\poster\Training.png"/>
          <p:cNvPicPr>
            <a:picLocks noChangeAspect="1" noChangeArrowheads="1"/>
          </p:cNvPicPr>
          <p:nvPr/>
        </p:nvPicPr>
        <p:blipFill>
          <a:blip r:embed="rId3" cstate="print"/>
          <a:stretch>
            <a:fillRect/>
          </a:stretch>
        </p:blipFill>
        <p:spPr bwMode="auto">
          <a:xfrm>
            <a:off x="8683725" y="13385145"/>
            <a:ext cx="12556942" cy="7387126"/>
          </a:xfrm>
          <a:prstGeom prst="rect">
            <a:avLst/>
          </a:prstGeom>
          <a:noFill/>
        </p:spPr>
      </p:pic>
      <p:grpSp>
        <p:nvGrpSpPr>
          <p:cNvPr id="21" name="Gruppieren 20"/>
          <p:cNvGrpSpPr/>
          <p:nvPr/>
        </p:nvGrpSpPr>
        <p:grpSpPr>
          <a:xfrm>
            <a:off x="359275" y="13297632"/>
            <a:ext cx="7848965" cy="7477536"/>
            <a:chOff x="7689218" y="12378276"/>
            <a:chExt cx="7817481" cy="8394127"/>
          </a:xfrm>
        </p:grpSpPr>
        <p:sp>
          <p:nvSpPr>
            <p:cNvPr id="19" name="Abgerundetes Rechteck 18"/>
            <p:cNvSpPr/>
            <p:nvPr/>
          </p:nvSpPr>
          <p:spPr>
            <a:xfrm>
              <a:off x="7689218" y="12378276"/>
              <a:ext cx="7817481" cy="839412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585" tIns="32292" rIns="64585" bIns="32292" numCol="1" spcCol="0" rtlCol="0" fromWordArt="0" anchor="ctr" anchorCtr="0" forceAA="0" compatLnSpc="1">
              <a:prstTxWarp prst="textNoShape">
                <a:avLst/>
              </a:prstTxWarp>
              <a:noAutofit/>
            </a:bodyPr>
            <a:lstStyle/>
            <a:p>
              <a:pPr algn="ctr"/>
              <a:endParaRPr lang="de-DE" sz="3448"/>
            </a:p>
          </p:txBody>
        </p:sp>
        <p:sp>
          <p:nvSpPr>
            <p:cNvPr id="12" name="Textfeld 11"/>
            <p:cNvSpPr txBox="1"/>
            <p:nvPr/>
          </p:nvSpPr>
          <p:spPr>
            <a:xfrm>
              <a:off x="8098483" y="13064786"/>
              <a:ext cx="7108257" cy="7013723"/>
            </a:xfrm>
            <a:prstGeom prst="rect">
              <a:avLst/>
            </a:prstGeom>
            <a:noFill/>
          </p:spPr>
          <p:txBody>
            <a:bodyPr wrap="square" rtlCol="0">
              <a:spAutoFit/>
            </a:bodyPr>
            <a:lstStyle/>
            <a:p>
              <a:pPr algn="ctr"/>
              <a:r>
                <a:rPr lang="de-DE" sz="4800" b="1" dirty="0" smtClean="0">
                  <a:solidFill>
                    <a:schemeClr val="accent1">
                      <a:lumMod val="75000"/>
                    </a:schemeClr>
                  </a:solidFill>
                </a:rPr>
                <a:t>Den </a:t>
              </a:r>
              <a:r>
                <a:rPr lang="de-DE" sz="4800" b="1" dirty="0" err="1" smtClean="0">
                  <a:solidFill>
                    <a:schemeClr val="accent1">
                      <a:lumMod val="75000"/>
                    </a:schemeClr>
                  </a:solidFill>
                </a:rPr>
                <a:t>Klassifikator</a:t>
              </a:r>
              <a:r>
                <a:rPr lang="de-DE" sz="4800" b="1" dirty="0" smtClean="0">
                  <a:solidFill>
                    <a:schemeClr val="accent1">
                      <a:lumMod val="75000"/>
                    </a:schemeClr>
                  </a:solidFill>
                </a:rPr>
                <a:t> erstellen</a:t>
              </a:r>
              <a:endParaRPr lang="de-DE" sz="4800" b="1" dirty="0">
                <a:solidFill>
                  <a:schemeClr val="accent1">
                    <a:lumMod val="75000"/>
                  </a:schemeClr>
                </a:solidFill>
              </a:endParaRPr>
            </a:p>
            <a:p>
              <a:endParaRPr lang="de-DE" sz="2800" dirty="0"/>
            </a:p>
            <a:p>
              <a:r>
                <a:rPr lang="de-DE" sz="3600" dirty="0" smtClean="0"/>
                <a:t>Der Computer muss wissen, wo die Entscheidungsgrenzen verlaufen, daher muss er im Vorfeld trainiert werden. Das geschieht mit zehntausenden Bildern aus den unterschiedlichen Klassen. Das Ergebnis ist ein </a:t>
              </a:r>
              <a:r>
                <a:rPr lang="de-DE" sz="3600" dirty="0" err="1" smtClean="0"/>
                <a:t>Klassifikator</a:t>
              </a:r>
              <a:r>
                <a:rPr lang="de-DE" sz="3600" dirty="0" smtClean="0"/>
                <a:t>, der für eine ganz bestimmte Aufgabe geschaffen wurde – wie TASKO.</a:t>
              </a:r>
              <a:endParaRPr lang="de-DE" sz="3600" dirty="0"/>
            </a:p>
          </p:txBody>
        </p:sp>
      </p:grpSp>
      <p:grpSp>
        <p:nvGrpSpPr>
          <p:cNvPr id="22" name="Gruppieren 21"/>
          <p:cNvGrpSpPr/>
          <p:nvPr/>
        </p:nvGrpSpPr>
        <p:grpSpPr>
          <a:xfrm>
            <a:off x="21668173" y="10688044"/>
            <a:ext cx="8196736" cy="10100844"/>
            <a:chOff x="846709" y="11949949"/>
            <a:chExt cx="7429024" cy="6811243"/>
          </a:xfrm>
        </p:grpSpPr>
        <p:sp>
          <p:nvSpPr>
            <p:cNvPr id="18" name="Abgerundetes Rechteck 17"/>
            <p:cNvSpPr/>
            <p:nvPr/>
          </p:nvSpPr>
          <p:spPr>
            <a:xfrm>
              <a:off x="846709" y="11949949"/>
              <a:ext cx="7429024" cy="681124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585" tIns="32292" rIns="64585" bIns="32292" numCol="1" spcCol="0" rtlCol="0" fromWordArt="0" anchor="ctr" anchorCtr="0" forceAA="0" compatLnSpc="1">
              <a:prstTxWarp prst="textNoShape">
                <a:avLst/>
              </a:prstTxWarp>
              <a:noAutofit/>
            </a:bodyPr>
            <a:lstStyle/>
            <a:p>
              <a:pPr algn="ctr"/>
              <a:endParaRPr lang="de-DE" sz="3448"/>
            </a:p>
          </p:txBody>
        </p:sp>
        <p:sp>
          <p:nvSpPr>
            <p:cNvPr id="13" name="Textfeld 12"/>
            <p:cNvSpPr txBox="1"/>
            <p:nvPr/>
          </p:nvSpPr>
          <p:spPr>
            <a:xfrm>
              <a:off x="1211357" y="12398441"/>
              <a:ext cx="6766027" cy="6080956"/>
            </a:xfrm>
            <a:prstGeom prst="rect">
              <a:avLst/>
            </a:prstGeom>
            <a:noFill/>
          </p:spPr>
          <p:txBody>
            <a:bodyPr wrap="square" rtlCol="0">
              <a:spAutoFit/>
            </a:bodyPr>
            <a:lstStyle/>
            <a:p>
              <a:pPr algn="ctr"/>
              <a:r>
                <a:rPr lang="de-DE" sz="4800" b="1" dirty="0" smtClean="0">
                  <a:solidFill>
                    <a:schemeClr val="accent1">
                      <a:lumMod val="75000"/>
                    </a:schemeClr>
                  </a:solidFill>
                </a:rPr>
                <a:t>Siehst Du den Unterschied?</a:t>
              </a:r>
              <a:endParaRPr lang="de-DE" sz="4800" b="1" dirty="0">
                <a:solidFill>
                  <a:schemeClr val="accent1">
                    <a:lumMod val="75000"/>
                  </a:schemeClr>
                </a:solidFill>
              </a:endParaRPr>
            </a:p>
            <a:p>
              <a:endParaRPr lang="de-DE" sz="2800" dirty="0"/>
            </a:p>
            <a:p>
              <a:r>
                <a:rPr lang="de-DE" sz="3600" dirty="0" smtClean="0"/>
                <a:t>Ein gut trainierter </a:t>
              </a:r>
              <a:r>
                <a:rPr lang="de-DE" sz="3600" dirty="0" err="1" smtClean="0"/>
                <a:t>Klassifikator</a:t>
              </a:r>
              <a:r>
                <a:rPr lang="de-DE" sz="3600" dirty="0" smtClean="0"/>
                <a:t> kann Bildinhalte schneller und genauer analysieren als ein Mensch. Das ist sehr nützlich für viele Anwendungen in verschiedenen Bereichen, wie in der Medizin! Zur Erkennung von an Krebs erkrankten Zellen müssen Ärzte Bilder von menschlichem Gewebe, wie den oben abgebildeten, auswerten. Dies ist ein schwieriger und zeitaufwändiger Prozess. Ein </a:t>
              </a:r>
              <a:r>
                <a:rPr lang="de-DE" sz="3600" dirty="0"/>
                <a:t>K</a:t>
              </a:r>
              <a:r>
                <a:rPr lang="de-DE" sz="3600" dirty="0" smtClean="0"/>
                <a:t>lassifizierungssystem kann erkrankte Zellen in diesen Bildern erkennen und so die Diagnose unterstützen.</a:t>
              </a:r>
              <a:endParaRPr lang="de-DE" sz="3600" dirty="0"/>
            </a:p>
          </p:txBody>
        </p:sp>
      </p:grpSp>
      <p:grpSp>
        <p:nvGrpSpPr>
          <p:cNvPr id="3" name="Gruppieren 2"/>
          <p:cNvGrpSpPr/>
          <p:nvPr/>
        </p:nvGrpSpPr>
        <p:grpSpPr>
          <a:xfrm>
            <a:off x="21960775" y="5013716"/>
            <a:ext cx="7867561" cy="5427720"/>
            <a:chOff x="21909091" y="4837763"/>
            <a:chExt cx="7419508" cy="5027382"/>
          </a:xfrm>
        </p:grpSpPr>
        <p:pic>
          <p:nvPicPr>
            <p:cNvPr id="24" name="Picture 2" descr="C:\Users\Jens\Downloads\He_nt2.jpg"/>
            <p:cNvPicPr>
              <a:picLocks noChangeAspect="1" noChangeArrowheads="1"/>
            </p:cNvPicPr>
            <p:nvPr/>
          </p:nvPicPr>
          <p:blipFill>
            <a:blip r:embed="rId4" cstate="print"/>
            <a:srcRect/>
            <a:stretch>
              <a:fillRect/>
            </a:stretch>
          </p:blipFill>
          <p:spPr bwMode="auto">
            <a:xfrm>
              <a:off x="21909091" y="5648495"/>
              <a:ext cx="3503920" cy="3503920"/>
            </a:xfrm>
            <a:prstGeom prst="rect">
              <a:avLst/>
            </a:prstGeom>
            <a:noFill/>
          </p:spPr>
        </p:pic>
        <p:pic>
          <p:nvPicPr>
            <p:cNvPr id="25" name="Picture 2" descr="C:\Users\Jens\Downloads\He_nt2.jpg"/>
            <p:cNvPicPr>
              <a:picLocks noChangeAspect="1" noChangeArrowheads="1"/>
            </p:cNvPicPr>
            <p:nvPr/>
          </p:nvPicPr>
          <p:blipFill>
            <a:blip r:embed="rId5" cstate="print"/>
            <a:stretch>
              <a:fillRect/>
            </a:stretch>
          </p:blipFill>
          <p:spPr bwMode="auto">
            <a:xfrm>
              <a:off x="25806401" y="5648495"/>
              <a:ext cx="3522198" cy="3522198"/>
            </a:xfrm>
            <a:prstGeom prst="rect">
              <a:avLst/>
            </a:prstGeom>
            <a:noFill/>
          </p:spPr>
        </p:pic>
        <p:sp>
          <p:nvSpPr>
            <p:cNvPr id="26" name="Textfeld 25"/>
            <p:cNvSpPr txBox="1"/>
            <p:nvPr/>
          </p:nvSpPr>
          <p:spPr>
            <a:xfrm>
              <a:off x="22499516" y="9280370"/>
              <a:ext cx="2323070" cy="584775"/>
            </a:xfrm>
            <a:prstGeom prst="rect">
              <a:avLst/>
            </a:prstGeom>
            <a:noFill/>
          </p:spPr>
          <p:txBody>
            <a:bodyPr wrap="square" rtlCol="0">
              <a:spAutoFit/>
            </a:bodyPr>
            <a:lstStyle/>
            <a:p>
              <a:pPr algn="ctr"/>
              <a:r>
                <a:rPr lang="de-DE" sz="3200" dirty="0" smtClean="0"/>
                <a:t>gesund</a:t>
              </a:r>
              <a:endParaRPr lang="de-DE" sz="3600" dirty="0"/>
            </a:p>
          </p:txBody>
        </p:sp>
        <p:sp>
          <p:nvSpPr>
            <p:cNvPr id="27" name="Textfeld 26"/>
            <p:cNvSpPr txBox="1"/>
            <p:nvPr/>
          </p:nvSpPr>
          <p:spPr>
            <a:xfrm>
              <a:off x="26181484" y="9280370"/>
              <a:ext cx="2772031" cy="584775"/>
            </a:xfrm>
            <a:prstGeom prst="rect">
              <a:avLst/>
            </a:prstGeom>
            <a:noFill/>
          </p:spPr>
          <p:txBody>
            <a:bodyPr wrap="square" rtlCol="0">
              <a:spAutoFit/>
            </a:bodyPr>
            <a:lstStyle/>
            <a:p>
              <a:pPr algn="ctr"/>
              <a:r>
                <a:rPr lang="de-DE" sz="3200" dirty="0" smtClean="0"/>
                <a:t>erkrankt</a:t>
              </a:r>
              <a:endParaRPr lang="de-DE" sz="3600" dirty="0"/>
            </a:p>
          </p:txBody>
        </p:sp>
        <p:sp>
          <p:nvSpPr>
            <p:cNvPr id="28" name="Textfeld 27"/>
            <p:cNvSpPr txBox="1"/>
            <p:nvPr/>
          </p:nvSpPr>
          <p:spPr>
            <a:xfrm>
              <a:off x="21909091" y="4837763"/>
              <a:ext cx="7356721" cy="584775"/>
            </a:xfrm>
            <a:prstGeom prst="rect">
              <a:avLst/>
            </a:prstGeom>
            <a:noFill/>
          </p:spPr>
          <p:txBody>
            <a:bodyPr wrap="square" rtlCol="0">
              <a:spAutoFit/>
            </a:bodyPr>
            <a:lstStyle/>
            <a:p>
              <a:pPr algn="ctr"/>
              <a:r>
                <a:rPr lang="de-DE" sz="3200" dirty="0" smtClean="0"/>
                <a:t>Medizinische Gewebeproben</a:t>
              </a:r>
              <a:endParaRPr lang="de-DE" sz="3200" dirty="0"/>
            </a:p>
          </p:txBody>
        </p:sp>
      </p:grpSp>
      <p:sp>
        <p:nvSpPr>
          <p:cNvPr id="29" name="Textfeld 28"/>
          <p:cNvSpPr txBox="1"/>
          <p:nvPr/>
        </p:nvSpPr>
        <p:spPr>
          <a:xfrm>
            <a:off x="8166824" y="3946722"/>
            <a:ext cx="13994408" cy="584775"/>
          </a:xfrm>
          <a:prstGeom prst="rect">
            <a:avLst/>
          </a:prstGeom>
          <a:noFill/>
        </p:spPr>
        <p:txBody>
          <a:bodyPr wrap="none" rtlCol="0">
            <a:spAutoFit/>
          </a:bodyPr>
          <a:lstStyle/>
          <a:p>
            <a:r>
              <a:rPr lang="de-DE" sz="3200" b="1" dirty="0" smtClean="0"/>
              <a:t>TASKO</a:t>
            </a:r>
            <a:r>
              <a:rPr lang="de-DE" sz="3200" dirty="0" smtClean="0"/>
              <a:t> – </a:t>
            </a:r>
            <a:r>
              <a:rPr lang="de-DE" sz="3200" b="1" dirty="0" smtClean="0"/>
              <a:t>T</a:t>
            </a:r>
            <a:r>
              <a:rPr lang="de-DE" sz="3200" dirty="0" smtClean="0"/>
              <a:t>rainiertes, </a:t>
            </a:r>
            <a:r>
              <a:rPr lang="de-DE" sz="3200" b="1" dirty="0" smtClean="0"/>
              <a:t>A</a:t>
            </a:r>
            <a:r>
              <a:rPr lang="de-DE" sz="3200" dirty="0" smtClean="0"/>
              <a:t>utomatisches </a:t>
            </a:r>
            <a:r>
              <a:rPr lang="de-DE" sz="3200" b="1" dirty="0" smtClean="0"/>
              <a:t>S</a:t>
            </a:r>
            <a:r>
              <a:rPr lang="de-DE" sz="3200" dirty="0" smtClean="0"/>
              <a:t>ystem zur </a:t>
            </a:r>
            <a:r>
              <a:rPr lang="de-DE" sz="3200" b="1" dirty="0" smtClean="0"/>
              <a:t>K</a:t>
            </a:r>
            <a:r>
              <a:rPr lang="de-DE" sz="3200" dirty="0" smtClean="0"/>
              <a:t>lassifikation </a:t>
            </a:r>
            <a:r>
              <a:rPr lang="de-DE" sz="3200" dirty="0"/>
              <a:t>u</a:t>
            </a:r>
            <a:r>
              <a:rPr lang="de-DE" sz="3200" dirty="0" smtClean="0"/>
              <a:t>nd </a:t>
            </a:r>
            <a:r>
              <a:rPr lang="de-DE" sz="3200" b="1" dirty="0" smtClean="0"/>
              <a:t>O</a:t>
            </a:r>
            <a:r>
              <a:rPr lang="de-DE" sz="3200" dirty="0" smtClean="0"/>
              <a:t>bjekterkennung</a:t>
            </a:r>
            <a:endParaRPr lang="de-DE" sz="3200" dirty="0"/>
          </a:p>
        </p:txBody>
      </p:sp>
    </p:spTree>
    <p:extLst>
      <p:ext uri="{BB962C8B-B14F-4D97-AF65-F5344CB8AC3E}">
        <p14:creationId xmlns="" xmlns:p14="http://schemas.microsoft.com/office/powerpoint/2010/main" val="1180289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230</Words>
  <Application>Microsoft Office PowerPoint</Application>
  <PresentationFormat>Benutzerdefiniert</PresentationFormat>
  <Paragraphs>18</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Office Theme</vt:lpstr>
      <vt:lpstr>TASKO – Die Bilderkennungsherausforderung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Bert</dc:creator>
  <cp:lastModifiedBy>Jens</cp:lastModifiedBy>
  <cp:revision>55</cp:revision>
  <dcterms:created xsi:type="dcterms:W3CDTF">2017-04-10T12:57:36Z</dcterms:created>
  <dcterms:modified xsi:type="dcterms:W3CDTF">2017-06-15T10:43:00Z</dcterms:modified>
</cp:coreProperties>
</file>