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de-DE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66" autoAdjust="0"/>
    <p:restoredTop sz="94660"/>
  </p:normalViewPr>
  <p:slideViewPr>
    <p:cSldViewPr snapToGrid="0">
      <p:cViewPr varScale="1">
        <p:scale>
          <a:sx n="27" d="100"/>
          <a:sy n="27" d="100"/>
        </p:scale>
        <p:origin x="204" y="840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6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7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E54-2048-4B21-B6CB-C669A2627B6E}" type="datetimeFigureOut">
              <a:rPr lang="de-DE" smtClean="0"/>
              <a:pPr/>
              <a:t>06.06.2017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DD11-2321-4E11-A9BF-DAD362A66C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2811662" y="493281"/>
            <a:ext cx="25006853" cy="307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2708" y="493281"/>
            <a:ext cx="27849066" cy="1829903"/>
          </a:xfrm>
        </p:spPr>
        <p:txBody>
          <a:bodyPr>
            <a:noAutofit/>
          </a:bodyPr>
          <a:lstStyle/>
          <a:p>
            <a:r>
              <a:rPr lang="de-DE" sz="9600" dirty="0" smtClean="0">
                <a:latin typeface="Bauhaus 93" panose="04030905020B02020C02" pitchFamily="82" charset="0"/>
              </a:rPr>
              <a:t>TASCO </a:t>
            </a:r>
            <a:r>
              <a:rPr lang="de-DE" sz="9600" dirty="0" smtClean="0">
                <a:latin typeface="Bauhaus 93" panose="04030905020B02020C02" pitchFamily="82" charset="0"/>
              </a:rPr>
              <a:t>– The </a:t>
            </a:r>
            <a:r>
              <a:rPr lang="de-DE" sz="9600" dirty="0" err="1">
                <a:latin typeface="Bauhaus 93" panose="04030905020B02020C02" pitchFamily="82" charset="0"/>
              </a:rPr>
              <a:t>picture</a:t>
            </a:r>
            <a:r>
              <a:rPr lang="de-DE" sz="9600" dirty="0">
                <a:latin typeface="Bauhaus 93" panose="04030905020B02020C02" pitchFamily="82" charset="0"/>
              </a:rPr>
              <a:t> </a:t>
            </a:r>
            <a:r>
              <a:rPr lang="de-DE" sz="9600" dirty="0" err="1">
                <a:latin typeface="Bauhaus 93" panose="04030905020B02020C02" pitchFamily="82" charset="0"/>
              </a:rPr>
              <a:t>recognition</a:t>
            </a:r>
            <a:r>
              <a:rPr lang="de-DE" sz="9600" dirty="0">
                <a:latin typeface="Bauhaus 93" panose="04030905020B02020C02" pitchFamily="82" charset="0"/>
              </a:rPr>
              <a:t> </a:t>
            </a:r>
            <a:r>
              <a:rPr lang="de-DE" sz="9600" dirty="0" err="1">
                <a:latin typeface="Bauhaus 93" panose="04030905020B02020C02" pitchFamily="82" charset="0"/>
              </a:rPr>
              <a:t>challenge</a:t>
            </a:r>
            <a:endParaRPr lang="de-DE" sz="9600" dirty="0">
              <a:latin typeface="Bauhaus 93" panose="04030905020B02020C02" pitchFamily="82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586584" y="5366294"/>
            <a:ext cx="7429024" cy="6411950"/>
            <a:chOff x="9092300" y="5732931"/>
            <a:chExt cx="11059885" cy="6475955"/>
          </a:xfrm>
        </p:grpSpPr>
        <p:sp>
          <p:nvSpPr>
            <p:cNvPr id="15" name="Abgerundetes Rechteck 14"/>
            <p:cNvSpPr/>
            <p:nvPr/>
          </p:nvSpPr>
          <p:spPr>
            <a:xfrm>
              <a:off x="9092300" y="5732931"/>
              <a:ext cx="11059885" cy="64759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9692353" y="6320508"/>
              <a:ext cx="9859777" cy="51911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It‘s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all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about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features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 smtClean="0"/>
                <a:t>system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looks</a:t>
              </a:r>
              <a:r>
                <a:rPr lang="de-DE" sz="3600" dirty="0" smtClean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</a:t>
              </a:r>
              <a:r>
                <a:rPr lang="de-DE" sz="3600" dirty="0" err="1" smtClean="0"/>
                <a:t>specific</a:t>
              </a:r>
              <a:r>
                <a:rPr lang="de-DE" sz="3600" dirty="0" smtClean="0"/>
                <a:t> </a:t>
              </a:r>
              <a:r>
                <a:rPr lang="de-DE" sz="3600" dirty="0" err="1"/>
                <a:t>configurations</a:t>
              </a:r>
              <a:r>
                <a:rPr lang="de-DE" sz="3600" dirty="0"/>
                <a:t> </a:t>
              </a:r>
              <a:r>
                <a:rPr lang="de-DE" sz="3600" dirty="0" err="1"/>
                <a:t>within</a:t>
              </a:r>
              <a:r>
                <a:rPr lang="de-DE" sz="3600" dirty="0"/>
                <a:t> a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like </a:t>
              </a:r>
              <a:r>
                <a:rPr lang="de-DE" sz="3600" dirty="0" err="1"/>
                <a:t>color</a:t>
              </a:r>
              <a:r>
                <a:rPr lang="de-DE" sz="3600" dirty="0"/>
                <a:t>, </a:t>
              </a:r>
              <a:r>
                <a:rPr lang="de-DE" sz="3600" dirty="0" err="1"/>
                <a:t>texture</a:t>
              </a:r>
              <a:r>
                <a:rPr lang="de-DE" sz="3600" dirty="0"/>
                <a:t> </a:t>
              </a:r>
              <a:r>
                <a:rPr lang="de-DE" sz="3600" dirty="0" err="1"/>
                <a:t>or</a:t>
              </a:r>
              <a:r>
                <a:rPr lang="de-DE" sz="3600" dirty="0"/>
                <a:t> </a:t>
              </a:r>
              <a:r>
                <a:rPr lang="de-DE" sz="3600" dirty="0" err="1"/>
                <a:t>contours</a:t>
              </a:r>
              <a:r>
                <a:rPr lang="de-DE" sz="3600" dirty="0"/>
                <a:t>. </a:t>
              </a:r>
              <a:r>
                <a:rPr lang="de-DE" sz="3600" dirty="0" smtClean="0"/>
                <a:t>These </a:t>
              </a:r>
              <a:r>
                <a:rPr lang="de-DE" sz="3600" dirty="0" err="1" smtClean="0"/>
                <a:t>mathematical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properties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features</a:t>
              </a:r>
              <a:r>
                <a:rPr lang="de-DE" sz="3600" dirty="0" smtClean="0"/>
                <a:t>.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further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analysis</a:t>
              </a:r>
              <a:r>
                <a:rPr lang="de-DE" sz="3600" dirty="0" smtClean="0"/>
                <a:t> all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stored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within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/>
                <a:t>vector</a:t>
              </a:r>
              <a:r>
                <a:rPr lang="de-DE" sz="3600" dirty="0" smtClean="0"/>
                <a:t>. </a:t>
              </a:r>
              <a:endParaRPr lang="de-DE" sz="36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4768382" y="5446881"/>
            <a:ext cx="6536813" cy="7633016"/>
            <a:chOff x="20678760" y="3980285"/>
            <a:chExt cx="8286779" cy="6854799"/>
          </a:xfrm>
        </p:grpSpPr>
        <p:sp>
          <p:nvSpPr>
            <p:cNvPr id="17" name="Abgerundetes Rechteck 16"/>
            <p:cNvSpPr/>
            <p:nvPr/>
          </p:nvSpPr>
          <p:spPr>
            <a:xfrm>
              <a:off x="20678760" y="3980285"/>
              <a:ext cx="8286779" cy="6854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044816" y="4574101"/>
              <a:ext cx="7576882" cy="53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Finding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the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right</a:t>
              </a:r>
              <a:r>
                <a:rPr lang="de-DE" sz="48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class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vector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describes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position</a:t>
              </a:r>
              <a:r>
                <a:rPr lang="de-DE" sz="3600" dirty="0" smtClean="0"/>
                <a:t> </a:t>
              </a:r>
              <a:r>
                <a:rPr lang="de-DE" sz="3600" dirty="0"/>
                <a:t>in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feature</a:t>
              </a:r>
              <a:r>
                <a:rPr lang="de-DE" sz="3600" dirty="0"/>
                <a:t> </a:t>
              </a:r>
              <a:r>
                <a:rPr lang="de-DE" sz="3600" dirty="0" err="1"/>
                <a:t>space</a:t>
              </a:r>
              <a:r>
                <a:rPr lang="de-DE" sz="3600" dirty="0"/>
                <a:t>. </a:t>
              </a:r>
              <a:r>
                <a:rPr lang="de-DE" sz="3600" dirty="0" smtClean="0"/>
                <a:t>This </a:t>
              </a:r>
              <a:r>
                <a:rPr lang="de-DE" sz="3600" dirty="0" err="1"/>
                <a:t>provides</a:t>
              </a:r>
              <a:r>
                <a:rPr lang="de-DE" sz="3600" dirty="0"/>
                <a:t> </a:t>
              </a:r>
              <a:r>
                <a:rPr lang="de-DE" sz="3600" dirty="0" err="1"/>
                <a:t>information</a:t>
              </a:r>
              <a:r>
                <a:rPr lang="de-DE" sz="3600" dirty="0"/>
                <a:t> </a:t>
              </a:r>
              <a:r>
                <a:rPr lang="de-DE" sz="3600" dirty="0" err="1" smtClean="0"/>
                <a:t>about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which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class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picture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belongs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, </a:t>
              </a:r>
              <a:r>
                <a:rPr lang="de-DE" sz="3600" dirty="0" err="1" smtClean="0"/>
                <a:t>thus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about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/>
                <a:t>content</a:t>
              </a:r>
              <a:r>
                <a:rPr lang="de-DE" sz="3600" dirty="0"/>
                <a:t> </a:t>
              </a:r>
              <a:r>
                <a:rPr lang="de-DE" sz="3600" dirty="0" err="1"/>
                <a:t>of</a:t>
              </a:r>
              <a:r>
                <a:rPr lang="de-DE" sz="3600" dirty="0"/>
                <a:t>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picture</a:t>
              </a:r>
              <a:r>
                <a:rPr lang="de-DE" sz="3600" dirty="0"/>
                <a:t>. Different </a:t>
              </a:r>
              <a:r>
                <a:rPr lang="de-DE" sz="3600" dirty="0" err="1" smtClean="0"/>
                <a:t>classes</a:t>
              </a:r>
              <a:r>
                <a:rPr lang="de-DE" sz="3600" dirty="0" smtClean="0"/>
                <a:t> </a:t>
              </a:r>
              <a:r>
                <a:rPr lang="de-DE" sz="3600" dirty="0" err="1"/>
                <a:t>are</a:t>
              </a:r>
              <a:r>
                <a:rPr lang="de-DE" sz="3600" dirty="0"/>
                <a:t> </a:t>
              </a:r>
              <a:r>
                <a:rPr lang="de-DE" sz="3600" dirty="0" err="1"/>
                <a:t>seperated</a:t>
              </a:r>
              <a:r>
                <a:rPr lang="de-DE" sz="3600" dirty="0"/>
                <a:t> </a:t>
              </a:r>
              <a:r>
                <a:rPr lang="de-DE" sz="3600" dirty="0" err="1"/>
                <a:t>by</a:t>
              </a:r>
              <a:r>
                <a:rPr lang="de-DE" sz="3600" dirty="0"/>
                <a:t> </a:t>
              </a:r>
              <a:r>
                <a:rPr lang="de-DE" sz="3600" dirty="0" err="1" smtClean="0"/>
                <a:t>decision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boundaries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within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feature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space</a:t>
              </a:r>
              <a:r>
                <a:rPr lang="de-DE" sz="3600" dirty="0" smtClean="0"/>
                <a:t>.</a:t>
              </a:r>
              <a:endParaRPr lang="de-DE" sz="4000" dirty="0"/>
            </a:p>
          </p:txBody>
        </p:sp>
      </p:grpSp>
      <p:pic>
        <p:nvPicPr>
          <p:cNvPr id="8" name="Picture 2" descr="C:\Users\Jens\UNI\LNOS\RepoData\LNOS2017-ObjectDetection\poster\Pipelin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736558" y="5054300"/>
            <a:ext cx="5580329" cy="7733035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75053" y="2263086"/>
            <a:ext cx="1494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>
                <a:solidFill>
                  <a:srgbClr val="FF0000"/>
                </a:solidFill>
              </a:rPr>
              <a:t>How</a:t>
            </a:r>
            <a:r>
              <a:rPr lang="de-DE" sz="5400" b="1" dirty="0">
                <a:solidFill>
                  <a:srgbClr val="FF0000"/>
                </a:solidFill>
              </a:rPr>
              <a:t> </a:t>
            </a:r>
            <a:r>
              <a:rPr lang="de-DE" sz="5400" b="1" dirty="0" err="1">
                <a:solidFill>
                  <a:srgbClr val="FF0000"/>
                </a:solidFill>
              </a:rPr>
              <a:t>does</a:t>
            </a:r>
            <a:r>
              <a:rPr lang="de-DE" sz="5400" b="1" dirty="0">
                <a:solidFill>
                  <a:srgbClr val="FF0000"/>
                </a:solidFill>
              </a:rPr>
              <a:t> </a:t>
            </a:r>
            <a:r>
              <a:rPr lang="de-DE" sz="5400" b="1" dirty="0" err="1">
                <a:solidFill>
                  <a:srgbClr val="FF0000"/>
                </a:solidFill>
              </a:rPr>
              <a:t>the</a:t>
            </a:r>
            <a:r>
              <a:rPr lang="de-DE" sz="5400" b="1" dirty="0">
                <a:solidFill>
                  <a:srgbClr val="FF0000"/>
                </a:solidFill>
              </a:rPr>
              <a:t> </a:t>
            </a:r>
            <a:r>
              <a:rPr lang="de-DE" sz="5400" b="1" dirty="0" err="1">
                <a:solidFill>
                  <a:srgbClr val="FF0000"/>
                </a:solidFill>
              </a:rPr>
              <a:t>computer</a:t>
            </a:r>
            <a:r>
              <a:rPr lang="de-DE" sz="5400" b="1" dirty="0">
                <a:solidFill>
                  <a:srgbClr val="FF0000"/>
                </a:solidFill>
              </a:rPr>
              <a:t> </a:t>
            </a:r>
            <a:r>
              <a:rPr lang="de-DE" sz="5400" b="1" dirty="0" err="1">
                <a:solidFill>
                  <a:srgbClr val="FF0000"/>
                </a:solidFill>
              </a:rPr>
              <a:t>recognize</a:t>
            </a:r>
            <a:r>
              <a:rPr lang="de-DE" sz="5400" b="1" dirty="0">
                <a:solidFill>
                  <a:srgbClr val="FF0000"/>
                </a:solidFill>
              </a:rPr>
              <a:t> a </a:t>
            </a:r>
            <a:r>
              <a:rPr lang="de-DE" sz="5400" b="1" dirty="0" err="1">
                <a:solidFill>
                  <a:srgbClr val="FF0000"/>
                </a:solidFill>
              </a:rPr>
              <a:t>picture</a:t>
            </a:r>
            <a:r>
              <a:rPr lang="de-DE" sz="54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0" name="Picture 2" descr="C:\Users\Jens\UNI\LNOS\RepoData\LNOS2017-ObjectDetection\poster\Training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569234" y="13168258"/>
            <a:ext cx="12566469" cy="7387124"/>
          </a:xfrm>
          <a:prstGeom prst="rect">
            <a:avLst/>
          </a:prstGeom>
          <a:noFill/>
        </p:spPr>
      </p:pic>
      <p:grpSp>
        <p:nvGrpSpPr>
          <p:cNvPr id="21" name="Gruppieren 20"/>
          <p:cNvGrpSpPr/>
          <p:nvPr/>
        </p:nvGrpSpPr>
        <p:grpSpPr>
          <a:xfrm>
            <a:off x="578732" y="13173855"/>
            <a:ext cx="7429024" cy="7148947"/>
            <a:chOff x="7689218" y="12378276"/>
            <a:chExt cx="7817481" cy="7014624"/>
          </a:xfrm>
        </p:grpSpPr>
        <p:sp>
          <p:nvSpPr>
            <p:cNvPr id="19" name="Abgerundetes Rechteck 18"/>
            <p:cNvSpPr/>
            <p:nvPr/>
          </p:nvSpPr>
          <p:spPr>
            <a:xfrm>
              <a:off x="7689218" y="12378276"/>
              <a:ext cx="7817481" cy="7014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197964" y="13064786"/>
              <a:ext cx="6799989" cy="478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Create a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classifier</a:t>
              </a:r>
              <a:endParaRPr lang="de-DE" sz="4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de-DE" sz="2800" dirty="0"/>
            </a:p>
            <a:p>
              <a:r>
                <a:rPr lang="de-DE" sz="3600" dirty="0"/>
                <a:t>The </a:t>
              </a:r>
              <a:r>
                <a:rPr lang="de-DE" sz="3600" dirty="0" err="1"/>
                <a:t>computer</a:t>
              </a:r>
              <a:r>
                <a:rPr lang="de-DE" sz="3600" dirty="0"/>
                <a:t> </a:t>
              </a:r>
              <a:r>
                <a:rPr lang="de-DE" sz="3600" dirty="0" err="1"/>
                <a:t>needs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 smtClean="0"/>
                <a:t>know</a:t>
              </a:r>
              <a:r>
                <a:rPr lang="de-DE" sz="3600" dirty="0" smtClean="0"/>
                <a:t> </a:t>
              </a:r>
              <a:r>
                <a:rPr lang="de-DE" sz="3600" dirty="0" err="1"/>
                <a:t>where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/>
                <a:t>set</a:t>
              </a:r>
              <a:r>
                <a:rPr lang="de-DE" sz="3600" dirty="0"/>
                <a:t>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boundaries</a:t>
              </a:r>
              <a:r>
                <a:rPr lang="de-DE" sz="3600" dirty="0"/>
                <a:t> in </a:t>
              </a:r>
              <a:r>
                <a:rPr lang="de-DE" sz="3600" dirty="0" err="1"/>
                <a:t>the</a:t>
              </a:r>
              <a:r>
                <a:rPr lang="de-DE" sz="3600" dirty="0"/>
                <a:t> </a:t>
              </a:r>
              <a:r>
                <a:rPr lang="de-DE" sz="3600" dirty="0" err="1"/>
                <a:t>feature</a:t>
              </a:r>
              <a:r>
                <a:rPr lang="de-DE" sz="3600" dirty="0"/>
                <a:t> </a:t>
              </a:r>
              <a:r>
                <a:rPr lang="de-DE" sz="3600" dirty="0" err="1"/>
                <a:t>space</a:t>
              </a:r>
              <a:r>
                <a:rPr lang="de-DE" sz="3600" dirty="0"/>
                <a:t>, </a:t>
              </a:r>
              <a:r>
                <a:rPr lang="de-DE" sz="3600" dirty="0" err="1"/>
                <a:t>therefore</a:t>
              </a:r>
              <a:r>
                <a:rPr lang="de-DE" sz="3600" dirty="0"/>
                <a:t> </a:t>
              </a:r>
              <a:r>
                <a:rPr lang="de-DE" sz="3600" dirty="0" err="1"/>
                <a:t>it</a:t>
              </a:r>
              <a:r>
                <a:rPr lang="de-DE" sz="3600" dirty="0"/>
                <a:t> </a:t>
              </a:r>
              <a:r>
                <a:rPr lang="de-DE" sz="3600" dirty="0" err="1"/>
                <a:t>has</a:t>
              </a:r>
              <a:r>
                <a:rPr lang="de-DE" sz="3600" dirty="0"/>
                <a:t> </a:t>
              </a:r>
              <a:r>
                <a:rPr lang="de-DE" sz="3600" dirty="0" err="1"/>
                <a:t>to</a:t>
              </a:r>
              <a:r>
                <a:rPr lang="de-DE" sz="3600" dirty="0"/>
                <a:t> </a:t>
              </a:r>
              <a:r>
                <a:rPr lang="de-DE" sz="3600" dirty="0" err="1"/>
                <a:t>be</a:t>
              </a:r>
              <a:r>
                <a:rPr lang="de-DE" sz="3600" dirty="0"/>
                <a:t> </a:t>
              </a:r>
              <a:r>
                <a:rPr lang="de-DE" sz="3600" dirty="0" err="1"/>
                <a:t>trained</a:t>
              </a:r>
              <a:r>
                <a:rPr lang="de-DE" sz="3600" dirty="0"/>
                <a:t> </a:t>
              </a:r>
              <a:r>
                <a:rPr lang="de-DE" sz="3600" dirty="0" err="1" smtClean="0"/>
                <a:t>before</a:t>
              </a:r>
              <a:r>
                <a:rPr lang="de-DE" sz="3600" dirty="0"/>
                <a:t>-</a:t>
              </a:r>
              <a:r>
                <a:rPr lang="de-DE" sz="3600" dirty="0" smtClean="0"/>
                <a:t>hand </a:t>
              </a:r>
              <a:r>
                <a:rPr lang="de-DE" sz="3600" dirty="0" err="1"/>
                <a:t>with</a:t>
              </a:r>
              <a:r>
                <a:rPr lang="de-DE" sz="3600" dirty="0"/>
                <a:t> </a:t>
              </a:r>
              <a:r>
                <a:rPr lang="de-DE" sz="3600" dirty="0" err="1"/>
                <a:t>ten-thousands</a:t>
              </a:r>
              <a:r>
                <a:rPr lang="de-DE" sz="3600" dirty="0"/>
                <a:t> </a:t>
              </a:r>
              <a:r>
                <a:rPr lang="de-DE" sz="3600" dirty="0" err="1"/>
                <a:t>of</a:t>
              </a:r>
              <a:r>
                <a:rPr lang="de-DE" sz="3600" dirty="0"/>
                <a:t> different, </a:t>
              </a:r>
              <a:r>
                <a:rPr lang="de-DE" sz="3600" dirty="0" err="1"/>
                <a:t>labeled</a:t>
              </a:r>
              <a:r>
                <a:rPr lang="de-DE" sz="3600" dirty="0"/>
                <a:t> </a:t>
              </a:r>
              <a:r>
                <a:rPr lang="de-DE" sz="3600" dirty="0" err="1"/>
                <a:t>pictures</a:t>
              </a:r>
              <a:r>
                <a:rPr lang="de-DE" sz="3600" dirty="0"/>
                <a:t>. The </a:t>
              </a:r>
              <a:r>
                <a:rPr lang="de-DE" sz="3600" dirty="0" err="1"/>
                <a:t>result</a:t>
              </a:r>
              <a:r>
                <a:rPr lang="de-DE" sz="3600" dirty="0"/>
                <a:t> </a:t>
              </a:r>
              <a:r>
                <a:rPr lang="de-DE" sz="3600" dirty="0" err="1"/>
                <a:t>is</a:t>
              </a:r>
              <a:r>
                <a:rPr lang="de-DE" sz="3600" dirty="0"/>
                <a:t> a </a:t>
              </a:r>
              <a:r>
                <a:rPr lang="de-DE" sz="3600" dirty="0" err="1"/>
                <a:t>classifier</a:t>
              </a:r>
              <a:r>
                <a:rPr lang="de-DE" sz="3600" dirty="0"/>
                <a:t> , </a:t>
              </a:r>
              <a:r>
                <a:rPr lang="de-DE" sz="3600" dirty="0" err="1"/>
                <a:t>tailored</a:t>
              </a:r>
              <a:r>
                <a:rPr lang="de-DE" sz="3600" dirty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a </a:t>
              </a:r>
              <a:r>
                <a:rPr lang="de-DE" sz="3600" dirty="0" err="1"/>
                <a:t>specific</a:t>
              </a:r>
              <a:r>
                <a:rPr lang="de-DE" sz="3600" dirty="0"/>
                <a:t> </a:t>
              </a:r>
              <a:r>
                <a:rPr lang="de-DE" sz="3600" dirty="0" err="1" smtClean="0"/>
                <a:t>task</a:t>
              </a:r>
              <a:r>
                <a:rPr lang="de-DE" sz="3600" dirty="0" smtClean="0"/>
                <a:t> like TASKO.</a:t>
              </a:r>
              <a:endParaRPr lang="de-DE" sz="36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1756690" y="11087933"/>
            <a:ext cx="7834184" cy="9464977"/>
            <a:chOff x="20678760" y="3980285"/>
            <a:chExt cx="8286779" cy="6854799"/>
          </a:xfrm>
        </p:grpSpPr>
        <p:sp>
          <p:nvSpPr>
            <p:cNvPr id="25" name="Abgerundetes Rechteck 24"/>
            <p:cNvSpPr/>
            <p:nvPr/>
          </p:nvSpPr>
          <p:spPr>
            <a:xfrm>
              <a:off x="20678760" y="3980285"/>
              <a:ext cx="8286779" cy="685479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3448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1044816" y="4574101"/>
              <a:ext cx="7576882" cy="57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Can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you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tell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the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de-DE" sz="4800" b="1" dirty="0" err="1">
                  <a:solidFill>
                    <a:schemeClr val="accent1">
                      <a:lumMod val="75000"/>
                    </a:schemeClr>
                  </a:solidFill>
                </a:rPr>
                <a:t>difference</a:t>
              </a:r>
              <a:r>
                <a:rPr lang="de-DE" sz="4800" b="1" dirty="0">
                  <a:solidFill>
                    <a:schemeClr val="accent1">
                      <a:lumMod val="75000"/>
                    </a:schemeClr>
                  </a:solidFill>
                </a:rPr>
                <a:t>?</a:t>
              </a:r>
            </a:p>
            <a:p>
              <a:endParaRPr lang="de-DE" sz="2800" dirty="0"/>
            </a:p>
            <a:p>
              <a:r>
                <a:rPr lang="de-DE" sz="3600" dirty="0"/>
                <a:t>A </a:t>
              </a:r>
              <a:r>
                <a:rPr lang="de-DE" sz="3600" dirty="0" err="1"/>
                <a:t>well</a:t>
              </a:r>
              <a:r>
                <a:rPr lang="de-DE" sz="3600" dirty="0"/>
                <a:t> </a:t>
              </a:r>
              <a:r>
                <a:rPr lang="de-DE" sz="3600" dirty="0" err="1"/>
                <a:t>trained</a:t>
              </a:r>
              <a:r>
                <a:rPr lang="de-DE" sz="3600" dirty="0"/>
                <a:t> </a:t>
              </a:r>
              <a:r>
                <a:rPr lang="de-DE" sz="3600" dirty="0" err="1"/>
                <a:t>classifier</a:t>
              </a:r>
              <a:r>
                <a:rPr lang="de-DE" sz="3600" dirty="0"/>
                <a:t> </a:t>
              </a:r>
              <a:r>
                <a:rPr lang="de-DE" sz="3600" dirty="0" err="1"/>
                <a:t>can</a:t>
              </a:r>
              <a:r>
                <a:rPr lang="de-DE" sz="3600" dirty="0"/>
                <a:t> </a:t>
              </a:r>
              <a:r>
                <a:rPr lang="de-DE" sz="3600" dirty="0" err="1"/>
                <a:t>recognise</a:t>
              </a:r>
              <a:r>
                <a:rPr lang="de-DE" sz="3600" dirty="0"/>
                <a:t> a </a:t>
              </a:r>
              <a:r>
                <a:rPr lang="de-DE" sz="3600" dirty="0" err="1"/>
                <a:t>picture</a:t>
              </a:r>
              <a:r>
                <a:rPr lang="de-DE" sz="3600" dirty="0"/>
                <a:t> </a:t>
              </a:r>
              <a:r>
                <a:rPr lang="de-DE" sz="3600" dirty="0" err="1"/>
                <a:t>faster</a:t>
              </a:r>
              <a:r>
                <a:rPr lang="de-DE" sz="3600" dirty="0"/>
                <a:t> </a:t>
              </a:r>
              <a:r>
                <a:rPr lang="de-DE" sz="3600" dirty="0" err="1"/>
                <a:t>and</a:t>
              </a:r>
              <a:r>
                <a:rPr lang="de-DE" sz="3600" dirty="0"/>
                <a:t> </a:t>
              </a:r>
              <a:r>
                <a:rPr lang="de-DE" sz="3600" dirty="0" err="1"/>
                <a:t>more</a:t>
              </a:r>
              <a:r>
                <a:rPr lang="de-DE" sz="3600" dirty="0"/>
                <a:t> </a:t>
              </a:r>
              <a:r>
                <a:rPr lang="de-DE" sz="3600" dirty="0" err="1"/>
                <a:t>precise</a:t>
              </a:r>
              <a:r>
                <a:rPr lang="de-DE" sz="3600" dirty="0"/>
                <a:t> </a:t>
              </a:r>
              <a:r>
                <a:rPr lang="de-DE" sz="3600" dirty="0" err="1"/>
                <a:t>than</a:t>
              </a:r>
              <a:r>
                <a:rPr lang="de-DE" sz="3600" dirty="0"/>
                <a:t> a human. A </a:t>
              </a:r>
              <a:r>
                <a:rPr lang="de-DE" sz="3600" dirty="0" err="1"/>
                <a:t>very</a:t>
              </a:r>
              <a:r>
                <a:rPr lang="de-DE" sz="3600" dirty="0"/>
                <a:t> </a:t>
              </a:r>
              <a:r>
                <a:rPr lang="de-DE" sz="3600" dirty="0" err="1"/>
                <a:t>usefull</a:t>
              </a:r>
              <a:r>
                <a:rPr lang="de-DE" sz="3600" dirty="0"/>
                <a:t> </a:t>
              </a:r>
              <a:r>
                <a:rPr lang="de-DE" sz="3600" dirty="0" err="1"/>
                <a:t>system</a:t>
              </a:r>
              <a:r>
                <a:rPr lang="de-DE" sz="3600" dirty="0"/>
                <a:t> </a:t>
              </a:r>
              <a:r>
                <a:rPr lang="de-DE" sz="3600" dirty="0" err="1"/>
                <a:t>for</a:t>
              </a:r>
              <a:r>
                <a:rPr lang="de-DE" sz="3600" dirty="0"/>
                <a:t> </a:t>
              </a:r>
              <a:r>
                <a:rPr lang="de-DE" sz="3600" dirty="0" err="1"/>
                <a:t>many</a:t>
              </a:r>
              <a:r>
                <a:rPr lang="de-DE" sz="3600" dirty="0"/>
                <a:t> </a:t>
              </a:r>
              <a:r>
                <a:rPr lang="de-DE" sz="3600" dirty="0" err="1" smtClean="0"/>
                <a:t>applications</a:t>
              </a:r>
              <a:r>
                <a:rPr lang="de-DE" sz="3600" dirty="0"/>
                <a:t> </a:t>
              </a:r>
              <a:r>
                <a:rPr lang="de-DE" sz="3600" dirty="0" smtClean="0"/>
                <a:t>– </a:t>
              </a:r>
              <a:r>
                <a:rPr lang="de-DE" sz="3600" dirty="0" err="1" smtClean="0"/>
                <a:t>as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medicine</a:t>
              </a:r>
              <a:r>
                <a:rPr lang="de-DE" sz="3600" dirty="0" smtClean="0"/>
                <a:t>! </a:t>
              </a:r>
              <a:r>
                <a:rPr lang="de-DE" sz="3600" dirty="0" err="1" smtClean="0"/>
                <a:t>For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detection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cancer</a:t>
              </a:r>
              <a:r>
                <a:rPr lang="de-DE" sz="3600" dirty="0" smtClean="0"/>
                <a:t> in human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doctors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have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to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evaluate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several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images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, like </a:t>
              </a:r>
              <a:r>
                <a:rPr lang="de-DE" sz="3600" dirty="0" err="1" smtClean="0"/>
                <a:t>those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shown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above</a:t>
              </a:r>
              <a:r>
                <a:rPr lang="de-DE" sz="3600" dirty="0" smtClean="0"/>
                <a:t>. </a:t>
              </a:r>
              <a:r>
                <a:rPr lang="de-DE" sz="3600" dirty="0" smtClean="0"/>
                <a:t>This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often</a:t>
              </a:r>
              <a:r>
                <a:rPr lang="de-DE" sz="3600" dirty="0" smtClean="0"/>
                <a:t> a time </a:t>
              </a:r>
              <a:r>
                <a:rPr lang="de-DE" sz="3600" dirty="0" err="1" smtClean="0"/>
                <a:t>consuming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process</a:t>
              </a:r>
              <a:r>
                <a:rPr lang="de-DE" sz="3600" dirty="0" smtClean="0"/>
                <a:t>. </a:t>
              </a:r>
              <a:r>
                <a:rPr lang="de-DE" sz="3600" dirty="0" smtClean="0"/>
                <a:t>A </a:t>
              </a:r>
              <a:r>
                <a:rPr lang="de-DE" sz="3600" dirty="0" err="1" smtClean="0"/>
                <a:t>classifying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system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can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detect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diseased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cells</a:t>
              </a:r>
              <a:r>
                <a:rPr lang="de-DE" sz="3600" dirty="0" smtClean="0"/>
                <a:t> in </a:t>
              </a:r>
              <a:r>
                <a:rPr lang="de-DE" sz="3600" dirty="0" err="1" smtClean="0"/>
                <a:t>these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images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and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thus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support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the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diagnosis</a:t>
              </a:r>
              <a:r>
                <a:rPr lang="de-DE" sz="3600" dirty="0" smtClean="0"/>
                <a:t>.</a:t>
              </a:r>
              <a:endParaRPr lang="de-DE" sz="3600" dirty="0"/>
            </a:p>
          </p:txBody>
        </p:sp>
      </p:grpSp>
      <p:pic>
        <p:nvPicPr>
          <p:cNvPr id="1026" name="Picture 2" descr="C:\Users\Jens\Downloads\He_n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9091" y="6416591"/>
            <a:ext cx="3503920" cy="3503920"/>
          </a:xfrm>
          <a:prstGeom prst="rect">
            <a:avLst/>
          </a:prstGeom>
          <a:noFill/>
        </p:spPr>
      </p:pic>
      <p:pic>
        <p:nvPicPr>
          <p:cNvPr id="27" name="Picture 2" descr="C:\Users\Jens\Downloads\He_nt2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5806401" y="6416591"/>
            <a:ext cx="3522198" cy="3522198"/>
          </a:xfrm>
          <a:prstGeom prst="rect">
            <a:avLst/>
          </a:prstGeom>
          <a:noFill/>
        </p:spPr>
      </p:pic>
      <p:sp>
        <p:nvSpPr>
          <p:cNvPr id="29" name="Textfeld 28"/>
          <p:cNvSpPr txBox="1"/>
          <p:nvPr/>
        </p:nvSpPr>
        <p:spPr>
          <a:xfrm>
            <a:off x="22499516" y="10048466"/>
            <a:ext cx="232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/>
              <a:t>Healthy</a:t>
            </a:r>
            <a:endParaRPr lang="de-DE" sz="3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181484" y="10048466"/>
            <a:ext cx="2772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/>
              <a:t>Diseased</a:t>
            </a:r>
            <a:endParaRPr lang="de-DE" sz="3600" dirty="0"/>
          </a:p>
        </p:txBody>
      </p:sp>
      <p:sp>
        <p:nvSpPr>
          <p:cNvPr id="28" name="Textfeld 27"/>
          <p:cNvSpPr txBox="1"/>
          <p:nvPr/>
        </p:nvSpPr>
        <p:spPr>
          <a:xfrm>
            <a:off x="21909091" y="5605859"/>
            <a:ext cx="735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Medical </a:t>
            </a:r>
            <a:r>
              <a:rPr lang="de-DE" sz="3200" dirty="0" err="1" smtClean="0"/>
              <a:t>tissue</a:t>
            </a:r>
            <a:r>
              <a:rPr lang="de-DE" sz="3200" dirty="0" smtClean="0"/>
              <a:t> </a:t>
            </a:r>
            <a:r>
              <a:rPr lang="de-DE" sz="3200" dirty="0" err="1" smtClean="0"/>
              <a:t>samples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9008072" y="3835854"/>
            <a:ext cx="12914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TASCO</a:t>
            </a:r>
            <a:r>
              <a:rPr lang="de-DE" sz="3200" dirty="0" smtClean="0"/>
              <a:t> – </a:t>
            </a:r>
            <a:r>
              <a:rPr lang="de-DE" sz="3200" b="1" dirty="0" err="1" smtClean="0"/>
              <a:t>T</a:t>
            </a:r>
            <a:r>
              <a:rPr lang="de-DE" sz="3200" dirty="0" err="1" smtClean="0"/>
              <a:t>rained</a:t>
            </a:r>
            <a:r>
              <a:rPr lang="de-DE" sz="3200" dirty="0" smtClean="0"/>
              <a:t>, </a:t>
            </a:r>
            <a:r>
              <a:rPr lang="de-DE" sz="3200" b="1" dirty="0" err="1" smtClean="0"/>
              <a:t>A</a:t>
            </a:r>
            <a:r>
              <a:rPr lang="de-DE" sz="3200" dirty="0" err="1" smtClean="0"/>
              <a:t>utomatic</a:t>
            </a:r>
            <a:r>
              <a:rPr lang="de-DE" sz="3200" dirty="0" smtClean="0"/>
              <a:t> </a:t>
            </a:r>
            <a:r>
              <a:rPr lang="de-DE" sz="3200" b="1" dirty="0" smtClean="0"/>
              <a:t>S</a:t>
            </a:r>
            <a:r>
              <a:rPr lang="de-DE" sz="3200" dirty="0" smtClean="0"/>
              <a:t>ystem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b="1" dirty="0" err="1"/>
              <a:t>C</a:t>
            </a:r>
            <a:r>
              <a:rPr lang="de-DE" sz="3200" dirty="0" err="1" smtClean="0"/>
              <a:t>lassification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b="1" dirty="0" err="1" smtClean="0"/>
              <a:t>O</a:t>
            </a:r>
            <a:r>
              <a:rPr lang="de-DE" sz="3200" dirty="0" err="1" smtClean="0"/>
              <a:t>bject</a:t>
            </a:r>
            <a:r>
              <a:rPr lang="de-DE" sz="3200" dirty="0" smtClean="0"/>
              <a:t> </a:t>
            </a:r>
            <a:r>
              <a:rPr lang="de-DE" sz="3200" dirty="0" err="1" smtClean="0"/>
              <a:t>recognition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802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TASCO – The picture recognition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Bert</dc:creator>
  <cp:lastModifiedBy>Bert</cp:lastModifiedBy>
  <cp:revision>41</cp:revision>
  <dcterms:created xsi:type="dcterms:W3CDTF">2017-04-10T12:57:36Z</dcterms:created>
  <dcterms:modified xsi:type="dcterms:W3CDTF">2017-06-06T11:17:44Z</dcterms:modified>
</cp:coreProperties>
</file>