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5B5E-FC04-4558-8E33-15BA8DF3CC34}" type="datetimeFigureOut">
              <a:rPr lang="de-DE" smtClean="0"/>
              <a:pPr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00B8-F447-453C-AD0F-CC107404A7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mathworks.com/company/newsletters/articles/deep-learning-for-computer-vision-with-matlab.html" TargetMode="External"/><Relationship Id="rId3" Type="http://schemas.openxmlformats.org/officeDocument/2006/relationships/hyperlink" Target="http://groups.inf.ed.ac.uk/f4k/GROUNDTRUTH/RECOG/" TargetMode="External"/><Relationship Id="rId7" Type="http://schemas.openxmlformats.org/officeDocument/2006/relationships/hyperlink" Target="http://www.vlfeat.org/matconvnet/models/beta16/imagenet-caffe-alex.mat" TargetMode="External"/><Relationship Id="rId2" Type="http://schemas.openxmlformats.org/officeDocument/2006/relationships/hyperlink" Target="https://www.kaggle.com/c/dogs-vs-cats/dat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penu.ac.il/home/hassner/Adience/data.html" TargetMode="External"/><Relationship Id="rId5" Type="http://schemas.openxmlformats.org/officeDocument/2006/relationships/hyperlink" Target="http://swfscdata.nmfs.noaa.gov/labeled-fishes-in-the-wild/" TargetMode="External"/><Relationship Id="rId4" Type="http://schemas.openxmlformats.org/officeDocument/2006/relationships/hyperlink" Target="https://wiki.qut.edu.au/display/cyphy/Fish+Dataset" TargetMode="External"/><Relationship Id="rId9" Type="http://schemas.openxmlformats.org/officeDocument/2006/relationships/hyperlink" Target="https://de.mathworks.com/help/vision/examples/image-category-classification-using-deep-lear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End </a:t>
            </a:r>
            <a:r>
              <a:rPr lang="de-DE" sz="3200" b="1" dirty="0" err="1" smtClean="0"/>
              <a:t>images</a:t>
            </a:r>
            <a:endParaRPr lang="de-DE" sz="3200" b="1" dirty="0" smtClean="0"/>
          </a:p>
        </p:txBody>
      </p:sp>
      <p:pic>
        <p:nvPicPr>
          <p:cNvPr id="1026" name="Picture 2" descr="C:\Users\Jens\UNI\LNOS\V1_1\guiImages\w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23636"/>
            <a:ext cx="2764443" cy="2509620"/>
          </a:xfrm>
          <a:prstGeom prst="rect">
            <a:avLst/>
          </a:prstGeom>
          <a:noFill/>
        </p:spPr>
      </p:pic>
      <p:pic>
        <p:nvPicPr>
          <p:cNvPr id="1027" name="Picture 3" descr="C:\Users\Jens\UNI\LNOS\V1_1\guiImages\dra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235170"/>
            <a:ext cx="2448272" cy="2448273"/>
          </a:xfrm>
          <a:prstGeom prst="rect">
            <a:avLst/>
          </a:prstGeom>
          <a:noFill/>
        </p:spPr>
      </p:pic>
      <p:pic>
        <p:nvPicPr>
          <p:cNvPr id="1028" name="Picture 4" descr="C:\Users\Jens\UNI\LNOS\V1_1\guiImages\loos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511668"/>
            <a:ext cx="3024772" cy="201903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059832" y="270892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Draw</a:t>
            </a:r>
            <a:endParaRPr lang="de-DE" sz="24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270892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/>
              <a:t>Win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652120" y="270892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Loose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27584" y="1052736"/>
            <a:ext cx="201622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Human </a:t>
            </a:r>
            <a:r>
              <a:rPr lang="de-DE" dirty="0" err="1" smtClean="0"/>
              <a:t>points</a:t>
            </a:r>
            <a:r>
              <a:rPr lang="de-DE" dirty="0" smtClean="0"/>
              <a:t>: </a:t>
            </a:r>
            <a:r>
              <a:rPr lang="de-DE" b="1" dirty="0" smtClean="0"/>
              <a:t>H</a:t>
            </a:r>
          </a:p>
          <a:p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: </a:t>
            </a:r>
            <a:r>
              <a:rPr lang="de-DE" b="1" dirty="0" smtClean="0"/>
              <a:t>M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227687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H &gt; M</a:t>
            </a:r>
            <a:endParaRPr lang="de-DE" sz="24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707904" y="22048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H = M</a:t>
            </a:r>
            <a:endParaRPr lang="de-DE" sz="24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588224" y="22048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H &lt; M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4360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b="1" dirty="0" smtClean="0"/>
              <a:t> </a:t>
            </a:r>
            <a:r>
              <a:rPr lang="de-DE" sz="2000" b="1" dirty="0" err="1" smtClean="0"/>
              <a:t>Confusion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matrix</a:t>
            </a:r>
            <a:r>
              <a:rPr lang="de-DE" sz="2000" b="1" dirty="0"/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Evaluation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043608" y="980728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b="1" dirty="0" smtClean="0"/>
              <a:t>Training </a:t>
            </a:r>
            <a:r>
              <a:rPr lang="de-DE" sz="2000" b="1" dirty="0" err="1" smtClean="0"/>
              <a:t>images</a:t>
            </a:r>
            <a:r>
              <a:rPr lang="de-DE" sz="2000" b="1" dirty="0" smtClean="0"/>
              <a:t>:</a:t>
            </a:r>
            <a:endParaRPr lang="de-DE" sz="2000" dirty="0"/>
          </a:p>
          <a:p>
            <a:pPr lvl="1"/>
            <a:r>
              <a:rPr lang="de-DE" sz="2000" dirty="0" smtClean="0"/>
              <a:t>10,000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endParaRPr lang="de-DE" sz="2000" dirty="0" smtClean="0"/>
          </a:p>
          <a:p>
            <a:pPr lvl="1"/>
            <a:r>
              <a:rPr lang="de-DE" sz="2000" dirty="0" smtClean="0"/>
              <a:t>=&gt; 4*10,000 = 40,000 in total</a:t>
            </a:r>
          </a:p>
          <a:p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/>
              <a:t> </a:t>
            </a:r>
            <a:r>
              <a:rPr lang="de-DE" sz="2000" b="1" dirty="0" smtClean="0"/>
              <a:t>Test </a:t>
            </a:r>
            <a:r>
              <a:rPr lang="de-DE" sz="2000" b="1" dirty="0" err="1" smtClean="0"/>
              <a:t>images</a:t>
            </a:r>
            <a:r>
              <a:rPr lang="de-DE" sz="2000" b="1" dirty="0" smtClean="0"/>
              <a:t>:</a:t>
            </a:r>
          </a:p>
          <a:p>
            <a:pPr lvl="1"/>
            <a:r>
              <a:rPr lang="de-DE" sz="2000" dirty="0" smtClean="0"/>
              <a:t>2,500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endParaRPr lang="de-DE" sz="2000" dirty="0" smtClean="0"/>
          </a:p>
          <a:p>
            <a:pPr lvl="1"/>
            <a:r>
              <a:rPr lang="de-DE" sz="2000" dirty="0" smtClean="0"/>
              <a:t>=&gt; 4*2,500 = 10,000 in total</a:t>
            </a:r>
            <a:endParaRPr lang="de-DE" sz="200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331641" y="4005064"/>
          <a:ext cx="6984775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504056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93.23 %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6.47 %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0.17 %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tx1"/>
                          </a:solidFill>
                        </a:rPr>
                        <a:t>0.13 %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2.83 %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97.00 %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0.07 %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0.10 %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0.17 %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0.23 %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99.6 %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0.00 %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0.10 %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0.10 %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0.03 %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99.77 %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508104" y="1052736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b="1" dirty="0" smtClean="0"/>
              <a:t> Feature </a:t>
            </a:r>
            <a:r>
              <a:rPr lang="de-DE" b="1" dirty="0" err="1" smtClean="0"/>
              <a:t>Extraction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AlexNet</a:t>
            </a:r>
            <a:r>
              <a:rPr lang="de-DE" dirty="0" smtClean="0"/>
              <a:t> CNN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</a:t>
            </a:r>
            <a:r>
              <a:rPr lang="de-DE" b="1" dirty="0" err="1" smtClean="0"/>
              <a:t>Classification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Multiclass</a:t>
            </a:r>
            <a:r>
              <a:rPr lang="de-DE" dirty="0" smtClean="0"/>
              <a:t> SVM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References</a:t>
            </a:r>
            <a:endParaRPr lang="de-DE" sz="32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39552" y="749017"/>
            <a:ext cx="81369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b="1" dirty="0" err="1" smtClean="0"/>
              <a:t>Cat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dog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images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>
                <a:hlinkClick r:id="rId2"/>
              </a:rPr>
              <a:t>https://www.kaggle.com/c/dogs-vs-cats/data</a:t>
            </a:r>
            <a:endParaRPr lang="de-DE" sz="2000" dirty="0" smtClean="0"/>
          </a:p>
          <a:p>
            <a:endParaRPr lang="de-DE" sz="2000" b="1" dirty="0" smtClean="0"/>
          </a:p>
          <a:p>
            <a:pPr>
              <a:buFont typeface="Arial" pitchFamily="34" charset="0"/>
              <a:buChar char="•"/>
            </a:pPr>
            <a:r>
              <a:rPr lang="de-DE" sz="2000" b="1" dirty="0" smtClean="0"/>
              <a:t> </a:t>
            </a:r>
            <a:r>
              <a:rPr lang="de-DE" sz="2000" b="1" dirty="0" err="1" smtClean="0"/>
              <a:t>Fish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images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>
                <a:hlinkClick r:id="rId3"/>
              </a:rPr>
              <a:t>http://groups.inf.ed.ac.uk/f4k/GROUNDTRUTH/RECOG/</a:t>
            </a:r>
            <a:endParaRPr lang="de-DE" sz="2000" dirty="0" smtClean="0"/>
          </a:p>
          <a:p>
            <a:r>
              <a:rPr lang="de-DE" sz="2000" dirty="0" smtClean="0">
                <a:hlinkClick r:id="rId4"/>
              </a:rPr>
              <a:t>https://wiki.qut.edu.au/display/cyphy/Fish+Dataset</a:t>
            </a:r>
            <a:endParaRPr lang="de-DE" sz="2000" dirty="0" smtClean="0"/>
          </a:p>
          <a:p>
            <a:r>
              <a:rPr lang="de-DE" sz="2000" dirty="0" smtClean="0">
                <a:hlinkClick r:id="rId5"/>
              </a:rPr>
              <a:t>http://swfscdata.nmfs.noaa.gov/labeled-fishes-in-the-wild/</a:t>
            </a:r>
            <a:endParaRPr lang="de-DE" sz="2000" dirty="0" smtClean="0"/>
          </a:p>
          <a:p>
            <a:endParaRPr lang="de-DE" sz="2000" b="1" dirty="0" smtClean="0"/>
          </a:p>
          <a:p>
            <a:pPr>
              <a:buFont typeface="Arial" pitchFamily="34" charset="0"/>
              <a:buChar char="•"/>
            </a:pPr>
            <a:r>
              <a:rPr lang="de-DE" sz="2000" b="1" dirty="0" smtClean="0"/>
              <a:t> Human </a:t>
            </a:r>
            <a:r>
              <a:rPr lang="de-DE" sz="2000" b="1" dirty="0" err="1" smtClean="0"/>
              <a:t>images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>
                <a:hlinkClick r:id="rId6"/>
              </a:rPr>
              <a:t>http://www.openu.ac.il/home/hassner/Adience/data.html</a:t>
            </a:r>
            <a:endParaRPr lang="de-DE" sz="2000" dirty="0" smtClean="0"/>
          </a:p>
          <a:p>
            <a:endParaRPr lang="de-DE" sz="2000" b="1" dirty="0" smtClean="0"/>
          </a:p>
          <a:p>
            <a:pPr>
              <a:buFont typeface="Arial" pitchFamily="34" charset="0"/>
              <a:buChar char="•"/>
            </a:pPr>
            <a:r>
              <a:rPr lang="de-DE" sz="2000" b="1" dirty="0"/>
              <a:t> </a:t>
            </a:r>
            <a:r>
              <a:rPr lang="de-DE" sz="2000" b="1" dirty="0" err="1" smtClean="0"/>
              <a:t>AlexNet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>
                <a:hlinkClick r:id="rId7"/>
              </a:rPr>
              <a:t>http://www.vlfeat.org/matconvnet/models/beta16/imagenet-caffe-alex.mat</a:t>
            </a:r>
            <a:endParaRPr lang="de-DE" sz="2000" dirty="0" smtClean="0"/>
          </a:p>
          <a:p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b="1" dirty="0" smtClean="0"/>
              <a:t> </a:t>
            </a:r>
            <a:r>
              <a:rPr lang="de-DE" sz="2000" b="1" dirty="0" err="1" smtClean="0"/>
              <a:t>Matlab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Deep</a:t>
            </a:r>
            <a:r>
              <a:rPr lang="de-DE" sz="2000" b="1" dirty="0" smtClean="0"/>
              <a:t> Learning </a:t>
            </a:r>
            <a:r>
              <a:rPr lang="de-DE" sz="2000" b="1" dirty="0" err="1" smtClean="0"/>
              <a:t>Tutorial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>
                <a:hlinkClick r:id="rId8"/>
              </a:rPr>
              <a:t>https://de.mathworks.com/company/newsletters/articles/deep-learning-for-computer-vision-with-matlab.html</a:t>
            </a:r>
            <a:endParaRPr lang="de-DE" sz="2000" dirty="0" smtClean="0"/>
          </a:p>
          <a:p>
            <a:r>
              <a:rPr lang="de-DE" sz="2000" dirty="0" smtClean="0">
                <a:hlinkClick r:id="rId9"/>
              </a:rPr>
              <a:t>https://de.mathworks.com/help/vision/examples/image-category-classification-using-deep-learning.html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Jens</dc:creator>
  <cp:lastModifiedBy>Jens</cp:lastModifiedBy>
  <cp:revision>29</cp:revision>
  <dcterms:created xsi:type="dcterms:W3CDTF">2017-02-01T12:56:43Z</dcterms:created>
  <dcterms:modified xsi:type="dcterms:W3CDTF">2017-02-01T21:27:24Z</dcterms:modified>
</cp:coreProperties>
</file>