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4" r:id="rId6"/>
    <p:sldId id="261" r:id="rId7"/>
    <p:sldId id="262" r:id="rId8"/>
    <p:sldId id="265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7DEBA-982F-40F2-A2EC-D1BDFB4A9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145F38-4BAE-4CCA-90C1-AAE27DA7CB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DB57A-2537-4AF6-A9BC-D05419F9B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1B2F-EAF4-46D9-8E0F-3AAF4D35F848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314FB-9D75-43D3-AD39-0AB59282F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3FD93-9246-47F6-B440-3B361ED9B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DF97-F0B3-452D-85B4-33D8AC3AA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27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3ACA4-398A-4F65-BD99-48AEC0EEE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B0A846-D933-475F-A7ED-82FC8B5878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CB1D5-E113-44DF-BC46-87C17CB7C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1B2F-EAF4-46D9-8E0F-3AAF4D35F848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06541-C53B-425B-9C27-0D2CEA09D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3FF4F-F6F1-444C-BE67-098D3AE48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DF97-F0B3-452D-85B4-33D8AC3AA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750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0DBEBC-5F88-447B-B7D0-4F3E6145A7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929A94-6D9D-4D94-9208-50C3CCA02A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D6E41-93C7-47BD-B8C7-D2B68CB9F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1B2F-EAF4-46D9-8E0F-3AAF4D35F848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CB2D5-041A-47A4-B5BC-8B90CD829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E1548-24E2-4F3A-BDE0-6F23694CB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DF97-F0B3-452D-85B4-33D8AC3AA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874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5AF7E-8A4C-4370-A945-24D699F12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57326-825F-449A-9FCB-744778743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60E69-814A-45F9-ABCB-4F6A073C9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1B2F-EAF4-46D9-8E0F-3AAF4D35F848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F0BCE-7DD3-4C98-895C-9F7A31F06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62267-4540-4DE0-8756-E3C3E5855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DF97-F0B3-452D-85B4-33D8AC3AA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88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8D571-0AB6-4ABD-9D06-CEDCE96AF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2E246-797F-4292-AFDA-5EE4BCB18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F4713-E00C-448A-BC3C-67AC040D5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1B2F-EAF4-46D9-8E0F-3AAF4D35F848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0F944-AA94-43D8-924A-900A61A61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65E64-755C-4634-80B0-1FDA1C65B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DF97-F0B3-452D-85B4-33D8AC3AA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56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BC686-94D3-416A-99E2-ADEFC025B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EDE96-5D04-411D-9F77-794FCECB16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9DD4D-9823-4316-B31E-63E3CF4F5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35ECF-4E2B-47A2-BE40-8E2ACAA56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1B2F-EAF4-46D9-8E0F-3AAF4D35F848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4FE77C-0D88-4883-B448-CD190F04F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651CC7-0B5C-4A8E-B55D-D06FD9817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DF97-F0B3-452D-85B4-33D8AC3AA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560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C32B1-90C3-40F5-A10A-BE09DAB61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24E5D-0948-4560-AA11-254BD4BF2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C7E67C-23DD-40F5-8EE1-D79BAA4E8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65FB3A-39D1-4993-A0AA-498A420947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AF1F5F-5EE5-419B-9B72-C31FC723C3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9CAA0C-4F2D-4B7F-A2B2-CFA0790E2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1B2F-EAF4-46D9-8E0F-3AAF4D35F848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667C92-219F-47A6-9DCD-50C6D6290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327CF2-C8BF-4612-8BE4-A474D7F24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DF97-F0B3-452D-85B4-33D8AC3AA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866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C8686-27EF-458C-AC52-77489B383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C63920-A5C8-4D08-A421-CC139C722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1B2F-EAF4-46D9-8E0F-3AAF4D35F848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66CF49-B258-422E-9E03-2FA4A5494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CC75D9-8C09-4894-B08D-88283BC2C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DF97-F0B3-452D-85B4-33D8AC3AA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9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C3B03B-CB32-4EBD-89F3-0C602710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1B2F-EAF4-46D9-8E0F-3AAF4D35F848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43ACBC-3953-4121-AC2B-AECCF2DDC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4CE90D-9F78-4494-978E-0F71E4041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DF97-F0B3-452D-85B4-33D8AC3AA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0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63E7F-A786-4393-A30C-8FD172CF1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7C51E-B118-4FD0-95F8-DCC2A9F01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A5F3D2-1518-45AB-BE8E-FE709AB56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9F3988-ED15-4A0F-A38F-1CFF2B3E7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1B2F-EAF4-46D9-8E0F-3AAF4D35F848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8B699B-1EE0-4DA6-9C92-E8CC676B9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4A3B54-CA8A-4655-B764-6CB777D6F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DF97-F0B3-452D-85B4-33D8AC3AA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26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45D87-EEE0-45BF-84D2-FE120E372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8D4DAE-D25F-4176-A326-604062F851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103C47-2FC2-4192-8C4D-F1C0C2C3B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6CFF7B-729C-4643-B9ED-EB4E447E9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1B2F-EAF4-46D9-8E0F-3AAF4D35F848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CD6180-B78E-412B-AC78-35E794900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874B6A-5305-42EB-905B-B25BCA2F5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DDF97-F0B3-452D-85B4-33D8AC3AA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44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663D14-89EF-4328-8F4E-9EAC06E8F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FAD12-9A18-4FA2-A030-EFF29C142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4CA8E-DB07-485E-8BF6-C87F0C4E1F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11B2F-EAF4-46D9-8E0F-3AAF4D35F848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2B998-027E-4984-A449-CFB57EB360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E6111-6C30-41A0-B9AC-C2DDE5613E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DDF97-F0B3-452D-85B4-33D8AC3AA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6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9F9DA-0C2D-46CA-BC0C-C9C6C677B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3A151-0BEE-4B0F-9804-074C2C64F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We'd like to invest in companies</a:t>
            </a:r>
          </a:p>
          <a:p>
            <a:pPr lvl="1"/>
            <a:r>
              <a:rPr lang="en-US" dirty="0"/>
              <a:t>Through stocks or bonds or even derivatives on those like options and CDS</a:t>
            </a:r>
          </a:p>
          <a:p>
            <a:r>
              <a:rPr lang="en-US" dirty="0"/>
              <a:t>To do so, we need to aggregate information about companies</a:t>
            </a:r>
          </a:p>
          <a:p>
            <a:pPr lvl="1"/>
            <a:r>
              <a:rPr lang="en-US" dirty="0"/>
              <a:t>And make sure all the information is talking about the same thing</a:t>
            </a:r>
          </a:p>
          <a:p>
            <a:pPr lvl="1"/>
            <a:r>
              <a:rPr lang="en-US" dirty="0"/>
              <a:t>And know how to find the stocks and bonds issued by the company</a:t>
            </a:r>
          </a:p>
          <a:p>
            <a:r>
              <a:rPr lang="en-US" dirty="0"/>
              <a:t>Information comes from disparate vendors and governments</a:t>
            </a:r>
          </a:p>
          <a:p>
            <a:pPr lvl="1"/>
            <a:r>
              <a:rPr lang="en-US" dirty="0"/>
              <a:t>They don't all agree on how companies and securities should be identified</a:t>
            </a:r>
          </a:p>
          <a:p>
            <a:r>
              <a:rPr lang="en-US" dirty="0"/>
              <a:t>To test our models, we need all this for decades in the past</a:t>
            </a:r>
          </a:p>
          <a:p>
            <a:pPr lvl="1"/>
            <a:r>
              <a:rPr lang="en-US" dirty="0"/>
              <a:t>CRSP: 1962</a:t>
            </a:r>
          </a:p>
          <a:p>
            <a:pPr lvl="1"/>
            <a:r>
              <a:rPr lang="en-US" dirty="0"/>
              <a:t>The more the better due to dimensionality</a:t>
            </a:r>
          </a:p>
          <a:p>
            <a:pPr lvl="1"/>
            <a:r>
              <a:rPr lang="en-US" dirty="0"/>
              <a:t>Guard against survivor bias, lookahead bias</a:t>
            </a:r>
          </a:p>
          <a:p>
            <a:pPr lvl="2"/>
            <a:r>
              <a:rPr lang="en-US" dirty="0"/>
              <a:t>Means we need bankrupt companies, companies that are now private, companies acquired in the past, etc. </a:t>
            </a:r>
          </a:p>
          <a:p>
            <a:r>
              <a:rPr lang="en-US" dirty="0"/>
              <a:t>Scope: US Public Companies</a:t>
            </a:r>
          </a:p>
        </p:txBody>
      </p:sp>
    </p:spTree>
    <p:extLst>
      <p:ext uri="{BB962C8B-B14F-4D97-AF65-F5344CB8AC3E}">
        <p14:creationId xmlns:p14="http://schemas.microsoft.com/office/powerpoint/2010/main" val="1677674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4F97B-57A9-42E0-AF61-BF5591A57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Identifiers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E375F-504F-4E69-B73B-E58541A5A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Name(?)</a:t>
            </a:r>
          </a:p>
          <a:p>
            <a:r>
              <a:rPr lang="en-US" dirty="0"/>
              <a:t>SEC Central Index Key (CIK)</a:t>
            </a:r>
          </a:p>
          <a:p>
            <a:r>
              <a:rPr lang="en-US" dirty="0"/>
              <a:t>Dunn &amp; Bradstreet Number (D-U-N-S)</a:t>
            </a:r>
          </a:p>
          <a:p>
            <a:pPr lvl="1"/>
            <a:r>
              <a:rPr lang="en-US" dirty="0"/>
              <a:t>Really not open!</a:t>
            </a:r>
          </a:p>
          <a:p>
            <a:r>
              <a:rPr lang="en-US" dirty="0"/>
              <a:t>EIN</a:t>
            </a:r>
          </a:p>
          <a:p>
            <a:r>
              <a:rPr lang="en-US" dirty="0"/>
              <a:t>Delaware registration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561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BA2AB-B634-4A1C-9329-1536E1EE7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Identifiers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E8F9F-E426-4253-A39F-190BC1526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Ticker</a:t>
            </a:r>
          </a:p>
          <a:p>
            <a:pPr lvl="1"/>
            <a:r>
              <a:rPr lang="en-US" dirty="0"/>
              <a:t>Issued by exchange</a:t>
            </a:r>
          </a:p>
          <a:p>
            <a:pPr lvl="2"/>
            <a:r>
              <a:rPr lang="en-US" dirty="0"/>
              <a:t>Same security may have different tickers on different exchanges</a:t>
            </a:r>
          </a:p>
          <a:p>
            <a:pPr lvl="1"/>
            <a:r>
              <a:rPr lang="en-US" dirty="0"/>
              <a:t>Change often due to name changes or vanity</a:t>
            </a:r>
          </a:p>
          <a:p>
            <a:r>
              <a:rPr lang="en-US" dirty="0"/>
              <a:t>CUSIP Number</a:t>
            </a:r>
          </a:p>
          <a:p>
            <a:pPr lvl="1"/>
            <a:r>
              <a:rPr lang="en-US" dirty="0"/>
              <a:t>Committee on Uniform Security Identification Procedures	</a:t>
            </a:r>
          </a:p>
          <a:p>
            <a:pPr lvl="2"/>
            <a:r>
              <a:rPr lang="en-US" dirty="0"/>
              <a:t>Formed as a result of the paperwork crisis in the 1960s</a:t>
            </a:r>
          </a:p>
          <a:p>
            <a:pPr lvl="1"/>
            <a:r>
              <a:rPr lang="en-US" dirty="0"/>
              <a:t>Not really open</a:t>
            </a:r>
          </a:p>
          <a:p>
            <a:pPr lvl="1"/>
            <a:r>
              <a:rPr lang="en-US" dirty="0"/>
              <a:t>Changes when company name changes, etc.</a:t>
            </a:r>
          </a:p>
          <a:p>
            <a:pPr lvl="2"/>
            <a:r>
              <a:rPr lang="en-US" dirty="0"/>
              <a:t>Sort on CUSIP =&gt; sort on Company Name</a:t>
            </a:r>
          </a:p>
          <a:p>
            <a:pPr lvl="1"/>
            <a:r>
              <a:rPr lang="en-US" dirty="0"/>
              <a:t>9 characters including check digit</a:t>
            </a:r>
          </a:p>
          <a:p>
            <a:pPr lvl="2"/>
            <a:r>
              <a:rPr lang="en-US" dirty="0"/>
              <a:t>First six characters =&gt; issuer</a:t>
            </a:r>
          </a:p>
          <a:p>
            <a:pPr lvl="2"/>
            <a:r>
              <a:rPr lang="en-US" dirty="0"/>
              <a:t>7-8 =&gt; issue</a:t>
            </a:r>
          </a:p>
          <a:p>
            <a:pPr lvl="1"/>
            <a:r>
              <a:rPr lang="en-US" dirty="0"/>
              <a:t>Sometimes re-used; some issuers have more than one six character issuer-level CUSIP</a:t>
            </a:r>
          </a:p>
        </p:txBody>
      </p:sp>
    </p:spTree>
    <p:extLst>
      <p:ext uri="{BB962C8B-B14F-4D97-AF65-F5344CB8AC3E}">
        <p14:creationId xmlns:p14="http://schemas.microsoft.com/office/powerpoint/2010/main" val="2842903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C444D-04E7-470F-B1B8-84621EE89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4FDE9-D571-46D7-B047-E079D742D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Company</a:t>
            </a:r>
          </a:p>
          <a:p>
            <a:pPr lvl="1"/>
            <a:r>
              <a:rPr lang="en-US" dirty="0"/>
              <a:t>Subsidiary</a:t>
            </a:r>
          </a:p>
          <a:p>
            <a:pPr lvl="2"/>
            <a:r>
              <a:rPr lang="en-US" dirty="0"/>
              <a:t>Security</a:t>
            </a:r>
          </a:p>
          <a:p>
            <a:pPr lvl="3"/>
            <a:r>
              <a:rPr lang="en-US" dirty="0"/>
              <a:t>Exchange</a:t>
            </a:r>
          </a:p>
          <a:p>
            <a:r>
              <a:rPr lang="en-US" dirty="0"/>
              <a:t>Generally one-to-many, but cross-ownership of subsidiaries, etc., happens.</a:t>
            </a:r>
          </a:p>
          <a:p>
            <a:r>
              <a:rPr lang="en-US" dirty="0"/>
              <a:t>Maybe best to represent this as a graph, with entities as nodes and edge properties describing ownership, legal obligations, etc. </a:t>
            </a:r>
          </a:p>
        </p:txBody>
      </p:sp>
    </p:spTree>
    <p:extLst>
      <p:ext uri="{BB962C8B-B14F-4D97-AF65-F5344CB8AC3E}">
        <p14:creationId xmlns:p14="http://schemas.microsoft.com/office/powerpoint/2010/main" val="4031881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FC5DB-73FB-4C41-AB87-392C07C5F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0A699-A88A-4A3E-B7E7-1D8FEFA14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data comes with public or quasi-public identifiers attached</a:t>
            </a:r>
          </a:p>
          <a:p>
            <a:r>
              <a:rPr lang="en-US" dirty="0"/>
              <a:t>Match data sets via these public identifiers</a:t>
            </a:r>
          </a:p>
          <a:p>
            <a:r>
              <a:rPr lang="en-US" dirty="0"/>
              <a:t>But, most public IDs change over time.</a:t>
            </a:r>
          </a:p>
          <a:p>
            <a:r>
              <a:rPr lang="en-US" dirty="0"/>
              <a:t>A correct match today doesn’t guarantee a correct match in the past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702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775C8-A4F3-4EAB-A60D-C5BE8DA5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Time-series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FC5AF-4DF4-4528-9C31-12815DAC7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we've seen, security identifiers change over time</a:t>
            </a:r>
          </a:p>
          <a:p>
            <a:r>
              <a:rPr lang="en-US" dirty="0"/>
              <a:t>Some vendors provide "permanent" IDs to mitigate the effects of name changes, CUSIP changes, ticker changes.</a:t>
            </a:r>
          </a:p>
          <a:p>
            <a:r>
              <a:rPr lang="en-US" dirty="0"/>
              <a:t>Corporate actions cause problems</a:t>
            </a:r>
          </a:p>
          <a:p>
            <a:pPr lvl="1"/>
            <a:r>
              <a:rPr lang="en-US" dirty="0"/>
              <a:t>Who survives a merger?</a:t>
            </a:r>
          </a:p>
          <a:p>
            <a:pPr lvl="1"/>
            <a:r>
              <a:rPr lang="en-US" dirty="0"/>
              <a:t>Is the spun-off entity actually the parent?</a:t>
            </a:r>
          </a:p>
          <a:p>
            <a:pPr lvl="1"/>
            <a:r>
              <a:rPr lang="en-US" dirty="0"/>
              <a:t>Major capital changes</a:t>
            </a:r>
          </a:p>
          <a:p>
            <a:pPr lvl="2"/>
            <a:r>
              <a:rPr lang="en-US" dirty="0"/>
              <a:t>Often driven by arcane tax rules that don't have a lot of relevance for our use case</a:t>
            </a:r>
          </a:p>
          <a:p>
            <a:r>
              <a:rPr lang="en-US" dirty="0"/>
              <a:t>And what if two different vendors choose differently in the above?</a:t>
            </a:r>
          </a:p>
        </p:txBody>
      </p:sp>
    </p:spTree>
    <p:extLst>
      <p:ext uri="{BB962C8B-B14F-4D97-AF65-F5344CB8AC3E}">
        <p14:creationId xmlns:p14="http://schemas.microsoft.com/office/powerpoint/2010/main" val="151679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3F8BB-FFC5-49BB-91D3-F91CBD780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Time-series permanent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CB290-0BC7-4DD4-836B-D073C8F4E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Slow-moving</a:t>
            </a:r>
          </a:p>
          <a:p>
            <a:pPr lvl="1"/>
            <a:r>
              <a:rPr lang="en-US" dirty="0"/>
              <a:t>Thankfully companies don't change this stuff very often</a:t>
            </a:r>
          </a:p>
          <a:p>
            <a:r>
              <a:rPr lang="en-US" dirty="0"/>
              <a:t>Need a full time-series mapping across all potential data sources</a:t>
            </a:r>
          </a:p>
          <a:p>
            <a:r>
              <a:rPr lang="en-US" dirty="0"/>
              <a:t>Source1, ID1, Source2, ID2, </a:t>
            </a:r>
            <a:r>
              <a:rPr lang="en-US" dirty="0" err="1"/>
              <a:t>BeginDate</a:t>
            </a:r>
            <a:r>
              <a:rPr lang="en-US" dirty="0"/>
              <a:t>, </a:t>
            </a:r>
            <a:r>
              <a:rPr lang="en-US" dirty="0" err="1"/>
              <a:t>EndDate</a:t>
            </a:r>
            <a:endParaRPr lang="en-US" dirty="0"/>
          </a:p>
          <a:p>
            <a:pPr lvl="1"/>
            <a:r>
              <a:rPr lang="en-US" dirty="0"/>
              <a:t>Need to have QA to ensure no duplicate mappings at any given time.</a:t>
            </a:r>
          </a:p>
          <a:p>
            <a:r>
              <a:rPr lang="en-US" dirty="0"/>
              <a:t>Should you create your own permanent ID? </a:t>
            </a:r>
          </a:p>
          <a:p>
            <a:pPr lvl="1"/>
            <a:r>
              <a:rPr lang="en-US" dirty="0"/>
              <a:t>Probably; it's really convenient =&gt; query simplicity, but you have to maintain it. </a:t>
            </a:r>
          </a:p>
          <a:p>
            <a:pPr lvl="1"/>
            <a:r>
              <a:rPr lang="en-US" dirty="0"/>
              <a:t>Could be just your "primary" vendor's ID</a:t>
            </a:r>
          </a:p>
          <a:p>
            <a:pPr lvl="2"/>
            <a:r>
              <a:rPr lang="en-US" dirty="0"/>
              <a:t>Problem if you later drop that vendor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199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9553-67BF-4A76-B360-F6E377BA9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7B1E4-0F90-4486-B798-EE47B0A9A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a function which returns a </a:t>
            </a:r>
            <a:r>
              <a:rPr lang="en-US" i="1" dirty="0"/>
              <a:t>time series </a:t>
            </a:r>
            <a:r>
              <a:rPr lang="en-US" dirty="0"/>
              <a:t>of identifiers for a given vendor's permanent identifier.</a:t>
            </a:r>
          </a:p>
          <a:p>
            <a:r>
              <a:rPr lang="en-US" dirty="0"/>
              <a:t>Then, you'll need to use this to do a temporal join to data associated with that identifier time series</a:t>
            </a:r>
          </a:p>
          <a:p>
            <a:pPr lvl="1"/>
            <a:r>
              <a:rPr lang="en-US" dirty="0"/>
              <a:t>SAP HANA has this natively</a:t>
            </a:r>
          </a:p>
          <a:p>
            <a:pPr lvl="1"/>
            <a:r>
              <a:rPr lang="en-US" dirty="0"/>
              <a:t>Or roll your own – it's easy to make this slow.</a:t>
            </a:r>
          </a:p>
        </p:txBody>
      </p:sp>
    </p:spTree>
    <p:extLst>
      <p:ext uri="{BB962C8B-B14F-4D97-AF65-F5344CB8AC3E}">
        <p14:creationId xmlns:p14="http://schemas.microsoft.com/office/powerpoint/2010/main" val="3554993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2B3D-03BD-4B28-8B9F-159D02183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"Primary" security/trading venue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4EDF2-1ABD-45FE-A968-4D728B774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probably want to buy the "primary" security on the "primary" exchange</a:t>
            </a:r>
          </a:p>
          <a:p>
            <a:r>
              <a:rPr lang="en-US" dirty="0"/>
              <a:t>How to define it? </a:t>
            </a:r>
          </a:p>
          <a:p>
            <a:pPr lvl="1"/>
            <a:r>
              <a:rPr lang="en-US" dirty="0"/>
              <a:t>Multiple share classes, maybe some voting, some not</a:t>
            </a:r>
          </a:p>
          <a:p>
            <a:pPr lvl="1"/>
            <a:r>
              <a:rPr lang="en-US" dirty="0"/>
              <a:t>Multiple exchanges. Largest volume? Local currency?</a:t>
            </a:r>
          </a:p>
        </p:txBody>
      </p:sp>
    </p:spTree>
    <p:extLst>
      <p:ext uri="{BB962C8B-B14F-4D97-AF65-F5344CB8AC3E}">
        <p14:creationId xmlns:p14="http://schemas.microsoft.com/office/powerpoint/2010/main" val="3312153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2120</TotalTime>
  <Words>536</Words>
  <Application>Microsoft Office PowerPoint</Application>
  <PresentationFormat>Widescreen</PresentationFormat>
  <Paragraphs>77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Motivation</vt:lpstr>
      <vt:lpstr>Company Identifiers</vt:lpstr>
      <vt:lpstr>Security Identifiers</vt:lpstr>
      <vt:lpstr>Entities</vt:lpstr>
      <vt:lpstr>Matching</vt:lpstr>
      <vt:lpstr>Time-series matching</vt:lpstr>
      <vt:lpstr>Time-series permanent matching</vt:lpstr>
      <vt:lpstr>Access </vt:lpstr>
      <vt:lpstr>"Primary" security/trading venue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Krowas</dc:creator>
  <cp:lastModifiedBy>John Krowas</cp:lastModifiedBy>
  <cp:revision>18</cp:revision>
  <dcterms:created xsi:type="dcterms:W3CDTF">2017-10-17T17:10:48Z</dcterms:created>
  <dcterms:modified xsi:type="dcterms:W3CDTF">2017-10-19T22:01:51Z</dcterms:modified>
</cp:coreProperties>
</file>