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Business: WEKA &amp; KNIME Tutorials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Prototypes for Classification, Regression, and Forecasting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Classification: Customer Churn Prediction (WEKA)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Telco Customer Churn</a:t>
            </a:r>
          </a:p>
          <a:p>
            <a:r>
              <a:t>1. Open WEKA &gt; Explorer &gt; Load dataset (CSV)</a:t>
            </a:r>
          </a:p>
          <a:p>
            <a:r>
              <a:t>2. Preprocess: Convert categorical vars, remove IDs</a:t>
            </a:r>
          </a:p>
          <a:p>
            <a:r>
              <a:t>3. Classify tab: Try Logistic Regression, J48, KNN (IBk)</a:t>
            </a:r>
          </a:p>
          <a:p>
            <a:r>
              <a:t>4. Use 10-fold cross-validation</a:t>
            </a:r>
          </a:p>
          <a:p>
            <a:r>
              <a:t>5. Evaluate: Accuracy, Precision, Recall, F1, AUC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Classification: Customer Churn Prediction (KNIME)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workflow with File Reader</a:t>
            </a:r>
          </a:p>
          <a:p>
            <a:r>
              <a:t>2. Add Missing Value, One to Many, Partitioning (70/30)</a:t>
            </a:r>
          </a:p>
          <a:p>
            <a:r>
              <a:t>3. Add Learner (Logistic, Tree), Predictor, Scorer</a:t>
            </a:r>
          </a:p>
          <a:p>
            <a:r>
              <a:t>4. Execute and review Accuracy, Precision, Recall, F1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Regression: House Sales Price Prediction (WEKA)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Ames Housing</a:t>
            </a:r>
          </a:p>
          <a:p>
            <a:r>
              <a:t>1. Load CSV &gt; Preprocess missing values, convert types</a:t>
            </a:r>
          </a:p>
          <a:p>
            <a:r>
              <a:t>2. Classify tab: Try Linear Regression, M5P, Additive Regression</a:t>
            </a:r>
          </a:p>
          <a:p>
            <a:r>
              <a:t>3. Target: SalePrice, Use 10-fold CV</a:t>
            </a:r>
          </a:p>
          <a:p>
            <a:r>
              <a:t>4. Evaluate: R², MAE, RMSE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Regression: House Sales Price Prediction (KNIME)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File Reader, Missing Value, One to Many, Partitioning</a:t>
            </a:r>
          </a:p>
          <a:p>
            <a:r>
              <a:t>2. Use Linear Regression, Regression Tree Learner</a:t>
            </a:r>
          </a:p>
          <a:p>
            <a:r>
              <a:t>3. Predictor &gt; Numeric Scorer</a:t>
            </a:r>
          </a:p>
          <a:p>
            <a:r>
              <a:t>4. Visualize prediction vs actuals with Scatter Plot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Forecasting: Warehouse Demand Prediction (WEKA)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UCI Daily Demand Forecasting Orders</a:t>
            </a:r>
          </a:p>
          <a:p>
            <a:r>
              <a:t>1. Tools &gt; Time Series Forecasting</a:t>
            </a:r>
          </a:p>
          <a:p>
            <a:r>
              <a:t>2. Target: Order_Demand, Lag window = 3</a:t>
            </a:r>
          </a:p>
          <a:p>
            <a:r>
              <a:t>3. Try: Linear Regression, M5P, Gaussian Processes</a:t>
            </a:r>
          </a:p>
          <a:p>
            <a:r>
              <a:t>4. Evaluate: RMSE, MAE, Plot predictions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Forecasting: Warehouse Demand Prediction (KNIME)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File Reader &gt; Lag Column &gt; Missing Value &gt; Partitioning</a:t>
            </a:r>
          </a:p>
          <a:p>
            <a:r>
              <a:t>2. Use Linear Regression, Regression Tree</a:t>
            </a:r>
          </a:p>
          <a:p>
            <a:r>
              <a:t>3. Predictor &gt; Numeric Scorer &gt; Line Plot (optional)</a:t>
            </a:r>
          </a:p>
          <a:p>
            <a:r>
              <a:t>4. Evaluate: RMSE, MAE, visualize predictions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21E26B7D07E749B3796CCC00B88F65" ma:contentTypeVersion="20" ma:contentTypeDescription="Create a new document." ma:contentTypeScope="" ma:versionID="1319853512b841e34e8a8bd8c9b46374">
  <xsd:schema xmlns:xsd="http://www.w3.org/2001/XMLSchema" xmlns:xs="http://www.w3.org/2001/XMLSchema" xmlns:p="http://schemas.microsoft.com/office/2006/metadata/properties" xmlns:ns1="http://schemas.microsoft.com/sharepoint/v3" xmlns:ns2="7c9071bc-97bb-491b-80fd-592434b0a6cf" xmlns:ns3="2a3e1fc3-b103-42c7-b3f9-9de0b03202e5" targetNamespace="http://schemas.microsoft.com/office/2006/metadata/properties" ma:root="true" ma:fieldsID="5ecae4f8344dc93ee7d86a009fa59f67" ns1:_="" ns2:_="" ns3:_="">
    <xsd:import namespace="http://schemas.microsoft.com/sharepoint/v3"/>
    <xsd:import namespace="7c9071bc-97bb-491b-80fd-592434b0a6cf"/>
    <xsd:import namespace="2a3e1fc3-b103-42c7-b3f9-9de0b03202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9071bc-97bb-491b-80fd-592434b0a6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395f24-4410-4580-986c-70591393ce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e1fc3-b103-42c7-b3f9-9de0b03202e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05819af-a3e7-4469-be90-fba2578fd4f1}" ma:internalName="TaxCatchAll" ma:showField="CatchAllData" ma:web="2a3e1fc3-b103-42c7-b3f9-9de0b03202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3e1fc3-b103-42c7-b3f9-9de0b03202e5" xsi:nil="true"/>
    <_ip_UnifiedCompliancePolicyUIAction xmlns="http://schemas.microsoft.com/sharepoint/v3" xsi:nil="true"/>
    <lcf76f155ced4ddcb4097134ff3c332f xmlns="7c9071bc-97bb-491b-80fd-592434b0a6cf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6C8CB8D-4723-45BC-88CC-2CFF71570620}"/>
</file>

<file path=customXml/itemProps2.xml><?xml version="1.0" encoding="utf-8"?>
<ds:datastoreItem xmlns:ds="http://schemas.openxmlformats.org/officeDocument/2006/customXml" ds:itemID="{C2154122-977A-46DE-A202-3BC53DB14C1D}"/>
</file>

<file path=customXml/itemProps3.xml><?xml version="1.0" encoding="utf-8"?>
<ds:datastoreItem xmlns:ds="http://schemas.openxmlformats.org/officeDocument/2006/customXml" ds:itemID="{26B345F9-1983-43E8-8793-67EC9DEEDD7D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343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AI for Business: WEKA &amp; KNIME Tutorials</vt:lpstr>
      <vt:lpstr>Classification: Customer Churn Prediction (WEKA)</vt:lpstr>
      <vt:lpstr>Classification: Customer Churn Prediction (KNIME)</vt:lpstr>
      <vt:lpstr>Regression: House Sales Price Prediction (WEKA)</vt:lpstr>
      <vt:lpstr>Regression: House Sales Price Prediction (KNIME)</vt:lpstr>
      <vt:lpstr>Forecasting: Warehouse Demand Prediction (WEKA)</vt:lpstr>
      <vt:lpstr>Forecasting: Warehouse Demand Prediction (KNIME)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Moczarski, Luiza</cp:lastModifiedBy>
  <cp:revision>1</cp:revision>
  <dcterms:created xsi:type="dcterms:W3CDTF">2013-01-27T09:14:16Z</dcterms:created>
  <dcterms:modified xsi:type="dcterms:W3CDTF">2025-06-05T14:27:43Z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804de9-5306-4a8f-920e-16c68d5498ba_Enabled">
    <vt:lpwstr>true</vt:lpwstr>
  </property>
  <property fmtid="{D5CDD505-2E9C-101B-9397-08002B2CF9AE}" pid="3" name="MSIP_Label_9e804de9-5306-4a8f-920e-16c68d5498ba_SetDate">
    <vt:lpwstr>2025-06-05T14:27:43Z</vt:lpwstr>
  </property>
  <property fmtid="{D5CDD505-2E9C-101B-9397-08002B2CF9AE}" pid="4" name="MSIP_Label_9e804de9-5306-4a8f-920e-16c68d5498ba_Method">
    <vt:lpwstr>Standard</vt:lpwstr>
  </property>
  <property fmtid="{D5CDD505-2E9C-101B-9397-08002B2CF9AE}" pid="5" name="MSIP_Label_9e804de9-5306-4a8f-920e-16c68d5498ba_Name">
    <vt:lpwstr>Public</vt:lpwstr>
  </property>
  <property fmtid="{D5CDD505-2E9C-101B-9397-08002B2CF9AE}" pid="6" name="MSIP_Label_9e804de9-5306-4a8f-920e-16c68d5498ba_SiteId">
    <vt:lpwstr>547040db-1855-4320-9738-e6878f6271fc</vt:lpwstr>
  </property>
  <property fmtid="{D5CDD505-2E9C-101B-9397-08002B2CF9AE}" pid="7" name="MSIP_Label_9e804de9-5306-4a8f-920e-16c68d5498ba_ActionId">
    <vt:lpwstr>1a7130d8-0251-4c43-b927-269770d90361</vt:lpwstr>
  </property>
  <property fmtid="{D5CDD505-2E9C-101B-9397-08002B2CF9AE}" pid="8" name="MSIP_Label_9e804de9-5306-4a8f-920e-16c68d5498ba_ContentBits">
    <vt:lpwstr>0</vt:lpwstr>
  </property>
  <property fmtid="{D5CDD505-2E9C-101B-9397-08002B2CF9AE}" pid="9" name="MSIP_Label_9e804de9-5306-4a8f-920e-16c68d5498ba_Tag">
    <vt:lpwstr>10, 3, 0, 1</vt:lpwstr>
  </property>
  <property fmtid="{D5CDD505-2E9C-101B-9397-08002B2CF9AE}" pid="10" name="ContentTypeId">
    <vt:lpwstr>0x0101003E21E26B7D07E749B3796CCC00B88F65</vt:lpwstr>
  </property>
</Properties>
</file>