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entation.xml" ContentType="application/vnd.openxmlformats-officedocument.presentationml.presentation.main+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145706307" r:id="rId4"/>
    <p:sldId id="2145706309" r:id="rId5"/>
    <p:sldId id="2145706310" r:id="rId6"/>
    <p:sldId id="260" r:id="rId7"/>
    <p:sldId id="2145706311" r:id="rId8"/>
    <p:sldId id="258" r:id="rId9"/>
    <p:sldId id="21474774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18"/>
  </p:normalViewPr>
  <p:slideViewPr>
    <p:cSldViewPr snapToGrid="0" snapToObjects="1">
      <p:cViewPr varScale="1">
        <p:scale>
          <a:sx n="117" d="100"/>
          <a:sy n="117" d="100"/>
        </p:scale>
        <p:origin x="138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737DA-FFD2-DE4B-AEF6-C837A5F3490D}" type="datetimeFigureOut">
              <a:rPr lang="en-CA" smtClean="0"/>
              <a:t>2025-06-18</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BB7D3-DD6F-1448-ADB7-CCEE0265A4B6}" type="slidenum">
              <a:rPr lang="en-CA" smtClean="0"/>
              <a:t>‹#›</a:t>
            </a:fld>
            <a:endParaRPr lang="en-CA"/>
          </a:p>
        </p:txBody>
      </p:sp>
    </p:spTree>
    <p:extLst>
      <p:ext uri="{BB962C8B-B14F-4D97-AF65-F5344CB8AC3E}">
        <p14:creationId xmlns:p14="http://schemas.microsoft.com/office/powerpoint/2010/main" val="1737527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3B952-D062-C439-72CC-049AB494B4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3E29A7-F9BA-DBC2-061E-937413570A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FE5987-FE91-CA39-8F8F-D6AC2E792ABF}"/>
              </a:ext>
            </a:extLst>
          </p:cNvPr>
          <p:cNvSpPr>
            <a:spLocks noGrp="1"/>
          </p:cNvSpPr>
          <p:nvPr>
            <p:ph type="body" idx="1"/>
          </p:nvPr>
        </p:nvSpPr>
        <p:spPr/>
        <p:txBody>
          <a:bodyPr/>
          <a:lstStyle/>
          <a:p>
            <a:r>
              <a:rPr lang="en-CA"/>
              <a:t>Cover Sheet</a:t>
            </a:r>
          </a:p>
        </p:txBody>
      </p:sp>
      <p:sp>
        <p:nvSpPr>
          <p:cNvPr id="4" name="Slide Number Placeholder 3">
            <a:extLst>
              <a:ext uri="{FF2B5EF4-FFF2-40B4-BE49-F238E27FC236}">
                <a16:creationId xmlns:a16="http://schemas.microsoft.com/office/drawing/2014/main" id="{3B41535D-9AC2-AFCD-28F3-BA05A16B67C4}"/>
              </a:ext>
            </a:extLst>
          </p:cNvPr>
          <p:cNvSpPr>
            <a:spLocks noGrp="1"/>
          </p:cNvSpPr>
          <p:nvPr>
            <p:ph type="sldNum" sz="quarter" idx="5"/>
          </p:nvPr>
        </p:nvSpPr>
        <p:spPr/>
        <p:txBody>
          <a:bodyPr/>
          <a:lstStyle/>
          <a:p>
            <a:fld id="{BC167992-D359-400C-A282-627B11DC9200}" type="slidenum">
              <a:rPr lang="en-CA" smtClean="0"/>
              <a:t>3</a:t>
            </a:fld>
            <a:endParaRPr lang="en-CA"/>
          </a:p>
        </p:txBody>
      </p:sp>
    </p:spTree>
    <p:extLst>
      <p:ext uri="{BB962C8B-B14F-4D97-AF65-F5344CB8AC3E}">
        <p14:creationId xmlns:p14="http://schemas.microsoft.com/office/powerpoint/2010/main" val="1763879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53E37-2E44-9709-3D2F-D51B4F8F8E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BEA32B-DD1F-968B-DD77-3F69FB76C6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42F46D-A171-CCE0-A958-66F1BBA22DBA}"/>
              </a:ext>
            </a:extLst>
          </p:cNvPr>
          <p:cNvSpPr>
            <a:spLocks noGrp="1"/>
          </p:cNvSpPr>
          <p:nvPr>
            <p:ph type="body" idx="1"/>
          </p:nvPr>
        </p:nvSpPr>
        <p:spPr/>
        <p:txBody>
          <a:bodyPr/>
          <a:lstStyle/>
          <a:p>
            <a:r>
              <a:rPr lang="en-CA"/>
              <a:t>Cover Sheet</a:t>
            </a:r>
          </a:p>
        </p:txBody>
      </p:sp>
      <p:sp>
        <p:nvSpPr>
          <p:cNvPr id="4" name="Slide Number Placeholder 3">
            <a:extLst>
              <a:ext uri="{FF2B5EF4-FFF2-40B4-BE49-F238E27FC236}">
                <a16:creationId xmlns:a16="http://schemas.microsoft.com/office/drawing/2014/main" id="{985B7B06-92F5-FDA6-228F-5B43D1E7E932}"/>
              </a:ext>
            </a:extLst>
          </p:cNvPr>
          <p:cNvSpPr>
            <a:spLocks noGrp="1"/>
          </p:cNvSpPr>
          <p:nvPr>
            <p:ph type="sldNum" sz="quarter" idx="5"/>
          </p:nvPr>
        </p:nvSpPr>
        <p:spPr/>
        <p:txBody>
          <a:bodyPr/>
          <a:lstStyle/>
          <a:p>
            <a:fld id="{BC167992-D359-400C-A282-627B11DC9200}" type="slidenum">
              <a:rPr lang="en-CA" smtClean="0"/>
              <a:t>4</a:t>
            </a:fld>
            <a:endParaRPr lang="en-CA"/>
          </a:p>
        </p:txBody>
      </p:sp>
    </p:spTree>
    <p:extLst>
      <p:ext uri="{BB962C8B-B14F-4D97-AF65-F5344CB8AC3E}">
        <p14:creationId xmlns:p14="http://schemas.microsoft.com/office/powerpoint/2010/main" val="3118367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63617-09BC-F823-3C3B-0817836F45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88DA9D-7928-7FF6-22E5-9A1E5071E4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FEDC25-16BD-2709-A82D-45496EC4575B}"/>
              </a:ext>
            </a:extLst>
          </p:cNvPr>
          <p:cNvSpPr>
            <a:spLocks noGrp="1"/>
          </p:cNvSpPr>
          <p:nvPr>
            <p:ph type="body" idx="1"/>
          </p:nvPr>
        </p:nvSpPr>
        <p:spPr/>
        <p:txBody>
          <a:bodyPr/>
          <a:lstStyle/>
          <a:p>
            <a:r>
              <a:rPr lang="en-CA"/>
              <a:t>Cover Sheet</a:t>
            </a:r>
          </a:p>
        </p:txBody>
      </p:sp>
      <p:sp>
        <p:nvSpPr>
          <p:cNvPr id="4" name="Slide Number Placeholder 3">
            <a:extLst>
              <a:ext uri="{FF2B5EF4-FFF2-40B4-BE49-F238E27FC236}">
                <a16:creationId xmlns:a16="http://schemas.microsoft.com/office/drawing/2014/main" id="{624CBA97-E67B-E19A-70E9-948A3D400EFF}"/>
              </a:ext>
            </a:extLst>
          </p:cNvPr>
          <p:cNvSpPr>
            <a:spLocks noGrp="1"/>
          </p:cNvSpPr>
          <p:nvPr>
            <p:ph type="sldNum" sz="quarter" idx="5"/>
          </p:nvPr>
        </p:nvSpPr>
        <p:spPr/>
        <p:txBody>
          <a:bodyPr/>
          <a:lstStyle/>
          <a:p>
            <a:fld id="{BC167992-D359-400C-A282-627B11DC9200}" type="slidenum">
              <a:rPr lang="en-CA" smtClean="0"/>
              <a:t>5</a:t>
            </a:fld>
            <a:endParaRPr lang="en-CA"/>
          </a:p>
        </p:txBody>
      </p:sp>
    </p:spTree>
    <p:extLst>
      <p:ext uri="{BB962C8B-B14F-4D97-AF65-F5344CB8AC3E}">
        <p14:creationId xmlns:p14="http://schemas.microsoft.com/office/powerpoint/2010/main" val="2893813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w/ Title ">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731B559-80CF-A67A-DE9C-E4C10AC7DE27}"/>
              </a:ext>
            </a:extLst>
          </p:cNvPr>
          <p:cNvSpPr>
            <a:spLocks noGrp="1"/>
          </p:cNvSpPr>
          <p:nvPr>
            <p:ph type="sldNum" sz="quarter" idx="12"/>
          </p:nvPr>
        </p:nvSpPr>
        <p:spPr>
          <a:xfrm>
            <a:off x="8740140" y="6497357"/>
            <a:ext cx="403860" cy="365125"/>
          </a:xfrm>
          <a:prstGeom prst="rect">
            <a:avLst/>
          </a:prstGeom>
        </p:spPr>
        <p:txBody>
          <a:bodyPr/>
          <a:lstStyle>
            <a:lvl1pPr algn="ctr">
              <a:defRPr sz="900">
                <a:solidFill>
                  <a:schemeClr val="accent6"/>
                </a:solidFill>
              </a:defRPr>
            </a:lvl1pPr>
          </a:lstStyle>
          <a:p>
            <a:fld id="{F476407C-F75D-4F7D-9D5D-25FC89E6A438}" type="slidenum">
              <a:rPr lang="en-CA" smtClean="0"/>
              <a:pPr/>
              <a:t>‹#›</a:t>
            </a:fld>
            <a:endParaRPr lang="en-CA" dirty="0"/>
          </a:p>
        </p:txBody>
      </p:sp>
      <p:sp>
        <p:nvSpPr>
          <p:cNvPr id="8" name="Title 1">
            <a:extLst>
              <a:ext uri="{FF2B5EF4-FFF2-40B4-BE49-F238E27FC236}">
                <a16:creationId xmlns:a16="http://schemas.microsoft.com/office/drawing/2014/main" id="{04102313-FF82-9972-3E2B-5D2F15BC1D98}"/>
              </a:ext>
            </a:extLst>
          </p:cNvPr>
          <p:cNvSpPr>
            <a:spLocks noGrp="1"/>
          </p:cNvSpPr>
          <p:nvPr>
            <p:ph type="title" hasCustomPrompt="1"/>
          </p:nvPr>
        </p:nvSpPr>
        <p:spPr>
          <a:xfrm>
            <a:off x="742950" y="373680"/>
            <a:ext cx="6294293" cy="294657"/>
          </a:xfrm>
          <a:prstGeom prst="rect">
            <a:avLst/>
          </a:prstGeom>
        </p:spPr>
        <p:txBody>
          <a:bodyPr/>
          <a:lstStyle>
            <a:lvl1pPr algn="l">
              <a:defRPr sz="1500" b="1">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35333825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AI for Business – Week </a:t>
            </a:r>
            <a:r>
              <a:rPr lang="en-US" dirty="0"/>
              <a:t>5</a:t>
            </a:r>
            <a:r>
              <a:rPr dirty="0"/>
              <a:t> Tutorials</a:t>
            </a:r>
          </a:p>
        </p:txBody>
      </p:sp>
      <p:sp>
        <p:nvSpPr>
          <p:cNvPr id="3" name="Subtitle 2"/>
          <p:cNvSpPr>
            <a:spLocks noGrp="1"/>
          </p:cNvSpPr>
          <p:nvPr>
            <p:ph type="subTitle" idx="1"/>
          </p:nvPr>
        </p:nvSpPr>
        <p:spPr/>
        <p:txBody>
          <a:bodyPr/>
          <a:lstStyle/>
          <a:p>
            <a:r>
              <a:rPr lang="en-US" dirty="0"/>
              <a:t>Generative AI, NLP tasks, and Agentic AI</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Personalized Chat BOT Agent for policy compliance</a:t>
            </a:r>
            <a:endParaRPr dirty="0"/>
          </a:p>
        </p:txBody>
      </p:sp>
      <p:sp>
        <p:nvSpPr>
          <p:cNvPr id="6" name="Content Placeholder 5">
            <a:extLst>
              <a:ext uri="{FF2B5EF4-FFF2-40B4-BE49-F238E27FC236}">
                <a16:creationId xmlns:a16="http://schemas.microsoft.com/office/drawing/2014/main" id="{27D6188E-B009-3B66-03C7-C8427A3F75C6}"/>
              </a:ext>
            </a:extLst>
          </p:cNvPr>
          <p:cNvSpPr>
            <a:spLocks noGrp="1"/>
          </p:cNvSpPr>
          <p:nvPr>
            <p:ph idx="1"/>
          </p:nvPr>
        </p:nvSpPr>
        <p:spPr/>
        <p:txBody>
          <a:bodyPr/>
          <a:lstStyle/>
          <a:p>
            <a:r>
              <a:rPr lang="en-CA" dirty="0"/>
              <a:t>FSRA Competition</a:t>
            </a:r>
            <a:br>
              <a:rPr lang="en-CA" dirty="0"/>
            </a:br>
            <a:br>
              <a:rPr lang="en-CA" dirty="0"/>
            </a:br>
            <a:r>
              <a:rPr lang="en-CA" dirty="0"/>
              <a:t>see slides.. </a:t>
            </a:r>
            <a:br>
              <a:rPr lang="en-CA" dirty="0"/>
            </a:br>
            <a:endParaRPr lang="en-CA" dirty="0"/>
          </a:p>
          <a:p>
            <a:endParaRPr lang="en-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8E977-D92B-EF90-4089-0CB03582F38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437340C-6633-C387-C1A4-81741881CE7C}"/>
              </a:ext>
            </a:extLst>
          </p:cNvPr>
          <p:cNvSpPr>
            <a:spLocks noGrp="1"/>
          </p:cNvSpPr>
          <p:nvPr>
            <p:ph type="title"/>
          </p:nvPr>
        </p:nvSpPr>
        <p:spPr>
          <a:xfrm>
            <a:off x="808924" y="1492401"/>
            <a:ext cx="7379939" cy="4431983"/>
          </a:xfrm>
          <a:prstGeom prst="rect">
            <a:avLst/>
          </a:prstGeom>
        </p:spPr>
        <p:txBody>
          <a:bodyPr vert="horz" wrap="square" lIns="68580" tIns="34290" rIns="68580" bIns="34290" rtlCol="0" anchor="ctr" anchorCtr="0">
            <a:spAutoFit/>
          </a:bodyPr>
          <a:lstStyle/>
          <a:p>
            <a:pPr>
              <a:lnSpc>
                <a:spcPct val="100000"/>
              </a:lnSpc>
            </a:pPr>
            <a:r>
              <a:rPr lang="en-US" sz="1350" b="0" dirty="0">
                <a:latin typeface="Arial"/>
                <a:cs typeface="Arial"/>
              </a:rPr>
              <a:t>In Ontario, and many other provinces in Canada, private insurers are not allowed to decline auto insurance to any consumer, except in circumstances where the insurer has obtained prior approval from the regulator to do so (</a:t>
            </a:r>
            <a:r>
              <a:rPr lang="en-US" sz="1350" b="0" dirty="0" err="1">
                <a:latin typeface="Arial"/>
                <a:cs typeface="Arial"/>
              </a:rPr>
              <a:t>ie</a:t>
            </a:r>
            <a:r>
              <a:rPr lang="en-US" sz="1350" b="0" dirty="0">
                <a:latin typeface="Arial"/>
                <a:cs typeface="Arial"/>
              </a:rPr>
              <a:t>. FSRA in Ontario).  This is based on the Take All Comers Rule under the Insurance Act that introduced to ensure that mandatory auto insurance remains broadly available to all consumers.</a:t>
            </a:r>
            <a:br>
              <a:rPr lang="en-US" sz="1350" b="0" dirty="0">
                <a:latin typeface="Arial"/>
                <a:cs typeface="Arial"/>
              </a:rPr>
            </a:br>
            <a:br>
              <a:rPr lang="en-US" sz="1350" b="0" dirty="0">
                <a:latin typeface="Arial"/>
                <a:cs typeface="Arial"/>
              </a:rPr>
            </a:br>
            <a:r>
              <a:rPr lang="en-US" sz="1350" b="0" dirty="0">
                <a:latin typeface="Arial"/>
                <a:cs typeface="Arial"/>
              </a:rPr>
              <a:t>An underwriting decline rule is the right (of an insurer) to decline an insurance policy or a certain coverage based on criteria approved by FSRA.  An underwriting decline rule could be considered an approved </a:t>
            </a:r>
            <a:r>
              <a:rPr lang="en-US" sz="1350" b="0" i="1" dirty="0">
                <a:latin typeface="Arial"/>
                <a:cs typeface="Arial"/>
              </a:rPr>
              <a:t>exception</a:t>
            </a:r>
            <a:r>
              <a:rPr lang="en-US" sz="1350" b="0" dirty="0">
                <a:latin typeface="Arial"/>
                <a:cs typeface="Arial"/>
              </a:rPr>
              <a:t> to the broad rule of Take All Comers.</a:t>
            </a:r>
            <a:br>
              <a:rPr lang="en-US" sz="1350" b="0" dirty="0">
                <a:latin typeface="Arial"/>
                <a:cs typeface="Arial"/>
              </a:rPr>
            </a:br>
            <a:br>
              <a:rPr lang="en-US" sz="1350" b="0" dirty="0">
                <a:latin typeface="Arial"/>
                <a:cs typeface="Arial"/>
              </a:rPr>
            </a:br>
            <a:r>
              <a:rPr lang="en-US" sz="1350" b="0" dirty="0">
                <a:latin typeface="Arial"/>
                <a:cs typeface="Arial"/>
              </a:rPr>
              <a:t>Examples of common underwriting decline rules in personal auto insurance:</a:t>
            </a:r>
            <a:br>
              <a:rPr lang="en-US" sz="1350" b="0" dirty="0">
                <a:latin typeface="Arial"/>
                <a:cs typeface="Arial"/>
              </a:rPr>
            </a:br>
            <a:br>
              <a:rPr lang="en-US" sz="1350" b="0" dirty="0">
                <a:latin typeface="Arial"/>
                <a:cs typeface="Arial"/>
              </a:rPr>
            </a:br>
            <a:r>
              <a:rPr lang="en-US" sz="1350" b="0" dirty="0">
                <a:latin typeface="Arial"/>
                <a:cs typeface="Arial"/>
              </a:rPr>
              <a:t>- use of the personal vehicle for business purposes (consumer needs to buy commercial insurance)</a:t>
            </a:r>
            <a:br>
              <a:rPr lang="en-US" sz="1350" b="0" dirty="0">
                <a:latin typeface="Arial"/>
                <a:cs typeface="Arial"/>
              </a:rPr>
            </a:br>
            <a:r>
              <a:rPr lang="en-US" sz="1350" b="0" dirty="0">
                <a:latin typeface="Arial"/>
                <a:cs typeface="Arial"/>
              </a:rPr>
              <a:t>- part-time use of vehicle for package delivery</a:t>
            </a:r>
            <a:br>
              <a:rPr lang="en-US" sz="1350" b="0" dirty="0">
                <a:latin typeface="Arial"/>
                <a:cs typeface="Arial"/>
              </a:rPr>
            </a:br>
            <a:r>
              <a:rPr lang="en-US" sz="1350" b="0" dirty="0">
                <a:latin typeface="Arial"/>
                <a:cs typeface="Arial"/>
              </a:rPr>
              <a:t>- deny insurance on any rebuilt vehicles</a:t>
            </a:r>
            <a:br>
              <a:rPr lang="en-US" sz="1350" b="0" dirty="0">
                <a:latin typeface="Arial"/>
                <a:cs typeface="Arial"/>
              </a:rPr>
            </a:br>
            <a:r>
              <a:rPr lang="en-US" sz="1350" b="0" dirty="0">
                <a:latin typeface="Arial"/>
                <a:cs typeface="Arial"/>
              </a:rPr>
              <a:t>- a pattern of at-fault accidents and tickets over a 3-year period</a:t>
            </a:r>
            <a:br>
              <a:rPr lang="en-US" sz="1350" b="0" dirty="0">
                <a:latin typeface="Arial"/>
                <a:cs typeface="Arial"/>
              </a:rPr>
            </a:br>
            <a:r>
              <a:rPr lang="en-US" sz="1350" b="0" dirty="0">
                <a:latin typeface="Arial"/>
                <a:cs typeface="Arial"/>
              </a:rPr>
              <a:t>- a combination of at-fault accidents or tickets over a relatively short period, AND, a pattern of cancellations for missed payments</a:t>
            </a:r>
            <a:br>
              <a:rPr lang="en-US" sz="1350" b="0" dirty="0">
                <a:latin typeface="Arial"/>
                <a:cs typeface="Arial"/>
              </a:rPr>
            </a:br>
            <a:r>
              <a:rPr lang="en-US" sz="1350" b="0" dirty="0">
                <a:latin typeface="Arial"/>
                <a:cs typeface="Arial"/>
              </a:rPr>
              <a:t>- a previous fraud conviction</a:t>
            </a:r>
            <a:br>
              <a:rPr lang="en-US" sz="1350" b="0" dirty="0">
                <a:latin typeface="Arial"/>
                <a:cs typeface="Arial"/>
              </a:rPr>
            </a:br>
            <a:endParaRPr lang="en-CA" sz="1350" b="0" i="1" dirty="0">
              <a:solidFill>
                <a:schemeClr val="accent4"/>
              </a:solidFill>
            </a:endParaRPr>
          </a:p>
        </p:txBody>
      </p:sp>
      <p:sp>
        <p:nvSpPr>
          <p:cNvPr id="2" name="Title 14">
            <a:extLst>
              <a:ext uri="{FF2B5EF4-FFF2-40B4-BE49-F238E27FC236}">
                <a16:creationId xmlns:a16="http://schemas.microsoft.com/office/drawing/2014/main" id="{3982A0B3-9D50-C2D8-90DA-99B29E289125}"/>
              </a:ext>
            </a:extLst>
          </p:cNvPr>
          <p:cNvSpPr txBox="1">
            <a:spLocks/>
          </p:cNvSpPr>
          <p:nvPr/>
        </p:nvSpPr>
        <p:spPr>
          <a:xfrm>
            <a:off x="456098" y="1053520"/>
            <a:ext cx="6537704" cy="442403"/>
          </a:xfrm>
          <a:prstGeom prst="rect">
            <a:avLst/>
          </a:prstGeom>
        </p:spPr>
        <p:txBody>
          <a:bodyPr/>
          <a:lstStyle>
            <a:lvl1pPr algn="l" defTabSz="914384" rtl="0" eaLnBrk="1" latinLnBrk="0" hangingPunct="1">
              <a:lnSpc>
                <a:spcPct val="90000"/>
              </a:lnSpc>
              <a:spcBef>
                <a:spcPct val="0"/>
              </a:spcBef>
              <a:buNone/>
              <a:defRPr sz="2000" b="1" kern="1200">
                <a:solidFill>
                  <a:schemeClr val="tx2"/>
                </a:solidFill>
                <a:latin typeface="+mj-lt"/>
                <a:ea typeface="+mj-ea"/>
                <a:cs typeface="+mj-cs"/>
              </a:defRPr>
            </a:lvl1pPr>
          </a:lstStyle>
          <a:p>
            <a:r>
              <a:rPr lang="en-US" sz="1800" dirty="0"/>
              <a:t>What is an underwriting rule</a:t>
            </a:r>
            <a:endParaRPr lang="en-CA" sz="1800" dirty="0"/>
          </a:p>
        </p:txBody>
      </p:sp>
    </p:spTree>
    <p:extLst>
      <p:ext uri="{BB962C8B-B14F-4D97-AF65-F5344CB8AC3E}">
        <p14:creationId xmlns:p14="http://schemas.microsoft.com/office/powerpoint/2010/main" val="2786079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4E63D-AC6E-FF4B-9717-E2C4BC97482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A98DB7C-8AA2-CFA7-660C-7A0628744C87}"/>
              </a:ext>
            </a:extLst>
          </p:cNvPr>
          <p:cNvSpPr>
            <a:spLocks noGrp="1"/>
          </p:cNvSpPr>
          <p:nvPr>
            <p:ph type="title"/>
          </p:nvPr>
        </p:nvSpPr>
        <p:spPr>
          <a:xfrm>
            <a:off x="815994" y="1575078"/>
            <a:ext cx="7379939" cy="4224233"/>
          </a:xfrm>
          <a:prstGeom prst="rect">
            <a:avLst/>
          </a:prstGeom>
        </p:spPr>
        <p:txBody>
          <a:bodyPr vert="horz" wrap="square" lIns="68580" tIns="34290" rIns="68580" bIns="34290" rtlCol="0" anchor="ctr" anchorCtr="0">
            <a:spAutoFit/>
          </a:bodyPr>
          <a:lstStyle/>
          <a:p>
            <a:pPr>
              <a:lnSpc>
                <a:spcPct val="100000"/>
              </a:lnSpc>
            </a:pPr>
            <a:r>
              <a:rPr lang="en-US" sz="1350" b="0" dirty="0">
                <a:latin typeface="Arial"/>
                <a:cs typeface="Arial"/>
              </a:rPr>
              <a:t>Underwriting rules are not the same by insurer but there are many similarities between companies.  Many underwriting rules tend to stay in place for a long time.  However, FSRA still receives regular proposals from insurers to either adjust existing rules or introduce new ones.</a:t>
            </a:r>
            <a:br>
              <a:rPr lang="en-US" sz="1350" b="0" dirty="0">
                <a:latin typeface="Arial"/>
                <a:cs typeface="Arial"/>
              </a:rPr>
            </a:br>
            <a:br>
              <a:rPr lang="en-US" sz="1350" b="0" dirty="0">
                <a:latin typeface="Arial"/>
                <a:cs typeface="Arial"/>
              </a:rPr>
            </a:br>
            <a:r>
              <a:rPr lang="en-US" sz="1350" b="0" dirty="0">
                <a:latin typeface="Arial"/>
                <a:cs typeface="Arial"/>
              </a:rPr>
              <a:t>If an insurer has an approved underwriting rule, it does not necessarily mean that that it will be permitted in perpetuity.  In addition, if an insurer proposes an underwriting rule that already exists with another insurer, it does not necessarily mean that their proposal will be approved, but it is a consideration in the decision-making process.</a:t>
            </a:r>
            <a:br>
              <a:rPr lang="en-US" sz="1350" b="0" dirty="0">
                <a:latin typeface="Arial"/>
                <a:cs typeface="Arial"/>
              </a:rPr>
            </a:br>
            <a:br>
              <a:rPr lang="en-US" sz="1350" b="0" dirty="0">
                <a:latin typeface="Arial"/>
                <a:cs typeface="Arial"/>
              </a:rPr>
            </a:br>
            <a:r>
              <a:rPr lang="en-US" sz="1350" b="0" dirty="0">
                <a:latin typeface="Arial"/>
                <a:cs typeface="Arial"/>
              </a:rPr>
              <a:t>Underwriting rules also exist to establish eligibility criteria for optional coverages or coverage limits.  These rules allow an insurer to decline to offer optional coverages or certain coverage limits to consumers that do not meet the approved criteria.</a:t>
            </a:r>
            <a:br>
              <a:rPr lang="en-US" sz="1350" b="0" dirty="0">
                <a:latin typeface="Arial"/>
                <a:cs typeface="Arial"/>
              </a:rPr>
            </a:br>
            <a:br>
              <a:rPr lang="en-US" sz="1350" b="0" dirty="0">
                <a:latin typeface="Arial"/>
                <a:cs typeface="Arial"/>
              </a:rPr>
            </a:br>
            <a:r>
              <a:rPr lang="en-US" sz="1350" b="0" dirty="0">
                <a:latin typeface="Arial"/>
                <a:cs typeface="Arial"/>
              </a:rPr>
              <a:t>Evolving market dynamics and/or public policy objectives may cause a regulator to make changes to regulatory rules and guidance with respect to various industry practices including underwriting rules.  This means that underwriting practices (or rules) in place in the past, may or may not be allowed in the future.</a:t>
            </a:r>
            <a:br>
              <a:rPr lang="en-US" sz="1350" b="0" dirty="0">
                <a:latin typeface="Arial"/>
                <a:cs typeface="Arial"/>
              </a:rPr>
            </a:br>
            <a:br>
              <a:rPr lang="en-US" sz="1350" b="0" dirty="0">
                <a:latin typeface="Arial"/>
                <a:cs typeface="Arial"/>
              </a:rPr>
            </a:br>
            <a:r>
              <a:rPr lang="en-US" sz="1350" b="0" dirty="0">
                <a:latin typeface="Arial"/>
                <a:cs typeface="Arial"/>
              </a:rPr>
              <a:t>An example of this would be FSRA’s newly introduced principles and fair consumer outcomes that establish a higher standard for consumer fairness across the industry.</a:t>
            </a:r>
            <a:endParaRPr lang="en-CA" sz="1350" b="0" i="1" dirty="0">
              <a:solidFill>
                <a:schemeClr val="accent4"/>
              </a:solidFill>
            </a:endParaRPr>
          </a:p>
        </p:txBody>
      </p:sp>
      <p:sp>
        <p:nvSpPr>
          <p:cNvPr id="2" name="Title 14">
            <a:extLst>
              <a:ext uri="{FF2B5EF4-FFF2-40B4-BE49-F238E27FC236}">
                <a16:creationId xmlns:a16="http://schemas.microsoft.com/office/drawing/2014/main" id="{942E283E-CBA6-A5BB-383C-8900C53755B8}"/>
              </a:ext>
            </a:extLst>
          </p:cNvPr>
          <p:cNvSpPr txBox="1">
            <a:spLocks/>
          </p:cNvSpPr>
          <p:nvPr/>
        </p:nvSpPr>
        <p:spPr>
          <a:xfrm>
            <a:off x="456098" y="975747"/>
            <a:ext cx="6537704" cy="442403"/>
          </a:xfrm>
          <a:prstGeom prst="rect">
            <a:avLst/>
          </a:prstGeom>
        </p:spPr>
        <p:txBody>
          <a:bodyPr/>
          <a:lstStyle>
            <a:lvl1pPr algn="l" defTabSz="914384" rtl="0" eaLnBrk="1" latinLnBrk="0" hangingPunct="1">
              <a:lnSpc>
                <a:spcPct val="90000"/>
              </a:lnSpc>
              <a:spcBef>
                <a:spcPct val="0"/>
              </a:spcBef>
              <a:buNone/>
              <a:defRPr sz="2000" b="1" kern="1200">
                <a:solidFill>
                  <a:schemeClr val="tx2"/>
                </a:solidFill>
                <a:latin typeface="+mj-lt"/>
                <a:ea typeface="+mj-ea"/>
                <a:cs typeface="+mj-cs"/>
              </a:defRPr>
            </a:lvl1pPr>
          </a:lstStyle>
          <a:p>
            <a:r>
              <a:rPr lang="en-US" sz="1500" dirty="0"/>
              <a:t>Underwriting rules are approved based on regulatory rules and guidance active at the time</a:t>
            </a:r>
            <a:endParaRPr lang="en-CA" sz="1500" dirty="0"/>
          </a:p>
        </p:txBody>
      </p:sp>
    </p:spTree>
    <p:extLst>
      <p:ext uri="{BB962C8B-B14F-4D97-AF65-F5344CB8AC3E}">
        <p14:creationId xmlns:p14="http://schemas.microsoft.com/office/powerpoint/2010/main" val="1167376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3D7F7-7D2F-0763-253F-1CDCAF41813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CC1FAF5-8E92-328C-2ED9-58AD2BC9557B}"/>
              </a:ext>
            </a:extLst>
          </p:cNvPr>
          <p:cNvSpPr>
            <a:spLocks noGrp="1"/>
          </p:cNvSpPr>
          <p:nvPr>
            <p:ph type="title"/>
          </p:nvPr>
        </p:nvSpPr>
        <p:spPr>
          <a:xfrm>
            <a:off x="2043259" y="2575186"/>
            <a:ext cx="6484967" cy="484748"/>
          </a:xfrm>
          <a:prstGeom prst="rect">
            <a:avLst/>
          </a:prstGeom>
        </p:spPr>
        <p:txBody>
          <a:bodyPr vert="horz" wrap="square" lIns="68580" tIns="34290" rIns="68580" bIns="34290" rtlCol="0" anchor="ctr" anchorCtr="0">
            <a:spAutoFit/>
          </a:bodyPr>
          <a:lstStyle/>
          <a:p>
            <a:pPr>
              <a:lnSpc>
                <a:spcPct val="100000"/>
              </a:lnSpc>
            </a:pPr>
            <a:r>
              <a:rPr lang="en-US" sz="1350" b="0" dirty="0">
                <a:latin typeface="Arial"/>
                <a:cs typeface="Arial"/>
              </a:rPr>
              <a:t>Underwriting decline rules – Right to decline to offer an auto insurance </a:t>
            </a:r>
            <a:r>
              <a:rPr lang="en-US" sz="1350" b="0" i="1" dirty="0">
                <a:latin typeface="Arial"/>
                <a:cs typeface="Arial"/>
              </a:rPr>
              <a:t>policy</a:t>
            </a:r>
            <a:r>
              <a:rPr lang="en-US" sz="1350" b="0" dirty="0">
                <a:latin typeface="Arial"/>
                <a:cs typeface="Arial"/>
              </a:rPr>
              <a:t> to a consumer</a:t>
            </a:r>
            <a:endParaRPr lang="en-CA" sz="1350" b="0" i="1" dirty="0">
              <a:solidFill>
                <a:schemeClr val="accent4"/>
              </a:solidFill>
            </a:endParaRPr>
          </a:p>
        </p:txBody>
      </p:sp>
      <p:sp>
        <p:nvSpPr>
          <p:cNvPr id="2" name="Title 14">
            <a:extLst>
              <a:ext uri="{FF2B5EF4-FFF2-40B4-BE49-F238E27FC236}">
                <a16:creationId xmlns:a16="http://schemas.microsoft.com/office/drawing/2014/main" id="{C9F81FED-0B01-CF47-5FD6-1A25321C0789}"/>
              </a:ext>
            </a:extLst>
          </p:cNvPr>
          <p:cNvSpPr txBox="1">
            <a:spLocks/>
          </p:cNvSpPr>
          <p:nvPr/>
        </p:nvSpPr>
        <p:spPr>
          <a:xfrm>
            <a:off x="456098" y="1004028"/>
            <a:ext cx="6537704" cy="442403"/>
          </a:xfrm>
          <a:prstGeom prst="rect">
            <a:avLst/>
          </a:prstGeom>
        </p:spPr>
        <p:txBody>
          <a:bodyPr/>
          <a:lstStyle>
            <a:lvl1pPr algn="l" defTabSz="914384" rtl="0" eaLnBrk="1" latinLnBrk="0" hangingPunct="1">
              <a:lnSpc>
                <a:spcPct val="90000"/>
              </a:lnSpc>
              <a:spcBef>
                <a:spcPct val="0"/>
              </a:spcBef>
              <a:buNone/>
              <a:defRPr sz="2000" b="1" kern="1200">
                <a:solidFill>
                  <a:schemeClr val="tx2"/>
                </a:solidFill>
                <a:latin typeface="+mj-lt"/>
                <a:ea typeface="+mj-ea"/>
                <a:cs typeface="+mj-cs"/>
              </a:defRPr>
            </a:lvl1pPr>
          </a:lstStyle>
          <a:p>
            <a:r>
              <a:rPr lang="en-US" sz="1800" dirty="0"/>
              <a:t>What’s in scope for this project – have a chat bot that returns compliance or not</a:t>
            </a:r>
            <a:endParaRPr lang="en-CA" sz="1800" dirty="0"/>
          </a:p>
        </p:txBody>
      </p:sp>
      <p:sp>
        <p:nvSpPr>
          <p:cNvPr id="3" name="Title 4">
            <a:extLst>
              <a:ext uri="{FF2B5EF4-FFF2-40B4-BE49-F238E27FC236}">
                <a16:creationId xmlns:a16="http://schemas.microsoft.com/office/drawing/2014/main" id="{48CDB8BB-7A4D-BB74-69E1-729D059FB8B4}"/>
              </a:ext>
            </a:extLst>
          </p:cNvPr>
          <p:cNvSpPr txBox="1">
            <a:spLocks/>
          </p:cNvSpPr>
          <p:nvPr/>
        </p:nvSpPr>
        <p:spPr>
          <a:xfrm>
            <a:off x="2043259" y="3624925"/>
            <a:ext cx="6484967" cy="692497"/>
          </a:xfrm>
          <a:prstGeom prst="rect">
            <a:avLst/>
          </a:prstGeom>
        </p:spPr>
        <p:txBody>
          <a:bodyPr wrap="square" lIns="68580" tIns="34290" rIns="68580" bIns="34290" anchor="ctr" anchorCtr="0">
            <a:spAutoFit/>
          </a:bodyPr>
          <a:lstStyle>
            <a:lvl1pPr algn="l" defTabSz="914384" rtl="0" eaLnBrk="1" latinLnBrk="0" hangingPunct="1">
              <a:lnSpc>
                <a:spcPct val="90000"/>
              </a:lnSpc>
              <a:spcBef>
                <a:spcPct val="0"/>
              </a:spcBef>
              <a:buNone/>
              <a:defRPr sz="2000" b="1" kern="1200">
                <a:solidFill>
                  <a:schemeClr val="tx2"/>
                </a:solidFill>
                <a:latin typeface="+mj-lt"/>
                <a:ea typeface="+mj-ea"/>
                <a:cs typeface="+mj-cs"/>
              </a:defRPr>
            </a:lvl1pPr>
          </a:lstStyle>
          <a:p>
            <a:pPr>
              <a:lnSpc>
                <a:spcPct val="100000"/>
              </a:lnSpc>
            </a:pPr>
            <a:r>
              <a:rPr lang="en-US" sz="1350" b="0" dirty="0">
                <a:latin typeface="Arial"/>
                <a:cs typeface="Arial"/>
              </a:rPr>
              <a:t>Underwriting eligibility rules – criteria to be eligible for </a:t>
            </a:r>
            <a:r>
              <a:rPr lang="en-US" sz="1350" b="0" i="1" dirty="0">
                <a:latin typeface="Arial"/>
                <a:cs typeface="Arial"/>
              </a:rPr>
              <a:t>certain optional coverages</a:t>
            </a:r>
            <a:r>
              <a:rPr lang="en-US" sz="1350" b="0" dirty="0">
                <a:latin typeface="Arial"/>
                <a:cs typeface="Arial"/>
              </a:rPr>
              <a:t> or coverage limits; if the consumer does not meet the eligibility criteria, the insurer has the right to decline </a:t>
            </a:r>
            <a:endParaRPr lang="en-CA" sz="1350" b="0" i="1" dirty="0">
              <a:solidFill>
                <a:schemeClr val="accent4"/>
              </a:solidFill>
            </a:endParaRPr>
          </a:p>
        </p:txBody>
      </p:sp>
      <p:pic>
        <p:nvPicPr>
          <p:cNvPr id="1026" name="Picture 2" descr="Accept ">
            <a:extLst>
              <a:ext uri="{FF2B5EF4-FFF2-40B4-BE49-F238E27FC236}">
                <a16:creationId xmlns:a16="http://schemas.microsoft.com/office/drawing/2014/main" id="{B8253383-0C3E-4642-44F9-6A117ABF6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567" y="2360360"/>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ross ">
            <a:extLst>
              <a:ext uri="{FF2B5EF4-FFF2-40B4-BE49-F238E27FC236}">
                <a16:creationId xmlns:a16="http://schemas.microsoft.com/office/drawing/2014/main" id="{04EA7ADF-3349-011A-F173-D6EBFA30D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567" y="3525941"/>
            <a:ext cx="9144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74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B5B0D-55B1-EC04-E974-8E271F903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352B66-9CBF-CB5E-F3D1-FA19E4747FB8}"/>
              </a:ext>
            </a:extLst>
          </p:cNvPr>
          <p:cNvSpPr>
            <a:spLocks noGrp="1"/>
          </p:cNvSpPr>
          <p:nvPr>
            <p:ph type="title"/>
          </p:nvPr>
        </p:nvSpPr>
        <p:spPr/>
        <p:txBody>
          <a:bodyPr>
            <a:normAutofit/>
          </a:bodyPr>
          <a:lstStyle/>
          <a:p>
            <a:r>
              <a:rPr lang="en-US" dirty="0"/>
              <a:t>Automating Emails with Agentic AI</a:t>
            </a:r>
            <a:endParaRPr dirty="0"/>
          </a:p>
        </p:txBody>
      </p:sp>
      <p:sp>
        <p:nvSpPr>
          <p:cNvPr id="3" name="Content Placeholder 2">
            <a:extLst>
              <a:ext uri="{FF2B5EF4-FFF2-40B4-BE49-F238E27FC236}">
                <a16:creationId xmlns:a16="http://schemas.microsoft.com/office/drawing/2014/main" id="{3FBE175B-2D9B-AE7B-D088-DF0DE553007E}"/>
              </a:ext>
            </a:extLst>
          </p:cNvPr>
          <p:cNvSpPr>
            <a:spLocks noGrp="1"/>
          </p:cNvSpPr>
          <p:nvPr>
            <p:ph idx="1"/>
          </p:nvPr>
        </p:nvSpPr>
        <p:spPr/>
        <p:txBody>
          <a:bodyPr/>
          <a:lstStyle/>
          <a:p>
            <a:r>
              <a:rPr lang="en-US" dirty="0"/>
              <a:t>Automatically DRAFT EMAILS USING ZAPIER</a:t>
            </a:r>
          </a:p>
          <a:p>
            <a:pPr marL="0" indent="0">
              <a:buNone/>
            </a:pPr>
            <a:endParaRPr lang="en-US" dirty="0"/>
          </a:p>
          <a:p>
            <a:pPr marL="0" indent="0">
              <a:buNone/>
            </a:pPr>
            <a:endParaRPr lang="en-US" dirty="0"/>
          </a:p>
          <a:p>
            <a:pPr marL="0" indent="0">
              <a:buNone/>
            </a:pPr>
            <a:r>
              <a:rPr lang="en-US" dirty="0"/>
              <a:t>Create a case where a company needs to speed up the email drafting </a:t>
            </a:r>
            <a:endParaRPr dirty="0"/>
          </a:p>
        </p:txBody>
      </p:sp>
    </p:spTree>
    <p:extLst>
      <p:ext uri="{BB962C8B-B14F-4D97-AF65-F5344CB8AC3E}">
        <p14:creationId xmlns:p14="http://schemas.microsoft.com/office/powerpoint/2010/main" val="135573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B1C38-899C-8EC7-7F8F-7A8A1024D578}"/>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3410541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EBB73-55E4-15A9-4BF5-05CA89C443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663390-3263-3393-7FF8-9DA303BD0515}"/>
              </a:ext>
            </a:extLst>
          </p:cNvPr>
          <p:cNvSpPr>
            <a:spLocks noGrp="1"/>
          </p:cNvSpPr>
          <p:nvPr>
            <p:ph type="title"/>
          </p:nvPr>
        </p:nvSpPr>
        <p:spPr/>
        <p:txBody>
          <a:bodyPr>
            <a:normAutofit fontScale="90000"/>
          </a:bodyPr>
          <a:lstStyle/>
          <a:p>
            <a:r>
              <a:rPr lang="en-US" dirty="0"/>
              <a:t>End to End Data Science Flow for banking using ChatGPT and synthetic data </a:t>
            </a:r>
            <a:endParaRPr dirty="0"/>
          </a:p>
        </p:txBody>
      </p:sp>
      <p:sp>
        <p:nvSpPr>
          <p:cNvPr id="3" name="Content Placeholder 2">
            <a:extLst>
              <a:ext uri="{FF2B5EF4-FFF2-40B4-BE49-F238E27FC236}">
                <a16:creationId xmlns:a16="http://schemas.microsoft.com/office/drawing/2014/main" id="{430E45CA-FF71-BBA1-BB09-B0A06A532AC9}"/>
              </a:ext>
            </a:extLst>
          </p:cNvPr>
          <p:cNvSpPr>
            <a:spLocks noGrp="1"/>
          </p:cNvSpPr>
          <p:nvPr>
            <p:ph idx="1"/>
          </p:nvPr>
        </p:nvSpPr>
        <p:spPr/>
        <p:txBody>
          <a:bodyPr/>
          <a:lstStyle/>
          <a:p>
            <a:r>
              <a:rPr lang="en-US" dirty="0"/>
              <a:t>Hack the case , see next slide</a:t>
            </a:r>
            <a:endParaRPr dirty="0"/>
          </a:p>
        </p:txBody>
      </p:sp>
    </p:spTree>
    <p:extLst>
      <p:ext uri="{BB962C8B-B14F-4D97-AF65-F5344CB8AC3E}">
        <p14:creationId xmlns:p14="http://schemas.microsoft.com/office/powerpoint/2010/main" val="1116768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247A-08ED-2B77-1B57-D8A19317F433}"/>
              </a:ext>
            </a:extLst>
          </p:cNvPr>
          <p:cNvSpPr>
            <a:spLocks noGrp="1"/>
          </p:cNvSpPr>
          <p:nvPr>
            <p:ph type="title"/>
          </p:nvPr>
        </p:nvSpPr>
        <p:spPr/>
        <p:txBody>
          <a:bodyPr/>
          <a:lstStyle/>
          <a:p>
            <a:r>
              <a:rPr lang="en-US" dirty="0">
                <a:latin typeface="BentonSans Book" panose="02000404020000020004" pitchFamily="50" charset="0"/>
              </a:rPr>
              <a:t>Hack the Case Brief Release </a:t>
            </a:r>
          </a:p>
        </p:txBody>
      </p:sp>
      <p:sp>
        <p:nvSpPr>
          <p:cNvPr id="4" name="Rectangle 1">
            <a:extLst>
              <a:ext uri="{FF2B5EF4-FFF2-40B4-BE49-F238E27FC236}">
                <a16:creationId xmlns:a16="http://schemas.microsoft.com/office/drawing/2014/main" id="{9388C7F7-427B-4EBD-E276-8E21F8A1994E}"/>
              </a:ext>
            </a:extLst>
          </p:cNvPr>
          <p:cNvSpPr>
            <a:spLocks noGrp="1" noChangeArrowheads="1"/>
          </p:cNvSpPr>
          <p:nvPr>
            <p:ph idx="1"/>
          </p:nvPr>
        </p:nvSpPr>
        <p:spPr bwMode="auto">
          <a:xfrm>
            <a:off x="742950" y="2047082"/>
            <a:ext cx="7886700" cy="326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t" anchorCtr="0" compatLnSpc="1">
            <a:prstTxWarp prst="textNoShape">
              <a:avLst/>
            </a:prstTxWarp>
            <a:noAutofit/>
          </a:bodyPr>
          <a:lstStyle/>
          <a:p>
            <a:pPr marL="0" indent="0" defTabSz="685800" eaLnBrk="0" fontAlgn="base" hangingPunct="0">
              <a:spcBef>
                <a:spcPct val="0"/>
              </a:spcBef>
              <a:spcAft>
                <a:spcPct val="0"/>
              </a:spcAft>
              <a:buNone/>
            </a:pPr>
            <a:r>
              <a:rPr kumimoji="0" lang="en-CA" altLang="en-US" i="0" u="none" strike="noStrike" cap="none" normalizeH="0" baseline="0" dirty="0">
                <a:ln>
                  <a:noFill/>
                </a:ln>
                <a:solidFill>
                  <a:schemeClr val="tx1"/>
                </a:solidFill>
                <a:effectLst/>
                <a:latin typeface="BentonSans Book" panose="02000404020000020004" pitchFamily="50" charset="0"/>
                <a:ea typeface="Aptos" panose="020B0004020202020204" pitchFamily="34" charset="0"/>
                <a:cs typeface="Aptos" panose="020B0004020202020204" pitchFamily="34" charset="0"/>
              </a:rPr>
              <a:t>Briefing Summary</a:t>
            </a:r>
          </a:p>
          <a:p>
            <a:pPr marL="0" indent="0" defTabSz="685800" eaLnBrk="0" fontAlgn="base" hangingPunct="0">
              <a:spcBef>
                <a:spcPct val="0"/>
              </a:spcBef>
              <a:spcAft>
                <a:spcPct val="0"/>
              </a:spcAft>
              <a:buNone/>
            </a:pPr>
            <a:endParaRPr lang="en-CA" altLang="en-US" sz="1500" dirty="0">
              <a:latin typeface="BentonSans Book" panose="02000404020000020004" pitchFamily="50" charset="0"/>
              <a:ea typeface="Aptos" panose="020B0004020202020204" pitchFamily="34" charset="0"/>
              <a:cs typeface="Aptos" panose="020B0004020202020204" pitchFamily="34" charset="0"/>
            </a:endParaRPr>
          </a:p>
          <a:p>
            <a:pPr marL="0" indent="0" defTabSz="685800" eaLnBrk="0" fontAlgn="base" hangingPunct="0">
              <a:spcBef>
                <a:spcPct val="0"/>
              </a:spcBef>
              <a:spcAft>
                <a:spcPct val="0"/>
              </a:spcAft>
              <a:buNone/>
            </a:pPr>
            <a:r>
              <a:rPr lang="en-CA" altLang="en-US" sz="1500" dirty="0">
                <a:latin typeface="BentonSans Book" panose="02000404020000020004" pitchFamily="50" charset="0"/>
                <a:ea typeface="Aptos" panose="020B0004020202020204" pitchFamily="34" charset="0"/>
                <a:cs typeface="Aptos" panose="020B0004020202020204" pitchFamily="34" charset="0"/>
              </a:rPr>
              <a:t>Canadians are loyal to their financial institutions (FI).  Most Canadians still primarily bank with their initial FI and driving customer primacy is a main goal of all Canadian banks.  Scotia needs to predict high customer relationship value for our younger customers that are starting their banking relationships.  The bank is capable of predicting this in the near-term (12mth) with our </a:t>
            </a:r>
            <a:r>
              <a:rPr lang="en-CA" altLang="en-US" sz="1500" i="1" dirty="0">
                <a:latin typeface="BentonSans Book" panose="02000404020000020004" pitchFamily="50" charset="0"/>
                <a:ea typeface="Aptos" panose="020B0004020202020204" pitchFamily="34" charset="0"/>
                <a:cs typeface="Aptos" panose="020B0004020202020204" pitchFamily="34" charset="0"/>
              </a:rPr>
              <a:t>mature customer base </a:t>
            </a:r>
            <a:r>
              <a:rPr lang="en-CA" altLang="en-US" sz="1500" dirty="0">
                <a:latin typeface="BentonSans Book" panose="02000404020000020004" pitchFamily="50" charset="0"/>
                <a:ea typeface="Aptos" panose="020B0004020202020204" pitchFamily="34" charset="0"/>
                <a:cs typeface="Aptos" panose="020B0004020202020204" pitchFamily="34" charset="0"/>
              </a:rPr>
              <a:t>but we would like to </a:t>
            </a:r>
            <a:r>
              <a:rPr lang="en-CA" altLang="en-US" sz="1500" b="1" i="1" dirty="0">
                <a:latin typeface="BentonSans Book" panose="02000404020000020004" pitchFamily="50" charset="0"/>
                <a:ea typeface="Aptos" panose="020B0004020202020204" pitchFamily="34" charset="0"/>
                <a:cs typeface="Aptos" panose="020B0004020202020204" pitchFamily="34" charset="0"/>
              </a:rPr>
              <a:t>predict</a:t>
            </a:r>
            <a:r>
              <a:rPr lang="en-CA" altLang="en-US" sz="1500" dirty="0">
                <a:latin typeface="BentonSans Book" panose="02000404020000020004" pitchFamily="50" charset="0"/>
                <a:ea typeface="Aptos" panose="020B0004020202020204" pitchFamily="34" charset="0"/>
                <a:cs typeface="Aptos" panose="020B0004020202020204" pitchFamily="34" charset="0"/>
              </a:rPr>
              <a:t> which of our younger customers will move into a higher relationship value at later stages in their life and </a:t>
            </a:r>
            <a:r>
              <a:rPr lang="en-CA" altLang="en-US" sz="1500" b="1" i="1" dirty="0">
                <a:latin typeface="BentonSans Book" panose="02000404020000020004" pitchFamily="50" charset="0"/>
                <a:ea typeface="Aptos" panose="020B0004020202020204" pitchFamily="34" charset="0"/>
                <a:cs typeface="Aptos" panose="020B0004020202020204" pitchFamily="34" charset="0"/>
              </a:rPr>
              <a:t>prescribe a future innovative treatment strategy/product mix </a:t>
            </a:r>
            <a:r>
              <a:rPr lang="en-CA" altLang="en-US" sz="1500" dirty="0">
                <a:latin typeface="BentonSans Book" panose="02000404020000020004" pitchFamily="50" charset="0"/>
                <a:ea typeface="Aptos" panose="020B0004020202020204" pitchFamily="34" charset="0"/>
                <a:cs typeface="Aptos" panose="020B0004020202020204" pitchFamily="34" charset="0"/>
              </a:rPr>
              <a:t>to move these clients to this more valuable relationship.</a:t>
            </a:r>
          </a:p>
          <a:p>
            <a:pPr marL="0" indent="0" defTabSz="685800" eaLnBrk="0" fontAlgn="base" hangingPunct="0">
              <a:spcBef>
                <a:spcPct val="0"/>
              </a:spcBef>
              <a:spcAft>
                <a:spcPct val="0"/>
              </a:spcAft>
              <a:buNone/>
            </a:pPr>
            <a:endParaRPr lang="en-CA" altLang="en-US" sz="1500" dirty="0">
              <a:latin typeface="Arial" panose="020B0604020202020204" pitchFamily="34" charset="0"/>
            </a:endParaRPr>
          </a:p>
          <a:p>
            <a:pPr marL="0" indent="0" defTabSz="685800" eaLnBrk="0" fontAlgn="base" hangingPunct="0">
              <a:spcBef>
                <a:spcPct val="0"/>
              </a:spcBef>
              <a:spcAft>
                <a:spcPct val="0"/>
              </a:spcAft>
              <a:buNone/>
            </a:pPr>
            <a:r>
              <a:rPr lang="en-CA" altLang="en-US" sz="1500" b="1" dirty="0">
                <a:latin typeface="Arial" panose="020B0604020202020204" pitchFamily="34" charset="0"/>
              </a:rPr>
              <a:t>David Cruikshank</a:t>
            </a:r>
          </a:p>
          <a:p>
            <a:pPr marL="0" indent="0" defTabSz="685800" eaLnBrk="0" fontAlgn="base" hangingPunct="0">
              <a:spcBef>
                <a:spcPct val="0"/>
              </a:spcBef>
              <a:spcAft>
                <a:spcPct val="0"/>
              </a:spcAft>
              <a:buNone/>
            </a:pPr>
            <a:r>
              <a:rPr lang="en-CA" altLang="en-US" sz="1500" dirty="0">
                <a:latin typeface="Arial" panose="020B0604020202020204" pitchFamily="34" charset="0"/>
              </a:rPr>
              <a:t>Director Technology Risk and Data Solutions</a:t>
            </a:r>
          </a:p>
          <a:p>
            <a:pPr marL="0" indent="0" defTabSz="685800" eaLnBrk="0" fontAlgn="base" hangingPunct="0">
              <a:spcBef>
                <a:spcPct val="0"/>
              </a:spcBef>
              <a:spcAft>
                <a:spcPct val="0"/>
              </a:spcAft>
              <a:buNone/>
            </a:pPr>
            <a:r>
              <a:rPr lang="en-CA" altLang="en-US" sz="1500" dirty="0">
                <a:latin typeface="Arial" panose="020B0604020202020204" pitchFamily="34" charset="0"/>
              </a:rPr>
              <a:t>Scotiabank</a:t>
            </a:r>
          </a:p>
          <a:p>
            <a:pPr marL="0" indent="0" defTabSz="685800" eaLnBrk="0" fontAlgn="base" hangingPunct="0">
              <a:spcBef>
                <a:spcPct val="0"/>
              </a:spcBef>
              <a:spcAft>
                <a:spcPct val="0"/>
              </a:spcAft>
              <a:buNone/>
            </a:pPr>
            <a:r>
              <a:rPr lang="en-CA" altLang="en-US" sz="1200" dirty="0">
                <a:latin typeface="Arial" panose="020B0604020202020204" pitchFamily="34" charset="0"/>
              </a:rPr>
              <a:t>April 2025</a:t>
            </a:r>
          </a:p>
        </p:txBody>
      </p:sp>
    </p:spTree>
    <p:extLst>
      <p:ext uri="{BB962C8B-B14F-4D97-AF65-F5344CB8AC3E}">
        <p14:creationId xmlns:p14="http://schemas.microsoft.com/office/powerpoint/2010/main" val="1202997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21E26B7D07E749B3796CCC00B88F65" ma:contentTypeVersion="20" ma:contentTypeDescription="Create a new document." ma:contentTypeScope="" ma:versionID="1319853512b841e34e8a8bd8c9b46374">
  <xsd:schema xmlns:xsd="http://www.w3.org/2001/XMLSchema" xmlns:xs="http://www.w3.org/2001/XMLSchema" xmlns:p="http://schemas.microsoft.com/office/2006/metadata/properties" xmlns:ns1="http://schemas.microsoft.com/sharepoint/v3" xmlns:ns2="7c9071bc-97bb-491b-80fd-592434b0a6cf" xmlns:ns3="2a3e1fc3-b103-42c7-b3f9-9de0b03202e5" targetNamespace="http://schemas.microsoft.com/office/2006/metadata/properties" ma:root="true" ma:fieldsID="5ecae4f8344dc93ee7d86a009fa59f67" ns1:_="" ns2:_="" ns3:_="">
    <xsd:import namespace="http://schemas.microsoft.com/sharepoint/v3"/>
    <xsd:import namespace="7c9071bc-97bb-491b-80fd-592434b0a6cf"/>
    <xsd:import namespace="2a3e1fc3-b103-42c7-b3f9-9de0b03202e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9071bc-97bb-491b-80fd-592434b0a6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6d395f24-4410-4580-986c-70591393ce25" ma:termSetId="09814cd3-568e-fe90-9814-8d621ff8fb84" ma:anchorId="fba54fb3-c3e1-fe81-a776-ca4b69148c4d" ma:open="true" ma:isKeyword="false">
      <xsd:complexType>
        <xsd:sequence>
          <xsd:element ref="pc:Terms" minOccurs="0" maxOccurs="1"/>
        </xsd:sequence>
      </xsd:complex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3e1fc3-b103-42c7-b3f9-9de0b03202e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05819af-a3e7-4469-be90-fba2578fd4f1}" ma:internalName="TaxCatchAll" ma:showField="CatchAllData" ma:web="2a3e1fc3-b103-42c7-b3f9-9de0b03202e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a3e1fc3-b103-42c7-b3f9-9de0b03202e5" xsi:nil="true"/>
    <_ip_UnifiedCompliancePolicyUIAction xmlns="http://schemas.microsoft.com/sharepoint/v3" xsi:nil="true"/>
    <lcf76f155ced4ddcb4097134ff3c332f xmlns="7c9071bc-97bb-491b-80fd-592434b0a6cf">
      <Terms xmlns="http://schemas.microsoft.com/office/infopath/2007/PartnerControls"/>
    </lcf76f155ced4ddcb4097134ff3c332f>
    <_ip_UnifiedCompliancePolicyProperties xmlns="http://schemas.microsoft.com/sharepoint/v3" xsi:nil="true"/>
  </documentManagement>
</p:properties>
</file>

<file path=customXml/itemProps1.xml><?xml version="1.0" encoding="utf-8"?>
<ds:datastoreItem xmlns:ds="http://schemas.openxmlformats.org/officeDocument/2006/customXml" ds:itemID="{37B9245A-1F59-4671-B0D8-922D5A120FC2}"/>
</file>

<file path=customXml/itemProps2.xml><?xml version="1.0" encoding="utf-8"?>
<ds:datastoreItem xmlns:ds="http://schemas.openxmlformats.org/officeDocument/2006/customXml" ds:itemID="{50E6C8C5-1968-45F8-9764-2C0D18510E68}"/>
</file>

<file path=customXml/itemProps3.xml><?xml version="1.0" encoding="utf-8"?>
<ds:datastoreItem xmlns:ds="http://schemas.openxmlformats.org/officeDocument/2006/customXml" ds:itemID="{39EFECD7-D9B6-41E4-B608-DED1BA51FC2B}"/>
</file>

<file path=docProps/app.xml><?xml version="1.0" encoding="utf-8"?>
<Properties xmlns="http://schemas.openxmlformats.org/officeDocument/2006/extended-properties" xmlns:vt="http://schemas.openxmlformats.org/officeDocument/2006/docPropsVTypes">
  <TotalTime>1537</TotalTime>
  <Words>754</Words>
  <Application>Microsoft Macintosh PowerPoint</Application>
  <PresentationFormat>On-screen Show (4:3)</PresentationFormat>
  <Paragraphs>33</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BentonSans Book</vt:lpstr>
      <vt:lpstr>Calibri</vt:lpstr>
      <vt:lpstr>Office Theme</vt:lpstr>
      <vt:lpstr>AI for Business – Week 5 Tutorials</vt:lpstr>
      <vt:lpstr>Personalized Chat BOT Agent for policy compliance</vt:lpstr>
      <vt:lpstr>In Ontario, and many other provinces in Canada, private insurers are not allowed to decline auto insurance to any consumer, except in circumstances where the insurer has obtained prior approval from the regulator to do so (ie. FSRA in Ontario).  This is based on the Take All Comers Rule under the Insurance Act that introduced to ensure that mandatory auto insurance remains broadly available to all consumers.  An underwriting decline rule is the right (of an insurer) to decline an insurance policy or a certain coverage based on criteria approved by FSRA.  An underwriting decline rule could be considered an approved exception to the broad rule of Take All Comers.  Examples of common underwriting decline rules in personal auto insurance:  - use of the personal vehicle for business purposes (consumer needs to buy commercial insurance) - part-time use of vehicle for package delivery - deny insurance on any rebuilt vehicles - a pattern of at-fault accidents and tickets over a 3-year period - a combination of at-fault accidents or tickets over a relatively short period, AND, a pattern of cancellations for missed payments - a previous fraud conviction </vt:lpstr>
      <vt:lpstr>Underwriting rules are not the same by insurer but there are many similarities between companies.  Many underwriting rules tend to stay in place for a long time.  However, FSRA still receives regular proposals from insurers to either adjust existing rules or introduce new ones.  If an insurer has an approved underwriting rule, it does not necessarily mean that that it will be permitted in perpetuity.  In addition, if an insurer proposes an underwriting rule that already exists with another insurer, it does not necessarily mean that their proposal will be approved, but it is a consideration in the decision-making process.  Underwriting rules also exist to establish eligibility criteria for optional coverages or coverage limits.  These rules allow an insurer to decline to offer optional coverages or certain coverage limits to consumers that do not meet the approved criteria.  Evolving market dynamics and/or public policy objectives may cause a regulator to make changes to regulatory rules and guidance with respect to various industry practices including underwriting rules.  This means that underwriting practices (or rules) in place in the past, may or may not be allowed in the future.  An example of this would be FSRA’s newly introduced principles and fair consumer outcomes that establish a higher standard for consumer fairness across the industry.</vt:lpstr>
      <vt:lpstr>Underwriting decline rules – Right to decline to offer an auto insurance policy to a consumer</vt:lpstr>
      <vt:lpstr>Automating Emails with Agentic AI</vt:lpstr>
      <vt:lpstr>PowerPoint Presentation</vt:lpstr>
      <vt:lpstr>End to End Data Science Flow for banking using ChatGPT and synthetic data </vt:lpstr>
      <vt:lpstr>Hack the Case Brief Release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Luisa Liboni</cp:lastModifiedBy>
  <cp:revision>10</cp:revision>
  <dcterms:created xsi:type="dcterms:W3CDTF">2013-01-27T09:14:16Z</dcterms:created>
  <dcterms:modified xsi:type="dcterms:W3CDTF">2025-06-18T18:46:14Z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0x0101003E21E26B7D07E749B3796CCC00B88F65</vt:lpwstr>
  </property>
</Properties>
</file>