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8" r:id="rId5"/>
    <p:sldId id="356" r:id="rId6"/>
    <p:sldId id="291" r:id="rId7"/>
    <p:sldId id="339" r:id="rId8"/>
    <p:sldId id="353" r:id="rId9"/>
    <p:sldId id="340" r:id="rId10"/>
    <p:sldId id="341" r:id="rId11"/>
    <p:sldId id="354" r:id="rId12"/>
    <p:sldId id="355" r:id="rId13"/>
    <p:sldId id="344" r:id="rId14"/>
    <p:sldId id="351" r:id="rId15"/>
    <p:sldId id="357" r:id="rId16"/>
    <p:sldId id="350" r:id="rId17"/>
    <p:sldId id="358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897" autoAdjust="0"/>
  </p:normalViewPr>
  <p:slideViewPr>
    <p:cSldViewPr snapToGrid="0" snapToObjects="1">
      <p:cViewPr varScale="1">
        <p:scale>
          <a:sx n="128" d="100"/>
          <a:sy n="128" d="100"/>
        </p:scale>
        <p:origin x="1072" y="176"/>
      </p:cViewPr>
      <p:guideLst/>
    </p:cSldViewPr>
  </p:slideViewPr>
  <p:outlineViewPr>
    <p:cViewPr>
      <p:scale>
        <a:sx n="33" d="100"/>
        <a:sy n="33" d="100"/>
      </p:scale>
      <p:origin x="0" y="-312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931628" cy="184708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7EBA0026-8676-FC4D-B8E3-23D67CC31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56D6AE6-8806-5841-BD04-7C1509FA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6" y="1774217"/>
            <a:ext cx="6948756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ECE:5995 Applied Machine Learning</a:t>
            </a:r>
            <a:endParaRPr lang="en-US" dirty="0"/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F79387AB-96AB-3C45-A320-91F134DB3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389510"/>
            <a:ext cx="7715250" cy="1331865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578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5AAAF-3BA6-4445-BF32-09164447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ABEBFC15-B7A4-FB4F-B562-C691AE531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8D5845-E94B-FC44-882C-248EE3B0A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796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2D2F673-8F81-4982-AA66-35312BF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289198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76838"/>
            <a:ext cx="3600164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279146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66786"/>
            <a:ext cx="3600168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86758"/>
            <a:ext cx="0" cy="425684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99253-B000-1442-A7D2-EB536C15C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FB445FB3-9F03-6E45-A046-D32E1D8AA7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A149722-E418-5049-AB8B-86D90151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942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686758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1686756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2674396"/>
            <a:ext cx="2230029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168675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2674396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4143A-0CC6-6041-BD38-4C994DA8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2A845926-60C8-4F49-ABF0-3DC9E8370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07D8975-2D7E-8541-B9BA-B4ACB2453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177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643188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80285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80285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2958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72958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0557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656311" y="167670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656311" y="2664346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F11BA-BD6E-E14D-A115-587308DBF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B052AD83-662D-804A-9C50-78BD2D9F7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09F774AF-F9D8-314F-ADA4-4C6BF856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261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83F529D-C880-45A0-81D8-FD2CC04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7716440" cy="329184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7716440" cy="754602"/>
          </a:xfr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row text</a:t>
            </a:r>
          </a:p>
          <a:p>
            <a:pPr lvl="0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38019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11376"/>
            <a:ext cx="7716440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44628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80501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93705"/>
            <a:ext cx="7716440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26956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76717-4761-EC4B-BDB1-C130638E5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34AAC5E4-D04D-AA43-9A77-008D2409B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95C6E8E-B090-754E-BB4D-53EC4364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0878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A9A771B-4FFF-4EBF-A07A-0D6292A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9830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21424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54675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20213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83657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16908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3041F-D604-4688-B75A-90D37AFDDB0E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B91F83-8428-4E5A-9C88-17829B687B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62772" y="1688512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B1D581-6D4C-4716-AE96-DBB4F953B95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62773" y="2121764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BA4B0-A083-4A1F-9D3B-A041B59E7C2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62773" y="3223178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DD4A4D-E1FC-4E83-A8AA-A324B6B0E44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62774" y="3656430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8E7D5C-ACCB-47E6-A3F5-6F3F51A0F37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62775" y="4685411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59D9DC4-BB53-4441-9B74-84922B36994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62776" y="5118662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74845D-2BF0-2740-9880-8D2B0EBB2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5AA78D2-879D-BC4F-9774-9CE61C81A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5EBCFD2-248B-A44E-AEE6-8987ECBEC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35829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1EE2C71-E6FD-4A5F-BC00-7290049C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7" y="2120011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2660476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C9698A-599E-4227-BA19-18EFBBF3E0D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5571" y="280360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B470A9-B821-4D01-8FB4-31DF303421A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5573" y="3236853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3691764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507C81-6817-4069-BC84-0CE4705AE16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15574" y="387014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103820-8C7A-497C-BCBA-2CFEB4549C8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15576" y="4303394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CE437-6AD8-4170-8DC8-66894266CE06}"/>
              </a:ext>
            </a:extLst>
          </p:cNvPr>
          <p:cNvCxnSpPr/>
          <p:nvPr userDrawn="1"/>
        </p:nvCxnSpPr>
        <p:spPr>
          <a:xfrm>
            <a:off x="714380" y="478519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02F409-DCF5-4241-BB5E-6E37CC8D351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5573" y="4988550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C426E8-7005-475F-BC32-B5F0BA7A8A4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5574" y="5421802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22804C-AFDD-4E8C-BFDC-31326A2127FA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6342B0E-1F8B-4D4C-ABA7-E43BC2B3F4A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50622" y="1688232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CF3285B-83DB-4917-9F24-EC0C964DE40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50623" y="2121485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88D8B1-0044-4EC5-B4CD-DB1095F378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51817" y="2805075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6100E2-DAE8-4111-AF37-8909AA389FC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51819" y="3238327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B1E9EC-56B4-4514-B189-24BD47F549F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851820" y="3871616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85484E-408B-4771-9259-BAAC2A6E601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851822" y="4304868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E05AF1-1486-45F2-B87D-2AE555B8D1C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851819" y="4990024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2C4B0E5-3C7E-4BC2-AA92-4156C26C91F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851820" y="5423276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80C56-313A-5C4D-A02B-5C10621A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5" name="Picture 34" descr="The University of Iowa">
            <a:extLst>
              <a:ext uri="{FF2B5EF4-FFF2-40B4-BE49-F238E27FC236}">
                <a16:creationId xmlns:a16="http://schemas.microsoft.com/office/drawing/2014/main" id="{2DA8F900-4BB3-134B-A7DE-0A6F63695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5B719EA-A20E-994C-8EEE-69E62E50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68536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947D672-DDE7-4F36-B79C-4245C5D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756430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37816"/>
            <a:ext cx="3600164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FB9F7B-CC85-4936-BE2A-DF6B8BF46018}"/>
              </a:ext>
            </a:extLst>
          </p:cNvPr>
          <p:cNvCxnSpPr/>
          <p:nvPr userDrawn="1"/>
        </p:nvCxnSpPr>
        <p:spPr>
          <a:xfrm>
            <a:off x="711994" y="3790765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FA8ABE-0B6C-4930-94A9-A2BB4166E51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8539" y="4109427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E91DB8-4856-4AED-8362-60627F681EE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18540" y="4590814"/>
            <a:ext cx="3600164" cy="11819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79385"/>
            <a:ext cx="0" cy="42727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746378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27764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6BD4A33-C7CC-4380-A2BB-ECC6C2FB722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29457" y="4099375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CD0BB64-6643-42CE-AFE7-372305F2123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29458" y="4580761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606F0-071A-A842-B316-9BEBD143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70498093-055A-1249-80EE-EB69C10A9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EADFDD-6D39-8041-B44B-CC11D0FD5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4841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2400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310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52" name="Picture Placeholder 50">
            <a:extLst>
              <a:ext uri="{FF2B5EF4-FFF2-40B4-BE49-F238E27FC236}">
                <a16:creationId xmlns:a16="http://schemas.microsoft.com/office/drawing/2014/main" id="{8D984633-F962-1848-A009-619CB82116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1220" y="2469136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DE3AB4-3020-8D45-86B7-592F12CB7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385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E94AD-16D9-BE4C-8C57-CFA6654E1BD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4310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93C0-60B2-3341-9C38-86DF7ACA51D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436853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9B91B-7CDD-284B-99CF-8408146B2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04928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B67D17-F456-FC43-9C41-9344D6EEB0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436853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F6E28A-AB38-A64F-9481-C9F0437BFE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169397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7D2B0-E449-FD45-9789-FC204088E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37472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FE37F4-1DCF-2D40-845F-6C10AC016C2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69397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9F9D999-694A-C64C-9BA8-FF37455DD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000685F-E841-A44D-AC9C-173BD5E3C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  <p:sp>
        <p:nvSpPr>
          <p:cNvPr id="34" name="Picture Placeholder 50">
            <a:extLst>
              <a:ext uri="{FF2B5EF4-FFF2-40B4-BE49-F238E27FC236}">
                <a16:creationId xmlns:a16="http://schemas.microsoft.com/office/drawing/2014/main" id="{F52BFEB6-775B-5540-A1D7-F6E3DDCDB83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73763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50">
            <a:extLst>
              <a:ext uri="{FF2B5EF4-FFF2-40B4-BE49-F238E27FC236}">
                <a16:creationId xmlns:a16="http://schemas.microsoft.com/office/drawing/2014/main" id="{3B2767A3-945C-8A48-8F63-467E5E2A4DD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606307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2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2738-1D29-40DE-AACF-F60CD708E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ADFA24-184F-46B9-B1D0-3FBB044F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16102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C306F30-B3C1-E74C-B18C-7075DB0761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7272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4078664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4078664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4078663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A13C9DCC-5284-6A4A-A857-E196C97A30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E85593F-9DA3-E843-83EA-BB61BA6E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1D17A9-33ED-0C42-9E29-A5641F8C0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9924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69A0A84-E625-844B-BFE2-C1C6287E290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0329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736D78-B363-E54C-9445-910A8845B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3747" y="2265939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E5BD224-C6F0-A44B-8415-008E871A70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760374" y="2552669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5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858000" cy="18432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5" y="1774217"/>
            <a:ext cx="6874669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ECE:5995 Applied Machine Learning</a:t>
            </a:r>
            <a:endParaRPr lang="en-US" dirty="0"/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2BFB147F-9BD6-AA42-8D58-18E266C69A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6484" y="150"/>
            <a:ext cx="2020330" cy="9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B9DD2E6-4011-470E-85A1-9331B2E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4375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7F2CE8-9E91-4C86-99AB-686A9C8104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720638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06D7C8-7D2D-4A80-B5B8-174F5056A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654213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FC2F9F8-450A-4433-BAFC-DCD0001FAF1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660475" y="4073057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78BB7-B3A6-0D4A-A743-C8950F98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4" name="Picture 33" descr="The University of Iowa">
            <a:extLst>
              <a:ext uri="{FF2B5EF4-FFF2-40B4-BE49-F238E27FC236}">
                <a16:creationId xmlns:a16="http://schemas.microsoft.com/office/drawing/2014/main" id="{E6A101F6-A986-EA4C-85FF-846F802DF0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BA4A05F-7745-F24C-BB9F-0EF0456B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94BC38-28A2-BC4E-9A38-652E9790E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78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BEB5B93C-855D-1841-B46E-5C7DC4474C9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169656" y="2531257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8EAE07-826D-E648-AD1B-C375586F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5813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6B4B3321-3FE0-F24B-B46D-CBEB820F0D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05973" y="2546988"/>
            <a:ext cx="806295" cy="79844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3422DB-51E9-564F-9FE0-BE73E0376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87656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2E216002-26D5-D44D-B1E3-F7FFA5933B3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67368" y="2546987"/>
            <a:ext cx="825546" cy="81750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648D4D-6BD9-F24C-955D-9701360F7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961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E602C083-BC5F-514B-8FA9-A814C3E274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086775" y="2525203"/>
            <a:ext cx="825548" cy="81750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8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29AABA-668F-408C-81ED-9A30ED0A4B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1994" y="1684461"/>
            <a:ext cx="2377679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354891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4264538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C3EF38F-8A6A-4B49-A1A2-467E7797A5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1836" y="1677611"/>
            <a:ext cx="2240483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3537679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4253301"/>
            <a:ext cx="2230029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DDD8951C-5A36-4D07-AB7C-0F597B3D79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81" y="1684461"/>
            <a:ext cx="237514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3537679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4253301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AB539-1500-4641-B587-77CADD88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366D8D2D-32DD-794A-9976-853EF6500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934CAC-A1D4-6545-B8FE-B5DAC1E7D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646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21D4365-BAA8-4F76-87AD-1A328301E2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1994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58088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B10E167-B94B-AD40-958C-D9E0F8F9DF4A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2695022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3DF098-BB37-5848-9388-750D29EFC657}"/>
              </a:ext>
            </a:extLst>
          </p:cNvPr>
          <p:cNvSpPr>
            <a:spLocks noGrp="1"/>
          </p:cNvSpPr>
          <p:nvPr userDrawn="1">
            <p:ph idx="24" hasCustomPrompt="1"/>
          </p:nvPr>
        </p:nvSpPr>
        <p:spPr>
          <a:xfrm>
            <a:off x="2722790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E4DEF0-41BC-4548-B7BA-1E5B0231AFFD}"/>
              </a:ext>
            </a:extLst>
          </p:cNvPr>
          <p:cNvSpPr>
            <a:spLocks noGrp="1"/>
          </p:cNvSpPr>
          <p:nvPr userDrawn="1">
            <p:ph idx="25" hasCustomPrompt="1"/>
          </p:nvPr>
        </p:nvSpPr>
        <p:spPr>
          <a:xfrm>
            <a:off x="2722791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1805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64CDDAA-23B4-C842-845C-7640D95F2B65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4678050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EB8CCE3-3756-5947-84B2-DFCA00A013F6}"/>
              </a:ext>
            </a:extLst>
          </p:cNvPr>
          <p:cNvSpPr>
            <a:spLocks noGrp="1"/>
          </p:cNvSpPr>
          <p:nvPr userDrawn="1">
            <p:ph idx="27" hasCustomPrompt="1"/>
          </p:nvPr>
        </p:nvSpPr>
        <p:spPr>
          <a:xfrm>
            <a:off x="4682218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C56F7D-4836-1E4F-BD4C-CB150E12E098}"/>
              </a:ext>
            </a:extLst>
          </p:cNvPr>
          <p:cNvSpPr>
            <a:spLocks noGrp="1"/>
          </p:cNvSpPr>
          <p:nvPr userDrawn="1">
            <p:ph idx="28" hasCustomPrompt="1"/>
          </p:nvPr>
        </p:nvSpPr>
        <p:spPr>
          <a:xfrm>
            <a:off x="4682219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6272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6A5C640-1D0E-4428-AC28-148AE98A7B34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6661077" y="1680693"/>
            <a:ext cx="176202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 userDrawn="1">
            <p:ph idx="15" hasCustomPrompt="1"/>
          </p:nvPr>
        </p:nvSpPr>
        <p:spPr>
          <a:xfrm>
            <a:off x="6656311" y="354891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 userDrawn="1">
            <p:ph idx="16" hasCustomPrompt="1"/>
          </p:nvPr>
        </p:nvSpPr>
        <p:spPr>
          <a:xfrm>
            <a:off x="6656311" y="4230000"/>
            <a:ext cx="1769150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20753-9BFD-2840-9C93-FF72942ED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8" name="Picture 27" descr="The University of Iowa">
            <a:extLst>
              <a:ext uri="{FF2B5EF4-FFF2-40B4-BE49-F238E27FC236}">
                <a16:creationId xmlns:a16="http://schemas.microsoft.com/office/drawing/2014/main" id="{5841833A-DC48-1341-8CED-2C33FF13E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532311-74A6-524D-8B7C-520D61A0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002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0">
            <a:extLst>
              <a:ext uri="{FF2B5EF4-FFF2-40B4-BE49-F238E27FC236}">
                <a16:creationId xmlns:a16="http://schemas.microsoft.com/office/drawing/2014/main" id="{2BA8F287-92C7-4FFD-A7E9-45864F8E9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94" y="498296"/>
            <a:ext cx="3945731" cy="89611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1F03A-71CF-475D-8A3C-99FC106D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404DB8-B6AC-4389-8E6E-A115840D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86758"/>
            <a:ext cx="3943351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8651" y="1"/>
            <a:ext cx="3771900" cy="638951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0F7CB-393D-BF45-B52D-542FDDEFC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0" name="Picture 9" descr="The University of Iowa">
            <a:extLst>
              <a:ext uri="{FF2B5EF4-FFF2-40B4-BE49-F238E27FC236}">
                <a16:creationId xmlns:a16="http://schemas.microsoft.com/office/drawing/2014/main" id="{AEE57422-8581-D940-B95A-28BB5FA8EB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890DD7-288C-3F48-AC5A-4CC0C37D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255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34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1056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426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962386"/>
            <a:ext cx="3949838" cy="3981214"/>
          </a:xfrm>
        </p:spPr>
        <p:txBody>
          <a:bodyPr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chemeClr val="tx2"/>
              </a:buCl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9627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85223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69627" y="3234551"/>
            <a:ext cx="3774374" cy="31638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4DFA0-3257-B044-87EF-16154359E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BF0FB327-46C7-CA4D-9F47-B21B9F7D7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0A57B74-2163-4C4B-BFF2-0F1E68BF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3807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45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24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4" y="494273"/>
            <a:ext cx="7717631" cy="869089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1994" y="13100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11994" y="1570038"/>
            <a:ext cx="7717631" cy="4114800"/>
          </a:xfrm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6D074-0631-F846-A2A3-4A39FEAEF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34AAA98D-AE4C-3B41-A01C-8A57BF732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1FD608-F8D8-AF42-97E8-83F5C7F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276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14770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B9834-3ABC-DD48-8F8B-7C2FACEC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87" y="3087124"/>
            <a:ext cx="2015280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1994" y="4789293"/>
            <a:ext cx="292608" cy="30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435" y="4789292"/>
            <a:ext cx="1719072" cy="300082"/>
          </a:xfrm>
          <a:solidFill>
            <a:schemeClr val="tx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262A30-5EEC-5549-B428-7E5B11A5D7A7}"/>
              </a:ext>
            </a:extLst>
          </p:cNvPr>
          <p:cNvGrpSpPr/>
          <p:nvPr userDrawn="1"/>
        </p:nvGrpSpPr>
        <p:grpSpPr>
          <a:xfrm>
            <a:off x="803454" y="4864147"/>
            <a:ext cx="146304" cy="150373"/>
            <a:chOff x="3057746" y="812006"/>
            <a:chExt cx="173610" cy="183357"/>
          </a:xfrm>
          <a:noFill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99B573-1E8F-3547-9D64-50A2EC630F1F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8F32139-4BAE-F54C-8358-EF5839C5813E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4B1807D8-E6B4-C743-A4EC-22D5E0479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1287" y="-1189"/>
            <a:ext cx="2015279" cy="96327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F85C9B-9D4B-D642-BBFB-CDE025D6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3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47420D0-6FF1-9C4A-B953-EA4EEABBA3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03884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68763" y="3105910"/>
            <a:ext cx="2020329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</a:extLst>
          </p:cNvPr>
          <p:cNvSpPr/>
          <p:nvPr userDrawn="1"/>
        </p:nvSpPr>
        <p:spPr>
          <a:xfrm>
            <a:off x="711993" y="4770260"/>
            <a:ext cx="292608" cy="300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7825" y="4770260"/>
            <a:ext cx="1719072" cy="300082"/>
          </a:xfrm>
          <a:solidFill>
            <a:schemeClr val="accent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25728D-FF50-4FF2-AC2E-B13A3D44D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454" y="4845115"/>
            <a:ext cx="146304" cy="150373"/>
            <a:chOff x="3057746" y="812006"/>
            <a:chExt cx="173610" cy="183357"/>
          </a:xfrm>
          <a:noFill/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A6E0DE-15E0-485B-8083-6D1BB965B9B6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4EFEE4-DF1C-4FDF-ABC6-804BF8FA2941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5" name="Picture 14" descr="The University of Iowa">
            <a:extLst>
              <a:ext uri="{FF2B5EF4-FFF2-40B4-BE49-F238E27FC236}">
                <a16:creationId xmlns:a16="http://schemas.microsoft.com/office/drawing/2014/main" id="{6179B039-C5FC-F04C-AB21-BEF980B03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68762" y="-581"/>
            <a:ext cx="2020330" cy="962061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E4C36A-C453-EE4B-A1E5-D1232C36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378864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OWA Logo with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993FB4-4336-2048-A6A4-FA306EBBE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229810"/>
            <a:ext cx="7886700" cy="1311454"/>
          </a:xfrm>
        </p:spPr>
        <p:txBody>
          <a:bodyPr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1793124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90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WA Log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2595562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7720" cy="2431224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4C79AA-0B96-2A43-86A1-A71A1D4C8E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4"/>
            <a:ext cx="4616795" cy="404721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A7101AB8-54F7-4A4E-9611-F4F2ECFBD1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81555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9BBB92-B5AB-3E46-A519-2A2BBFF13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ECE:5995 Applied Machine Learning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F49CB936-90E7-D144-B9DC-7CF3F98E2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622"/>
            <a:ext cx="2015279" cy="959656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941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6794" cy="2561760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A797-13D4-A243-B1AE-4498B36D47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5"/>
            <a:ext cx="4616795" cy="393146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84DA5E7-4B71-0543-8E46-EC2A81EAE3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69980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9993354-AA52-D24C-AE6B-C02456C6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ECE:5995 Applied Machine Learning</a:t>
            </a:r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D73F5E00-2329-6246-A2BB-7BCD46F83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-1189"/>
            <a:ext cx="2015279" cy="9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1"/>
            <a:ext cx="7715249" cy="759906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2271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21272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2"/>
            <a:ext cx="7715249" cy="759907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9891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8FB54BE8-0526-614C-A06E-8C6258999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509282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17923A-4119-CF48-9F2D-05B0A69EB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4488-0ADE-1843-91C1-1CA37137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746" y="1763547"/>
            <a:ext cx="4186265" cy="618631"/>
          </a:xfrm>
          <a:solidFill>
            <a:schemeClr val="accent1"/>
          </a:solidFill>
        </p:spPr>
        <p:txBody>
          <a:bodyPr wrap="square" lIns="91440" tIns="91440" bIns="0">
            <a:spAutoFit/>
          </a:bodyPr>
          <a:lstStyle>
            <a:lvl1pPr>
              <a:defRPr sz="3800"/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80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070F21D-F194-034E-812B-69D1C6C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13FBC-A4AA-9B4F-8E9B-12CD66001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C1D3A-9762-7F4D-AB5C-A3F0114B6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7" name="Picture 6" descr="The University of Iowa">
            <a:extLst>
              <a:ext uri="{FF2B5EF4-FFF2-40B4-BE49-F238E27FC236}">
                <a16:creationId xmlns:a16="http://schemas.microsoft.com/office/drawing/2014/main" id="{22558F6C-63A6-764A-A42A-B9198FB98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87A145-9C93-2C47-9BAC-3865EAA30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83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E68DE55-0579-EC46-BD52-181870AF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200BB2-D6D1-6642-8F66-9B4F37EC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5C2BC9-7AF3-6D49-8036-36D81872E8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7044-371D-C149-9F72-3D8FBA460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8" name="Picture 7" descr="The University of Iowa">
            <a:extLst>
              <a:ext uri="{FF2B5EF4-FFF2-40B4-BE49-F238E27FC236}">
                <a16:creationId xmlns:a16="http://schemas.microsoft.com/office/drawing/2014/main" id="{CD97EF86-E180-1E4F-8C76-63FC6B251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BD3EF9-AA04-A444-8D91-715DA8AE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7" r:id="rId2"/>
    <p:sldLayoutId id="2147483688" r:id="rId3"/>
    <p:sldLayoutId id="2147483684" r:id="rId4"/>
    <p:sldLayoutId id="2147483663" r:id="rId5"/>
    <p:sldLayoutId id="2147483686" r:id="rId6"/>
    <p:sldLayoutId id="2147483690" r:id="rId7"/>
    <p:sldLayoutId id="2147483682" r:id="rId8"/>
    <p:sldLayoutId id="2147483650" r:id="rId9"/>
    <p:sldLayoutId id="2147483662" r:id="rId10"/>
    <p:sldLayoutId id="2147483670" r:id="rId11"/>
    <p:sldLayoutId id="2147483667" r:id="rId12"/>
    <p:sldLayoutId id="2147483668" r:id="rId13"/>
    <p:sldLayoutId id="2147483675" r:id="rId14"/>
    <p:sldLayoutId id="2147483677" r:id="rId15"/>
    <p:sldLayoutId id="2147483676" r:id="rId16"/>
    <p:sldLayoutId id="2147483672" r:id="rId17"/>
    <p:sldLayoutId id="2147483692" r:id="rId18"/>
    <p:sldLayoutId id="2147483669" r:id="rId19"/>
    <p:sldLayoutId id="2147483671" r:id="rId20"/>
    <p:sldLayoutId id="2147483679" r:id="rId21"/>
    <p:sldLayoutId id="2147483680" r:id="rId22"/>
    <p:sldLayoutId id="2147483654" r:id="rId23"/>
    <p:sldLayoutId id="2147483655" r:id="rId24"/>
    <p:sldLayoutId id="2147483665" r:id="rId25"/>
    <p:sldLayoutId id="2147483664" r:id="rId26"/>
    <p:sldLayoutId id="2147483689" r:id="rId27"/>
    <p:sldLayoutId id="2147483693" r:id="rId28"/>
    <p:sldLayoutId id="2147483691" r:id="rId2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Roboto" panose="02000000000000000000" pitchFamily="2" charset="0"/>
        <a:buChar char="–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‒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7/S0021859614000392" TargetMode="External"/><Relationship Id="rId2" Type="http://schemas.openxmlformats.org/officeDocument/2006/relationships/hyperlink" Target="https://doi.org/10.1016/j.compag.2020.105709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i.org/10.7717/peerj-cs.110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044" y="2677626"/>
            <a:ext cx="7520858" cy="1847088"/>
          </a:xfrm>
        </p:spPr>
        <p:txBody>
          <a:bodyPr>
            <a:normAutofit/>
          </a:bodyPr>
          <a:lstStyle/>
          <a:p>
            <a:r>
              <a:rPr lang="en-US" sz="4000" dirty="0"/>
              <a:t>Supervised Learning Methods for Crop Yield Forecasting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DA0161C-D166-6E4C-8069-E1FBFE0B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44" y="4709626"/>
            <a:ext cx="7765770" cy="365125"/>
          </a:xfrm>
        </p:spPr>
        <p:txBody>
          <a:bodyPr>
            <a:normAutofit/>
          </a:bodyPr>
          <a:lstStyle/>
          <a:p>
            <a:r>
              <a:rPr lang="en-US" dirty="0"/>
              <a:t>Joseph Krueger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5EE2B8-026E-D04B-8925-60FA6F76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044" y="5098725"/>
            <a:ext cx="7765770" cy="414991"/>
          </a:xfrm>
        </p:spPr>
        <p:txBody>
          <a:bodyPr>
            <a:normAutofit/>
          </a:bodyPr>
          <a:lstStyle/>
          <a:p>
            <a:r>
              <a:rPr lang="en-US" dirty="0"/>
              <a:t>March 26, 2024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EB04-6AB2-DD4F-B560-E3674C11A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6" y="1774217"/>
            <a:ext cx="6948756" cy="365125"/>
          </a:xfrm>
        </p:spPr>
        <p:txBody>
          <a:bodyPr/>
          <a:lstStyle/>
          <a:p>
            <a:r>
              <a:rPr lang="en-US" dirty="0"/>
              <a:t>ECE:5995 Applied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AC0CB-28C6-3DFF-D593-A778671C4A8A}"/>
              </a:ext>
            </a:extLst>
          </p:cNvPr>
          <p:cNvSpPr txBox="1"/>
          <p:nvPr/>
        </p:nvSpPr>
        <p:spPr>
          <a:xfrm>
            <a:off x="2796209" y="52346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Climate, Field Management Keys to Increased Crop Yields- Crop Biotech  Update (January 26, 2022) | Crop Biotech Update - ISAAA.org">
            <a:extLst>
              <a:ext uri="{FF2B5EF4-FFF2-40B4-BE49-F238E27FC236}">
                <a16:creationId xmlns:a16="http://schemas.microsoft.com/office/drawing/2014/main" id="{F548B4A1-57EB-C5A7-8FBE-C66FB410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64" y="4060345"/>
            <a:ext cx="3517763" cy="24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72FB-5929-5F77-36FD-4CD97E1B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68551-DED2-F731-F7BB-50D15C970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ECE:5995 Applied Machine Learning</a:t>
            </a:r>
            <a:endParaRPr lang="en-US" b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BC88F9-C0ED-5F30-4B1B-07D5996E5DE6}"/>
              </a:ext>
            </a:extLst>
          </p:cNvPr>
          <p:cNvGrpSpPr/>
          <p:nvPr/>
        </p:nvGrpSpPr>
        <p:grpSpPr>
          <a:xfrm>
            <a:off x="4572000" y="1375867"/>
            <a:ext cx="4331736" cy="4568140"/>
            <a:chOff x="4812264" y="1387018"/>
            <a:chExt cx="4331736" cy="45681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360BCC-D799-7CE0-0D18-E767A463DAE8}"/>
                </a:ext>
              </a:extLst>
            </p:cNvPr>
            <p:cNvGrpSpPr/>
            <p:nvPr/>
          </p:nvGrpSpPr>
          <p:grpSpPr>
            <a:xfrm>
              <a:off x="4812264" y="1387018"/>
              <a:ext cx="3774688" cy="2802192"/>
              <a:chOff x="4985221" y="1364715"/>
              <a:chExt cx="3601730" cy="271764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F200D48-4078-65D8-DA91-183A06279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5221" y="1364715"/>
                <a:ext cx="3601730" cy="244900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51C31A-5960-3F7C-4412-4DF045E4B1CF}"/>
                  </a:ext>
                </a:extLst>
              </p:cNvPr>
              <p:cNvSpPr txBox="1"/>
              <p:nvPr/>
            </p:nvSpPr>
            <p:spPr>
              <a:xfrm>
                <a:off x="5980416" y="3813717"/>
                <a:ext cx="1537507" cy="268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Figure 12: A GRU cell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E8F6AE-9170-AFD2-4E00-35D72BD8E47C}"/>
                </a:ext>
              </a:extLst>
            </p:cNvPr>
            <p:cNvGrpSpPr/>
            <p:nvPr/>
          </p:nvGrpSpPr>
          <p:grpSpPr>
            <a:xfrm>
              <a:off x="5003796" y="4398246"/>
              <a:ext cx="4140204" cy="1556912"/>
              <a:chOff x="5177778" y="3824086"/>
              <a:chExt cx="4140204" cy="155691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7280F6-7600-8582-DCAD-2EFD46E121D5}"/>
                  </a:ext>
                </a:extLst>
              </p:cNvPr>
              <p:cNvSpPr txBox="1"/>
              <p:nvPr/>
            </p:nvSpPr>
            <p:spPr>
              <a:xfrm>
                <a:off x="5177778" y="3824086"/>
                <a:ext cx="294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Mathematical Formulation: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B7B28B3-3136-A165-EA9C-3A3176B89C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563"/>
              <a:stretch/>
            </p:blipFill>
            <p:spPr>
              <a:xfrm>
                <a:off x="5543294" y="4181979"/>
                <a:ext cx="3774688" cy="1199019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F130BF-676E-A22F-64F1-F9E38AEE4471}"/>
                  </a:ext>
                </a:extLst>
              </p:cNvPr>
              <p:cNvSpPr txBox="1"/>
              <p:nvPr/>
            </p:nvSpPr>
            <p:spPr>
              <a:xfrm>
                <a:off x="714375" y="1860844"/>
                <a:ext cx="3857625" cy="211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Simplified LSTM: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State vectors merged into a single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Controlled memory retention: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Forget Gate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Output gate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Both gates controlled by the same controller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F130BF-676E-A22F-64F1-F9E38AEE4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860844"/>
                <a:ext cx="3857625" cy="2116605"/>
              </a:xfrm>
              <a:prstGeom prst="rect">
                <a:avLst/>
              </a:prstGeom>
              <a:blipFill>
                <a:blip r:embed="rId4"/>
                <a:stretch>
                  <a:fillRect l="-1316" t="-1198" b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6B2927A-C7CC-6C19-5459-52ED3B2A7C07}"/>
              </a:ext>
            </a:extLst>
          </p:cNvPr>
          <p:cNvSpPr txBox="1"/>
          <p:nvPr/>
        </p:nvSpPr>
        <p:spPr>
          <a:xfrm>
            <a:off x="714375" y="4387095"/>
            <a:ext cx="40491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guardian-text-oreilly"/>
              </a:rPr>
              <a:t>Like the LSTM model, it should learn which data to forget and output</a:t>
            </a:r>
            <a:endParaRPr lang="en-US" sz="1800" dirty="0">
              <a:solidFill>
                <a:srgbClr val="333333"/>
              </a:solidFill>
              <a:latin typeface="guardian-text-oreill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latin typeface="guardian-text-oreilly"/>
              </a:rPr>
              <a:t>Better at forecasting long-term time-series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784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72FB-5929-5F77-36FD-4CD97E1B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68551-DED2-F731-F7BB-50D15C970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ECE:5995 Applied Machine Learning</a:t>
            </a:r>
            <a:endParaRPr lang="en-US" b="0" dirty="0"/>
          </a:p>
        </p:txBody>
      </p:sp>
      <p:pic>
        <p:nvPicPr>
          <p:cNvPr id="6" name="Picture 5" descr="A diagram of a dropout layer&#10;&#10;Description automatically generated">
            <a:extLst>
              <a:ext uri="{FF2B5EF4-FFF2-40B4-BE49-F238E27FC236}">
                <a16:creationId xmlns:a16="http://schemas.microsoft.com/office/drawing/2014/main" id="{EB246F74-9199-F87B-B01E-D212CA1C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6006"/>
            <a:ext cx="7772400" cy="269092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36F1720-C210-5851-6769-B87070E8F1AC}"/>
              </a:ext>
            </a:extLst>
          </p:cNvPr>
          <p:cNvGrpSpPr/>
          <p:nvPr/>
        </p:nvGrpSpPr>
        <p:grpSpPr>
          <a:xfrm>
            <a:off x="2070673" y="4385983"/>
            <a:ext cx="5002653" cy="1846659"/>
            <a:chOff x="1906081" y="4385983"/>
            <a:chExt cx="5002653" cy="18466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792F1A-C7EC-5BCC-9C01-5AA34FD7E9E2}"/>
                </a:ext>
              </a:extLst>
            </p:cNvPr>
            <p:cNvSpPr txBox="1"/>
            <p:nvPr/>
          </p:nvSpPr>
          <p:spPr>
            <a:xfrm>
              <a:off x="1906081" y="4385983"/>
              <a:ext cx="2825726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Hyperparameters: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Batch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Units: 60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Steps (look back): 110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Train set (%): 0.8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Validation set (%):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Learning rate: 0.001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6DC7EE-EB5C-E2F1-A139-8C4E4570CBB8}"/>
                </a:ext>
              </a:extLst>
            </p:cNvPr>
            <p:cNvSpPr txBox="1"/>
            <p:nvPr/>
          </p:nvSpPr>
          <p:spPr>
            <a:xfrm>
              <a:off x="5087402" y="4385983"/>
              <a:ext cx="1821332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Early Stopping: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Validation loss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Patience = 20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r>
                <a:rPr lang="en-US" dirty="0"/>
                <a:t>Dropout = 0.2</a:t>
              </a:r>
            </a:p>
            <a:p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25C389-9882-9F51-696F-BF0EA316875C}"/>
              </a:ext>
            </a:extLst>
          </p:cNvPr>
          <p:cNvSpPr txBox="1"/>
          <p:nvPr/>
        </p:nvSpPr>
        <p:spPr>
          <a:xfrm>
            <a:off x="3259782" y="3950857"/>
            <a:ext cx="2521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13: GRU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69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/>
              <a:t>GRU Results – Rolling Forecast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4B43021-2DD5-3F47-9AF4-FB33992A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/>
              <a:t>ECE:5995 Applied Machine Learning</a:t>
            </a:r>
            <a:endParaRPr lang="en-US" dirty="0"/>
          </a:p>
        </p:txBody>
      </p: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FFB078C7-2BDE-13D7-9CA4-9F334D07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7" y="1721375"/>
            <a:ext cx="4323283" cy="3602736"/>
          </a:xfrm>
          <a:prstGeom prst="rect">
            <a:avLst/>
          </a:prstGeom>
        </p:spPr>
      </p:pic>
      <p:pic>
        <p:nvPicPr>
          <p:cNvPr id="12" name="Picture 11" descr="A graph of training loss&#10;&#10;Description automatically generated">
            <a:extLst>
              <a:ext uri="{FF2B5EF4-FFF2-40B4-BE49-F238E27FC236}">
                <a16:creationId xmlns:a16="http://schemas.microsoft.com/office/drawing/2014/main" id="{4F6DAE01-8DB1-BCA9-B2E6-4E7F5C6B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70" y="1640113"/>
            <a:ext cx="4444530" cy="3703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89645B-FF89-8F59-8A59-F4005256F828}"/>
              </a:ext>
            </a:extLst>
          </p:cNvPr>
          <p:cNvSpPr txBox="1"/>
          <p:nvPr/>
        </p:nvSpPr>
        <p:spPr>
          <a:xfrm>
            <a:off x="964649" y="5185611"/>
            <a:ext cx="2866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14: GRU predictions vs observed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76909-F840-C4DF-4CB5-26B245A01F73}"/>
              </a:ext>
            </a:extLst>
          </p:cNvPr>
          <p:cNvSpPr txBox="1"/>
          <p:nvPr/>
        </p:nvSpPr>
        <p:spPr>
          <a:xfrm>
            <a:off x="5731230" y="5185610"/>
            <a:ext cx="207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15: GRU training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8BB55-34D6-D1C4-C184-A6ADB74994FB}"/>
              </a:ext>
            </a:extLst>
          </p:cNvPr>
          <p:cNvSpPr txBox="1"/>
          <p:nvPr/>
        </p:nvSpPr>
        <p:spPr>
          <a:xfrm>
            <a:off x="5495588" y="5462609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Best training MSE:     ~0.006</a:t>
            </a:r>
          </a:p>
          <a:p>
            <a:r>
              <a:rPr lang="en-US" sz="1400" dirty="0"/>
              <a:t>Best validation MSE: ~0.0006</a:t>
            </a:r>
          </a:p>
        </p:txBody>
      </p:sp>
    </p:spTree>
    <p:extLst>
      <p:ext uri="{BB962C8B-B14F-4D97-AF65-F5344CB8AC3E}">
        <p14:creationId xmlns:p14="http://schemas.microsoft.com/office/powerpoint/2010/main" val="277472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4B43021-2DD5-3F47-9AF4-FB33992A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/>
              <a:t>ECE:5995 Applied Machine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7EC14E-B15C-AF55-DB71-47D212F2E046}"/>
                  </a:ext>
                </a:extLst>
              </p:cNvPr>
              <p:cNvSpPr txBox="1"/>
              <p:nvPr/>
            </p:nvSpPr>
            <p:spPr>
              <a:xfrm>
                <a:off x="714374" y="1831613"/>
                <a:ext cx="6399658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Takeaways: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More complex model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/>
                  <a:t> Better forecasts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More features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/>
                  <a:t> Better forecasts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Better data preprocessing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600" dirty="0"/>
                  <a:t>Better forecasts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Better feature selection = Better forecasts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r>
                  <a:rPr lang="en-US" dirty="0"/>
                  <a:t>Further Work: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Applications to other time-series problems: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Financial markets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Weather patterns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Disease outbreaks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Population growth 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The list goes on and on...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7EC14E-B15C-AF55-DB71-47D212F2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4" y="1831613"/>
                <a:ext cx="6399658" cy="3847207"/>
              </a:xfrm>
              <a:prstGeom prst="rect">
                <a:avLst/>
              </a:prstGeom>
              <a:blipFill>
                <a:blip r:embed="rId2"/>
                <a:stretch>
                  <a:fillRect l="-792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Market Volatility? | Bankrate">
            <a:extLst>
              <a:ext uri="{FF2B5EF4-FFF2-40B4-BE49-F238E27FC236}">
                <a16:creationId xmlns:a16="http://schemas.microsoft.com/office/drawing/2014/main" id="{A0694405-B8DB-ECA2-2F24-66FA0665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20" y="3535499"/>
            <a:ext cx="3372623" cy="18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6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CD52-B5C4-3D62-ED63-A2C5CD6A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0E9F-9E35-FF74-5C84-BB304882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11593"/>
            <a:ext cx="7715250" cy="3892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Related Research:</a:t>
            </a:r>
          </a:p>
          <a:p>
            <a:r>
              <a:rPr lang="en-US" sz="1200" dirty="0"/>
              <a:t>Thomas van </a:t>
            </a:r>
            <a:r>
              <a:rPr lang="en-US" sz="1200" dirty="0" err="1"/>
              <a:t>Klompenburg</a:t>
            </a:r>
            <a:r>
              <a:rPr lang="en-US" sz="1200" dirty="0"/>
              <a:t>, </a:t>
            </a:r>
            <a:r>
              <a:rPr lang="en-US" sz="1200" dirty="0" err="1"/>
              <a:t>Ayalew</a:t>
            </a:r>
            <a:r>
              <a:rPr lang="en-US" sz="1200" dirty="0"/>
              <a:t> Kassahun, </a:t>
            </a:r>
            <a:r>
              <a:rPr lang="en-US" sz="1200" dirty="0" err="1"/>
              <a:t>Cagatay</a:t>
            </a:r>
            <a:r>
              <a:rPr lang="en-US" sz="1200" dirty="0"/>
              <a:t> </a:t>
            </a:r>
            <a:r>
              <a:rPr lang="en-US" sz="1200" dirty="0" err="1"/>
              <a:t>Catal</a:t>
            </a:r>
            <a:r>
              <a:rPr lang="en-US" sz="1200" dirty="0"/>
              <a:t>, “Crop yield prediction using machine learning: A systematic literature review,” </a:t>
            </a:r>
            <a:r>
              <a:rPr lang="en-US" sz="1200" i="1" dirty="0"/>
              <a:t>Computers and Electronics in Agriculture</a:t>
            </a:r>
            <a:r>
              <a:rPr lang="en-US" sz="1200" dirty="0"/>
              <a:t>, vol. 177, 2020, 105709, ISSN 0168-1699, </a:t>
            </a:r>
            <a:r>
              <a:rPr lang="en-US" sz="1200" dirty="0">
                <a:hlinkClick r:id="rId2"/>
              </a:rPr>
              <a:t>https://doi.org/10.1016/j.compag.2020.105709</a:t>
            </a:r>
            <a:r>
              <a:rPr lang="en-US" sz="1200" dirty="0"/>
              <a:t>.</a:t>
            </a:r>
          </a:p>
          <a:p>
            <a:r>
              <a:rPr lang="en-US" sz="1200" dirty="0">
                <a:latin typeface="+mn-lt"/>
              </a:rPr>
              <a:t> </a:t>
            </a:r>
            <a:r>
              <a:rPr lang="en-US" sz="1200" b="0" i="0" dirty="0">
                <a:solidFill>
                  <a:srgbClr val="181817"/>
                </a:solidFill>
                <a:effectLst/>
                <a:latin typeface="+mn-lt"/>
              </a:rPr>
              <a:t>K. Matsumura, C. F. Gaitan, K. Sugimoto, A. J. Cannon, and W. W. Hsieh, “Maize yield forecasting by linear regression and artificial neural networks in Jilin, China,” </a:t>
            </a:r>
            <a:r>
              <a:rPr lang="en-US" sz="1200" b="0" i="1" dirty="0">
                <a:solidFill>
                  <a:srgbClr val="181817"/>
                </a:solidFill>
                <a:effectLst/>
                <a:latin typeface="+mn-lt"/>
              </a:rPr>
              <a:t>The Journal of Agricultural Science</a:t>
            </a:r>
            <a:r>
              <a:rPr lang="en-US" sz="1200" b="0" i="0" dirty="0">
                <a:solidFill>
                  <a:srgbClr val="181817"/>
                </a:solidFill>
                <a:effectLst/>
                <a:latin typeface="+mn-lt"/>
              </a:rPr>
              <a:t>, vol. 153, no. 3, pp. 399–410, 2015. doi:10.1017/S0021859614000392, </a:t>
            </a:r>
            <a:r>
              <a:rPr lang="en-US" sz="1200" b="0" i="0" dirty="0">
                <a:solidFill>
                  <a:srgbClr val="181817"/>
                </a:solidFill>
                <a:effectLst/>
                <a:latin typeface="+mn-lt"/>
                <a:hlinkClick r:id="rId3"/>
              </a:rPr>
              <a:t>https://doi.org/10.1017/S0021859614000392</a:t>
            </a:r>
            <a:r>
              <a:rPr lang="en-US" sz="1200" b="0" i="0" dirty="0">
                <a:solidFill>
                  <a:srgbClr val="181817"/>
                </a:solidFill>
                <a:effectLst/>
                <a:latin typeface="+mn-lt"/>
              </a:rPr>
              <a:t>. 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cs typeface="Roboto" panose="02000000000000000000" pitchFamily="2" charset="0"/>
              </a:rPr>
              <a:t>Al-</a:t>
            </a:r>
            <a:r>
              <a:rPr lang="en-US" sz="1200" b="0" i="0" dirty="0" err="1">
                <a:solidFill>
                  <a:srgbClr val="212121"/>
                </a:solidFill>
                <a:effectLst/>
                <a:cs typeface="Roboto" panose="02000000000000000000" pitchFamily="2" charset="0"/>
              </a:rPr>
              <a:t>Adhaileh</a:t>
            </a:r>
            <a:r>
              <a:rPr lang="en-US" sz="1200" b="0" i="0" dirty="0">
                <a:solidFill>
                  <a:srgbClr val="212121"/>
                </a:solidFill>
                <a:effectLst/>
                <a:cs typeface="Roboto" panose="02000000000000000000" pitchFamily="2" charset="0"/>
              </a:rPr>
              <a:t> MH, </a:t>
            </a:r>
            <a:r>
              <a:rPr lang="en-US" sz="1200" b="0" i="0" dirty="0" err="1">
                <a:solidFill>
                  <a:srgbClr val="212121"/>
                </a:solidFill>
                <a:effectLst/>
                <a:cs typeface="Roboto" panose="02000000000000000000" pitchFamily="2" charset="0"/>
              </a:rPr>
              <a:t>Aldhyani</a:t>
            </a:r>
            <a:r>
              <a:rPr lang="en-US" sz="1200" b="0" i="0" dirty="0">
                <a:solidFill>
                  <a:srgbClr val="212121"/>
                </a:solidFill>
                <a:effectLst/>
                <a:cs typeface="Roboto" panose="02000000000000000000" pitchFamily="2" charset="0"/>
              </a:rPr>
              <a:t> THH. Artificial intelligence framework for modeling and predicting crop yield to enhance food security in Saudi Arabia. </a:t>
            </a:r>
            <a:r>
              <a:rPr lang="en-US" sz="1200" b="0" i="1" dirty="0" err="1">
                <a:solidFill>
                  <a:srgbClr val="212121"/>
                </a:solidFill>
                <a:effectLst/>
                <a:cs typeface="Roboto" panose="02000000000000000000" pitchFamily="2" charset="0"/>
              </a:rPr>
              <a:t>PeerJ</a:t>
            </a:r>
            <a:r>
              <a:rPr lang="en-US" sz="1200" b="0" i="1" dirty="0">
                <a:solidFill>
                  <a:srgbClr val="212121"/>
                </a:solidFill>
                <a:effectLst/>
                <a:cs typeface="Roboto" panose="02000000000000000000" pitchFamily="2" charset="0"/>
              </a:rPr>
              <a:t>. Computer science, </a:t>
            </a:r>
            <a:r>
              <a:rPr lang="en-US" sz="1200" b="0" i="0" dirty="0">
                <a:solidFill>
                  <a:srgbClr val="212121"/>
                </a:solidFill>
                <a:effectLst/>
                <a:cs typeface="Roboto" panose="02000000000000000000" pitchFamily="2" charset="0"/>
              </a:rPr>
              <a:t>2022;8:e1104. Published 2022 Sep 30. </a:t>
            </a:r>
            <a:r>
              <a:rPr lang="en-US" sz="1200" b="0" i="0" dirty="0">
                <a:solidFill>
                  <a:srgbClr val="212121"/>
                </a:solidFill>
                <a:effectLst/>
                <a:cs typeface="Roboto" panose="02000000000000000000" pitchFamily="2" charset="0"/>
                <a:hlinkClick r:id="rId4"/>
              </a:rPr>
              <a:t>https://doi.org/10.7717/peerj-cs.1104</a:t>
            </a:r>
            <a:r>
              <a:rPr lang="en-US" sz="1200" b="0" i="0" dirty="0">
                <a:solidFill>
                  <a:srgbClr val="212121"/>
                </a:solidFill>
                <a:effectLst/>
                <a:cs typeface="Roboto" panose="020000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  <a:cs typeface="Roboto" panose="02000000000000000000" pitchFamily="2" charset="0"/>
              </a:rPr>
              <a:t>RNN/LSTM/GRU Model </a:t>
            </a:r>
            <a:r>
              <a:rPr lang="en-US" sz="1600" dirty="0">
                <a:solidFill>
                  <a:srgbClr val="212121"/>
                </a:solidFill>
                <a:cs typeface="Roboto" panose="02000000000000000000" pitchFamily="2" charset="0"/>
              </a:rPr>
              <a:t>Resources:</a:t>
            </a:r>
          </a:p>
          <a:p>
            <a:r>
              <a:rPr lang="en-US" sz="1200" dirty="0" err="1">
                <a:effectLst/>
              </a:rPr>
              <a:t>Géron</a:t>
            </a:r>
            <a:r>
              <a:rPr lang="en-US" sz="1200" dirty="0">
                <a:effectLst/>
              </a:rPr>
              <a:t>, A. (n.d.). Chapter 15: Processing Sequences Using RNNs and CNNs. In </a:t>
            </a:r>
            <a:r>
              <a:rPr lang="en-US" sz="1200" i="1" dirty="0">
                <a:effectLst/>
              </a:rPr>
              <a:t>Hands-On Machine Learning with Scikit-Learn, </a:t>
            </a:r>
            <a:r>
              <a:rPr lang="en-US" sz="1200" i="1" dirty="0" err="1">
                <a:effectLst/>
              </a:rPr>
              <a:t>Keras</a:t>
            </a:r>
            <a:r>
              <a:rPr lang="en-US" sz="1200" i="1" dirty="0">
                <a:effectLst/>
              </a:rPr>
              <a:t>, &amp; TensorFlow</a:t>
            </a:r>
            <a:r>
              <a:rPr lang="en-US" sz="1200" dirty="0">
                <a:effectLst/>
              </a:rPr>
              <a:t> (Third Edition, pp. 537–576). essay, O’Reilly Media. </a:t>
            </a:r>
            <a:endParaRPr lang="en-US" sz="1600" b="0" i="0" dirty="0">
              <a:solidFill>
                <a:srgbClr val="181817"/>
              </a:solidFill>
              <a:effectLst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2E3BF-FA22-C8FF-3BA7-ECC35F16B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ECE:5995 Applied Machine Learning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5288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848C61-C124-4C49-97C4-0B76F6D2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994" y="3203884"/>
            <a:ext cx="5372488" cy="1160369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AB9F6C-73AD-294A-A3E0-6E87246DD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</p:spPr>
        <p:txBody>
          <a:bodyPr/>
          <a:lstStyle/>
          <a:p>
            <a:r>
              <a:rPr lang="en-US"/>
              <a:t>ECE:5995 Applied Machine Learning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5EA01-DD0C-4753-25DF-4ECF9CC61055}"/>
              </a:ext>
            </a:extLst>
          </p:cNvPr>
          <p:cNvSpPr/>
          <p:nvPr/>
        </p:nvSpPr>
        <p:spPr>
          <a:xfrm>
            <a:off x="711994" y="3948035"/>
            <a:ext cx="3291294" cy="1438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/>
                </a:solidFill>
              </a:rPr>
              <a:t>Joseph Krueger</a:t>
            </a:r>
          </a:p>
          <a:p>
            <a:r>
              <a:rPr lang="en-US" sz="1600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98723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/>
              <a:t>Why should we care about harvest yield?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4B43021-2DD5-3F47-9AF4-FB33992A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/>
              <a:t>ECE:5995 Applied Machine Learning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787E2-CF82-5714-D8A2-A38F50E1774B}"/>
              </a:ext>
            </a:extLst>
          </p:cNvPr>
          <p:cNvSpPr txBox="1"/>
          <p:nvPr/>
        </p:nvSpPr>
        <p:spPr>
          <a:xfrm>
            <a:off x="-129475" y="1997839"/>
            <a:ext cx="333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78A8-5659-AF1A-BBD4-BDD5F1E4495E}"/>
              </a:ext>
            </a:extLst>
          </p:cNvPr>
          <p:cNvSpPr txBox="1">
            <a:spLocks/>
          </p:cNvSpPr>
          <p:nvPr/>
        </p:nvSpPr>
        <p:spPr>
          <a:xfrm>
            <a:off x="604474" y="1997839"/>
            <a:ext cx="4324365" cy="422222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‒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Farmers: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/>
              <a:t>What should they be growing?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/>
              <a:t>Where should they be growing?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/>
              <a:t>What can they expect from the upcoming harvest season?</a:t>
            </a:r>
          </a:p>
          <a:p>
            <a:r>
              <a:rPr lang="en-US" sz="1800" dirty="0"/>
              <a:t>Industry: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/>
              <a:t>Where should they target their marketing?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/>
              <a:t>Where should they focus their development?</a:t>
            </a:r>
          </a:p>
          <a:p>
            <a:r>
              <a:rPr lang="en-US" sz="1800" dirty="0"/>
              <a:t>Everyone :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/>
              <a:t>Which products will be more/less expensive in the future?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/>
              <a:t>Is there going to be enough food to feed all of us?</a:t>
            </a:r>
          </a:p>
        </p:txBody>
      </p:sp>
      <p:pic>
        <p:nvPicPr>
          <p:cNvPr id="3074" name="Picture 2" descr="Tips for setting combines to handle wet corn">
            <a:extLst>
              <a:ext uri="{FF2B5EF4-FFF2-40B4-BE49-F238E27FC236}">
                <a16:creationId xmlns:a16="http://schemas.microsoft.com/office/drawing/2014/main" id="{A65B7081-20E3-9612-1F5B-FA68EBC73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4"/>
          <a:stretch/>
        </p:blipFill>
        <p:spPr bwMode="auto">
          <a:xfrm>
            <a:off x="5529208" y="2764901"/>
            <a:ext cx="32004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81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4B43021-2DD5-3F47-9AF4-FB33992A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/>
              <a:t>ECE:5995 Applied Machine Learning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787E2-CF82-5714-D8A2-A38F50E1774B}"/>
              </a:ext>
            </a:extLst>
          </p:cNvPr>
          <p:cNvSpPr txBox="1"/>
          <p:nvPr/>
        </p:nvSpPr>
        <p:spPr>
          <a:xfrm>
            <a:off x="-129475" y="1997839"/>
            <a:ext cx="333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78A8-5659-AF1A-BBD4-BDD5F1E4495E}"/>
              </a:ext>
            </a:extLst>
          </p:cNvPr>
          <p:cNvSpPr txBox="1">
            <a:spLocks/>
          </p:cNvSpPr>
          <p:nvPr/>
        </p:nvSpPr>
        <p:spPr>
          <a:xfrm>
            <a:off x="622762" y="2067713"/>
            <a:ext cx="3257862" cy="422222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‒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Target: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/>
              <a:t>Corn yields (</a:t>
            </a:r>
            <a:r>
              <a:rPr lang="en-US" sz="1500" dirty="0" err="1"/>
              <a:t>bu</a:t>
            </a:r>
            <a:r>
              <a:rPr lang="en-US" sz="1500" dirty="0"/>
              <a:t>/ac) in Polk County, IA</a:t>
            </a:r>
          </a:p>
          <a:p>
            <a:r>
              <a:rPr lang="en-US" sz="1800" dirty="0"/>
              <a:t>Data Sources: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United States Department of Agriculture (USDA)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National Oceanic and Atmospheric Administration (NOAA)</a:t>
            </a:r>
          </a:p>
          <a:p>
            <a:r>
              <a:rPr lang="en-US" sz="1800" dirty="0"/>
              <a:t>Data Augmentation: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err="1"/>
              <a:t>Upsampled</a:t>
            </a:r>
            <a:r>
              <a:rPr lang="en-US" sz="1500" dirty="0"/>
              <a:t> to monthly frequency using linear interpolation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0A5E0-C5E1-A36D-E887-42008EFE6DA5}"/>
              </a:ext>
            </a:extLst>
          </p:cNvPr>
          <p:cNvSpPr txBox="1"/>
          <p:nvPr/>
        </p:nvSpPr>
        <p:spPr>
          <a:xfrm>
            <a:off x="5699636" y="5386690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2: Feature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E0F13-3EE6-A499-2AC4-558B75FA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24" y="1471309"/>
            <a:ext cx="5220508" cy="39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/>
              <a:t>Recurrent Neural Networks (RNNs)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4B43021-2DD5-3F47-9AF4-FB33992A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/>
              <a:t>ECE:5995 Applied Machine Learning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3529FE-F344-B617-4321-6D9D4B35C570}"/>
              </a:ext>
            </a:extLst>
          </p:cNvPr>
          <p:cNvGrpSpPr/>
          <p:nvPr/>
        </p:nvGrpSpPr>
        <p:grpSpPr>
          <a:xfrm>
            <a:off x="5023332" y="1657929"/>
            <a:ext cx="3808435" cy="4353067"/>
            <a:chOff x="4571999" y="1546129"/>
            <a:chExt cx="4259767" cy="435306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4858A3-AF22-285D-4B69-1ACBDAF7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1999" y="1546129"/>
              <a:ext cx="4259767" cy="188287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69E862-5E3F-C8ED-3941-F00EB64B4CDC}"/>
                </a:ext>
              </a:extLst>
            </p:cNvPr>
            <p:cNvSpPr txBox="1"/>
            <p:nvPr/>
          </p:nvSpPr>
          <p:spPr>
            <a:xfrm>
              <a:off x="5249087" y="3429001"/>
              <a:ext cx="2877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Figure 3:  Recurrent neurons over time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DC5E9D-4021-E5E2-7C91-981C86A8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999" y="3884991"/>
              <a:ext cx="4231191" cy="16971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9A5C8D-24FA-6D48-0C75-A01EA5D73400}"/>
                </a:ext>
              </a:extLst>
            </p:cNvPr>
            <p:cNvSpPr txBox="1"/>
            <p:nvPr/>
          </p:nvSpPr>
          <p:spPr>
            <a:xfrm>
              <a:off x="5352933" y="5622197"/>
              <a:ext cx="2697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Figure 4:  Recurrent layers over time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6E1C387-A2EB-848C-6CC2-B0BDD65B3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75" y="2365916"/>
            <a:ext cx="3808435" cy="8040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979BDA-34D8-1186-2527-216D806BA236}"/>
              </a:ext>
            </a:extLst>
          </p:cNvPr>
          <p:cNvSpPr txBox="1"/>
          <p:nvPr/>
        </p:nvSpPr>
        <p:spPr>
          <a:xfrm>
            <a:off x="586175" y="1906859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Mathematical Formulation: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5DF83-E800-23F2-CF71-A920477C18AD}"/>
              </a:ext>
            </a:extLst>
          </p:cNvPr>
          <p:cNvSpPr txBox="1"/>
          <p:nvPr/>
        </p:nvSpPr>
        <p:spPr>
          <a:xfrm>
            <a:off x="583404" y="3457549"/>
            <a:ext cx="331150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ideas: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on sequences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Has “memory”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Memory = better 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Use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Time-series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205360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72FB-5929-5F77-36FD-4CD97E1B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68551-DED2-F731-F7BB-50D15C970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ECE:5995 Applied Machine Learning</a:t>
            </a:r>
            <a:endParaRPr lang="en-US" b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B2093A-0EBC-1C2D-FC7B-8FC136CC8500}"/>
              </a:ext>
            </a:extLst>
          </p:cNvPr>
          <p:cNvGrpSpPr/>
          <p:nvPr/>
        </p:nvGrpSpPr>
        <p:grpSpPr>
          <a:xfrm>
            <a:off x="493074" y="1721375"/>
            <a:ext cx="8486091" cy="4585752"/>
            <a:chOff x="493075" y="1721375"/>
            <a:chExt cx="8486091" cy="4585752"/>
          </a:xfrm>
        </p:grpSpPr>
        <p:pic>
          <p:nvPicPr>
            <p:cNvPr id="5" name="Picture 4" descr="A diagram of a dropout layer&#10;&#10;Description automatically generated">
              <a:extLst>
                <a:ext uri="{FF2B5EF4-FFF2-40B4-BE49-F238E27FC236}">
                  <a16:creationId xmlns:a16="http://schemas.microsoft.com/office/drawing/2014/main" id="{FF9F54CC-523C-4CE5-7B75-D9001BD95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075" y="1721375"/>
              <a:ext cx="8486091" cy="2938018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BAE6FD-4718-213F-A91F-3D85289F842D}"/>
                </a:ext>
              </a:extLst>
            </p:cNvPr>
            <p:cNvGrpSpPr/>
            <p:nvPr/>
          </p:nvGrpSpPr>
          <p:grpSpPr>
            <a:xfrm>
              <a:off x="2073821" y="4460468"/>
              <a:ext cx="5002653" cy="1846659"/>
              <a:chOff x="1919539" y="4336406"/>
              <a:chExt cx="5002653" cy="184665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68E39-6E30-4C7B-AA25-9DD9A2389479}"/>
                  </a:ext>
                </a:extLst>
              </p:cNvPr>
              <p:cNvSpPr txBox="1"/>
              <p:nvPr/>
            </p:nvSpPr>
            <p:spPr>
              <a:xfrm>
                <a:off x="1919539" y="4336406"/>
                <a:ext cx="2825726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Hyperparameters: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Batch Size: 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Units: 60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Steps (look back): 110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Train set (%):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Validation set (%):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Learning rate: 0.001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3B4AF2-55A1-A01F-EB1A-409844F8402E}"/>
                  </a:ext>
                </a:extLst>
              </p:cNvPr>
              <p:cNvSpPr txBox="1"/>
              <p:nvPr/>
            </p:nvSpPr>
            <p:spPr>
              <a:xfrm>
                <a:off x="5100860" y="4336406"/>
                <a:ext cx="1821332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Early Stopping: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Validation loss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Patience = 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Dropout = 0.2</a:t>
                </a:r>
              </a:p>
              <a:p>
                <a:endParaRPr lang="en-US" dirty="0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1F356E-B3C0-3D81-2E6F-72C7C73205CB}"/>
              </a:ext>
            </a:extLst>
          </p:cNvPr>
          <p:cNvSpPr txBox="1"/>
          <p:nvPr/>
        </p:nvSpPr>
        <p:spPr>
          <a:xfrm>
            <a:off x="3511265" y="4081552"/>
            <a:ext cx="244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5: RNN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0441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/>
              <a:t>RNN Results – Rolling Forecast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4B43021-2DD5-3F47-9AF4-FB33992A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/>
              <a:t>ECE:5995 Applied Machine Learning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0580741-9EDD-EABF-46B7-B768C7F1CB8C}"/>
              </a:ext>
            </a:extLst>
          </p:cNvPr>
          <p:cNvGrpSpPr/>
          <p:nvPr/>
        </p:nvGrpSpPr>
        <p:grpSpPr>
          <a:xfrm>
            <a:off x="155446" y="1721375"/>
            <a:ext cx="8833107" cy="4394566"/>
            <a:chOff x="155447" y="1837944"/>
            <a:chExt cx="8833107" cy="439456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3598711-D483-64D2-56D4-C2E8AD12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447" y="1837944"/>
              <a:ext cx="4431209" cy="3692674"/>
            </a:xfrm>
            <a:prstGeom prst="rect">
              <a:avLst/>
            </a:prstGeom>
          </p:spPr>
        </p:pic>
        <p:pic>
          <p:nvPicPr>
            <p:cNvPr id="26" name="Picture 25" descr="A graph of training loss&#10;&#10;Description automatically generated">
              <a:extLst>
                <a:ext uri="{FF2B5EF4-FFF2-40B4-BE49-F238E27FC236}">
                  <a16:creationId xmlns:a16="http://schemas.microsoft.com/office/drawing/2014/main" id="{525487AD-FDA1-550C-9A16-8C49B5E45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7346" y="1837944"/>
              <a:ext cx="4431208" cy="369267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F0711E-2E9D-BD0D-7900-1BD724D7A1F0}"/>
                </a:ext>
              </a:extLst>
            </p:cNvPr>
            <p:cNvSpPr txBox="1"/>
            <p:nvPr/>
          </p:nvSpPr>
          <p:spPr>
            <a:xfrm>
              <a:off x="973873" y="5315944"/>
              <a:ext cx="2794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Figure 6: RNN predictions vs observed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51EFC8-A380-4481-DC82-0D63FBA927C8}"/>
                </a:ext>
              </a:extLst>
            </p:cNvPr>
            <p:cNvSpPr txBox="1"/>
            <p:nvPr/>
          </p:nvSpPr>
          <p:spPr>
            <a:xfrm>
              <a:off x="5770912" y="5315944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Figure 7: RNN training loss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E9B12E-5A5D-CE79-44A9-6C4588B23913}"/>
                </a:ext>
              </a:extLst>
            </p:cNvPr>
            <p:cNvSpPr txBox="1"/>
            <p:nvPr/>
          </p:nvSpPr>
          <p:spPr>
            <a:xfrm>
              <a:off x="5564926" y="5709290"/>
              <a:ext cx="2537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Best training MSE:     ~0.007</a:t>
              </a:r>
            </a:p>
            <a:p>
              <a:r>
                <a:rPr lang="en-US" sz="1400" dirty="0"/>
                <a:t>Best validation MSE: ~0.0005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92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/>
              <a:t>Long Short-Term Memory (LSTM) Networks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4B43021-2DD5-3F47-9AF4-FB33992A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/>
              <a:t>ECE:5995 Applied Machine Learning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26D88-1E54-D5D5-F685-B18B7B61EA9E}"/>
              </a:ext>
            </a:extLst>
          </p:cNvPr>
          <p:cNvGrpSpPr/>
          <p:nvPr/>
        </p:nvGrpSpPr>
        <p:grpSpPr>
          <a:xfrm>
            <a:off x="4729326" y="1137485"/>
            <a:ext cx="3857625" cy="5062499"/>
            <a:chOff x="4572000" y="1219571"/>
            <a:chExt cx="3857625" cy="50624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7EE68F-F1D6-199E-5C10-C00A6700F92E}"/>
                </a:ext>
              </a:extLst>
            </p:cNvPr>
            <p:cNvGrpSpPr/>
            <p:nvPr/>
          </p:nvGrpSpPr>
          <p:grpSpPr>
            <a:xfrm>
              <a:off x="4572000" y="1219571"/>
              <a:ext cx="3857625" cy="2694072"/>
              <a:chOff x="4572000" y="1598712"/>
              <a:chExt cx="4399156" cy="293668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AF8E01F-01DC-BD2D-6D69-A408B10F1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2000" y="1598712"/>
                <a:ext cx="4399156" cy="2634738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5A2D2E-19BF-2447-9EA7-3F29E475B5CD}"/>
                  </a:ext>
                </a:extLst>
              </p:cNvPr>
              <p:cNvSpPr txBox="1"/>
              <p:nvPr/>
            </p:nvSpPr>
            <p:spPr>
              <a:xfrm>
                <a:off x="5915413" y="4233450"/>
                <a:ext cx="1952704" cy="301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Figure 8: An LSTM cell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A1FC2-B34C-AC67-F885-B31955DA297C}"/>
                </a:ext>
              </a:extLst>
            </p:cNvPr>
            <p:cNvGrpSpPr/>
            <p:nvPr/>
          </p:nvGrpSpPr>
          <p:grpSpPr>
            <a:xfrm>
              <a:off x="4858329" y="4045838"/>
              <a:ext cx="3571296" cy="2236232"/>
              <a:chOff x="4572000" y="4115817"/>
              <a:chExt cx="3571296" cy="223623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AFF9E8E-BA37-D828-F48F-25DA4B90C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8327" y="4517132"/>
                <a:ext cx="3284969" cy="1834917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E4BC6B-747D-F14D-6431-CDD1C4AF3888}"/>
                  </a:ext>
                </a:extLst>
              </p:cNvPr>
              <p:cNvSpPr txBox="1"/>
              <p:nvPr/>
            </p:nvSpPr>
            <p:spPr>
              <a:xfrm>
                <a:off x="4572000" y="4115817"/>
                <a:ext cx="294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Mathematical Formulation: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25315D-FC7E-C183-4881-05417A3D71EF}"/>
                  </a:ext>
                </a:extLst>
              </p:cNvPr>
              <p:cNvSpPr txBox="1"/>
              <p:nvPr/>
            </p:nvSpPr>
            <p:spPr>
              <a:xfrm>
                <a:off x="714375" y="1860844"/>
                <a:ext cx="3857625" cy="2140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Cell Architecture</a:t>
                </a:r>
                <a:r>
                  <a:rPr lang="en-US" sz="1600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2 input “states”: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Long-term (LT)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Short-term (ST)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Controlled memory retention: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Forget Gate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Input Gate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US" sz="1600" dirty="0"/>
                  <a:t>Output Gate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25315D-FC7E-C183-4881-05417A3D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860844"/>
                <a:ext cx="3857625" cy="2140330"/>
              </a:xfrm>
              <a:prstGeom prst="rect">
                <a:avLst/>
              </a:prstGeom>
              <a:blipFill>
                <a:blip r:embed="rId4"/>
                <a:stretch>
                  <a:fillRect l="-1316" t="-1183"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B71BC90-E4FA-DFE0-DEAC-E2F777476AB3}"/>
              </a:ext>
            </a:extLst>
          </p:cNvPr>
          <p:cNvSpPr txBox="1"/>
          <p:nvPr/>
        </p:nvSpPr>
        <p:spPr>
          <a:xfrm>
            <a:off x="714375" y="4443877"/>
            <a:ext cx="41521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model can learn what to keep and what to forget from the input</a:t>
            </a:r>
            <a:endParaRPr lang="en-US" sz="16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Better at forecasting long-term time-series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3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72FB-5929-5F77-36FD-4CD97E1B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68551-DED2-F731-F7BB-50D15C970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ECE:5995 Applied Machine Learning</a:t>
            </a:r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F356E-B3C0-3D81-2E6F-72C7C73205CB}"/>
              </a:ext>
            </a:extLst>
          </p:cNvPr>
          <p:cNvSpPr txBox="1"/>
          <p:nvPr/>
        </p:nvSpPr>
        <p:spPr>
          <a:xfrm>
            <a:off x="3323258" y="4081552"/>
            <a:ext cx="244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5: RNN model architecture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6450B-1599-0B8E-4317-54B86890BBC1}"/>
              </a:ext>
            </a:extLst>
          </p:cNvPr>
          <p:cNvGrpSpPr/>
          <p:nvPr/>
        </p:nvGrpSpPr>
        <p:grpSpPr>
          <a:xfrm>
            <a:off x="685800" y="1721375"/>
            <a:ext cx="7772400" cy="4483835"/>
            <a:chOff x="685800" y="1721375"/>
            <a:chExt cx="7772400" cy="44838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BAE6FD-4718-213F-A91F-3D85289F842D}"/>
                </a:ext>
              </a:extLst>
            </p:cNvPr>
            <p:cNvGrpSpPr/>
            <p:nvPr/>
          </p:nvGrpSpPr>
          <p:grpSpPr>
            <a:xfrm>
              <a:off x="2068205" y="4354649"/>
              <a:ext cx="4959816" cy="1850561"/>
              <a:chOff x="2149777" y="4332504"/>
              <a:chExt cx="4959816" cy="185056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68E39-6E30-4C7B-AA25-9DD9A2389479}"/>
                  </a:ext>
                </a:extLst>
              </p:cNvPr>
              <p:cNvSpPr txBox="1"/>
              <p:nvPr/>
            </p:nvSpPr>
            <p:spPr>
              <a:xfrm>
                <a:off x="2149777" y="4336406"/>
                <a:ext cx="2825726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Hyperparameters: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Batch Size: 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Units: 60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Steps (look back): 110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Train set (%):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Validation set (%):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Learning rate: 0.001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3B4AF2-55A1-A01F-EB1A-409844F8402E}"/>
                  </a:ext>
                </a:extLst>
              </p:cNvPr>
              <p:cNvSpPr txBox="1"/>
              <p:nvPr/>
            </p:nvSpPr>
            <p:spPr>
              <a:xfrm>
                <a:off x="5288261" y="4332504"/>
                <a:ext cx="1821332" cy="1661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Early Stopping: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Validation loss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Patience = 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r>
                  <a:rPr lang="en-US" dirty="0"/>
                  <a:t>Dropout = 0.2</a:t>
                </a:r>
              </a:p>
              <a:p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FEED5E6-673D-B87D-DCB4-416C3C11EF46}"/>
                </a:ext>
              </a:extLst>
            </p:cNvPr>
            <p:cNvGrpSpPr/>
            <p:nvPr/>
          </p:nvGrpSpPr>
          <p:grpSpPr>
            <a:xfrm>
              <a:off x="685800" y="1721375"/>
              <a:ext cx="7772400" cy="2690927"/>
              <a:chOff x="685800" y="1721375"/>
              <a:chExt cx="7772400" cy="2690927"/>
            </a:xfrm>
          </p:grpSpPr>
          <p:pic>
            <p:nvPicPr>
              <p:cNvPr id="3" name="Picture 2" descr="A diagram of a dropout layer&#10;&#10;Description automatically generated">
                <a:extLst>
                  <a:ext uri="{FF2B5EF4-FFF2-40B4-BE49-F238E27FC236}">
                    <a16:creationId xmlns:a16="http://schemas.microsoft.com/office/drawing/2014/main" id="{6A040191-3481-3DEE-4F6D-C24AB5EF0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721375"/>
                <a:ext cx="7772400" cy="269092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CF0555-D964-C088-1A33-B46A681A308D}"/>
                  </a:ext>
                </a:extLst>
              </p:cNvPr>
              <p:cNvSpPr txBox="1"/>
              <p:nvPr/>
            </p:nvSpPr>
            <p:spPr>
              <a:xfrm>
                <a:off x="3279176" y="3804553"/>
                <a:ext cx="25378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Figure 9: LSTM model architecture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5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/>
              <a:t>LSTM Results – Rolling Forecast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4B43021-2DD5-3F47-9AF4-FB33992A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/>
              <a:t>ECE:5995 Applied Machine Learning</a:t>
            </a:r>
            <a:endParaRPr lang="en-US" dirty="0"/>
          </a:p>
        </p:txBody>
      </p:sp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B2B4D1A-77BB-A4D1-C932-09B0F169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70" y="1721375"/>
            <a:ext cx="4398524" cy="3665437"/>
          </a:xfrm>
          <a:prstGeom prst="rect">
            <a:avLst/>
          </a:prstGeom>
        </p:spPr>
      </p:pic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4A219DB-511B-D434-AABF-1E63D3B6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12" y="1689294"/>
            <a:ext cx="4475518" cy="3729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4EC89A-1A3D-B5C5-2AD2-822114D4D47A}"/>
              </a:ext>
            </a:extLst>
          </p:cNvPr>
          <p:cNvSpPr txBox="1"/>
          <p:nvPr/>
        </p:nvSpPr>
        <p:spPr>
          <a:xfrm>
            <a:off x="963690" y="5248312"/>
            <a:ext cx="2969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10: LSTM predictions vs observed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48D6E-5408-E88B-A7CD-5CF5377DB723}"/>
              </a:ext>
            </a:extLst>
          </p:cNvPr>
          <p:cNvSpPr txBox="1"/>
          <p:nvPr/>
        </p:nvSpPr>
        <p:spPr>
          <a:xfrm>
            <a:off x="5567870" y="5266256"/>
            <a:ext cx="217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11: LSTM training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D593E-5F50-5975-90A9-C38CD2A2846C}"/>
              </a:ext>
            </a:extLst>
          </p:cNvPr>
          <p:cNvSpPr txBox="1"/>
          <p:nvPr/>
        </p:nvSpPr>
        <p:spPr>
          <a:xfrm>
            <a:off x="5388334" y="5606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Best training MSE:     ~0.0072</a:t>
            </a:r>
          </a:p>
          <a:p>
            <a:r>
              <a:rPr lang="en-US" sz="1400" dirty="0"/>
              <a:t>Best validation MSE: ~0.0012</a:t>
            </a:r>
          </a:p>
        </p:txBody>
      </p:sp>
    </p:spTree>
    <p:extLst>
      <p:ext uri="{BB962C8B-B14F-4D97-AF65-F5344CB8AC3E}">
        <p14:creationId xmlns:p14="http://schemas.microsoft.com/office/powerpoint/2010/main" val="214374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7FFD54-27B0-415C-8654-D843242BD071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10658</TotalTime>
  <Words>940</Words>
  <Application>Microsoft Macintosh PowerPoint</Application>
  <PresentationFormat>On-screen Show (4:3)</PresentationFormat>
  <Paragraphs>161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guardian-text-oreilly</vt:lpstr>
      <vt:lpstr>Roboto</vt:lpstr>
      <vt:lpstr>Roboto Black</vt:lpstr>
      <vt:lpstr>Wingdings</vt:lpstr>
      <vt:lpstr>Office Theme</vt:lpstr>
      <vt:lpstr>Supervised Learning Methods for Crop Yield Forecasting</vt:lpstr>
      <vt:lpstr>Why should we care about harvest yield?</vt:lpstr>
      <vt:lpstr>Dataset</vt:lpstr>
      <vt:lpstr>Recurrent Neural Networks (RNNs)</vt:lpstr>
      <vt:lpstr>Implementation</vt:lpstr>
      <vt:lpstr>RNN Results – Rolling Forecast</vt:lpstr>
      <vt:lpstr>Long Short-Term Memory (LSTM) Networks</vt:lpstr>
      <vt:lpstr>Implementation</vt:lpstr>
      <vt:lpstr>LSTM Results – Rolling Forecast</vt:lpstr>
      <vt:lpstr>Gated Recurrent Unit (GRU) Networks</vt:lpstr>
      <vt:lpstr>Implementation</vt:lpstr>
      <vt:lpstr>GRU Results – Rolling Forecast</vt:lpstr>
      <vt:lpstr>Conclusion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Krueger, Joseph B</cp:lastModifiedBy>
  <cp:revision>291</cp:revision>
  <dcterms:created xsi:type="dcterms:W3CDTF">2020-01-21T18:13:39Z</dcterms:created>
  <dcterms:modified xsi:type="dcterms:W3CDTF">2024-03-29T20:04:45Z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