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6" r:id="rId5"/>
    <p:sldId id="278" r:id="rId6"/>
    <p:sldId id="267" r:id="rId7"/>
    <p:sldId id="279" r:id="rId8"/>
    <p:sldId id="277" r:id="rId9"/>
    <p:sldId id="268" r:id="rId10"/>
    <p:sldId id="276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3D0A1-D78F-B944-BA2C-5BE1276A62B2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57EE-9786-734A-ABD9-B1218725A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5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B57EE-9786-734A-ABD9-B1218725A3B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36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4415648" y="1003017"/>
            <a:ext cx="4418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Der Fluch des Wissens!</a:t>
            </a: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Jochen Kruppa-Scheetz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D5908-84B9-150F-2D25-9E38347D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002980D-A344-8E81-B516-7D05D9020F7E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82FE59-8377-71F2-A41B-F41B2A2941ED}"/>
              </a:ext>
            </a:extLst>
          </p:cNvPr>
          <p:cNvSpPr/>
          <p:nvPr/>
        </p:nvSpPr>
        <p:spPr>
          <a:xfrm rot="4139722">
            <a:off x="7431882" y="888251"/>
            <a:ext cx="1122745" cy="4246046"/>
          </a:xfrm>
          <a:prstGeom prst="ellips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D3951FF-CA84-B74F-9AF6-827055E7B17F}"/>
              </a:ext>
            </a:extLst>
          </p:cNvPr>
          <p:cNvSpPr txBox="1"/>
          <p:nvPr/>
        </p:nvSpPr>
        <p:spPr>
          <a:xfrm>
            <a:off x="3796497" y="664391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Mach mal was, was du so richtig nicht kannst!</a:t>
            </a:r>
            <a:endParaRPr lang="de-DE" sz="2000" i="1" dirty="0">
              <a:solidFill>
                <a:schemeClr val="bg1"/>
              </a:solidFill>
            </a:endParaRPr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97559647-E01B-0321-12CF-48E4C4A89A6C}"/>
              </a:ext>
            </a:extLst>
          </p:cNvPr>
          <p:cNvSpPr/>
          <p:nvPr/>
        </p:nvSpPr>
        <p:spPr>
          <a:xfrm rot="16200000">
            <a:off x="5907338" y="-2391712"/>
            <a:ext cx="181519" cy="5088042"/>
          </a:xfrm>
          <a:prstGeom prst="leftBracket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58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2863E-A0A3-B946-7352-6EB702F7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1045D9FD-5B05-9063-B94B-C198E966EE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901BA3-9E46-62C8-20C9-010D39E53577}"/>
              </a:ext>
            </a:extLst>
          </p:cNvPr>
          <p:cNvSpPr txBox="1"/>
          <p:nvPr/>
        </p:nvSpPr>
        <p:spPr>
          <a:xfrm>
            <a:off x="3407267" y="771524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Anfänger wollen konkrete Beispiele…</a:t>
            </a:r>
            <a:endParaRPr lang="de-DE" sz="2000" i="1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4FFD46-1B91-4939-C0BE-CB2A4BDA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85" y="963588"/>
            <a:ext cx="2338099" cy="32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B8265-7E2A-6BE2-A953-6768FE8E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570893C-DDEB-88FC-5AF7-BC06E9294C3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9045B9A-98BE-B127-B3E8-ABFE8F657CA5}"/>
              </a:ext>
            </a:extLst>
          </p:cNvPr>
          <p:cNvSpPr txBox="1"/>
          <p:nvPr/>
        </p:nvSpPr>
        <p:spPr>
          <a:xfrm>
            <a:off x="3414532" y="343261"/>
            <a:ext cx="5694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Proverben strukturieren den Tag!</a:t>
            </a:r>
            <a:endParaRPr lang="de-DE" sz="4400" b="1" i="1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D7A212C-3440-1C25-1B8D-6DFE4F5BF126}"/>
              </a:ext>
            </a:extLst>
          </p:cNvPr>
          <p:cNvSpPr txBox="1"/>
          <p:nvPr/>
        </p:nvSpPr>
        <p:spPr>
          <a:xfrm>
            <a:off x="4579716" y="2967335"/>
            <a:ext cx="4865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Der Mittelwert hat immer eine Hose an!</a:t>
            </a:r>
            <a:endParaRPr lang="de-DE" sz="24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6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5BE10-BEF6-5CF2-F08A-123ACAE7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046C6D88-1DEB-2893-006A-AD9CCCD21744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7672E5-54C9-B67C-C953-50D627E9CD57}"/>
              </a:ext>
            </a:extLst>
          </p:cNvPr>
          <p:cNvSpPr txBox="1"/>
          <p:nvPr/>
        </p:nvSpPr>
        <p:spPr>
          <a:xfrm>
            <a:off x="4032007" y="282491"/>
            <a:ext cx="51854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Es war einmal…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4400" b="1" dirty="0">
                <a:solidFill>
                  <a:schemeClr val="bg1"/>
                </a:solidFill>
              </a:rPr>
              <a:t>Erzähle eine Geschichte, wann immer es geht.</a:t>
            </a:r>
          </a:p>
          <a:p>
            <a:pPr algn="ctr"/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3AFE-B539-1DB3-9825-A48508F0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320BEEE-9CC1-02EF-48CB-961D0F1565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21ECC6-95F5-1B96-AE53-FB7BCAC23267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Experte sein wollen, obwohl du es nicht bist?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5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452AB-FCD8-6E90-E17C-E1018C6A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7EC679D8-249D-6AE6-6A4E-94073B0DD6EC}"/>
              </a:ext>
            </a:extLst>
          </p:cNvPr>
          <p:cNvSpPr/>
          <p:nvPr/>
        </p:nvSpPr>
        <p:spPr>
          <a:xfrm flipV="1">
            <a:off x="2314711" y="0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1">
            <a:extLst>
              <a:ext uri="{FF2B5EF4-FFF2-40B4-BE49-F238E27FC236}">
                <a16:creationId xmlns:a16="http://schemas.microsoft.com/office/drawing/2014/main" id="{F59CE9F5-500E-07BF-801B-4CD60A5819F0}"/>
              </a:ext>
            </a:extLst>
          </p:cNvPr>
          <p:cNvSpPr/>
          <p:nvPr/>
        </p:nvSpPr>
        <p:spPr>
          <a:xfrm rot="16200000">
            <a:off x="5939840" y="-369394"/>
            <a:ext cx="895047" cy="48549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019AB6-5521-597E-55DB-2995782E9DF2}"/>
              </a:ext>
            </a:extLst>
          </p:cNvPr>
          <p:cNvSpPr txBox="1"/>
          <p:nvPr/>
        </p:nvSpPr>
        <p:spPr>
          <a:xfrm>
            <a:off x="4009697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konkret</a:t>
            </a:r>
            <a:endParaRPr lang="en-GB" sz="2400" i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30C4F7-7B8A-8180-7E4E-DD52F3217AB4}"/>
              </a:ext>
            </a:extLst>
          </p:cNvPr>
          <p:cNvSpPr txBox="1"/>
          <p:nvPr/>
        </p:nvSpPr>
        <p:spPr>
          <a:xfrm>
            <a:off x="8199051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abstrakt</a:t>
            </a:r>
            <a:endParaRPr lang="en-GB" sz="24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6DE6EC-C8D1-9A78-FAA8-ADB86FA0B0E6}"/>
              </a:ext>
            </a:extLst>
          </p:cNvPr>
          <p:cNvSpPr txBox="1"/>
          <p:nvPr/>
        </p:nvSpPr>
        <p:spPr>
          <a:xfrm>
            <a:off x="3959910" y="114887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Novize</a:t>
            </a:r>
            <a:endParaRPr lang="en-GB" sz="24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ECBD83-1DB8-085C-6EAF-6694279FA505}"/>
              </a:ext>
            </a:extLst>
          </p:cNvPr>
          <p:cNvSpPr txBox="1"/>
          <p:nvPr/>
        </p:nvSpPr>
        <p:spPr>
          <a:xfrm>
            <a:off x="8182303" y="116671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Experte</a:t>
            </a:r>
            <a:endParaRPr lang="en-GB" sz="2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7F06E1-5D43-4A06-9D59-96E43BADEA3D}"/>
              </a:ext>
            </a:extLst>
          </p:cNvPr>
          <p:cNvCxnSpPr>
            <a:cxnSpLocks/>
          </p:cNvCxnSpPr>
          <p:nvPr/>
        </p:nvCxnSpPr>
        <p:spPr>
          <a:xfrm>
            <a:off x="5132832" y="1397543"/>
            <a:ext cx="2901696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16493-B4BE-11AC-05EF-B191234D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DDDBA6F-D289-221C-ACC3-8D624AC5644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6CD5460-D57A-5933-05E8-33E493DB3860}"/>
              </a:ext>
            </a:extLst>
          </p:cNvPr>
          <p:cNvSpPr/>
          <p:nvPr/>
        </p:nvSpPr>
        <p:spPr>
          <a:xfrm rot="1121156">
            <a:off x="3424497" y="972240"/>
            <a:ext cx="640047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SCHNACK </a:t>
            </a:r>
          </a:p>
          <a:p>
            <a:pPr algn="ctr"/>
            <a:r>
              <a:rPr lang="de-DE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ABSTRAKT. </a:t>
            </a:r>
          </a:p>
        </p:txBody>
      </p:sp>
    </p:spTree>
    <p:extLst>
      <p:ext uri="{BB962C8B-B14F-4D97-AF65-F5344CB8AC3E}">
        <p14:creationId xmlns:p14="http://schemas.microsoft.com/office/powerpoint/2010/main" val="95091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57ED9-2C1F-05D7-6622-071E08A8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87AE245B-F963-4BE3-99E2-C7C79C7703E1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CE0338-696A-4116-174F-818B2488FADA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Alle werden dümmer, je älter du wirst.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6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A2C22-A270-85FD-0493-00D2C7DF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3C4F5B85-787C-5A17-943E-076C54A4CAA6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B9A134-5191-5D42-086F-0166D9590AAE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1F998CC-D4B4-9C78-BBAE-09B35301AC9D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1E882-75C9-9073-2953-E50DCD781390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6052EC-A072-C3C9-E05F-745F4899ACD5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7242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B43D05-650E-3CBB-500B-B747B041B4FE}"/>
              </a:ext>
            </a:extLst>
          </p:cNvPr>
          <p:cNvSpPr txBox="1"/>
          <p:nvPr/>
        </p:nvSpPr>
        <p:spPr>
          <a:xfrm>
            <a:off x="6075903" y="2403930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0707E08-475B-FC7E-6BDC-A8CDF32F3099}"/>
              </a:ext>
            </a:extLst>
          </p:cNvPr>
          <p:cNvCxnSpPr/>
          <p:nvPr/>
        </p:nvCxnSpPr>
        <p:spPr>
          <a:xfrm flipV="1">
            <a:off x="5045345" y="638470"/>
            <a:ext cx="3958682" cy="1737063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5E77DB-67D9-876C-E115-4FE8794F6215}"/>
              </a:ext>
            </a:extLst>
          </p:cNvPr>
          <p:cNvSpPr txBox="1"/>
          <p:nvPr/>
        </p:nvSpPr>
        <p:spPr>
          <a:xfrm rot="20180334">
            <a:off x="6031297" y="784523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E4FEBF-F77E-E4BB-4A23-0F9496C33EC3}"/>
              </a:ext>
            </a:extLst>
          </p:cNvPr>
          <p:cNvCxnSpPr>
            <a:cxnSpLocks/>
          </p:cNvCxnSpPr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42423-4B4D-A537-44EA-2150A229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7225D27-7AC1-9F9B-960A-C826E6DDB4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65F3770-20F6-73B5-50CA-D70CC451C005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BB9031-4201-F560-AC08-2411E58520DC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CC7F1B-A07C-A126-1CF2-1357E47689BC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9D000AC-233B-10C4-D83D-37FEF50CF7CE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1060709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88B50D1-8E2A-C4DB-A13A-CC788C6380B9}"/>
              </a:ext>
            </a:extLst>
          </p:cNvPr>
          <p:cNvSpPr txBox="1"/>
          <p:nvPr/>
        </p:nvSpPr>
        <p:spPr>
          <a:xfrm>
            <a:off x="5765799" y="285181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ED03866-FFE6-50A6-A287-9C7B2A43399A}"/>
              </a:ext>
            </a:extLst>
          </p:cNvPr>
          <p:cNvCxnSpPr>
            <a:cxnSpLocks/>
          </p:cNvCxnSpPr>
          <p:nvPr/>
        </p:nvCxnSpPr>
        <p:spPr>
          <a:xfrm flipV="1">
            <a:off x="5045345" y="2043523"/>
            <a:ext cx="3942426" cy="332010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05435C-BC47-03D5-6E5D-EB1BD6CC4A0A}"/>
              </a:ext>
            </a:extLst>
          </p:cNvPr>
          <p:cNvSpPr txBox="1"/>
          <p:nvPr/>
        </p:nvSpPr>
        <p:spPr>
          <a:xfrm rot="21295492">
            <a:off x="6421441" y="150248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71AA96-D533-41E5-4AFD-828309CA9068}"/>
              </a:ext>
            </a:extLst>
          </p:cNvPr>
          <p:cNvCxnSpPr/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88C86-7DF2-055E-406D-37C777A4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DE48F4B-7CFB-65B4-2296-6D82A797596D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03158C-8B3D-6A8A-0D1C-F214682D1426}"/>
              </a:ext>
            </a:extLst>
          </p:cNvPr>
          <p:cNvSpPr txBox="1"/>
          <p:nvPr/>
        </p:nvSpPr>
        <p:spPr>
          <a:xfrm>
            <a:off x="2858947" y="146491"/>
            <a:ext cx="51507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Fluch der Effizienz…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3200" b="1" i="1" dirty="0">
                <a:solidFill>
                  <a:schemeClr val="bg1"/>
                </a:solidFill>
              </a:rPr>
              <a:t>(auch das noch)</a:t>
            </a:r>
            <a:endParaRPr lang="de-DE" sz="3200" i="1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C0FB1E-D3A3-AFB9-1290-89EA58B73A4B}"/>
              </a:ext>
            </a:extLst>
          </p:cNvPr>
          <p:cNvSpPr txBox="1"/>
          <p:nvPr/>
        </p:nvSpPr>
        <p:spPr>
          <a:xfrm>
            <a:off x="8563964" y="2762592"/>
            <a:ext cx="1768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20x</a:t>
            </a:r>
            <a:endParaRPr lang="de-DE" sz="72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603A5F-E2D5-6FD2-9F5A-D8B1496BECF3}"/>
              </a:ext>
            </a:extLst>
          </p:cNvPr>
          <p:cNvSpPr txBox="1"/>
          <p:nvPr/>
        </p:nvSpPr>
        <p:spPr>
          <a:xfrm>
            <a:off x="7731890" y="1680126"/>
            <a:ext cx="925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Große Zahl!</a:t>
            </a:r>
          </a:p>
        </p:txBody>
      </p:sp>
      <p:cxnSp>
        <p:nvCxnSpPr>
          <p:cNvPr id="9" name="Gekrümmte Verbindung 8">
            <a:extLst>
              <a:ext uri="{FF2B5EF4-FFF2-40B4-BE49-F238E27FC236}">
                <a16:creationId xmlns:a16="http://schemas.microsoft.com/office/drawing/2014/main" id="{AD1A4152-9B63-C20E-B2ED-7A11337FFD7D}"/>
              </a:ext>
            </a:extLst>
          </p:cNvPr>
          <p:cNvCxnSpPr>
            <a:cxnSpLocks/>
            <a:stCxn id="4" idx="0"/>
            <a:endCxn id="3" idx="0"/>
          </p:cNvCxnSpPr>
          <p:nvPr/>
        </p:nvCxnSpPr>
        <p:spPr>
          <a:xfrm rot="16200000" flipH="1">
            <a:off x="8280436" y="1594567"/>
            <a:ext cx="1082466" cy="1253585"/>
          </a:xfrm>
          <a:prstGeom prst="curvedConnector3">
            <a:avLst>
              <a:gd name="adj1" fmla="val -106661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446D7-8396-5D23-4A51-A645F944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535C4BD8-6CA5-2AC9-9824-19F78E5F27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F51520-8A9C-1F9C-9864-F52D7C008019}"/>
              </a:ext>
            </a:extLst>
          </p:cNvPr>
          <p:cNvSpPr txBox="1"/>
          <p:nvPr/>
        </p:nvSpPr>
        <p:spPr>
          <a:xfrm>
            <a:off x="4109013" y="1003017"/>
            <a:ext cx="51854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Wie wär‘s mal mit Lösungen?</a:t>
            </a:r>
          </a:p>
          <a:p>
            <a:pPr algn="ctr"/>
            <a:endParaRPr lang="de-DE" sz="4400" b="1" i="1" dirty="0">
              <a:solidFill>
                <a:schemeClr val="bg1"/>
              </a:solidFill>
            </a:endParaRPr>
          </a:p>
          <a:p>
            <a:pPr algn="ctr"/>
            <a:r>
              <a:rPr lang="de-DE" sz="20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(Kennen Sie das auch, dass Ihre Folien passiv aggressiv werden?)</a:t>
            </a:r>
            <a:endParaRPr lang="de-DE" sz="2000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Props1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Macintosh PowerPoint</Application>
  <PresentationFormat>Breitbild</PresentationFormat>
  <Paragraphs>35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9</cp:revision>
  <dcterms:created xsi:type="dcterms:W3CDTF">2025-09-24T11:16:14Z</dcterms:created>
  <dcterms:modified xsi:type="dcterms:W3CDTF">2025-10-29T18:47:01Z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