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3" r:id="rId5"/>
    <p:sldId id="258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11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323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B38E-BB1D-47FA-A930-E7EAD9C66C58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8D1137-98F0-49E0-B371-E72297D92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42/energy+efficie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D26A-6D91-5BE9-E78F-6E2E69F9F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 6000 Final Project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B899F-EA76-053F-4998-6D26B4BA6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Jonathon Kirles</a:t>
            </a:r>
          </a:p>
        </p:txBody>
      </p:sp>
    </p:spTree>
    <p:extLst>
      <p:ext uri="{BB962C8B-B14F-4D97-AF65-F5344CB8AC3E}">
        <p14:creationId xmlns:p14="http://schemas.microsoft.com/office/powerpoint/2010/main" val="383032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F1D0-E5BA-D703-22DB-E35DA57E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Overall Cross Validation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686B67-C8BD-0BD1-2B16-EE96B5A4C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425858"/>
              </p:ext>
            </p:extLst>
          </p:nvPr>
        </p:nvGraphicFramePr>
        <p:xfrm>
          <a:off x="677862" y="2179581"/>
          <a:ext cx="8414900" cy="319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587">
                  <a:extLst>
                    <a:ext uri="{9D8B030D-6E8A-4147-A177-3AD203B41FA5}">
                      <a16:colId xmlns:a16="http://schemas.microsoft.com/office/drawing/2014/main" val="174934917"/>
                    </a:ext>
                  </a:extLst>
                </a:gridCol>
                <a:gridCol w="1449297">
                  <a:extLst>
                    <a:ext uri="{9D8B030D-6E8A-4147-A177-3AD203B41FA5}">
                      <a16:colId xmlns:a16="http://schemas.microsoft.com/office/drawing/2014/main" val="1752788605"/>
                    </a:ext>
                  </a:extLst>
                </a:gridCol>
                <a:gridCol w="1628722">
                  <a:extLst>
                    <a:ext uri="{9D8B030D-6E8A-4147-A177-3AD203B41FA5}">
                      <a16:colId xmlns:a16="http://schemas.microsoft.com/office/drawing/2014/main" val="1461885337"/>
                    </a:ext>
                  </a:extLst>
                </a:gridCol>
                <a:gridCol w="1465382">
                  <a:extLst>
                    <a:ext uri="{9D8B030D-6E8A-4147-A177-3AD203B41FA5}">
                      <a16:colId xmlns:a16="http://schemas.microsoft.com/office/drawing/2014/main" val="1894934697"/>
                    </a:ext>
                  </a:extLst>
                </a:gridCol>
                <a:gridCol w="804619">
                  <a:extLst>
                    <a:ext uri="{9D8B030D-6E8A-4147-A177-3AD203B41FA5}">
                      <a16:colId xmlns:a16="http://schemas.microsoft.com/office/drawing/2014/main" val="2778169861"/>
                    </a:ext>
                  </a:extLst>
                </a:gridCol>
                <a:gridCol w="1022293">
                  <a:extLst>
                    <a:ext uri="{9D8B030D-6E8A-4147-A177-3AD203B41FA5}">
                      <a16:colId xmlns:a16="http://schemas.microsoft.com/office/drawing/2014/main" val="4128171616"/>
                    </a:ext>
                  </a:extLst>
                </a:gridCol>
              </a:tblGrid>
              <a:tr h="4326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74248"/>
                  </a:ext>
                </a:extLst>
              </a:tr>
              <a:tr h="43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231"/>
                  </a:ext>
                </a:extLst>
              </a:tr>
              <a:tr h="43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97431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5027"/>
                  </a:ext>
                </a:extLst>
              </a:tr>
              <a:tr h="43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34142"/>
                  </a:ext>
                </a:extLst>
              </a:tr>
              <a:tr h="438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75175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7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D8E9-0FD8-7634-C7B6-B1047580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overall scores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D65649-F22B-B775-B357-832BA2339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01929"/>
              </p:ext>
            </p:extLst>
          </p:nvPr>
        </p:nvGraphicFramePr>
        <p:xfrm>
          <a:off x="677862" y="1434662"/>
          <a:ext cx="7976436" cy="413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52">
                  <a:extLst>
                    <a:ext uri="{9D8B030D-6E8A-4147-A177-3AD203B41FA5}">
                      <a16:colId xmlns:a16="http://schemas.microsoft.com/office/drawing/2014/main" val="407613552"/>
                    </a:ext>
                  </a:extLst>
                </a:gridCol>
                <a:gridCol w="1373780">
                  <a:extLst>
                    <a:ext uri="{9D8B030D-6E8A-4147-A177-3AD203B41FA5}">
                      <a16:colId xmlns:a16="http://schemas.microsoft.com/office/drawing/2014/main" val="170125482"/>
                    </a:ext>
                  </a:extLst>
                </a:gridCol>
                <a:gridCol w="1543857">
                  <a:extLst>
                    <a:ext uri="{9D8B030D-6E8A-4147-A177-3AD203B41FA5}">
                      <a16:colId xmlns:a16="http://schemas.microsoft.com/office/drawing/2014/main" val="3894384449"/>
                    </a:ext>
                  </a:extLst>
                </a:gridCol>
                <a:gridCol w="1389027">
                  <a:extLst>
                    <a:ext uri="{9D8B030D-6E8A-4147-A177-3AD203B41FA5}">
                      <a16:colId xmlns:a16="http://schemas.microsoft.com/office/drawing/2014/main" val="3427521530"/>
                    </a:ext>
                  </a:extLst>
                </a:gridCol>
                <a:gridCol w="762694">
                  <a:extLst>
                    <a:ext uri="{9D8B030D-6E8A-4147-A177-3AD203B41FA5}">
                      <a16:colId xmlns:a16="http://schemas.microsoft.com/office/drawing/2014/main" val="3621753526"/>
                    </a:ext>
                  </a:extLst>
                </a:gridCol>
                <a:gridCol w="969026">
                  <a:extLst>
                    <a:ext uri="{9D8B030D-6E8A-4147-A177-3AD203B41FA5}">
                      <a16:colId xmlns:a16="http://schemas.microsoft.com/office/drawing/2014/main" val="1478256985"/>
                    </a:ext>
                  </a:extLst>
                </a:gridCol>
              </a:tblGrid>
              <a:tr h="5601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89467"/>
                  </a:ext>
                </a:extLst>
              </a:tr>
              <a:tr h="567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324.369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34324348"/>
                  </a:ext>
                </a:extLst>
              </a:tr>
              <a:tr h="567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63.25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16.16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69761168"/>
                  </a:ext>
                </a:extLst>
              </a:tr>
              <a:tr h="7935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65.9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906292645"/>
                  </a:ext>
                </a:extLst>
              </a:tr>
              <a:tr h="567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10.05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78778078"/>
                  </a:ext>
                </a:extLst>
              </a:tr>
              <a:tr h="567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5.32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7.58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594941491"/>
                  </a:ext>
                </a:extLst>
              </a:tr>
              <a:tr h="512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7.98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6.96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0832849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2377AE-32D1-D898-653E-D4B194FAAB21}"/>
              </a:ext>
            </a:extLst>
          </p:cNvPr>
          <p:cNvSpPr txBox="1"/>
          <p:nvPr/>
        </p:nvSpPr>
        <p:spPr>
          <a:xfrm>
            <a:off x="1560786" y="5647996"/>
            <a:ext cx="787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if decrease from loop run to CV run, green if increase</a:t>
            </a:r>
          </a:p>
        </p:txBody>
      </p:sp>
    </p:spTree>
    <p:extLst>
      <p:ext uri="{BB962C8B-B14F-4D97-AF65-F5344CB8AC3E}">
        <p14:creationId xmlns:p14="http://schemas.microsoft.com/office/powerpoint/2010/main" val="125237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571-8948-C459-D2D4-C7EBAC0A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" y="93896"/>
            <a:ext cx="8596668" cy="1320800"/>
          </a:xfrm>
        </p:spPr>
        <p:txBody>
          <a:bodyPr/>
          <a:lstStyle/>
          <a:p>
            <a:r>
              <a:rPr lang="en-US" dirty="0"/>
              <a:t>ROC Curves – Cleveland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277F2-3A70-86F9-A69D-414FC2A9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7" y="1339339"/>
            <a:ext cx="5933685" cy="5518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A1836-2651-B870-1350-AC7017FD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09" y="1339339"/>
            <a:ext cx="5655730" cy="5518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54D14-6E9D-0472-87EB-07BF8047A0CF}"/>
              </a:ext>
            </a:extLst>
          </p:cNvPr>
          <p:cNvSpPr txBox="1"/>
          <p:nvPr/>
        </p:nvSpPr>
        <p:spPr>
          <a:xfrm>
            <a:off x="788724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40A-6ABB-71CA-DC44-16D99DDE874A}"/>
              </a:ext>
            </a:extLst>
          </p:cNvPr>
          <p:cNvSpPr txBox="1"/>
          <p:nvPr/>
        </p:nvSpPr>
        <p:spPr>
          <a:xfrm>
            <a:off x="6054108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Run</a:t>
            </a:r>
          </a:p>
        </p:txBody>
      </p:sp>
    </p:spTree>
    <p:extLst>
      <p:ext uri="{BB962C8B-B14F-4D97-AF65-F5344CB8AC3E}">
        <p14:creationId xmlns:p14="http://schemas.microsoft.com/office/powerpoint/2010/main" val="255962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571-8948-C459-D2D4-C7EBAC0A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" y="93896"/>
            <a:ext cx="8596668" cy="1320800"/>
          </a:xfrm>
        </p:spPr>
        <p:txBody>
          <a:bodyPr/>
          <a:lstStyle/>
          <a:p>
            <a:r>
              <a:rPr lang="en-US" dirty="0"/>
              <a:t>ROC Curves – Vegas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D14-6E9D-0472-87EB-07BF8047A0CF}"/>
              </a:ext>
            </a:extLst>
          </p:cNvPr>
          <p:cNvSpPr txBox="1"/>
          <p:nvPr/>
        </p:nvSpPr>
        <p:spPr>
          <a:xfrm>
            <a:off x="788724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40A-6ABB-71CA-DC44-16D99DDE874A}"/>
              </a:ext>
            </a:extLst>
          </p:cNvPr>
          <p:cNvSpPr txBox="1"/>
          <p:nvPr/>
        </p:nvSpPr>
        <p:spPr>
          <a:xfrm>
            <a:off x="6054108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42EAB-4EC7-1D24-2C49-356D6F87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674"/>
            <a:ext cx="5454869" cy="5222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90AE9-FADE-5564-402B-9106DE8B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68" y="1635674"/>
            <a:ext cx="5990897" cy="51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9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571-8948-C459-D2D4-C7EBAC0A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" y="93896"/>
            <a:ext cx="8596668" cy="1320800"/>
          </a:xfrm>
        </p:spPr>
        <p:txBody>
          <a:bodyPr/>
          <a:lstStyle/>
          <a:p>
            <a:r>
              <a:rPr lang="en-US" dirty="0"/>
              <a:t>ROC Curves – Mammographic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D14-6E9D-0472-87EB-07BF8047A0CF}"/>
              </a:ext>
            </a:extLst>
          </p:cNvPr>
          <p:cNvSpPr txBox="1"/>
          <p:nvPr/>
        </p:nvSpPr>
        <p:spPr>
          <a:xfrm>
            <a:off x="788724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40A-6ABB-71CA-DC44-16D99DDE874A}"/>
              </a:ext>
            </a:extLst>
          </p:cNvPr>
          <p:cNvSpPr txBox="1"/>
          <p:nvPr/>
        </p:nvSpPr>
        <p:spPr>
          <a:xfrm>
            <a:off x="6054108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865E2-FC47-D60B-0B54-1B574C4B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141"/>
            <a:ext cx="5671645" cy="5253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F5F12-18F5-06E8-0BEA-C24BB778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45" y="1604140"/>
            <a:ext cx="6140670" cy="52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571-8948-C459-D2D4-C7EBAC0A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" y="93896"/>
            <a:ext cx="8596668" cy="1320800"/>
          </a:xfrm>
        </p:spPr>
        <p:txBody>
          <a:bodyPr/>
          <a:lstStyle/>
          <a:p>
            <a:r>
              <a:rPr lang="en-US" dirty="0"/>
              <a:t>ROC Curves – Donation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D14-6E9D-0472-87EB-07BF8047A0CF}"/>
              </a:ext>
            </a:extLst>
          </p:cNvPr>
          <p:cNvSpPr txBox="1"/>
          <p:nvPr/>
        </p:nvSpPr>
        <p:spPr>
          <a:xfrm>
            <a:off x="788724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40A-6ABB-71CA-DC44-16D99DDE874A}"/>
              </a:ext>
            </a:extLst>
          </p:cNvPr>
          <p:cNvSpPr txBox="1"/>
          <p:nvPr/>
        </p:nvSpPr>
        <p:spPr>
          <a:xfrm>
            <a:off x="6054108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F52CF-62BE-99FC-93AF-8302711E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814"/>
            <a:ext cx="5722883" cy="5292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90D71-6EAC-7114-DE3D-BF2C7573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5814"/>
            <a:ext cx="5684783" cy="52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571-8948-C459-D2D4-C7EBAC0A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" y="93896"/>
            <a:ext cx="8596668" cy="1320800"/>
          </a:xfrm>
        </p:spPr>
        <p:txBody>
          <a:bodyPr/>
          <a:lstStyle/>
          <a:p>
            <a:r>
              <a:rPr lang="en-US" dirty="0"/>
              <a:t>ROC Curves – Diabetes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D14-6E9D-0472-87EB-07BF8047A0CF}"/>
              </a:ext>
            </a:extLst>
          </p:cNvPr>
          <p:cNvSpPr txBox="1"/>
          <p:nvPr/>
        </p:nvSpPr>
        <p:spPr>
          <a:xfrm>
            <a:off x="788724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40A-6ABB-71CA-DC44-16D99DDE874A}"/>
              </a:ext>
            </a:extLst>
          </p:cNvPr>
          <p:cNvSpPr txBox="1"/>
          <p:nvPr/>
        </p:nvSpPr>
        <p:spPr>
          <a:xfrm>
            <a:off x="6054108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79B9A-EC77-AECD-DFDF-8077860A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1772"/>
            <a:ext cx="5880538" cy="5126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75A3E-EBE8-D63B-0587-CC9FBA57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08" y="1731772"/>
            <a:ext cx="5793678" cy="51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D571-8948-C459-D2D4-C7EBAC0A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7" y="93896"/>
            <a:ext cx="8596668" cy="1320800"/>
          </a:xfrm>
        </p:spPr>
        <p:txBody>
          <a:bodyPr/>
          <a:lstStyle/>
          <a:p>
            <a:r>
              <a:rPr lang="en-US" dirty="0"/>
              <a:t>ROC Curves – Wholesale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4D14-6E9D-0472-87EB-07BF8047A0CF}"/>
              </a:ext>
            </a:extLst>
          </p:cNvPr>
          <p:cNvSpPr txBox="1"/>
          <p:nvPr/>
        </p:nvSpPr>
        <p:spPr>
          <a:xfrm>
            <a:off x="788724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4340A-6ABB-71CA-DC44-16D99DDE874A}"/>
              </a:ext>
            </a:extLst>
          </p:cNvPr>
          <p:cNvSpPr txBox="1"/>
          <p:nvPr/>
        </p:nvSpPr>
        <p:spPr>
          <a:xfrm>
            <a:off x="6054108" y="1045364"/>
            <a:ext cx="298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CV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BBED5-5238-6F20-E885-79F24236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252"/>
            <a:ext cx="5782003" cy="5395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5B96D-A270-3F2F-CD96-DBB20B24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2252"/>
            <a:ext cx="5712372" cy="53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5701-6900-4552-9FBC-6C2E2E48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A754-11F3-9231-6506-30387D83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to pick the right model for the data, i.e., some models performed better with some datasets</a:t>
            </a:r>
          </a:p>
          <a:p>
            <a:r>
              <a:rPr lang="en-US" dirty="0"/>
              <a:t>Feature selection is very important, using all of the features may have reduced accuracy</a:t>
            </a:r>
          </a:p>
          <a:p>
            <a:r>
              <a:rPr lang="en-US" dirty="0"/>
              <a:t>Cross validation may take longer, but it can usually lead to better results as the most optimal parameters are used</a:t>
            </a:r>
          </a:p>
          <a:p>
            <a:r>
              <a:rPr lang="en-US" dirty="0"/>
              <a:t>There can be trade offs between accuracy and other goals, you need to select which is most important for you</a:t>
            </a:r>
          </a:p>
          <a:p>
            <a:r>
              <a:rPr lang="en-US" dirty="0"/>
              <a:t>Trying to force datasets that have multiple target classes into binomial datasets can lead to reductions in accuracy or other goals</a:t>
            </a:r>
          </a:p>
          <a:p>
            <a:r>
              <a:rPr lang="en-US" dirty="0"/>
              <a:t>Overall, pre-processing the data to best suit your model is a crucial step in the process. Making sure you have the most relevant features selected, and the data targets in a specific form will be better than selecting a certain model for the data. Even after the data has been processed, trial and error may still be necessary in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52936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5782-76AE-C8CA-6C6C-BD7EADE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Chosen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6F21-2B82-4834-9709-6CCF4BB0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– Good for feature selection, recursively builds the tree for decision making</a:t>
            </a:r>
          </a:p>
          <a:p>
            <a:r>
              <a:rPr lang="en-US" dirty="0"/>
              <a:t>Random Forests – Uses ensemble trees to mitigate overfitting and improve accuracy</a:t>
            </a:r>
          </a:p>
          <a:p>
            <a:r>
              <a:rPr lang="en-US" dirty="0"/>
              <a:t>Support Vector Machines – Excel at finding the best decision boundaries between classes in the data</a:t>
            </a:r>
          </a:p>
          <a:p>
            <a:r>
              <a:rPr lang="en-US" dirty="0"/>
              <a:t>Gradient Boosting Machine – Can combine and enhance sequentially built models to improve performance</a:t>
            </a:r>
          </a:p>
          <a:p>
            <a:r>
              <a:rPr lang="en-US" dirty="0"/>
              <a:t>C50 – can employ techniques such as boosting to improve model accuracy</a:t>
            </a:r>
          </a:p>
          <a:p>
            <a:r>
              <a:rPr lang="en-US" dirty="0"/>
              <a:t>Generalized Linear Model – good for a wide range of response variables, good for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41322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AC2F-F4A6-97EA-3EA2-84887796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Chosen For 20 Datasets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C384-8514-78AB-0187-B7CEDECC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– The ratio of correctly classified data points</a:t>
            </a:r>
          </a:p>
          <a:p>
            <a:r>
              <a:rPr lang="en-US" dirty="0"/>
              <a:t>Precision – The true positive predictions compared to the total amount of predicted positives</a:t>
            </a:r>
          </a:p>
          <a:p>
            <a:r>
              <a:rPr lang="en-US" dirty="0"/>
              <a:t>Sensitivity – Shows how well a </a:t>
            </a:r>
            <a:r>
              <a:rPr lang="en-US" dirty="0" err="1"/>
              <a:t>modle</a:t>
            </a:r>
            <a:r>
              <a:rPr lang="en-US" dirty="0"/>
              <a:t> finds what it is looking for, helps us understand how often it is right when it says it has a positive instance</a:t>
            </a:r>
          </a:p>
          <a:p>
            <a:r>
              <a:rPr lang="en-US" dirty="0"/>
              <a:t>F1- A balance between precision and sensitivity, it considers both false positives and false negatives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6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66F55C-F492-3EE7-E5A4-646AAEDF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13" y="467453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496935-002E-437D-D012-2A32C9848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67511"/>
              </p:ext>
            </p:extLst>
          </p:nvPr>
        </p:nvGraphicFramePr>
        <p:xfrm>
          <a:off x="1727414" y="1809266"/>
          <a:ext cx="7050660" cy="341466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574643">
                  <a:extLst>
                    <a:ext uri="{9D8B030D-6E8A-4147-A177-3AD203B41FA5}">
                      <a16:colId xmlns:a16="http://schemas.microsoft.com/office/drawing/2014/main" val="3284089891"/>
                    </a:ext>
                  </a:extLst>
                </a:gridCol>
                <a:gridCol w="725421">
                  <a:extLst>
                    <a:ext uri="{9D8B030D-6E8A-4147-A177-3AD203B41FA5}">
                      <a16:colId xmlns:a16="http://schemas.microsoft.com/office/drawing/2014/main" val="3006492889"/>
                    </a:ext>
                  </a:extLst>
                </a:gridCol>
                <a:gridCol w="867923">
                  <a:extLst>
                    <a:ext uri="{9D8B030D-6E8A-4147-A177-3AD203B41FA5}">
                      <a16:colId xmlns:a16="http://schemas.microsoft.com/office/drawing/2014/main" val="1454084715"/>
                    </a:ext>
                  </a:extLst>
                </a:gridCol>
                <a:gridCol w="1882673">
                  <a:extLst>
                    <a:ext uri="{9D8B030D-6E8A-4147-A177-3AD203B41FA5}">
                      <a16:colId xmlns:a16="http://schemas.microsoft.com/office/drawing/2014/main" val="418691880"/>
                    </a:ext>
                  </a:extLst>
                </a:gridCol>
              </a:tblGrid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Dataset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Rows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Columns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Dataset Characteristics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664747215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Obesity levels based on eating habits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30000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multivariate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2399143696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Default of credit card clients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435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559809176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Congressional Voting Records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48842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270213287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Income exceeds 50k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704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21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-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4039433926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Autism screening for adults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299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099981169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Heart failure clinical records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4424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36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tabular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735110439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 students dropout and academic success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690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15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701566134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Credit Approval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470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17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227831342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100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horacic</a:t>
                      </a: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432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849042138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MONKs problem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303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13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3309003168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Heart Disease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625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933090666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Balance scale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336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3315080183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Ecoli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440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629233607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Wholesale customers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768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4155419573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Energy efficiency</a:t>
                      </a:r>
                      <a:endParaRPr lang="en-US" sz="1100" u="none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520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17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1930609176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Early stage diabetes risk prediction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615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3484625137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HCV data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748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3066670845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Blood transfusion service center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961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multivariate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3842568725"/>
                  </a:ext>
                </a:extLst>
              </a:tr>
              <a:tr h="157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none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Mammographic mass</a:t>
                      </a:r>
                      <a:endParaRPr lang="en-US" sz="1100" u="none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504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en-US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-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21" marR="34621" marT="0" marB="0"/>
                </a:tc>
                <a:extLst>
                  <a:ext uri="{0D108BD9-81ED-4DB2-BD59-A6C34878D82A}">
                    <a16:rowId xmlns:a16="http://schemas.microsoft.com/office/drawing/2014/main" val="4939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3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4A39-299C-5D7A-71D5-873A8E70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of Measures For Each Dataset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1E9A86-CD9E-0C2D-BA34-330EEADD5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853393"/>
              </p:ext>
            </p:extLst>
          </p:nvPr>
        </p:nvGraphicFramePr>
        <p:xfrm>
          <a:off x="204952" y="1894052"/>
          <a:ext cx="11767581" cy="39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20">
                  <a:extLst>
                    <a:ext uri="{9D8B030D-6E8A-4147-A177-3AD203B41FA5}">
                      <a16:colId xmlns:a16="http://schemas.microsoft.com/office/drawing/2014/main" val="292313262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98324461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9339486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061246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81384185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341928322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53139359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69569944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972544138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933054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07204274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1682482246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3156902600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34613026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237611617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91154584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255145383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552168274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26668768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517184881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020959442"/>
                    </a:ext>
                  </a:extLst>
                </a:gridCol>
                <a:gridCol w="349701">
                  <a:extLst>
                    <a:ext uri="{9D8B030D-6E8A-4147-A177-3AD203B41FA5}">
                      <a16:colId xmlns:a16="http://schemas.microsoft.com/office/drawing/2014/main" val="4075446404"/>
                    </a:ext>
                  </a:extLst>
                </a:gridCol>
                <a:gridCol w="360019">
                  <a:extLst>
                    <a:ext uri="{9D8B030D-6E8A-4147-A177-3AD203B41FA5}">
                      <a16:colId xmlns:a16="http://schemas.microsoft.com/office/drawing/2014/main" val="1556892580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168892520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411905166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01413742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00387112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777667792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606008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40119142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09768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Dataset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Accuracy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Sensitivity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Precision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F1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Time(in seconds)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Vegas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spc="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Mammogram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/>
                        <a:t>hcv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wholesale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.6195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8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/>
                        <a:t>Ecoli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6261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302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/>
                        <a:t>cleveland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.806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6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F8A8-9A46-A3BA-9CC6-0C0D5873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of Measures For Each Dataset(cont.)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274E287-9CE8-C0B1-DF73-BC96469DC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668367"/>
              </p:ext>
            </p:extLst>
          </p:nvPr>
        </p:nvGraphicFramePr>
        <p:xfrm>
          <a:off x="248307" y="1894052"/>
          <a:ext cx="11744863" cy="40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02">
                  <a:extLst>
                    <a:ext uri="{9D8B030D-6E8A-4147-A177-3AD203B41FA5}">
                      <a16:colId xmlns:a16="http://schemas.microsoft.com/office/drawing/2014/main" val="292313262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98324461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9339486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061246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81384185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341928322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53139359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69569944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972544138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933054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07204274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1682482246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3156902600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34613026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237611617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91154584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255145383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552168274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26668768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517184881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020959442"/>
                    </a:ext>
                  </a:extLst>
                </a:gridCol>
                <a:gridCol w="349701">
                  <a:extLst>
                    <a:ext uri="{9D8B030D-6E8A-4147-A177-3AD203B41FA5}">
                      <a16:colId xmlns:a16="http://schemas.microsoft.com/office/drawing/2014/main" val="4075446404"/>
                    </a:ext>
                  </a:extLst>
                </a:gridCol>
                <a:gridCol w="360019">
                  <a:extLst>
                    <a:ext uri="{9D8B030D-6E8A-4147-A177-3AD203B41FA5}">
                      <a16:colId xmlns:a16="http://schemas.microsoft.com/office/drawing/2014/main" val="1556892580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168892520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411905166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01413742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00387112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77766779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06008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401191427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09768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Dataset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Accuracy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Sensitivity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Precision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F1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Time(in seconds)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Monk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spc="0" dirty="0"/>
                        <a:t>65.1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/>
                        <a:t>.3205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/>
                        <a:t>.215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/>
                        <a:t>.0295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/>
                        <a:t>.0525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2.0645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.7975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.2115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11.336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29.68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198.38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Autism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.2935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8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118.31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144.10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139.24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6261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302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Thoracic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6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3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BF41-5A5A-5C9D-AC13-87B5E2B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CC15A6-89EB-8AED-0B3E-98250F489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752746"/>
              </p:ext>
            </p:extLst>
          </p:nvPr>
        </p:nvGraphicFramePr>
        <p:xfrm>
          <a:off x="677863" y="2160587"/>
          <a:ext cx="7961640" cy="319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457">
                  <a:extLst>
                    <a:ext uri="{9D8B030D-6E8A-4147-A177-3AD203B41FA5}">
                      <a16:colId xmlns:a16="http://schemas.microsoft.com/office/drawing/2014/main" val="174934917"/>
                    </a:ext>
                  </a:extLst>
                </a:gridCol>
                <a:gridCol w="1371232">
                  <a:extLst>
                    <a:ext uri="{9D8B030D-6E8A-4147-A177-3AD203B41FA5}">
                      <a16:colId xmlns:a16="http://schemas.microsoft.com/office/drawing/2014/main" val="1752788605"/>
                    </a:ext>
                  </a:extLst>
                </a:gridCol>
                <a:gridCol w="1540993">
                  <a:extLst>
                    <a:ext uri="{9D8B030D-6E8A-4147-A177-3AD203B41FA5}">
                      <a16:colId xmlns:a16="http://schemas.microsoft.com/office/drawing/2014/main" val="1461885337"/>
                    </a:ext>
                  </a:extLst>
                </a:gridCol>
                <a:gridCol w="1386450">
                  <a:extLst>
                    <a:ext uri="{9D8B030D-6E8A-4147-A177-3AD203B41FA5}">
                      <a16:colId xmlns:a16="http://schemas.microsoft.com/office/drawing/2014/main" val="1894934697"/>
                    </a:ext>
                  </a:extLst>
                </a:gridCol>
                <a:gridCol w="761279">
                  <a:extLst>
                    <a:ext uri="{9D8B030D-6E8A-4147-A177-3AD203B41FA5}">
                      <a16:colId xmlns:a16="http://schemas.microsoft.com/office/drawing/2014/main" val="2778169861"/>
                    </a:ext>
                  </a:extLst>
                </a:gridCol>
                <a:gridCol w="967229">
                  <a:extLst>
                    <a:ext uri="{9D8B030D-6E8A-4147-A177-3AD203B41FA5}">
                      <a16:colId xmlns:a16="http://schemas.microsoft.com/office/drawing/2014/main" val="4128171616"/>
                    </a:ext>
                  </a:extLst>
                </a:gridCol>
              </a:tblGrid>
              <a:tr h="43721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74248"/>
                  </a:ext>
                </a:extLst>
              </a:tr>
              <a:tr h="4372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231"/>
                  </a:ext>
                </a:extLst>
              </a:tr>
              <a:tr h="4372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497431"/>
                  </a:ext>
                </a:extLst>
              </a:tr>
              <a:tr h="610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5027"/>
                  </a:ext>
                </a:extLst>
              </a:tr>
              <a:tr h="4372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34142"/>
                  </a:ext>
                </a:extLst>
              </a:tr>
              <a:tr h="4372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375175"/>
                  </a:ext>
                </a:extLst>
              </a:tr>
              <a:tr h="394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7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4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9D4D-4F08-7B03-DC0C-BB2C381D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Scores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9D9595C-4791-431A-6BCA-4F57F1993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014444"/>
              </p:ext>
            </p:extLst>
          </p:nvPr>
        </p:nvGraphicFramePr>
        <p:xfrm>
          <a:off x="260131" y="1894052"/>
          <a:ext cx="11712402" cy="40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41">
                  <a:extLst>
                    <a:ext uri="{9D8B030D-6E8A-4147-A177-3AD203B41FA5}">
                      <a16:colId xmlns:a16="http://schemas.microsoft.com/office/drawing/2014/main" val="292313262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98324461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9339486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061246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81384185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341928322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53139359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69569944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972544138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933054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07204274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1682482246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3156902600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34613026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237611617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91154584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255145383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552168274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26668768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517184881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020959442"/>
                    </a:ext>
                  </a:extLst>
                </a:gridCol>
                <a:gridCol w="349701">
                  <a:extLst>
                    <a:ext uri="{9D8B030D-6E8A-4147-A177-3AD203B41FA5}">
                      <a16:colId xmlns:a16="http://schemas.microsoft.com/office/drawing/2014/main" val="4075446404"/>
                    </a:ext>
                  </a:extLst>
                </a:gridCol>
                <a:gridCol w="360019">
                  <a:extLst>
                    <a:ext uri="{9D8B030D-6E8A-4147-A177-3AD203B41FA5}">
                      <a16:colId xmlns:a16="http://schemas.microsoft.com/office/drawing/2014/main" val="1556892580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168892520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411905166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01413742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00387112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777667792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606008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40119142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09768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Dataset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Accuracy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Sensitivity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Precision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F1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Time(in seconds)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Vegas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spc="0" dirty="0"/>
                        <a:t>72.3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Mammogram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/>
                        <a:t>hcv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57.57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57.57</a:t>
                      </a:r>
                    </a:p>
                    <a:p>
                      <a:pPr algn="ctr"/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44.94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wholesale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8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/>
                        <a:t>Ecoli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6261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302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/>
                        <a:t>cleveland</a:t>
                      </a:r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6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92D8-A9DA-5E60-13EC-55C7B5EF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Scores(cont.)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D35F81E-8918-5AAC-5457-28EB76C98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50958"/>
              </p:ext>
            </p:extLst>
          </p:nvPr>
        </p:nvGraphicFramePr>
        <p:xfrm>
          <a:off x="248307" y="1894052"/>
          <a:ext cx="11744863" cy="4111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02">
                  <a:extLst>
                    <a:ext uri="{9D8B030D-6E8A-4147-A177-3AD203B41FA5}">
                      <a16:colId xmlns:a16="http://schemas.microsoft.com/office/drawing/2014/main" val="292313262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98324461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9339486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5061246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81384185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341928322"/>
                    </a:ext>
                  </a:extLst>
                </a:gridCol>
                <a:gridCol w="369347">
                  <a:extLst>
                    <a:ext uri="{9D8B030D-6E8A-4147-A177-3AD203B41FA5}">
                      <a16:colId xmlns:a16="http://schemas.microsoft.com/office/drawing/2014/main" val="53139359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69569944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972544138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93305443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1072042747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1682482246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3156902600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346130266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237611617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3911545844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255145383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552168274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26668768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517184881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4020959442"/>
                    </a:ext>
                  </a:extLst>
                </a:gridCol>
                <a:gridCol w="349701">
                  <a:extLst>
                    <a:ext uri="{9D8B030D-6E8A-4147-A177-3AD203B41FA5}">
                      <a16:colId xmlns:a16="http://schemas.microsoft.com/office/drawing/2014/main" val="4075446404"/>
                    </a:ext>
                  </a:extLst>
                </a:gridCol>
                <a:gridCol w="360019">
                  <a:extLst>
                    <a:ext uri="{9D8B030D-6E8A-4147-A177-3AD203B41FA5}">
                      <a16:colId xmlns:a16="http://schemas.microsoft.com/office/drawing/2014/main" val="1556892580"/>
                    </a:ext>
                  </a:extLst>
                </a:gridCol>
                <a:gridCol w="363734">
                  <a:extLst>
                    <a:ext uri="{9D8B030D-6E8A-4147-A177-3AD203B41FA5}">
                      <a16:colId xmlns:a16="http://schemas.microsoft.com/office/drawing/2014/main" val="2168892520"/>
                    </a:ext>
                  </a:extLst>
                </a:gridCol>
                <a:gridCol w="363017">
                  <a:extLst>
                    <a:ext uri="{9D8B030D-6E8A-4147-A177-3AD203B41FA5}">
                      <a16:colId xmlns:a16="http://schemas.microsoft.com/office/drawing/2014/main" val="2411905166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1014137421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00387112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77766779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606008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401191427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309768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Dataset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Accuracy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Sensitivity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Precision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F1 (percent)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sz="800" dirty="0"/>
                        <a:t>Time(in seconds)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6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GLM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39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Monk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spc="0" dirty="0"/>
                        <a:t>65.9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6.54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1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1245.45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5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183.23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5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Autism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8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3461.86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195.94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103.03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62618"/>
                  </a:ext>
                </a:extLst>
              </a:tr>
              <a:tr h="3162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302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Thoracic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78.7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97.3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31.17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4.98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/>
                        <a:t>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6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384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13006</TotalTime>
  <Words>2281</Words>
  <Application>Microsoft Office PowerPoint</Application>
  <PresentationFormat>Widescreen</PresentationFormat>
  <Paragraphs>1635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DSA 6000 Final Project Classification</vt:lpstr>
      <vt:lpstr>Algorithms Chosen for Classification</vt:lpstr>
      <vt:lpstr>Measures Chosen For 20 Datasets </vt:lpstr>
      <vt:lpstr>Datasets</vt:lpstr>
      <vt:lpstr>Averages of Measures For Each Dataset</vt:lpstr>
      <vt:lpstr>Averages of Measures For Each Dataset(cont.)</vt:lpstr>
      <vt:lpstr>Overall Scores</vt:lpstr>
      <vt:lpstr>Cross Validation Scores</vt:lpstr>
      <vt:lpstr>Cross Validation Scores(cont.)</vt:lpstr>
      <vt:lpstr>Average Overall Cross Validation Scores</vt:lpstr>
      <vt:lpstr>Comparison of overall scores </vt:lpstr>
      <vt:lpstr>ROC Curves – Cleveland data set</vt:lpstr>
      <vt:lpstr>ROC Curves – Vegas data set</vt:lpstr>
      <vt:lpstr>ROC Curves – Mammographic data set</vt:lpstr>
      <vt:lpstr>ROC Curves – Donation data set</vt:lpstr>
      <vt:lpstr>ROC Curves – Diabetes data set</vt:lpstr>
      <vt:lpstr>ROC Curves – Wholesale data set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6000 Final Project Classification</dc:title>
  <dc:creator>Kirles, Jonathon</dc:creator>
  <cp:lastModifiedBy>Kirles, Jonathon</cp:lastModifiedBy>
  <cp:revision>73</cp:revision>
  <dcterms:created xsi:type="dcterms:W3CDTF">2023-12-05T01:51:36Z</dcterms:created>
  <dcterms:modified xsi:type="dcterms:W3CDTF">2023-12-14T02:38:14Z</dcterms:modified>
</cp:coreProperties>
</file>