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5ae69f551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g35ae69f551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5ae69f5516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g35ae69f5516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p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354786675ce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354786675ce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54786675ce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54786675ce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4.jp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0" y="1476900"/>
            <a:ext cx="8520600" cy="9330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2960" b="1">
                <a:latin typeface="Calibri"/>
                <a:ea typeface="Calibri"/>
                <a:cs typeface="Calibri"/>
                <a:sym typeface="Calibri"/>
              </a:rPr>
              <a:t>AI-Powered Code Auto-Completion and Optimization</a:t>
            </a:r>
            <a:endParaRPr sz="2960" b="1">
              <a:latin typeface="Calibri"/>
              <a:ea typeface="Calibri"/>
              <a:cs typeface="Calibri"/>
              <a:sym typeface="Calibri"/>
            </a:endParaRPr>
          </a:p>
        </p:txBody>
      </p:sp>
      <p:pic>
        <p:nvPicPr>
          <p:cNvPr id="55" name="Google Shape;55;p13"/>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56" name="Google Shape;56;p13"/>
          <p:cNvSpPr txBox="1"/>
          <p:nvPr/>
        </p:nvSpPr>
        <p:spPr>
          <a:xfrm>
            <a:off x="4188750" y="3048850"/>
            <a:ext cx="4562100" cy="1158600"/>
          </a:xfrm>
          <a:prstGeom prst="rect">
            <a:avLst/>
          </a:prstGeom>
          <a:noFill/>
          <a:ln>
            <a:noFill/>
          </a:ln>
        </p:spPr>
        <p:txBody>
          <a:bodyPr spcFirstLastPara="1" wrap="square" lIns="91425" tIns="91425" rIns="91425" bIns="91425" anchor="t" anchorCtr="0">
            <a:normAutofit/>
          </a:bodyPr>
          <a:lstStyle/>
          <a:p>
            <a:pPr marL="0" marR="0" lvl="0" indent="0" algn="l" rtl="0">
              <a:lnSpc>
                <a:spcPct val="90000"/>
              </a:lnSpc>
              <a:spcBef>
                <a:spcPts val="0"/>
              </a:spcBef>
              <a:spcAft>
                <a:spcPts val="0"/>
              </a:spcAft>
              <a:buClr>
                <a:schemeClr val="dk1"/>
              </a:buClr>
              <a:buSzPts val="1600"/>
              <a:buFont typeface="Arial"/>
              <a:buNone/>
            </a:pPr>
            <a:r>
              <a:rPr lang="en" b="1">
                <a:solidFill>
                  <a:schemeClr val="dk1"/>
                </a:solidFill>
              </a:rPr>
              <a:t>Project Associate:</a:t>
            </a:r>
            <a:endParaRPr b="1">
              <a:solidFill>
                <a:schemeClr val="dk1"/>
              </a:solidFill>
            </a:endParaRPr>
          </a:p>
          <a:p>
            <a:pPr marL="0" marR="0" lvl="0" indent="0" algn="l" rtl="0">
              <a:lnSpc>
                <a:spcPct val="90000"/>
              </a:lnSpc>
              <a:spcBef>
                <a:spcPts val="0"/>
              </a:spcBef>
              <a:spcAft>
                <a:spcPts val="0"/>
              </a:spcAft>
              <a:buClr>
                <a:schemeClr val="dk1"/>
              </a:buClr>
              <a:buSzPts val="1600"/>
              <a:buFont typeface="Arial"/>
              <a:buNone/>
            </a:pPr>
            <a:r>
              <a:rPr lang="en">
                <a:solidFill>
                  <a:schemeClr val="dk1"/>
                </a:solidFill>
              </a:rPr>
              <a:t>Sphoorthi B Savalgi     sphoorthisavalgi01@gmail.com</a:t>
            </a:r>
            <a:endParaRPr>
              <a:solidFill>
                <a:schemeClr val="dk1"/>
              </a:solidFill>
            </a:endParaRPr>
          </a:p>
          <a:p>
            <a:pPr marL="0" marR="0" lvl="0" indent="0" algn="l" rtl="0">
              <a:lnSpc>
                <a:spcPct val="90000"/>
              </a:lnSpc>
              <a:spcBef>
                <a:spcPts val="0"/>
              </a:spcBef>
              <a:spcAft>
                <a:spcPts val="0"/>
              </a:spcAft>
              <a:buClr>
                <a:schemeClr val="dk1"/>
              </a:buClr>
              <a:buSzPts val="1600"/>
              <a:buFont typeface="Arial"/>
              <a:buNone/>
            </a:pPr>
            <a:r>
              <a:rPr lang="en">
                <a:solidFill>
                  <a:schemeClr val="dk1"/>
                </a:solidFill>
              </a:rPr>
              <a:t>Siddarth J Karbhari      siddarthkarbhari@gmail.com</a:t>
            </a:r>
            <a:endParaRPr i="0" u="none" strike="noStrike" cap="none">
              <a:solidFill>
                <a:schemeClr val="dk1"/>
              </a:solidFill>
            </a:endParaRPr>
          </a:p>
          <a:p>
            <a:pPr marL="0" marR="0" lvl="0" indent="0" algn="l" rtl="0">
              <a:lnSpc>
                <a:spcPct val="90000"/>
              </a:lnSpc>
              <a:spcBef>
                <a:spcPts val="0"/>
              </a:spcBef>
              <a:spcAft>
                <a:spcPts val="0"/>
              </a:spcAft>
              <a:buClr>
                <a:schemeClr val="dk1"/>
              </a:buClr>
              <a:buSzPts val="700"/>
              <a:buFont typeface="Arial"/>
              <a:buNone/>
            </a:pPr>
            <a:endParaRPr i="0" u="none" strike="noStrike" cap="none">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p23"/>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29" name="Google Shape;129;p23"/>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30" name="Google Shape;130;p23"/>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23"/>
          <p:cNvSpPr txBox="1"/>
          <p:nvPr/>
        </p:nvSpPr>
        <p:spPr>
          <a:xfrm>
            <a:off x="319425" y="768000"/>
            <a:ext cx="49908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Application Interface</a:t>
            </a:r>
            <a:endParaRPr sz="1800">
              <a:solidFill>
                <a:schemeClr val="dk1"/>
              </a:solidFill>
              <a:latin typeface="Calibri"/>
              <a:ea typeface="Calibri"/>
              <a:cs typeface="Calibri"/>
              <a:sym typeface="Calibri"/>
            </a:endParaRPr>
          </a:p>
        </p:txBody>
      </p:sp>
      <p:pic>
        <p:nvPicPr>
          <p:cNvPr id="132" name="Google Shape;132;p23"/>
          <p:cNvPicPr preferRelativeResize="0"/>
          <p:nvPr/>
        </p:nvPicPr>
        <p:blipFill>
          <a:blip r:embed="rId4">
            <a:alphaModFix/>
          </a:blip>
          <a:stretch>
            <a:fillRect/>
          </a:stretch>
        </p:blipFill>
        <p:spPr>
          <a:xfrm>
            <a:off x="5110350" y="897669"/>
            <a:ext cx="2032062" cy="4131256"/>
          </a:xfrm>
          <a:prstGeom prst="rect">
            <a:avLst/>
          </a:prstGeom>
          <a:noFill/>
          <a:ln>
            <a:noFill/>
          </a:ln>
        </p:spPr>
      </p:pic>
      <p:sp>
        <p:nvSpPr>
          <p:cNvPr id="133" name="Google Shape;133;p23"/>
          <p:cNvSpPr txBox="1"/>
          <p:nvPr/>
        </p:nvSpPr>
        <p:spPr>
          <a:xfrm>
            <a:off x="260700" y="1689200"/>
            <a:ext cx="3957600" cy="25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700">
                <a:solidFill>
                  <a:schemeClr val="dk1"/>
                </a:solidFill>
                <a:latin typeface="Calibri"/>
                <a:ea typeface="Calibri"/>
                <a:cs typeface="Calibri"/>
                <a:sym typeface="Calibri"/>
              </a:rPr>
              <a:t>Generate, Optimize, and Refactor Code. Users enter prompts or code, and the model returns accurate Python code. The interface is also accessible via an Android app using WebView for coding on the go</a:t>
            </a:r>
            <a:endParaRPr sz="17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pic>
        <p:nvPicPr>
          <p:cNvPr id="138" name="Google Shape;138;p24"/>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39" name="Google Shape;139;p24"/>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40" name="Google Shape;140;p24"/>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24"/>
          <p:cNvSpPr txBox="1"/>
          <p:nvPr/>
        </p:nvSpPr>
        <p:spPr>
          <a:xfrm>
            <a:off x="319425" y="768000"/>
            <a:ext cx="49908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Application Interface</a:t>
            </a:r>
            <a:endParaRPr sz="1800">
              <a:solidFill>
                <a:schemeClr val="dk1"/>
              </a:solidFill>
              <a:latin typeface="Calibri"/>
              <a:ea typeface="Calibri"/>
              <a:cs typeface="Calibri"/>
              <a:sym typeface="Calibri"/>
            </a:endParaRPr>
          </a:p>
        </p:txBody>
      </p:sp>
      <p:sp>
        <p:nvSpPr>
          <p:cNvPr id="142" name="Google Shape;142;p24"/>
          <p:cNvSpPr txBox="1"/>
          <p:nvPr/>
        </p:nvSpPr>
        <p:spPr>
          <a:xfrm>
            <a:off x="260700" y="1689200"/>
            <a:ext cx="3957600" cy="2548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1700">
              <a:solidFill>
                <a:schemeClr val="dk1"/>
              </a:solidFill>
              <a:latin typeface="Calibri"/>
              <a:ea typeface="Calibri"/>
              <a:cs typeface="Calibri"/>
              <a:sym typeface="Calibri"/>
            </a:endParaRPr>
          </a:p>
        </p:txBody>
      </p:sp>
      <p:pic>
        <p:nvPicPr>
          <p:cNvPr id="143" name="Google Shape;143;p24"/>
          <p:cNvPicPr preferRelativeResize="0"/>
          <p:nvPr/>
        </p:nvPicPr>
        <p:blipFill>
          <a:blip r:embed="rId4">
            <a:alphaModFix/>
          </a:blip>
          <a:stretch>
            <a:fillRect/>
          </a:stretch>
        </p:blipFill>
        <p:spPr>
          <a:xfrm>
            <a:off x="330388" y="1403950"/>
            <a:ext cx="8355124" cy="3311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25"/>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49" name="Google Shape;149;p25"/>
          <p:cNvSpPr txBox="1"/>
          <p:nvPr/>
        </p:nvSpPr>
        <p:spPr>
          <a:xfrm>
            <a:off x="2538875" y="1848375"/>
            <a:ext cx="3992700" cy="1092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5700"/>
              <a:buFont typeface="Arial"/>
              <a:buNone/>
            </a:pPr>
            <a:r>
              <a:rPr lang="en" sz="5700" b="0" i="0" u="sng" strike="noStrike" cap="none">
                <a:solidFill>
                  <a:schemeClr val="dk1"/>
                </a:solidFill>
                <a:latin typeface="Arial"/>
                <a:ea typeface="Arial"/>
                <a:cs typeface="Arial"/>
                <a:sym typeface="Arial"/>
              </a:rPr>
              <a:t>Thank You</a:t>
            </a:r>
            <a:endParaRPr sz="5700" b="0" i="0" u="sng"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61" name="Google Shape;61;p14"/>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62" name="Google Shape;62;p14"/>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Index </a:t>
            </a:r>
            <a:endParaRPr sz="2400" b="1" i="0" u="none" strike="noStrike" cap="none">
              <a:solidFill>
                <a:schemeClr val="dk1"/>
              </a:solidFill>
              <a:latin typeface="Calibri"/>
              <a:ea typeface="Calibri"/>
              <a:cs typeface="Calibri"/>
              <a:sym typeface="Calibri"/>
            </a:endParaRPr>
          </a:p>
        </p:txBody>
      </p:sp>
      <p:sp>
        <p:nvSpPr>
          <p:cNvPr id="63" name="Google Shape;63;p14"/>
          <p:cNvSpPr txBox="1"/>
          <p:nvPr/>
        </p:nvSpPr>
        <p:spPr>
          <a:xfrm>
            <a:off x="124950" y="1349825"/>
            <a:ext cx="8894100" cy="2095928"/>
          </a:xfrm>
          <a:prstGeom prst="rect">
            <a:avLst/>
          </a:prstGeom>
          <a:noFill/>
          <a:ln>
            <a:noFill/>
          </a:ln>
        </p:spPr>
        <p:txBody>
          <a:bodyPr spcFirstLastPara="1" wrap="square" lIns="91425" tIns="91425" rIns="91425" bIns="91425" anchor="t" anchorCtr="0">
            <a:spAutoFit/>
          </a:bodyPr>
          <a:lstStyle/>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dirty="0">
                <a:solidFill>
                  <a:schemeClr val="dk1"/>
                </a:solidFill>
                <a:latin typeface="Calibri"/>
                <a:ea typeface="Calibri"/>
                <a:cs typeface="Calibri"/>
                <a:sym typeface="Calibri"/>
              </a:rPr>
              <a:t>Introduction</a:t>
            </a: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dirty="0">
                <a:solidFill>
                  <a:schemeClr val="dk1"/>
                </a:solidFill>
                <a:latin typeface="Calibri"/>
                <a:ea typeface="Calibri"/>
                <a:cs typeface="Calibri"/>
                <a:sym typeface="Calibri"/>
              </a:rPr>
              <a:t>Problem Statement</a:t>
            </a:r>
            <a:endParaRPr sz="1800" b="0" i="0" u="none" strike="noStrike" cap="none" dirty="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dirty="0">
                <a:solidFill>
                  <a:schemeClr val="dk1"/>
                </a:solidFill>
                <a:latin typeface="Calibri"/>
                <a:ea typeface="Calibri"/>
                <a:cs typeface="Calibri"/>
                <a:sym typeface="Calibri"/>
              </a:rPr>
              <a:t>Objectives</a:t>
            </a:r>
            <a:endParaRPr sz="1800" dirty="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dirty="0">
                <a:solidFill>
                  <a:schemeClr val="dk1"/>
                </a:solidFill>
                <a:latin typeface="Calibri"/>
                <a:ea typeface="Calibri"/>
                <a:cs typeface="Calibri"/>
                <a:sym typeface="Calibri"/>
              </a:rPr>
              <a:t>Technologies Used</a:t>
            </a:r>
            <a:endParaRPr sz="1800" dirty="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b="0" i="0" u="none" strike="noStrike" cap="none" dirty="0">
                <a:solidFill>
                  <a:schemeClr val="dk1"/>
                </a:solidFill>
                <a:latin typeface="Calibri"/>
                <a:ea typeface="Calibri"/>
                <a:cs typeface="Calibri"/>
                <a:sym typeface="Calibri"/>
              </a:rPr>
              <a:t>Results</a:t>
            </a:r>
            <a:endParaRPr sz="1800" b="0" i="0" u="none" strike="noStrike" cap="none" dirty="0">
              <a:solidFill>
                <a:schemeClr val="dk1"/>
              </a:solidFill>
              <a:latin typeface="Calibri"/>
              <a:ea typeface="Calibri"/>
              <a:cs typeface="Calibri"/>
              <a:sym typeface="Calibri"/>
            </a:endParaRPr>
          </a:p>
          <a:p>
            <a:pPr marL="457200" marR="0" lvl="0" indent="-342900" algn="l" rtl="0">
              <a:lnSpc>
                <a:spcPct val="115000"/>
              </a:lnSpc>
              <a:spcBef>
                <a:spcPts val="0"/>
              </a:spcBef>
              <a:spcAft>
                <a:spcPts val="0"/>
              </a:spcAft>
              <a:buClr>
                <a:schemeClr val="dk1"/>
              </a:buClr>
              <a:buSzPts val="1800"/>
              <a:buFont typeface="Calibri"/>
              <a:buChar char="●"/>
            </a:pPr>
            <a:r>
              <a:rPr lang="en" sz="1800" dirty="0">
                <a:solidFill>
                  <a:schemeClr val="dk1"/>
                </a:solidFill>
                <a:latin typeface="Calibri"/>
                <a:ea typeface="Calibri"/>
                <a:cs typeface="Calibri"/>
                <a:sym typeface="Calibri"/>
              </a:rPr>
              <a:t>Conclusion</a:t>
            </a:r>
            <a:endParaRPr sz="1800" dirty="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pic>
        <p:nvPicPr>
          <p:cNvPr id="68" name="Google Shape;68;p15"/>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69" name="Google Shape;69;p15"/>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Introduction </a:t>
            </a:r>
            <a:endParaRPr sz="2400" b="1" i="0" u="none" strike="noStrike" cap="none">
              <a:solidFill>
                <a:schemeClr val="dk1"/>
              </a:solidFill>
              <a:latin typeface="Calibri"/>
              <a:ea typeface="Calibri"/>
              <a:cs typeface="Calibri"/>
              <a:sym typeface="Calibri"/>
            </a:endParaRPr>
          </a:p>
        </p:txBody>
      </p:sp>
      <p:sp>
        <p:nvSpPr>
          <p:cNvPr id="70" name="Google Shape;70;p15"/>
          <p:cNvSpPr txBox="1"/>
          <p:nvPr/>
        </p:nvSpPr>
        <p:spPr>
          <a:xfrm>
            <a:off x="124950" y="1349825"/>
            <a:ext cx="8894100" cy="1847100"/>
          </a:xfrm>
          <a:prstGeom prst="rect">
            <a:avLst/>
          </a:prstGeom>
          <a:noFill/>
          <a:ln>
            <a:noFill/>
          </a:ln>
        </p:spPr>
        <p:txBody>
          <a:bodyPr spcFirstLastPara="1" wrap="square" lIns="91425" tIns="91425" rIns="91425" bIns="91425" anchor="t" anchorCtr="0">
            <a:spAutoFit/>
          </a:bodyPr>
          <a:lstStyle/>
          <a:p>
            <a:pPr marL="0" marR="0" lvl="0" indent="0" algn="just" rtl="0">
              <a:lnSpc>
                <a:spcPct val="100000"/>
              </a:lnSpc>
              <a:spcBef>
                <a:spcPts val="1000"/>
              </a:spcBef>
              <a:spcAft>
                <a:spcPts val="0"/>
              </a:spcAft>
              <a:buClr>
                <a:schemeClr val="dk1"/>
              </a:buClr>
              <a:buSzPts val="1100"/>
              <a:buFont typeface="Arial"/>
              <a:buNone/>
            </a:pPr>
            <a:r>
              <a:rPr lang="en" sz="1800">
                <a:solidFill>
                  <a:schemeClr val="dk1"/>
                </a:solidFill>
                <a:latin typeface="Calibri"/>
                <a:ea typeface="Calibri"/>
                <a:cs typeface="Calibri"/>
                <a:sym typeface="Calibri"/>
              </a:rPr>
              <a:t>This project focuses on developing an AI-powered assistant that can generate, optimize, and refactor Python code using transformer-based language models. The system interprets natural language prompts to produce accurate and structured code. It aims to enhance developer productivity, reduce coding effort, and ensure better code quality through intelligent automation. The solution is interactive, efficient, and demonstrates how AI can assist in modern software development workflows.</a:t>
            </a: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pic>
        <p:nvPicPr>
          <p:cNvPr id="82" name="Google Shape;82;p17"/>
          <p:cNvPicPr preferRelativeResize="0"/>
          <p:nvPr/>
        </p:nvPicPr>
        <p:blipFill rotWithShape="1">
          <a:blip r:embed="rId3">
            <a:alphaModFix/>
          </a:blip>
          <a:srcRect/>
          <a:stretch/>
        </p:blipFill>
        <p:spPr>
          <a:xfrm>
            <a:off x="152400" y="152400"/>
            <a:ext cx="8839200" cy="830625"/>
          </a:xfrm>
          <a:prstGeom prst="rect">
            <a:avLst/>
          </a:prstGeom>
          <a:noFill/>
          <a:ln>
            <a:noFill/>
          </a:ln>
        </p:spPr>
      </p:pic>
      <p:sp>
        <p:nvSpPr>
          <p:cNvPr id="83" name="Google Shape;83;p17"/>
          <p:cNvSpPr txBox="1"/>
          <p:nvPr/>
        </p:nvSpPr>
        <p:spPr>
          <a:xfrm>
            <a:off x="230525" y="265325"/>
            <a:ext cx="5926500" cy="663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Problem Statement </a:t>
            </a:r>
            <a:endParaRPr sz="2400" b="1" i="0" u="none" strike="noStrike" cap="none">
              <a:solidFill>
                <a:schemeClr val="dk1"/>
              </a:solidFill>
              <a:latin typeface="Calibri"/>
              <a:ea typeface="Calibri"/>
              <a:cs typeface="Calibri"/>
              <a:sym typeface="Calibri"/>
            </a:endParaRPr>
          </a:p>
        </p:txBody>
      </p:sp>
      <p:sp>
        <p:nvSpPr>
          <p:cNvPr id="84" name="Google Shape;84;p17"/>
          <p:cNvSpPr txBox="1"/>
          <p:nvPr/>
        </p:nvSpPr>
        <p:spPr>
          <a:xfrm>
            <a:off x="124950" y="1330775"/>
            <a:ext cx="87549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 sz="1800">
                <a:solidFill>
                  <a:schemeClr val="dk1"/>
                </a:solidFill>
                <a:latin typeface="Calibri"/>
                <a:ea typeface="Calibri"/>
                <a:cs typeface="Calibri"/>
                <a:sym typeface="Calibri"/>
              </a:rPr>
              <a:t>To develop an AI-powered Application that automates code generation, optimization, and refactoring from natural language prompts.</a:t>
            </a:r>
            <a:endParaRPr sz="1800" i="0" u="none" strike="noStrike" cap="none">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203375" y="1898675"/>
            <a:ext cx="8839200" cy="2172600"/>
          </a:xfrm>
          <a:prstGeom prst="rect">
            <a:avLst/>
          </a:prstGeom>
          <a:noFill/>
          <a:ln>
            <a:noFill/>
          </a:ln>
        </p:spPr>
        <p:txBody>
          <a:bodyPr spcFirstLastPara="1" wrap="square" lIns="91425" tIns="91425" rIns="91425" bIns="91425" anchor="ctr" anchorCtr="0">
            <a:noAutofit/>
          </a:bodyPr>
          <a:lstStyle/>
          <a:p>
            <a:pPr marL="914400" lvl="0" indent="-342900" algn="just" rtl="0">
              <a:lnSpc>
                <a:spcPct val="95000"/>
              </a:lnSpc>
              <a:spcBef>
                <a:spcPts val="1200"/>
              </a:spcBef>
              <a:spcAft>
                <a:spcPts val="0"/>
              </a:spcAft>
              <a:buClr>
                <a:schemeClr val="dk1"/>
              </a:buClr>
              <a:buSzPts val="1800"/>
              <a:buFont typeface="Calibri"/>
              <a:buChar char="●"/>
            </a:pPr>
            <a:r>
              <a:rPr lang="en">
                <a:solidFill>
                  <a:schemeClr val="dk1"/>
                </a:solidFill>
                <a:latin typeface="Calibri"/>
                <a:ea typeface="Calibri"/>
                <a:cs typeface="Calibri"/>
                <a:sym typeface="Calibri"/>
              </a:rPr>
              <a:t>To develop an AI-driven system capable of generating complete and executable Python code from natural language prompts using transformer-based models.</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9144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implement intelligent code optimization techniques that enhance performance, reduce redundancy, and improve execution efficiency.</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9144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enable automatic code refactoring that improves readability, modularity, and maintainability, following best coding practices.</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914400" lvl="0" indent="-342900" algn="just" rtl="0">
              <a:lnSpc>
                <a:spcPct val="95000"/>
              </a:lnSpc>
              <a:spcBef>
                <a:spcPts val="0"/>
              </a:spcBef>
              <a:spcAft>
                <a:spcPts val="0"/>
              </a:spcAft>
              <a:buClr>
                <a:schemeClr val="dk1"/>
              </a:buClr>
              <a:buSzPts val="1800"/>
              <a:buFont typeface="Calibri"/>
              <a:buChar char="●"/>
            </a:pPr>
            <a:r>
              <a:rPr lang="en">
                <a:solidFill>
                  <a:schemeClr val="dk1"/>
                </a:solidFill>
                <a:latin typeface="Calibri"/>
                <a:ea typeface="Calibri"/>
                <a:cs typeface="Calibri"/>
                <a:sym typeface="Calibri"/>
              </a:rPr>
              <a:t>To integrate the system into a user-friendly Gradio web interface and an Android application for accessible, real-time interaction across platforms.</a:t>
            </a:r>
            <a:endParaRPr>
              <a:solidFill>
                <a:schemeClr val="dk1"/>
              </a:solidFill>
              <a:latin typeface="Calibri"/>
              <a:ea typeface="Calibri"/>
              <a:cs typeface="Calibri"/>
              <a:sym typeface="Calibri"/>
            </a:endParaRPr>
          </a:p>
          <a:p>
            <a:pPr marL="914400" lvl="0" indent="0" algn="just" rtl="0">
              <a:lnSpc>
                <a:spcPct val="95000"/>
              </a:lnSpc>
              <a:spcBef>
                <a:spcPts val="1200"/>
              </a:spcBef>
              <a:spcAft>
                <a:spcPts val="0"/>
              </a:spcAft>
              <a:buNone/>
            </a:pPr>
            <a:endParaRPr sz="1400">
              <a:solidFill>
                <a:schemeClr val="dk1"/>
              </a:solidFill>
              <a:latin typeface="Calibri"/>
              <a:ea typeface="Calibri"/>
              <a:cs typeface="Calibri"/>
              <a:sym typeface="Calibri"/>
            </a:endParaRPr>
          </a:p>
        </p:txBody>
      </p:sp>
      <p:pic>
        <p:nvPicPr>
          <p:cNvPr id="90" name="Google Shape;90;p18"/>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91" name="Google Shape;91;p18"/>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Objectives</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body" idx="1"/>
          </p:nvPr>
        </p:nvSpPr>
        <p:spPr>
          <a:xfrm>
            <a:off x="221250" y="1434250"/>
            <a:ext cx="8701500" cy="33003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AI-powered code assistant is implemented using a combination of natural language processing (NLP), deep learning, and transformer-based models. The core idea is to allow users to input plain English instructions or existing code, and receive accurate, structured Python code as output—either newly generated, optimized for performance, or refactored for clarity and maintainability.</a:t>
            </a:r>
            <a:endParaRPr>
              <a:solidFill>
                <a:schemeClr val="dk1"/>
              </a:solidFill>
              <a:latin typeface="Calibri"/>
              <a:ea typeface="Calibri"/>
              <a:cs typeface="Calibri"/>
              <a:sym typeface="Calibri"/>
            </a:endParaRPr>
          </a:p>
          <a:p>
            <a:pPr marL="0" lvl="0" indent="0" algn="l" rtl="0">
              <a:spcBef>
                <a:spcPts val="1200"/>
              </a:spcBef>
              <a:spcAft>
                <a:spcPts val="0"/>
              </a:spcAft>
              <a:buClr>
                <a:schemeClr val="dk1"/>
              </a:buClr>
              <a:buSzPts val="1100"/>
              <a:buFont typeface="Arial"/>
              <a:buNone/>
            </a:pPr>
            <a:r>
              <a:rPr lang="en">
                <a:solidFill>
                  <a:schemeClr val="dk1"/>
                </a:solidFill>
                <a:latin typeface="Calibri"/>
                <a:ea typeface="Calibri"/>
                <a:cs typeface="Calibri"/>
                <a:sym typeface="Calibri"/>
              </a:rPr>
              <a:t>The system is built around </a:t>
            </a:r>
            <a:r>
              <a:rPr lang="en" b="1">
                <a:solidFill>
                  <a:schemeClr val="dk1"/>
                </a:solidFill>
                <a:latin typeface="Calibri"/>
                <a:ea typeface="Calibri"/>
                <a:cs typeface="Calibri"/>
                <a:sym typeface="Calibri"/>
              </a:rPr>
              <a:t>GPT-Neo 1.3B</a:t>
            </a:r>
            <a:r>
              <a:rPr lang="en">
                <a:solidFill>
                  <a:schemeClr val="dk1"/>
                </a:solidFill>
                <a:latin typeface="Calibri"/>
                <a:ea typeface="Calibri"/>
                <a:cs typeface="Calibri"/>
                <a:sym typeface="Calibri"/>
              </a:rPr>
              <a:t>, an open-source transformer model developed by EleutherAI, which is capable of understanding and generating code. Using the </a:t>
            </a:r>
            <a:r>
              <a:rPr lang="en" b="1">
                <a:solidFill>
                  <a:schemeClr val="dk1"/>
                </a:solidFill>
                <a:latin typeface="Calibri"/>
                <a:ea typeface="Calibri"/>
                <a:cs typeface="Calibri"/>
                <a:sym typeface="Calibri"/>
              </a:rPr>
              <a:t>Hugging Face Transformers library</a:t>
            </a:r>
            <a:r>
              <a:rPr lang="en">
                <a:solidFill>
                  <a:schemeClr val="dk1"/>
                </a:solidFill>
                <a:latin typeface="Calibri"/>
                <a:ea typeface="Calibri"/>
                <a:cs typeface="Calibri"/>
                <a:sym typeface="Calibri"/>
              </a:rPr>
              <a:t>, the model is loaded into a Python environment and accessed through a </a:t>
            </a:r>
            <a:r>
              <a:rPr lang="en" b="1">
                <a:solidFill>
                  <a:schemeClr val="dk1"/>
                </a:solidFill>
                <a:latin typeface="Calibri"/>
                <a:ea typeface="Calibri"/>
                <a:cs typeface="Calibri"/>
                <a:sym typeface="Calibri"/>
              </a:rPr>
              <a:t>text-generation pipeline</a:t>
            </a:r>
            <a:r>
              <a:rPr lang="en">
                <a:solidFill>
                  <a:schemeClr val="dk1"/>
                </a:solidFill>
                <a:latin typeface="Calibri"/>
                <a:ea typeface="Calibri"/>
                <a:cs typeface="Calibri"/>
                <a:sym typeface="Calibri"/>
              </a:rPr>
              <a:t>. This setup allows the system to convert natural language prompts into executable code.</a:t>
            </a:r>
            <a:endParaRPr>
              <a:solidFill>
                <a:schemeClr val="dk1"/>
              </a:solidFill>
              <a:latin typeface="Calibri"/>
              <a:ea typeface="Calibri"/>
              <a:cs typeface="Calibri"/>
              <a:sym typeface="Calibri"/>
            </a:endParaRPr>
          </a:p>
          <a:p>
            <a:pPr marL="457200" lvl="0" indent="0" algn="just" rtl="0">
              <a:lnSpc>
                <a:spcPct val="95000"/>
              </a:lnSpc>
              <a:spcBef>
                <a:spcPts val="1200"/>
              </a:spcBef>
              <a:spcAft>
                <a:spcPts val="0"/>
              </a:spcAft>
              <a:buSzPts val="1800"/>
              <a:buNone/>
            </a:pPr>
            <a:endParaRPr sz="1600" b="1">
              <a:solidFill>
                <a:schemeClr val="dk1"/>
              </a:solidFill>
              <a:latin typeface="Calibri"/>
              <a:ea typeface="Calibri"/>
              <a:cs typeface="Calibri"/>
              <a:sym typeface="Calibri"/>
            </a:endParaRPr>
          </a:p>
        </p:txBody>
      </p:sp>
      <p:pic>
        <p:nvPicPr>
          <p:cNvPr id="97" name="Google Shape;97;p19"/>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98" name="Google Shape;98;p19"/>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body" idx="1"/>
          </p:nvPr>
        </p:nvSpPr>
        <p:spPr>
          <a:xfrm>
            <a:off x="221250" y="1303775"/>
            <a:ext cx="8701500" cy="3300300"/>
          </a:xfrm>
          <a:prstGeom prst="rect">
            <a:avLst/>
          </a:prstGeom>
          <a:noFill/>
          <a:ln>
            <a:noFill/>
          </a:ln>
        </p:spPr>
        <p:txBody>
          <a:bodyPr spcFirstLastPara="1" wrap="square" lIns="91425" tIns="91425" rIns="91425" bIns="91425" anchor="ctr" anchorCtr="0">
            <a:noAutofit/>
          </a:bodyPr>
          <a:lstStyle/>
          <a:p>
            <a:pPr marL="0" lvl="0" indent="0" algn="l" rtl="0">
              <a:spcBef>
                <a:spcPts val="1200"/>
              </a:spcBef>
              <a:spcAft>
                <a:spcPts val="0"/>
              </a:spcAft>
              <a:buClr>
                <a:schemeClr val="dk1"/>
              </a:buClr>
              <a:buSzPts val="1100"/>
              <a:buFont typeface="Arial"/>
              <a:buNone/>
            </a:pPr>
            <a:r>
              <a:rPr lang="en" b="1">
                <a:solidFill>
                  <a:schemeClr val="dk1"/>
                </a:solidFill>
                <a:latin typeface="Calibri"/>
                <a:ea typeface="Calibri"/>
                <a:cs typeface="Calibri"/>
                <a:sym typeface="Calibri"/>
              </a:rPr>
              <a:t>Command-Line Interface (CLI)</a:t>
            </a:r>
            <a:r>
              <a:rPr lang="en">
                <a:solidFill>
                  <a:schemeClr val="dk1"/>
                </a:solidFill>
                <a:latin typeface="Calibri"/>
                <a:ea typeface="Calibri"/>
                <a:cs typeface="Calibri"/>
                <a:sym typeface="Calibri"/>
              </a:rPr>
              <a:t> that offers users three primary functionalities:</a:t>
            </a:r>
            <a:endParaRPr>
              <a:solidFill>
                <a:schemeClr val="dk1"/>
              </a:solidFill>
              <a:latin typeface="Calibri"/>
              <a:ea typeface="Calibri"/>
              <a:cs typeface="Calibri"/>
              <a:sym typeface="Calibri"/>
            </a:endParaRPr>
          </a:p>
          <a:p>
            <a:pPr marL="457200" lvl="0" indent="-342900" algn="l" rtl="0">
              <a:spcBef>
                <a:spcPts val="1200"/>
              </a:spcBef>
              <a:spcAft>
                <a:spcPts val="0"/>
              </a:spcAft>
              <a:buClr>
                <a:schemeClr val="dk1"/>
              </a:buClr>
              <a:buSzPts val="1800"/>
              <a:buAutoNum type="arabicPeriod"/>
            </a:pPr>
            <a:r>
              <a:rPr lang="en" b="1">
                <a:solidFill>
                  <a:schemeClr val="dk1"/>
                </a:solidFill>
                <a:latin typeface="Calibri"/>
                <a:ea typeface="Calibri"/>
                <a:cs typeface="Calibri"/>
                <a:sym typeface="Calibri"/>
              </a:rPr>
              <a:t>Code Generation</a:t>
            </a:r>
            <a:r>
              <a:rPr lang="en">
                <a:solidFill>
                  <a:schemeClr val="dk1"/>
                </a:solidFill>
                <a:latin typeface="Calibri"/>
                <a:ea typeface="Calibri"/>
                <a:cs typeface="Calibri"/>
                <a:sym typeface="Calibri"/>
              </a:rPr>
              <a:t> – Users enter a textual prompt, such as “Write a function to calculate factorial.” The prompt is formatted and passed to the transformer model, which generates a complete Python function.</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AutoNum type="arabicPeriod"/>
            </a:pPr>
            <a:r>
              <a:rPr lang="en" b="1">
                <a:solidFill>
                  <a:schemeClr val="dk1"/>
                </a:solidFill>
                <a:latin typeface="Calibri"/>
                <a:ea typeface="Calibri"/>
                <a:cs typeface="Calibri"/>
                <a:sym typeface="Calibri"/>
              </a:rPr>
              <a:t>Code Optimization</a:t>
            </a:r>
            <a:r>
              <a:rPr lang="en">
                <a:solidFill>
                  <a:schemeClr val="dk1"/>
                </a:solidFill>
                <a:latin typeface="Calibri"/>
                <a:ea typeface="Calibri"/>
                <a:cs typeface="Calibri"/>
                <a:sym typeface="Calibri"/>
              </a:rPr>
              <a:t> – Users paste an existing function, and the model is prompted to improve the code’s performance by applying better logic or reducing redundancy.</a:t>
            </a:r>
            <a:br>
              <a:rPr lang="en">
                <a:solidFill>
                  <a:schemeClr val="dk1"/>
                </a:solidFill>
                <a:latin typeface="Calibri"/>
                <a:ea typeface="Calibri"/>
                <a:cs typeface="Calibri"/>
                <a:sym typeface="Calibri"/>
              </a:rPr>
            </a:br>
            <a:endParaRPr>
              <a:solidFill>
                <a:schemeClr val="dk1"/>
              </a:solidFill>
              <a:latin typeface="Calibri"/>
              <a:ea typeface="Calibri"/>
              <a:cs typeface="Calibri"/>
              <a:sym typeface="Calibri"/>
            </a:endParaRPr>
          </a:p>
          <a:p>
            <a:pPr marL="457200" lvl="0" indent="-342900" algn="l" rtl="0">
              <a:spcBef>
                <a:spcPts val="0"/>
              </a:spcBef>
              <a:spcAft>
                <a:spcPts val="0"/>
              </a:spcAft>
              <a:buClr>
                <a:schemeClr val="dk1"/>
              </a:buClr>
              <a:buSzPts val="1800"/>
              <a:buAutoNum type="arabicPeriod"/>
            </a:pPr>
            <a:r>
              <a:rPr lang="en" b="1">
                <a:solidFill>
                  <a:schemeClr val="dk1"/>
                </a:solidFill>
                <a:latin typeface="Calibri"/>
                <a:ea typeface="Calibri"/>
                <a:cs typeface="Calibri"/>
                <a:sym typeface="Calibri"/>
              </a:rPr>
              <a:t>Code Refactoring</a:t>
            </a:r>
            <a:r>
              <a:rPr lang="en">
                <a:solidFill>
                  <a:schemeClr val="dk1"/>
                </a:solidFill>
                <a:latin typeface="Calibri"/>
                <a:ea typeface="Calibri"/>
                <a:cs typeface="Calibri"/>
                <a:sym typeface="Calibri"/>
              </a:rPr>
              <a:t> – The system restructures the given code to improve readability, naming conventions, and maintainability, without changing its functionality.</a:t>
            </a:r>
            <a:endParaRPr>
              <a:solidFill>
                <a:schemeClr val="dk1"/>
              </a:solidFill>
              <a:latin typeface="Calibri"/>
              <a:ea typeface="Calibri"/>
              <a:cs typeface="Calibri"/>
              <a:sym typeface="Calibri"/>
            </a:endParaRPr>
          </a:p>
          <a:p>
            <a:pPr marL="457200" lvl="0" indent="0" algn="just" rtl="0">
              <a:lnSpc>
                <a:spcPct val="95000"/>
              </a:lnSpc>
              <a:spcBef>
                <a:spcPts val="1200"/>
              </a:spcBef>
              <a:spcAft>
                <a:spcPts val="0"/>
              </a:spcAft>
              <a:buSzPts val="1800"/>
              <a:buNone/>
            </a:pPr>
            <a:endParaRPr>
              <a:solidFill>
                <a:schemeClr val="dk1"/>
              </a:solidFill>
              <a:latin typeface="Calibri"/>
              <a:ea typeface="Calibri"/>
              <a:cs typeface="Calibri"/>
              <a:sym typeface="Calibri"/>
            </a:endParaRPr>
          </a:p>
        </p:txBody>
      </p:sp>
      <p:pic>
        <p:nvPicPr>
          <p:cNvPr id="104" name="Google Shape;104;p20"/>
          <p:cNvPicPr preferRelativeResize="0"/>
          <p:nvPr/>
        </p:nvPicPr>
        <p:blipFill rotWithShape="1">
          <a:blip r:embed="rId3">
            <a:alphaModFix/>
          </a:blip>
          <a:srcRect/>
          <a:stretch/>
        </p:blipFill>
        <p:spPr>
          <a:xfrm>
            <a:off x="152400" y="152400"/>
            <a:ext cx="8839200" cy="754500"/>
          </a:xfrm>
          <a:prstGeom prst="rect">
            <a:avLst/>
          </a:prstGeom>
          <a:noFill/>
          <a:ln>
            <a:noFill/>
          </a:ln>
        </p:spPr>
      </p:pic>
      <p:sp>
        <p:nvSpPr>
          <p:cNvPr id="105" name="Google Shape;105;p20"/>
          <p:cNvSpPr txBox="1"/>
          <p:nvPr/>
        </p:nvSpPr>
        <p:spPr>
          <a:xfrm>
            <a:off x="197900" y="308700"/>
            <a:ext cx="4871700" cy="598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Implementation</a:t>
            </a:r>
            <a:endParaRPr sz="2400" b="1"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1"/>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11" name="Google Shape;111;p21"/>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12" name="Google Shape;112;p21"/>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13" name="Google Shape;113;p21"/>
          <p:cNvPicPr preferRelativeResize="0"/>
          <p:nvPr/>
        </p:nvPicPr>
        <p:blipFill>
          <a:blip r:embed="rId4">
            <a:alphaModFix/>
          </a:blip>
          <a:stretch>
            <a:fillRect/>
          </a:stretch>
        </p:blipFill>
        <p:spPr>
          <a:xfrm>
            <a:off x="360625" y="1403950"/>
            <a:ext cx="8422741" cy="3440274"/>
          </a:xfrm>
          <a:prstGeom prst="rect">
            <a:avLst/>
          </a:prstGeom>
          <a:noFill/>
          <a:ln>
            <a:noFill/>
          </a:ln>
        </p:spPr>
      </p:pic>
      <p:sp>
        <p:nvSpPr>
          <p:cNvPr id="114" name="Google Shape;114;p21"/>
          <p:cNvSpPr txBox="1"/>
          <p:nvPr/>
        </p:nvSpPr>
        <p:spPr>
          <a:xfrm>
            <a:off x="319425" y="768000"/>
            <a:ext cx="49908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Code Generation</a:t>
            </a:r>
            <a:endParaRPr sz="18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a:stretch/>
        </p:blipFill>
        <p:spPr>
          <a:xfrm>
            <a:off x="0" y="43500"/>
            <a:ext cx="9015898" cy="663944"/>
          </a:xfrm>
          <a:prstGeom prst="rect">
            <a:avLst/>
          </a:prstGeom>
          <a:noFill/>
          <a:ln>
            <a:noFill/>
          </a:ln>
        </p:spPr>
      </p:pic>
      <p:sp>
        <p:nvSpPr>
          <p:cNvPr id="120" name="Google Shape;120;p22"/>
          <p:cNvSpPr txBox="1"/>
          <p:nvPr/>
        </p:nvSpPr>
        <p:spPr>
          <a:xfrm>
            <a:off x="260700" y="87775"/>
            <a:ext cx="3229200" cy="575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 sz="2400" b="1" i="0" u="none" strike="noStrike" cap="none">
                <a:solidFill>
                  <a:schemeClr val="dk1"/>
                </a:solidFill>
                <a:latin typeface="Calibri"/>
                <a:ea typeface="Calibri"/>
                <a:cs typeface="Calibri"/>
                <a:sym typeface="Calibri"/>
              </a:rPr>
              <a:t>Results</a:t>
            </a:r>
            <a:endParaRPr sz="2400" b="1" i="0" u="none" strike="noStrike" cap="none">
              <a:solidFill>
                <a:schemeClr val="dk1"/>
              </a:solidFill>
              <a:latin typeface="Calibri"/>
              <a:ea typeface="Calibri"/>
              <a:cs typeface="Calibri"/>
              <a:sym typeface="Calibri"/>
            </a:endParaRPr>
          </a:p>
        </p:txBody>
      </p:sp>
      <p:sp>
        <p:nvSpPr>
          <p:cNvPr id="121" name="Google Shape;121;p22"/>
          <p:cNvSpPr txBox="1"/>
          <p:nvPr/>
        </p:nvSpPr>
        <p:spPr>
          <a:xfrm>
            <a:off x="260700" y="998225"/>
            <a:ext cx="3714900" cy="400200"/>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22"/>
          <p:cNvSpPr txBox="1"/>
          <p:nvPr/>
        </p:nvSpPr>
        <p:spPr>
          <a:xfrm>
            <a:off x="319425" y="768000"/>
            <a:ext cx="4990800" cy="57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alibri"/>
                <a:ea typeface="Calibri"/>
                <a:cs typeface="Calibri"/>
                <a:sym typeface="Calibri"/>
              </a:rPr>
              <a:t>Code Optimisation And Refactorization</a:t>
            </a:r>
            <a:endParaRPr sz="1800">
              <a:solidFill>
                <a:schemeClr val="dk1"/>
              </a:solidFill>
              <a:latin typeface="Calibri"/>
              <a:ea typeface="Calibri"/>
              <a:cs typeface="Calibri"/>
              <a:sym typeface="Calibri"/>
            </a:endParaRPr>
          </a:p>
        </p:txBody>
      </p:sp>
      <p:pic>
        <p:nvPicPr>
          <p:cNvPr id="123" name="Google Shape;123;p22"/>
          <p:cNvPicPr preferRelativeResize="0"/>
          <p:nvPr/>
        </p:nvPicPr>
        <p:blipFill>
          <a:blip r:embed="rId4">
            <a:alphaModFix/>
          </a:blip>
          <a:stretch>
            <a:fillRect/>
          </a:stretch>
        </p:blipFill>
        <p:spPr>
          <a:xfrm>
            <a:off x="610375" y="1343400"/>
            <a:ext cx="8246663" cy="34402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Words>
  <Application>Microsoft Office PowerPoint</Application>
  <PresentationFormat>On-screen Show (16:9)</PresentationFormat>
  <Paragraphs>38</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Simple Light</vt:lpstr>
      <vt:lpstr>AI-Powered Code Auto-Completion and Optimization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Puneet Savalgi</cp:lastModifiedBy>
  <cp:revision>1</cp:revision>
  <dcterms:modified xsi:type="dcterms:W3CDTF">2025-07-24T13:11:22Z</dcterms:modified>
</cp:coreProperties>
</file>