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0" r:id="rId4"/>
    <p:sldId id="274" r:id="rId5"/>
    <p:sldId id="259" r:id="rId6"/>
    <p:sldId id="275" r:id="rId7"/>
    <p:sldId id="258" r:id="rId8"/>
    <p:sldId id="276" r:id="rId9"/>
    <p:sldId id="269" r:id="rId10"/>
    <p:sldId id="277" r:id="rId11"/>
    <p:sldId id="268" r:id="rId12"/>
    <p:sldId id="278" r:id="rId13"/>
    <p:sldId id="267" r:id="rId14"/>
    <p:sldId id="279" r:id="rId15"/>
    <p:sldId id="266" r:id="rId16"/>
    <p:sldId id="280" r:id="rId17"/>
    <p:sldId id="257" r:id="rId18"/>
    <p:sldId id="281" r:id="rId19"/>
    <p:sldId id="261" r:id="rId20"/>
    <p:sldId id="282" r:id="rId21"/>
    <p:sldId id="262" r:id="rId22"/>
    <p:sldId id="283" r:id="rId23"/>
    <p:sldId id="263" r:id="rId24"/>
    <p:sldId id="284" r:id="rId25"/>
    <p:sldId id="264" r:id="rId26"/>
    <p:sldId id="285" r:id="rId27"/>
    <p:sldId id="265" r:id="rId28"/>
    <p:sldId id="286" r:id="rId29"/>
    <p:sldId id="270" r:id="rId30"/>
    <p:sldId id="287" r:id="rId31"/>
    <p:sldId id="271" r:id="rId32"/>
    <p:sldId id="288" r:id="rId33"/>
    <p:sldId id="272" r:id="rId34"/>
    <p:sldId id="289"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387620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63736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321783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43784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344183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8C83409-3253-4A3C-A716-495AA53E2CA8}" type="datetimeFigureOut">
              <a:rPr lang="pt-BR" smtClean="0"/>
              <a:t>06/04/2018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279554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8C83409-3253-4A3C-A716-495AA53E2CA8}" type="datetimeFigureOut">
              <a:rPr lang="pt-BR" smtClean="0"/>
              <a:t>06/04/2018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215550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8C83409-3253-4A3C-A716-495AA53E2CA8}" type="datetimeFigureOut">
              <a:rPr lang="pt-BR" smtClean="0"/>
              <a:t>06/04/2018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72614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8C83409-3253-4A3C-A716-495AA53E2CA8}" type="datetimeFigureOut">
              <a:rPr lang="pt-BR" smtClean="0"/>
              <a:t>06/04/2018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340536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8C83409-3253-4A3C-A716-495AA53E2CA8}" type="datetimeFigureOut">
              <a:rPr lang="pt-BR" smtClean="0"/>
              <a:t>06/04/2018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364399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8C83409-3253-4A3C-A716-495AA53E2CA8}" type="datetimeFigureOut">
              <a:rPr lang="pt-BR" smtClean="0"/>
              <a:t>06/04/2018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ECC0E09-5FA6-4385-9EC0-DBE17E28AAC5}" type="slidenum">
              <a:rPr lang="pt-BR" smtClean="0"/>
              <a:t>‹nº›</a:t>
            </a:fld>
            <a:endParaRPr lang="pt-BR"/>
          </a:p>
        </p:txBody>
      </p:sp>
    </p:spTree>
    <p:extLst>
      <p:ext uri="{BB962C8B-B14F-4D97-AF65-F5344CB8AC3E}">
        <p14:creationId xmlns:p14="http://schemas.microsoft.com/office/powerpoint/2010/main" val="21890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83409-3253-4A3C-A716-495AA53E2CA8}" type="datetimeFigureOut">
              <a:rPr lang="pt-BR" smtClean="0"/>
              <a:t>06/04/2018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C0E09-5FA6-4385-9EC0-DBE17E28AAC5}" type="slidenum">
              <a:rPr lang="pt-BR" smtClean="0"/>
              <a:t>‹nº›</a:t>
            </a:fld>
            <a:endParaRPr lang="pt-BR"/>
          </a:p>
        </p:txBody>
      </p:sp>
    </p:spTree>
    <p:extLst>
      <p:ext uri="{BB962C8B-B14F-4D97-AF65-F5344CB8AC3E}">
        <p14:creationId xmlns:p14="http://schemas.microsoft.com/office/powerpoint/2010/main" val="394489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963394" y="1700808"/>
            <a:ext cx="7632848" cy="923330"/>
          </a:xfrm>
          <a:prstGeom prst="rect">
            <a:avLst/>
          </a:prstGeom>
        </p:spPr>
        <p:txBody>
          <a:bodyPr wrap="square">
            <a:spAutoFit/>
          </a:bodyPr>
          <a:lstStyle/>
          <a:p>
            <a:pPr lvl="0" algn="just"/>
            <a:r>
              <a:rPr lang="pt-BR" dirty="0"/>
              <a:t>Porque na atualidade é grande a necessidade de se utilizar melhores mecanismos para prover a segurança das transações e do armazenamento de informações</a:t>
            </a:r>
            <a:r>
              <a:rPr lang="pt-BR" dirty="0" smtClean="0"/>
              <a:t>?</a:t>
            </a:r>
            <a:endParaRPr lang="pt-BR" dirty="0"/>
          </a:p>
        </p:txBody>
      </p:sp>
    </p:spTree>
    <p:extLst>
      <p:ext uri="{BB962C8B-B14F-4D97-AF65-F5344CB8AC3E}">
        <p14:creationId xmlns:p14="http://schemas.microsoft.com/office/powerpoint/2010/main" val="2930244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9592" y="2413338"/>
            <a:ext cx="7848872" cy="1200329"/>
          </a:xfrm>
          <a:prstGeom prst="rect">
            <a:avLst/>
          </a:prstGeom>
        </p:spPr>
        <p:txBody>
          <a:bodyPr wrap="square">
            <a:spAutoFit/>
          </a:bodyPr>
          <a:lstStyle/>
          <a:p>
            <a:pPr lvl="0" algn="just"/>
            <a:r>
              <a:rPr lang="pt-BR" dirty="0"/>
              <a:t>O que aconteceria se as informações adulteradas caíssem nas mãos da concorrência ou fossem corrompidas, apagadas ou adulteradas?</a:t>
            </a:r>
          </a:p>
          <a:p>
            <a:pPr algn="just"/>
            <a:r>
              <a:rPr lang="pt-BR" dirty="0">
                <a:solidFill>
                  <a:srgbClr val="FF0000"/>
                </a:solidFill>
              </a:rPr>
              <a:t>R: O vazamento de informações sobre seus clientes comprometeria sua credibilidade e daria maiores oportunidades aos concorrentes.</a:t>
            </a:r>
          </a:p>
        </p:txBody>
      </p:sp>
    </p:spTree>
    <p:extLst>
      <p:ext uri="{BB962C8B-B14F-4D97-AF65-F5344CB8AC3E}">
        <p14:creationId xmlns:p14="http://schemas.microsoft.com/office/powerpoint/2010/main" val="1051417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27584" y="2967335"/>
            <a:ext cx="7632848" cy="369332"/>
          </a:xfrm>
          <a:prstGeom prst="rect">
            <a:avLst/>
          </a:prstGeom>
        </p:spPr>
        <p:txBody>
          <a:bodyPr wrap="square">
            <a:spAutoFit/>
          </a:bodyPr>
          <a:lstStyle/>
          <a:p>
            <a:pPr lvl="0"/>
            <a:r>
              <a:rPr lang="pt-BR" dirty="0"/>
              <a:t>Quais seriam as consequências para a continuidade dos negócios da instituição</a:t>
            </a:r>
            <a:r>
              <a:rPr lang="pt-BR" dirty="0" smtClean="0"/>
              <a:t>?</a:t>
            </a:r>
            <a:endParaRPr lang="pt-BR" dirty="0"/>
          </a:p>
        </p:txBody>
      </p:sp>
    </p:spTree>
    <p:extLst>
      <p:ext uri="{BB962C8B-B14F-4D97-AF65-F5344CB8AC3E}">
        <p14:creationId xmlns:p14="http://schemas.microsoft.com/office/powerpoint/2010/main" val="2341674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27584" y="2967335"/>
            <a:ext cx="7632848" cy="646331"/>
          </a:xfrm>
          <a:prstGeom prst="rect">
            <a:avLst/>
          </a:prstGeom>
        </p:spPr>
        <p:txBody>
          <a:bodyPr wrap="square">
            <a:spAutoFit/>
          </a:bodyPr>
          <a:lstStyle/>
          <a:p>
            <a:pPr lvl="0"/>
            <a:r>
              <a:rPr lang="pt-BR" dirty="0"/>
              <a:t>Quais seriam as consequências para a continuidade dos negócios da instituição?</a:t>
            </a:r>
          </a:p>
          <a:p>
            <a:r>
              <a:rPr lang="pt-BR" dirty="0">
                <a:solidFill>
                  <a:srgbClr val="FF0000"/>
                </a:solidFill>
              </a:rPr>
              <a:t>R: (Pessoal)</a:t>
            </a:r>
          </a:p>
        </p:txBody>
      </p:sp>
    </p:spTree>
    <p:extLst>
      <p:ext uri="{BB962C8B-B14F-4D97-AF65-F5344CB8AC3E}">
        <p14:creationId xmlns:p14="http://schemas.microsoft.com/office/powerpoint/2010/main" val="1166883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3608" y="2690336"/>
            <a:ext cx="7344816" cy="646331"/>
          </a:xfrm>
          <a:prstGeom prst="rect">
            <a:avLst/>
          </a:prstGeom>
        </p:spPr>
        <p:txBody>
          <a:bodyPr wrap="square">
            <a:spAutoFit/>
          </a:bodyPr>
          <a:lstStyle/>
          <a:p>
            <a:pPr lvl="0" algn="just"/>
            <a:r>
              <a:rPr lang="pt-BR" dirty="0"/>
              <a:t>O vazamento de informações sobre seus clientes comprometeria sua credibilidade e daria maiores oportunidades aos concorrentes</a:t>
            </a:r>
            <a:r>
              <a:rPr lang="pt-BR" dirty="0" smtClean="0"/>
              <a:t>?</a:t>
            </a:r>
            <a:endParaRPr lang="pt-BR" dirty="0"/>
          </a:p>
        </p:txBody>
      </p:sp>
    </p:spTree>
    <p:extLst>
      <p:ext uri="{BB962C8B-B14F-4D97-AF65-F5344CB8AC3E}">
        <p14:creationId xmlns:p14="http://schemas.microsoft.com/office/powerpoint/2010/main" val="20110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3608" y="2690336"/>
            <a:ext cx="7344816" cy="923330"/>
          </a:xfrm>
          <a:prstGeom prst="rect">
            <a:avLst/>
          </a:prstGeom>
        </p:spPr>
        <p:txBody>
          <a:bodyPr wrap="square">
            <a:spAutoFit/>
          </a:bodyPr>
          <a:lstStyle/>
          <a:p>
            <a:pPr lvl="0" algn="just"/>
            <a:r>
              <a:rPr lang="pt-BR" dirty="0"/>
              <a:t>O vazamento de informações sobre seus clientes comprometeria sua credibilidade e daria maiores oportunidades aos concorrentes?</a:t>
            </a:r>
          </a:p>
          <a:p>
            <a:pPr algn="just"/>
            <a:r>
              <a:rPr lang="pt-BR" dirty="0">
                <a:solidFill>
                  <a:srgbClr val="FF0000"/>
                </a:solidFill>
              </a:rPr>
              <a:t>R: Sim. (Pessoal)</a:t>
            </a:r>
          </a:p>
        </p:txBody>
      </p:sp>
    </p:spTree>
    <p:extLst>
      <p:ext uri="{BB962C8B-B14F-4D97-AF65-F5344CB8AC3E}">
        <p14:creationId xmlns:p14="http://schemas.microsoft.com/office/powerpoint/2010/main" val="3887110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0223" y="2060848"/>
            <a:ext cx="8712968" cy="646331"/>
          </a:xfrm>
          <a:prstGeom prst="rect">
            <a:avLst/>
          </a:prstGeom>
        </p:spPr>
        <p:txBody>
          <a:bodyPr wrap="square">
            <a:spAutoFit/>
          </a:bodyPr>
          <a:lstStyle/>
          <a:p>
            <a:pPr lvl="0" algn="just"/>
            <a:r>
              <a:rPr lang="pt-BR" dirty="0"/>
              <a:t>Como é tratada a segurança em relação à Internet? Isso é ter as informações expostas a atacantes ou intrusos da Internet</a:t>
            </a:r>
            <a:r>
              <a:rPr lang="pt-BR" dirty="0" smtClean="0"/>
              <a:t>.</a:t>
            </a:r>
            <a:endParaRPr lang="pt-BR" dirty="0"/>
          </a:p>
        </p:txBody>
      </p:sp>
    </p:spTree>
    <p:extLst>
      <p:ext uri="{BB962C8B-B14F-4D97-AF65-F5344CB8AC3E}">
        <p14:creationId xmlns:p14="http://schemas.microsoft.com/office/powerpoint/2010/main" val="2345491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0223" y="2060848"/>
            <a:ext cx="8712968" cy="2862322"/>
          </a:xfrm>
          <a:prstGeom prst="rect">
            <a:avLst/>
          </a:prstGeom>
        </p:spPr>
        <p:txBody>
          <a:bodyPr wrap="square">
            <a:spAutoFit/>
          </a:bodyPr>
          <a:lstStyle/>
          <a:p>
            <a:pPr lvl="0" algn="just"/>
            <a:r>
              <a:rPr lang="pt-BR" dirty="0"/>
              <a:t>Como é tratada a segurança em relação à Internet? Isso é ter as informações expostas a atacantes ou intrusos da Internet.</a:t>
            </a:r>
          </a:p>
          <a:p>
            <a:pPr algn="just"/>
            <a:r>
              <a:rPr lang="pt-BR" dirty="0">
                <a:solidFill>
                  <a:srgbClr val="FF0000"/>
                </a:solidFill>
              </a:rPr>
              <a:t>R: A questão de segurança é também bastante enfatizada quando se imagina a possibilidade de se ter suas informações expostas a atacantes ou intrusos da Internet, verdadeiras ameaças aos ambientes computacionais que estão em constante evolução, seja em número ou em forma, surgindo com meios cada vez mais sofisticados para violar a privacidade e a segurança das comunicações. Devido a essas preocupações, a proteção da informação tem se tornado um dos interesses primários dos administradores de sistemas, pois uma falha de segurança, vazamento ou perda de informações pode determinar grandes prejuízos.</a:t>
            </a:r>
          </a:p>
        </p:txBody>
      </p:sp>
    </p:spTree>
    <p:extLst>
      <p:ext uri="{BB962C8B-B14F-4D97-AF65-F5344CB8AC3E}">
        <p14:creationId xmlns:p14="http://schemas.microsoft.com/office/powerpoint/2010/main" val="3651444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916832"/>
            <a:ext cx="8208912" cy="646331"/>
          </a:xfrm>
          <a:prstGeom prst="rect">
            <a:avLst/>
          </a:prstGeom>
        </p:spPr>
        <p:txBody>
          <a:bodyPr wrap="square">
            <a:spAutoFit/>
          </a:bodyPr>
          <a:lstStyle/>
          <a:p>
            <a:pPr lvl="0" algn="just"/>
            <a:r>
              <a:rPr lang="pt-BR" dirty="0"/>
              <a:t>Comente essa frase. A segurança não é só uma questão técnica, mas de política e educação empresarial</a:t>
            </a:r>
            <a:r>
              <a:rPr lang="pt-BR" dirty="0" smtClean="0"/>
              <a:t>.</a:t>
            </a:r>
            <a:endParaRPr lang="pt-BR" dirty="0"/>
          </a:p>
        </p:txBody>
      </p:sp>
    </p:spTree>
    <p:extLst>
      <p:ext uri="{BB962C8B-B14F-4D97-AF65-F5344CB8AC3E}">
        <p14:creationId xmlns:p14="http://schemas.microsoft.com/office/powerpoint/2010/main" val="4205157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916832"/>
            <a:ext cx="8208912" cy="2862322"/>
          </a:xfrm>
          <a:prstGeom prst="rect">
            <a:avLst/>
          </a:prstGeom>
        </p:spPr>
        <p:txBody>
          <a:bodyPr wrap="square">
            <a:spAutoFit/>
          </a:bodyPr>
          <a:lstStyle/>
          <a:p>
            <a:pPr lvl="0" algn="just"/>
            <a:r>
              <a:rPr lang="pt-BR" dirty="0"/>
              <a:t>Comente essa frase. A segurança não é só uma questão técnica, mas de política e educação empresarial.</a:t>
            </a:r>
          </a:p>
          <a:p>
            <a:pPr algn="just"/>
            <a:r>
              <a:rPr lang="pt-BR" dirty="0">
                <a:solidFill>
                  <a:srgbClr val="FF0000"/>
                </a:solidFill>
              </a:rPr>
              <a:t>R: É claro que as medidas de segurança não asseguram 100% de proteção contra todas as ameaças, mas a definição das expectativas da organização com relação ao comportamento e os procedimentos necessários no manuseio dos seus bens/ativos deverá estar, mais do que nunca, enraizada na cultura da empresa, pois segurança não é só uma questão técnica, mas de política e educação empresarial.</a:t>
            </a:r>
          </a:p>
          <a:p>
            <a:pPr algn="just"/>
            <a:r>
              <a:rPr lang="pt-BR" dirty="0">
                <a:solidFill>
                  <a:srgbClr val="FF0000"/>
                </a:solidFill>
              </a:rPr>
              <a:t>Não adianta um grande investimento em equipamentos e softwares se os funcionários que lidam com as informações não estiverem cientes das normas e funções que devem cumprir para não comprometer a segurança das informações.</a:t>
            </a:r>
          </a:p>
        </p:txBody>
      </p:sp>
    </p:spTree>
    <p:extLst>
      <p:ext uri="{BB962C8B-B14F-4D97-AF65-F5344CB8AC3E}">
        <p14:creationId xmlns:p14="http://schemas.microsoft.com/office/powerpoint/2010/main" val="1107392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2492896"/>
            <a:ext cx="7848872" cy="646331"/>
          </a:xfrm>
          <a:prstGeom prst="rect">
            <a:avLst/>
          </a:prstGeom>
        </p:spPr>
        <p:txBody>
          <a:bodyPr wrap="square">
            <a:spAutoFit/>
          </a:bodyPr>
          <a:lstStyle/>
          <a:p>
            <a:pPr lvl="0" algn="just"/>
            <a:r>
              <a:rPr lang="pt-BR" dirty="0"/>
              <a:t>Para que a informação tenha o nível de segurança desejado, é necessária uma atuação sobre dois segmentos: acesso e integridade. O que são esses segmentos</a:t>
            </a:r>
            <a:r>
              <a:rPr lang="pt-BR" dirty="0" smtClean="0"/>
              <a:t>?</a:t>
            </a:r>
            <a:endParaRPr lang="pt-BR" dirty="0"/>
          </a:p>
        </p:txBody>
      </p:sp>
    </p:spTree>
    <p:extLst>
      <p:ext uri="{BB962C8B-B14F-4D97-AF65-F5344CB8AC3E}">
        <p14:creationId xmlns:p14="http://schemas.microsoft.com/office/powerpoint/2010/main" val="3463899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963394" y="1700808"/>
            <a:ext cx="7632848" cy="3139321"/>
          </a:xfrm>
          <a:prstGeom prst="rect">
            <a:avLst/>
          </a:prstGeom>
        </p:spPr>
        <p:txBody>
          <a:bodyPr wrap="square">
            <a:spAutoFit/>
          </a:bodyPr>
          <a:lstStyle/>
          <a:p>
            <a:pPr lvl="0" algn="just"/>
            <a:r>
              <a:rPr lang="pt-BR" dirty="0"/>
              <a:t>Porque na atualidade é grande a necessidade de se utilizar melhores mecanismos para prover a segurança das transações e do armazenamento de informações?</a:t>
            </a:r>
          </a:p>
          <a:p>
            <a:pPr algn="just"/>
            <a:r>
              <a:rPr lang="pt-BR" dirty="0">
                <a:solidFill>
                  <a:srgbClr val="FF0000"/>
                </a:solidFill>
              </a:rPr>
              <a:t>R: Computadores cada vez mais rápidos são lançados em curto espaço de tempo, as redes de computadores são cada vez mais usadas por organizações cada vez mais dependentes dessa nova tecnologia, sendo quase impossível manter seus negócios sem o auxilio do computador. Dentro desse contexto e, devido a extrema importância das informações internas e externas à organização, surgiu, então a necessidade de se utilizar melhores mecanismos para prover a segurança das transações e do armazenamento de informações, principalmente informações confidenciais e/ou críticas para o negócio.</a:t>
            </a:r>
          </a:p>
        </p:txBody>
      </p:sp>
    </p:spTree>
    <p:extLst>
      <p:ext uri="{BB962C8B-B14F-4D97-AF65-F5344CB8AC3E}">
        <p14:creationId xmlns:p14="http://schemas.microsoft.com/office/powerpoint/2010/main" val="3767257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2492896"/>
            <a:ext cx="7848872" cy="1754326"/>
          </a:xfrm>
          <a:prstGeom prst="rect">
            <a:avLst/>
          </a:prstGeom>
        </p:spPr>
        <p:txBody>
          <a:bodyPr wrap="square">
            <a:spAutoFit/>
          </a:bodyPr>
          <a:lstStyle/>
          <a:p>
            <a:pPr lvl="0" algn="just"/>
            <a:r>
              <a:rPr lang="pt-BR" dirty="0"/>
              <a:t>Para que a informação tenha o nível de segurança desejado, é necessária uma atuação sobre dois segmentos: acesso e integridade. O que são esses segmentos?</a:t>
            </a:r>
          </a:p>
          <a:p>
            <a:pPr algn="just"/>
            <a:r>
              <a:rPr lang="pt-BR" dirty="0">
                <a:solidFill>
                  <a:srgbClr val="FF0000"/>
                </a:solidFill>
              </a:rPr>
              <a:t>R: O acesso às informações sensíveis de uma empresa deve estar protegido por sistemáticas que garantam que apenas as pessoas autorizadas possam obter essas informações. Já a garantia de integridade deve garantir tanto a exatidão dos dados (confiabilidade) quanto à proteção no que tange à perda.</a:t>
            </a:r>
          </a:p>
        </p:txBody>
      </p:sp>
    </p:spTree>
    <p:extLst>
      <p:ext uri="{BB962C8B-B14F-4D97-AF65-F5344CB8AC3E}">
        <p14:creationId xmlns:p14="http://schemas.microsoft.com/office/powerpoint/2010/main" val="547225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27584" y="2564904"/>
            <a:ext cx="7416824" cy="369332"/>
          </a:xfrm>
          <a:prstGeom prst="rect">
            <a:avLst/>
          </a:prstGeom>
        </p:spPr>
        <p:txBody>
          <a:bodyPr wrap="square">
            <a:spAutoFit/>
          </a:bodyPr>
          <a:lstStyle/>
          <a:p>
            <a:pPr lvl="0" algn="just"/>
            <a:r>
              <a:rPr lang="pt-BR" dirty="0"/>
              <a:t>O que são os níveis estratégico, tático e operacional</a:t>
            </a:r>
            <a:r>
              <a:rPr lang="pt-BR" dirty="0" smtClean="0"/>
              <a:t>?</a:t>
            </a:r>
            <a:endParaRPr lang="pt-BR" dirty="0"/>
          </a:p>
        </p:txBody>
      </p:sp>
    </p:spTree>
    <p:extLst>
      <p:ext uri="{BB962C8B-B14F-4D97-AF65-F5344CB8AC3E}">
        <p14:creationId xmlns:p14="http://schemas.microsoft.com/office/powerpoint/2010/main" val="1775135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27584" y="2564904"/>
            <a:ext cx="7416824" cy="1754326"/>
          </a:xfrm>
          <a:prstGeom prst="rect">
            <a:avLst/>
          </a:prstGeom>
        </p:spPr>
        <p:txBody>
          <a:bodyPr wrap="square">
            <a:spAutoFit/>
          </a:bodyPr>
          <a:lstStyle/>
          <a:p>
            <a:pPr lvl="0" algn="just"/>
            <a:r>
              <a:rPr lang="pt-BR" dirty="0"/>
              <a:t>O que são os níveis estratégico, tático e operacional?</a:t>
            </a:r>
          </a:p>
          <a:p>
            <a:pPr algn="just"/>
            <a:r>
              <a:rPr lang="pt-BR" dirty="0">
                <a:solidFill>
                  <a:srgbClr val="FF0000"/>
                </a:solidFill>
              </a:rPr>
              <a:t>R: Estratégico: Nível em que as políticas da organização são definidas. Descreve o que deve ser feito. Tático: Nível em que as normas da organização são descritas conforme as políticas definidas no nível superior. Operacional: Nível onde os procedimentos são estabelecidos com base nas normas definidas no nível acima. Descreve como são implementadas as regras.</a:t>
            </a:r>
          </a:p>
        </p:txBody>
      </p:sp>
    </p:spTree>
    <p:extLst>
      <p:ext uri="{BB962C8B-B14F-4D97-AF65-F5344CB8AC3E}">
        <p14:creationId xmlns:p14="http://schemas.microsoft.com/office/powerpoint/2010/main" val="3598367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331640" y="2413338"/>
            <a:ext cx="7272808" cy="646331"/>
          </a:xfrm>
          <a:prstGeom prst="rect">
            <a:avLst/>
          </a:prstGeom>
        </p:spPr>
        <p:txBody>
          <a:bodyPr wrap="square">
            <a:spAutoFit/>
          </a:bodyPr>
          <a:lstStyle/>
          <a:p>
            <a:pPr lvl="0" algn="just"/>
            <a:r>
              <a:rPr lang="pt-BR" dirty="0"/>
              <a:t>Cite as três razões para que a administração deva preocupar-se com a segurança da informação</a:t>
            </a:r>
            <a:r>
              <a:rPr lang="pt-BR" dirty="0" smtClean="0"/>
              <a:t>.</a:t>
            </a:r>
            <a:endParaRPr lang="pt-BR" dirty="0"/>
          </a:p>
        </p:txBody>
      </p:sp>
    </p:spTree>
    <p:extLst>
      <p:ext uri="{BB962C8B-B14F-4D97-AF65-F5344CB8AC3E}">
        <p14:creationId xmlns:p14="http://schemas.microsoft.com/office/powerpoint/2010/main" val="3077579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331640" y="2413338"/>
            <a:ext cx="7272808" cy="1200329"/>
          </a:xfrm>
          <a:prstGeom prst="rect">
            <a:avLst/>
          </a:prstGeom>
        </p:spPr>
        <p:txBody>
          <a:bodyPr wrap="square">
            <a:spAutoFit/>
          </a:bodyPr>
          <a:lstStyle/>
          <a:p>
            <a:pPr lvl="0" algn="just"/>
            <a:r>
              <a:rPr lang="pt-BR" dirty="0"/>
              <a:t>Cite as três razões para que a administração deva preocupar-se com a segurança da informação.</a:t>
            </a:r>
          </a:p>
          <a:p>
            <a:pPr algn="just"/>
            <a:r>
              <a:rPr lang="pt-BR" dirty="0">
                <a:solidFill>
                  <a:srgbClr val="FF0000"/>
                </a:solidFill>
              </a:rPr>
              <a:t>R: 1ª Dependência dos sistemas de informação, 2ª vulnerabilidade dos recursos de TI e 3ª investimento em tecnologia da informação.</a:t>
            </a:r>
          </a:p>
        </p:txBody>
      </p:sp>
    </p:spTree>
    <p:extLst>
      <p:ext uri="{BB962C8B-B14F-4D97-AF65-F5344CB8AC3E}">
        <p14:creationId xmlns:p14="http://schemas.microsoft.com/office/powerpoint/2010/main" val="3930152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2132856"/>
            <a:ext cx="8208912" cy="369332"/>
          </a:xfrm>
          <a:prstGeom prst="rect">
            <a:avLst/>
          </a:prstGeom>
        </p:spPr>
        <p:txBody>
          <a:bodyPr wrap="square">
            <a:spAutoFit/>
          </a:bodyPr>
          <a:lstStyle/>
          <a:p>
            <a:pPr lvl="0" algn="just"/>
            <a:r>
              <a:rPr lang="pt-BR" dirty="0"/>
              <a:t>Explique cada uma </a:t>
            </a:r>
            <a:r>
              <a:rPr lang="pt-BR" dirty="0" smtClean="0"/>
              <a:t>delas, da questão anterior.</a:t>
            </a:r>
            <a:endParaRPr lang="pt-BR" dirty="0"/>
          </a:p>
        </p:txBody>
      </p:sp>
    </p:spTree>
    <p:extLst>
      <p:ext uri="{BB962C8B-B14F-4D97-AF65-F5344CB8AC3E}">
        <p14:creationId xmlns:p14="http://schemas.microsoft.com/office/powerpoint/2010/main" val="409228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2132856"/>
            <a:ext cx="8208912" cy="3139321"/>
          </a:xfrm>
          <a:prstGeom prst="rect">
            <a:avLst/>
          </a:prstGeom>
        </p:spPr>
        <p:txBody>
          <a:bodyPr wrap="square">
            <a:spAutoFit/>
          </a:bodyPr>
          <a:lstStyle/>
          <a:p>
            <a:pPr lvl="0" algn="just"/>
            <a:r>
              <a:rPr lang="pt-BR" dirty="0"/>
              <a:t>Explique cada uma </a:t>
            </a:r>
            <a:r>
              <a:rPr lang="pt-BR" dirty="0" smtClean="0"/>
              <a:t>delas, da questão anterior.</a:t>
            </a:r>
            <a:endParaRPr lang="pt-BR" dirty="0"/>
          </a:p>
          <a:p>
            <a:pPr algn="just"/>
            <a:r>
              <a:rPr lang="pt-BR" dirty="0">
                <a:solidFill>
                  <a:srgbClr val="FF0000"/>
                </a:solidFill>
              </a:rPr>
              <a:t>R: 1ª Dependência dos sistemas de informação: sistemas que ofereçam serviços adequados e no tempo certo são a chave para a sobrevivência da maioria das organizações atuais. </a:t>
            </a:r>
            <a:endParaRPr lang="pt-BR" dirty="0" smtClean="0">
              <a:solidFill>
                <a:srgbClr val="FF0000"/>
              </a:solidFill>
            </a:endParaRPr>
          </a:p>
          <a:p>
            <a:pPr algn="just"/>
            <a:r>
              <a:rPr lang="pt-BR" dirty="0" smtClean="0">
                <a:solidFill>
                  <a:srgbClr val="FF0000"/>
                </a:solidFill>
              </a:rPr>
              <a:t>2ª </a:t>
            </a:r>
            <a:r>
              <a:rPr lang="pt-BR" dirty="0">
                <a:solidFill>
                  <a:srgbClr val="FF0000"/>
                </a:solidFill>
              </a:rPr>
              <a:t>Vulnerabilidade dos recursos de TI: esses sistemas exigem um ambiente estável, podendo ser danificados por desastres naturais, como fogo, inundação ou terremotos, falhas no controle da temperatura ou no suprimento da energia elétrica, bombas, acidentes ou sabotagens. </a:t>
            </a:r>
            <a:endParaRPr lang="pt-BR" dirty="0" smtClean="0">
              <a:solidFill>
                <a:srgbClr val="FF0000"/>
              </a:solidFill>
            </a:endParaRPr>
          </a:p>
          <a:p>
            <a:pPr algn="just"/>
            <a:r>
              <a:rPr lang="pt-BR" dirty="0" smtClean="0">
                <a:solidFill>
                  <a:srgbClr val="FF0000"/>
                </a:solidFill>
              </a:rPr>
              <a:t>3ª </a:t>
            </a:r>
            <a:r>
              <a:rPr lang="pt-BR" dirty="0">
                <a:solidFill>
                  <a:srgbClr val="FF0000"/>
                </a:solidFill>
              </a:rPr>
              <a:t>Investimento em Tecnologia da Informação: os sistemas de informação são caros, tanto no desenvolvimento quanto na manutenção e a administração deve proteger esse investimento como qualquer outro recurso valioso.</a:t>
            </a:r>
          </a:p>
        </p:txBody>
      </p:sp>
    </p:spTree>
    <p:extLst>
      <p:ext uri="{BB962C8B-B14F-4D97-AF65-F5344CB8AC3E}">
        <p14:creationId xmlns:p14="http://schemas.microsoft.com/office/powerpoint/2010/main" val="1000605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276872"/>
            <a:ext cx="8064896" cy="646331"/>
          </a:xfrm>
          <a:prstGeom prst="rect">
            <a:avLst/>
          </a:prstGeom>
        </p:spPr>
        <p:txBody>
          <a:bodyPr wrap="square">
            <a:spAutoFit/>
          </a:bodyPr>
          <a:lstStyle/>
          <a:p>
            <a:pPr lvl="0" algn="just"/>
            <a:r>
              <a:rPr lang="pt-BR" dirty="0"/>
              <a:t>Quais são os pontos importantes determinar em termos de segurança sendo que a empresa deve sempre tê-los em mente</a:t>
            </a:r>
            <a:r>
              <a:rPr lang="pt-BR" dirty="0" smtClean="0"/>
              <a:t>?</a:t>
            </a:r>
            <a:endParaRPr lang="pt-BR" dirty="0"/>
          </a:p>
        </p:txBody>
      </p:sp>
    </p:spTree>
    <p:extLst>
      <p:ext uri="{BB962C8B-B14F-4D97-AF65-F5344CB8AC3E}">
        <p14:creationId xmlns:p14="http://schemas.microsoft.com/office/powerpoint/2010/main" val="3857671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276872"/>
            <a:ext cx="8064896" cy="2585323"/>
          </a:xfrm>
          <a:prstGeom prst="rect">
            <a:avLst/>
          </a:prstGeom>
        </p:spPr>
        <p:txBody>
          <a:bodyPr wrap="square">
            <a:spAutoFit/>
          </a:bodyPr>
          <a:lstStyle/>
          <a:p>
            <a:pPr lvl="0" algn="just"/>
            <a:r>
              <a:rPr lang="pt-BR" dirty="0"/>
              <a:t>Quais são os pontos importantes determinar em termos de segurança sendo que a empresa deve sempre tê-los em mente?</a:t>
            </a:r>
          </a:p>
          <a:p>
            <a:pPr algn="just"/>
            <a:r>
              <a:rPr lang="pt-BR" dirty="0">
                <a:solidFill>
                  <a:srgbClr val="FF0000"/>
                </a:solidFill>
              </a:rPr>
              <a:t>R: Alguns pontos são importantes determinar e a empresa deve sempre tê-los em mente:</a:t>
            </a:r>
          </a:p>
          <a:p>
            <a:pPr lvl="0" algn="just"/>
            <a:r>
              <a:rPr lang="pt-BR" dirty="0">
                <a:solidFill>
                  <a:srgbClr val="FF0000"/>
                </a:solidFill>
              </a:rPr>
              <a:t>O que deve ser protegido?</a:t>
            </a:r>
          </a:p>
          <a:p>
            <a:pPr lvl="0" algn="just"/>
            <a:r>
              <a:rPr lang="pt-BR" dirty="0">
                <a:solidFill>
                  <a:srgbClr val="FF0000"/>
                </a:solidFill>
              </a:rPr>
              <a:t>Contra o quê será necessário proteger?</a:t>
            </a:r>
          </a:p>
          <a:p>
            <a:pPr lvl="0" algn="just"/>
            <a:r>
              <a:rPr lang="pt-BR" dirty="0">
                <a:solidFill>
                  <a:srgbClr val="FF0000"/>
                </a:solidFill>
              </a:rPr>
              <a:t>Como será feita a proteção?</a:t>
            </a:r>
          </a:p>
          <a:p>
            <a:pPr algn="just"/>
            <a:r>
              <a:rPr lang="pt-BR" dirty="0">
                <a:solidFill>
                  <a:srgbClr val="FF0000"/>
                </a:solidFill>
              </a:rPr>
              <a:t>Além disso, será necessário determinar que nível de segurança é necessário, bem como avaliar a questão ‘custo x benefício’.</a:t>
            </a:r>
          </a:p>
        </p:txBody>
      </p:sp>
    </p:spTree>
    <p:extLst>
      <p:ext uri="{BB962C8B-B14F-4D97-AF65-F5344CB8AC3E}">
        <p14:creationId xmlns:p14="http://schemas.microsoft.com/office/powerpoint/2010/main" val="3590832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2492896"/>
            <a:ext cx="7992888" cy="923330"/>
          </a:xfrm>
          <a:prstGeom prst="rect">
            <a:avLst/>
          </a:prstGeom>
        </p:spPr>
        <p:txBody>
          <a:bodyPr wrap="square">
            <a:spAutoFit/>
          </a:bodyPr>
          <a:lstStyle/>
          <a:p>
            <a:pPr lvl="0" algn="just"/>
            <a:r>
              <a:rPr lang="pt-BR" dirty="0"/>
              <a:t>Apesar de reconhecer a necessidade de se estabelecer algum grau de segurança nos sistemas, a maioria das organizações tende a relegar o assunto para o final da sua lista de prioridades, até a ocorrência de um desastre. Porque dessa atitude</a:t>
            </a:r>
            <a:r>
              <a:rPr lang="pt-BR" dirty="0" smtClean="0"/>
              <a:t>?</a:t>
            </a:r>
            <a:endParaRPr lang="pt-BR" dirty="0"/>
          </a:p>
        </p:txBody>
      </p:sp>
    </p:spTree>
    <p:extLst>
      <p:ext uri="{BB962C8B-B14F-4D97-AF65-F5344CB8AC3E}">
        <p14:creationId xmlns:p14="http://schemas.microsoft.com/office/powerpoint/2010/main" val="13477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2132856"/>
            <a:ext cx="7272808" cy="646331"/>
          </a:xfrm>
          <a:prstGeom prst="rect">
            <a:avLst/>
          </a:prstGeom>
        </p:spPr>
        <p:txBody>
          <a:bodyPr wrap="square">
            <a:spAutoFit/>
          </a:bodyPr>
          <a:lstStyle/>
          <a:p>
            <a:pPr lvl="0" algn="just"/>
            <a:r>
              <a:rPr lang="pt-BR" dirty="0"/>
              <a:t>Como era feita a segurança antes da informatização e depois com uma informatização centralizada</a:t>
            </a:r>
            <a:r>
              <a:rPr lang="pt-BR" dirty="0" smtClean="0"/>
              <a:t>?</a:t>
            </a:r>
            <a:endParaRPr lang="pt-BR" dirty="0"/>
          </a:p>
        </p:txBody>
      </p:sp>
    </p:spTree>
    <p:extLst>
      <p:ext uri="{BB962C8B-B14F-4D97-AF65-F5344CB8AC3E}">
        <p14:creationId xmlns:p14="http://schemas.microsoft.com/office/powerpoint/2010/main" val="3507648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2492896"/>
            <a:ext cx="7992888" cy="2031325"/>
          </a:xfrm>
          <a:prstGeom prst="rect">
            <a:avLst/>
          </a:prstGeom>
        </p:spPr>
        <p:txBody>
          <a:bodyPr wrap="square">
            <a:spAutoFit/>
          </a:bodyPr>
          <a:lstStyle/>
          <a:p>
            <a:pPr lvl="0" algn="just"/>
            <a:r>
              <a:rPr lang="pt-BR" dirty="0"/>
              <a:t>Apesar de reconhecer a necessidade de se estabelecer algum grau de segurança nos sistemas, a maioria das organizações tende a relegar o assunto para o final da sua lista de prioridades, até a ocorrência de um desastre. Porque dessa atitude?</a:t>
            </a:r>
          </a:p>
          <a:p>
            <a:pPr algn="just"/>
            <a:r>
              <a:rPr lang="pt-BR" dirty="0">
                <a:solidFill>
                  <a:srgbClr val="FF0000"/>
                </a:solidFill>
              </a:rPr>
              <a:t>R: Os dirigentes costumam ver a segurança da informação sob uma perspectiva negativa, como fatores inibidores, responsáveis pela redução da capacidade operacional da organização, em vez de uma atividade que auxilia a organização a alcançar uma melhor qualidade do serviço com menos recursos.</a:t>
            </a:r>
          </a:p>
        </p:txBody>
      </p:sp>
    </p:spTree>
    <p:extLst>
      <p:ext uri="{BB962C8B-B14F-4D97-AF65-F5344CB8AC3E}">
        <p14:creationId xmlns:p14="http://schemas.microsoft.com/office/powerpoint/2010/main" val="3291701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412776"/>
            <a:ext cx="8496944" cy="646331"/>
          </a:xfrm>
          <a:prstGeom prst="rect">
            <a:avLst/>
          </a:prstGeom>
        </p:spPr>
        <p:txBody>
          <a:bodyPr wrap="square">
            <a:spAutoFit/>
          </a:bodyPr>
          <a:lstStyle/>
          <a:p>
            <a:pPr lvl="0" algn="just"/>
            <a:r>
              <a:rPr lang="pt-BR" dirty="0"/>
              <a:t>O que é cada um dos termos a seguir? Análise de segurança. Definição e atualização das regras de segurança. Administração de segurança. Auditória</a:t>
            </a:r>
            <a:r>
              <a:rPr lang="pt-BR" dirty="0" smtClean="0"/>
              <a:t>.</a:t>
            </a:r>
            <a:endParaRPr lang="pt-BR" dirty="0"/>
          </a:p>
        </p:txBody>
      </p:sp>
    </p:spTree>
    <p:extLst>
      <p:ext uri="{BB962C8B-B14F-4D97-AF65-F5344CB8AC3E}">
        <p14:creationId xmlns:p14="http://schemas.microsoft.com/office/powerpoint/2010/main" val="483235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412776"/>
            <a:ext cx="8496944" cy="4247317"/>
          </a:xfrm>
          <a:prstGeom prst="rect">
            <a:avLst/>
          </a:prstGeom>
        </p:spPr>
        <p:txBody>
          <a:bodyPr wrap="square">
            <a:spAutoFit/>
          </a:bodyPr>
          <a:lstStyle/>
          <a:p>
            <a:pPr lvl="0" algn="just"/>
            <a:r>
              <a:rPr lang="pt-BR" dirty="0"/>
              <a:t>O que é cada um dos termos a seguir? Análise de segurança. Definição e atualização das regras de segurança. Administração de segurança. Auditória.</a:t>
            </a:r>
          </a:p>
          <a:p>
            <a:pPr lvl="0" algn="just"/>
            <a:r>
              <a:rPr lang="pt-BR" dirty="0">
                <a:solidFill>
                  <a:srgbClr val="FF0000"/>
                </a:solidFill>
              </a:rPr>
              <a:t>R: Análise de segurança: Diagnósticos da situação real, com identificação do nível de risco a que a organização está exposta e quais providências a serem tomadas para cobrir eventuais vulnerabilidades.</a:t>
            </a:r>
          </a:p>
          <a:p>
            <a:pPr lvl="0" algn="just"/>
            <a:r>
              <a:rPr lang="pt-BR" dirty="0">
                <a:solidFill>
                  <a:srgbClr val="FF0000"/>
                </a:solidFill>
              </a:rPr>
              <a:t>Definição e atualização das regras de segurança: Com base na análise de risco e/ou outras avaliações, as regras de segurança da informação são revisadas e atualizadas periodicamente.</a:t>
            </a:r>
          </a:p>
          <a:p>
            <a:pPr lvl="0" algn="just"/>
            <a:r>
              <a:rPr lang="pt-BR" dirty="0">
                <a:solidFill>
                  <a:srgbClr val="FF0000"/>
                </a:solidFill>
              </a:rPr>
              <a:t>Implementação e divulgação das Regras de Segurança: Após a definição/atualização das regras de segurança, estas são implementadas e colocadas em prática nas diversas áreas da organização.</a:t>
            </a:r>
          </a:p>
          <a:p>
            <a:pPr lvl="0" algn="just"/>
            <a:r>
              <a:rPr lang="pt-BR" dirty="0">
                <a:solidFill>
                  <a:srgbClr val="FF0000"/>
                </a:solidFill>
              </a:rPr>
              <a:t>Administração de segurança: Efetua o monitoramento das regras de segurança por meio de ferramentas específicas e analisa os incidentes de segurança.</a:t>
            </a:r>
          </a:p>
          <a:p>
            <a:pPr lvl="0" algn="just"/>
            <a:r>
              <a:rPr lang="pt-BR" dirty="0">
                <a:solidFill>
                  <a:srgbClr val="FF0000"/>
                </a:solidFill>
              </a:rPr>
              <a:t>Auditória: Verificam o cumprimento das regras de segurança das informações nas diversas áreas da organização.</a:t>
            </a:r>
          </a:p>
        </p:txBody>
      </p:sp>
    </p:spTree>
    <p:extLst>
      <p:ext uri="{BB962C8B-B14F-4D97-AF65-F5344CB8AC3E}">
        <p14:creationId xmlns:p14="http://schemas.microsoft.com/office/powerpoint/2010/main" val="2152858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2828836"/>
            <a:ext cx="7200800" cy="646331"/>
          </a:xfrm>
          <a:prstGeom prst="rect">
            <a:avLst/>
          </a:prstGeom>
        </p:spPr>
        <p:txBody>
          <a:bodyPr wrap="square">
            <a:spAutoFit/>
          </a:bodyPr>
          <a:lstStyle/>
          <a:p>
            <a:pPr lvl="0" algn="just"/>
            <a:r>
              <a:rPr lang="pt-BR" dirty="0"/>
              <a:t>Comente a frase. Sempre existiram riscos. O que não se pode admitir é o descaso com a segurança</a:t>
            </a:r>
            <a:r>
              <a:rPr lang="pt-BR" dirty="0" smtClean="0"/>
              <a:t>.</a:t>
            </a:r>
            <a:endParaRPr lang="pt-BR" dirty="0"/>
          </a:p>
        </p:txBody>
      </p:sp>
    </p:spTree>
    <p:extLst>
      <p:ext uri="{BB962C8B-B14F-4D97-AF65-F5344CB8AC3E}">
        <p14:creationId xmlns:p14="http://schemas.microsoft.com/office/powerpoint/2010/main" val="229992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2828836"/>
            <a:ext cx="7200800" cy="923330"/>
          </a:xfrm>
          <a:prstGeom prst="rect">
            <a:avLst/>
          </a:prstGeom>
        </p:spPr>
        <p:txBody>
          <a:bodyPr wrap="square">
            <a:spAutoFit/>
          </a:bodyPr>
          <a:lstStyle/>
          <a:p>
            <a:pPr lvl="0" algn="just"/>
            <a:r>
              <a:rPr lang="pt-BR" dirty="0"/>
              <a:t>Comente a frase. Sempre existiram riscos. O que não se pode admitir é o descaso com a segurança.</a:t>
            </a:r>
          </a:p>
          <a:p>
            <a:pPr algn="just"/>
            <a:r>
              <a:rPr lang="pt-BR" dirty="0">
                <a:solidFill>
                  <a:srgbClr val="FF0000"/>
                </a:solidFill>
              </a:rPr>
              <a:t>R: (Pessoal)</a:t>
            </a:r>
          </a:p>
        </p:txBody>
      </p:sp>
    </p:spTree>
    <p:extLst>
      <p:ext uri="{BB962C8B-B14F-4D97-AF65-F5344CB8AC3E}">
        <p14:creationId xmlns:p14="http://schemas.microsoft.com/office/powerpoint/2010/main" val="2219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2132856"/>
            <a:ext cx="7272808" cy="2308324"/>
          </a:xfrm>
          <a:prstGeom prst="rect">
            <a:avLst/>
          </a:prstGeom>
        </p:spPr>
        <p:txBody>
          <a:bodyPr wrap="square">
            <a:spAutoFit/>
          </a:bodyPr>
          <a:lstStyle/>
          <a:p>
            <a:pPr lvl="0" algn="just"/>
            <a:r>
              <a:rPr lang="pt-BR" dirty="0"/>
              <a:t>Como era feita a segurança antes da informatização e depois com uma informatização centralizada?</a:t>
            </a:r>
          </a:p>
          <a:p>
            <a:pPr algn="just"/>
            <a:r>
              <a:rPr lang="pt-BR" dirty="0">
                <a:solidFill>
                  <a:srgbClr val="FF0000"/>
                </a:solidFill>
              </a:rPr>
              <a:t>R: Na época em que as informações eram armazenadas apenas em papel, a segurança era relativamente simples. Bastava trancar os documentos em algum lugar e restringir o acesso físico àquele local. Com as mudanças tecnológicas e o uso de computadores de grande porte, a estrutura de segurança já ficou um pouco mais sofisticada, englobando controles lógicos, porém ainda centralizados.</a:t>
            </a:r>
          </a:p>
        </p:txBody>
      </p:sp>
    </p:spTree>
    <p:extLst>
      <p:ext uri="{BB962C8B-B14F-4D97-AF65-F5344CB8AC3E}">
        <p14:creationId xmlns:p14="http://schemas.microsoft.com/office/powerpoint/2010/main" val="2439342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132856"/>
            <a:ext cx="8344722" cy="646331"/>
          </a:xfrm>
          <a:prstGeom prst="rect">
            <a:avLst/>
          </a:prstGeom>
        </p:spPr>
        <p:txBody>
          <a:bodyPr wrap="square">
            <a:spAutoFit/>
          </a:bodyPr>
          <a:lstStyle/>
          <a:p>
            <a:pPr lvl="0" algn="just"/>
            <a:r>
              <a:rPr lang="pt-BR" dirty="0"/>
              <a:t>E nos dias atuais com o uso dos computadores pessoais e das redes de computadores que conectam o mundo inteiro, o que mudou em termos de segurança</a:t>
            </a:r>
            <a:r>
              <a:rPr lang="pt-BR" dirty="0" smtClean="0"/>
              <a:t>?</a:t>
            </a:r>
            <a:endParaRPr lang="pt-BR" dirty="0"/>
          </a:p>
        </p:txBody>
      </p:sp>
    </p:spTree>
    <p:extLst>
      <p:ext uri="{BB962C8B-B14F-4D97-AF65-F5344CB8AC3E}">
        <p14:creationId xmlns:p14="http://schemas.microsoft.com/office/powerpoint/2010/main" val="544988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132856"/>
            <a:ext cx="8344722" cy="2585323"/>
          </a:xfrm>
          <a:prstGeom prst="rect">
            <a:avLst/>
          </a:prstGeom>
        </p:spPr>
        <p:txBody>
          <a:bodyPr wrap="square">
            <a:spAutoFit/>
          </a:bodyPr>
          <a:lstStyle/>
          <a:p>
            <a:pPr lvl="0" algn="just"/>
            <a:r>
              <a:rPr lang="pt-BR" dirty="0"/>
              <a:t>E nos dias atuais com o uso dos computadores pessoais e das redes de computadores que conectam o mundo inteiro, o que mudou em termos de segurança?</a:t>
            </a:r>
          </a:p>
          <a:p>
            <a:pPr algn="just"/>
            <a:r>
              <a:rPr lang="pt-BR" dirty="0">
                <a:solidFill>
                  <a:srgbClr val="FF0000"/>
                </a:solidFill>
              </a:rPr>
              <a:t>R: Com a chegada dos computadores pessoais e das redes de computadores que conectam o mundo inteiro, os aspectos de segurança atingiram tamanha complexidade que há necessidade de desenvolvimento de equipes cada vez mais especializadas para sua implementação e gerência. Paralelamente, os sistemas de informação também adquiriram uma importância vital para a sobrevivência da maioria das organizações modernas, já que, sem computadores e redes de comunicação, a prestação de serviços de informação pode se tornar inviável.</a:t>
            </a:r>
          </a:p>
        </p:txBody>
      </p:sp>
    </p:spTree>
    <p:extLst>
      <p:ext uri="{BB962C8B-B14F-4D97-AF65-F5344CB8AC3E}">
        <p14:creationId xmlns:p14="http://schemas.microsoft.com/office/powerpoint/2010/main" val="139818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2636912"/>
            <a:ext cx="8352928" cy="369332"/>
          </a:xfrm>
          <a:prstGeom prst="rect">
            <a:avLst/>
          </a:prstGeom>
        </p:spPr>
        <p:txBody>
          <a:bodyPr wrap="square">
            <a:spAutoFit/>
          </a:bodyPr>
          <a:lstStyle/>
          <a:p>
            <a:pPr lvl="0" algn="just"/>
            <a:r>
              <a:rPr lang="pt-BR" dirty="0"/>
              <a:t>Porque a segurança das informações deve ser absoluta</a:t>
            </a:r>
            <a:r>
              <a:rPr lang="pt-BR" dirty="0" smtClean="0"/>
              <a:t>?</a:t>
            </a:r>
            <a:endParaRPr lang="pt-BR" dirty="0"/>
          </a:p>
        </p:txBody>
      </p:sp>
    </p:spTree>
    <p:extLst>
      <p:ext uri="{BB962C8B-B14F-4D97-AF65-F5344CB8AC3E}">
        <p14:creationId xmlns:p14="http://schemas.microsoft.com/office/powerpoint/2010/main" val="3782809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2636912"/>
            <a:ext cx="8352928" cy="2031325"/>
          </a:xfrm>
          <a:prstGeom prst="rect">
            <a:avLst/>
          </a:prstGeom>
        </p:spPr>
        <p:txBody>
          <a:bodyPr wrap="square">
            <a:spAutoFit/>
          </a:bodyPr>
          <a:lstStyle/>
          <a:p>
            <a:pPr lvl="0" algn="just"/>
            <a:r>
              <a:rPr lang="pt-BR" dirty="0"/>
              <a:t>Porque a segurança das informações deve ser absoluta?</a:t>
            </a:r>
          </a:p>
          <a:p>
            <a:pPr algn="just"/>
            <a:r>
              <a:rPr lang="pt-BR" dirty="0">
                <a:solidFill>
                  <a:srgbClr val="FF0000"/>
                </a:solidFill>
              </a:rPr>
              <a:t>R: Como a sociedade atual depende das informações armazenadas nos sistemas computacionais para tomar decisões de negócios ou de bem estar social, a segurança dessas informações deve ser absoluta. Um erro nos sistemas informatizados pode comprometer instituições do mercado financeiro, indústrias, sistemas de telecomunicações, de assistência médica, enfim, pode afetar a sociedade de inúmeras maneiras, tamanha a dependência dos equipamentos e sistemas computadorizados.</a:t>
            </a:r>
          </a:p>
        </p:txBody>
      </p:sp>
    </p:spTree>
    <p:extLst>
      <p:ext uri="{BB962C8B-B14F-4D97-AF65-F5344CB8AC3E}">
        <p14:creationId xmlns:p14="http://schemas.microsoft.com/office/powerpoint/2010/main" val="83482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9592" y="2413338"/>
            <a:ext cx="7848872" cy="646331"/>
          </a:xfrm>
          <a:prstGeom prst="rect">
            <a:avLst/>
          </a:prstGeom>
        </p:spPr>
        <p:txBody>
          <a:bodyPr wrap="square">
            <a:spAutoFit/>
          </a:bodyPr>
          <a:lstStyle/>
          <a:p>
            <a:pPr lvl="0" algn="just"/>
            <a:r>
              <a:rPr lang="pt-BR" dirty="0"/>
              <a:t>O que aconteceria se as informações adulteradas caíssem nas mãos da concorrência ou fossem corrompidas, apagadas ou adulteradas</a:t>
            </a:r>
            <a:r>
              <a:rPr lang="pt-BR" dirty="0" smtClean="0"/>
              <a:t>?</a:t>
            </a:r>
            <a:endParaRPr lang="pt-BR" dirty="0"/>
          </a:p>
        </p:txBody>
      </p:sp>
    </p:spTree>
    <p:extLst>
      <p:ext uri="{BB962C8B-B14F-4D97-AF65-F5344CB8AC3E}">
        <p14:creationId xmlns:p14="http://schemas.microsoft.com/office/powerpoint/2010/main" val="320130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1739</Words>
  <Application>Microsoft Office PowerPoint</Application>
  <PresentationFormat>Apresentação na tela (4:3)</PresentationFormat>
  <Paragraphs>62</Paragraphs>
  <Slides>34</Slides>
  <Notes>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Marcio Maestrello</dc:creator>
  <cp:lastModifiedBy>Marcio Maestrello</cp:lastModifiedBy>
  <cp:revision>3</cp:revision>
  <dcterms:created xsi:type="dcterms:W3CDTF">2018-04-06T19:34:25Z</dcterms:created>
  <dcterms:modified xsi:type="dcterms:W3CDTF">2018-04-06T20:06:31Z</dcterms:modified>
</cp:coreProperties>
</file>