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2" r:id="rId5"/>
    <p:sldId id="258" r:id="rId6"/>
    <p:sldId id="283" r:id="rId7"/>
    <p:sldId id="259" r:id="rId8"/>
    <p:sldId id="284" r:id="rId9"/>
    <p:sldId id="261" r:id="rId10"/>
    <p:sldId id="307" r:id="rId11"/>
    <p:sldId id="306" r:id="rId12"/>
    <p:sldId id="308" r:id="rId13"/>
    <p:sldId id="286" r:id="rId14"/>
    <p:sldId id="309" r:id="rId15"/>
    <p:sldId id="263" r:id="rId16"/>
    <p:sldId id="310" r:id="rId17"/>
    <p:sldId id="269" r:id="rId18"/>
    <p:sldId id="288" r:id="rId19"/>
    <p:sldId id="264" r:id="rId20"/>
    <p:sldId id="289" r:id="rId21"/>
    <p:sldId id="265" r:id="rId22"/>
    <p:sldId id="290" r:id="rId23"/>
    <p:sldId id="266" r:id="rId24"/>
    <p:sldId id="291" r:id="rId25"/>
    <p:sldId id="267" r:id="rId26"/>
    <p:sldId id="292" r:id="rId27"/>
    <p:sldId id="268" r:id="rId28"/>
    <p:sldId id="293" r:id="rId29"/>
    <p:sldId id="270" r:id="rId30"/>
    <p:sldId id="294" r:id="rId31"/>
    <p:sldId id="271" r:id="rId32"/>
    <p:sldId id="295" r:id="rId33"/>
    <p:sldId id="272" r:id="rId34"/>
    <p:sldId id="296" r:id="rId35"/>
    <p:sldId id="273" r:id="rId36"/>
    <p:sldId id="297" r:id="rId37"/>
    <p:sldId id="274" r:id="rId38"/>
    <p:sldId id="298" r:id="rId39"/>
    <p:sldId id="275" r:id="rId40"/>
    <p:sldId id="299" r:id="rId41"/>
    <p:sldId id="276" r:id="rId42"/>
    <p:sldId id="300" r:id="rId43"/>
    <p:sldId id="277" r:id="rId44"/>
    <p:sldId id="301" r:id="rId45"/>
    <p:sldId id="278" r:id="rId46"/>
    <p:sldId id="302" r:id="rId47"/>
    <p:sldId id="279" r:id="rId48"/>
    <p:sldId id="303" r:id="rId49"/>
    <p:sldId id="280" r:id="rId50"/>
    <p:sldId id="304" r:id="rId51"/>
    <p:sldId id="305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9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7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71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8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7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05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4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1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12DB-1288-4468-BAA5-EE6688C80F66}" type="datetimeFigureOut">
              <a:rPr lang="pt-BR" smtClean="0"/>
              <a:t>04/04/2018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0D3F-ABE6-4219-86D6-5EBD217657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1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619672" y="2276872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Finalidade das Ferramentas de Auditoria de Sistemas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503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85934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desvantagens de softwares Generalista?</a:t>
            </a:r>
          </a:p>
          <a:p>
            <a:pPr algn="just"/>
            <a:r>
              <a:rPr lang="pt-BR" sz="2400" dirty="0"/>
              <a:t>R: Como o processamento das aplicações envolve gravação de dados (arquivos) em separado para serem analisados, poucas aplicações podem ser feitas em ambiente on-line.</a:t>
            </a:r>
          </a:p>
          <a:p>
            <a:pPr algn="just"/>
            <a:r>
              <a:rPr lang="pt-BR" sz="2400" dirty="0"/>
              <a:t>O software não consegue processar cálculos complexos, pois como se trata de um sistema generalista, não aprofunda na lógica e na matemática muito complexas</a:t>
            </a:r>
          </a:p>
        </p:txBody>
      </p:sp>
    </p:spTree>
    <p:extLst>
      <p:ext uri="{BB962C8B-B14F-4D97-AF65-F5344CB8AC3E}">
        <p14:creationId xmlns:p14="http://schemas.microsoft.com/office/powerpoint/2010/main" val="8632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690336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dirty="0"/>
              <a:t>O que é Software Especialista de Auditoria de Tecnologia da Informação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09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690336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400" dirty="0"/>
              <a:t>O que é Software Especialista de Auditoria de Tecnologia da Informação?</a:t>
            </a:r>
          </a:p>
          <a:p>
            <a:pPr algn="just"/>
            <a:r>
              <a:rPr lang="pt-BR" sz="2400" dirty="0"/>
              <a:t>R: Consiste em programa desenvolvido especificamente para certas tarefas em certas circunstâncias.</a:t>
            </a:r>
          </a:p>
        </p:txBody>
      </p:sp>
    </p:spTree>
    <p:extLst>
      <p:ext uri="{BB962C8B-B14F-4D97-AF65-F5344CB8AC3E}">
        <p14:creationId xmlns:p14="http://schemas.microsoft.com/office/powerpoint/2010/main" val="19654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59632" y="241333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vantagens de softwares Especialista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76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59632" y="2413338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vantagens de softwares Especialista?</a:t>
            </a:r>
          </a:p>
          <a:p>
            <a:pPr algn="just"/>
            <a:r>
              <a:rPr lang="pt-BR" sz="2400" dirty="0"/>
              <a:t>R: Pode atender sistemas ou transações não contempladas por softwares generalistas.</a:t>
            </a:r>
          </a:p>
          <a:p>
            <a:pPr algn="just"/>
            <a:r>
              <a:rPr lang="pt-BR" sz="2400" dirty="0"/>
              <a:t>O auditor, quando consegue desenvolver softwares específicos numa área muito complexa, pode utilizar isso como vantagem competitiva.</a:t>
            </a:r>
          </a:p>
        </p:txBody>
      </p:sp>
    </p:spTree>
    <p:extLst>
      <p:ext uri="{BB962C8B-B14F-4D97-AF65-F5344CB8AC3E}">
        <p14:creationId xmlns:p14="http://schemas.microsoft.com/office/powerpoint/2010/main" val="2445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98120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desvantagens de softwares Especialista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8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98120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desvantagens de softwares Especialista?</a:t>
            </a:r>
          </a:p>
          <a:p>
            <a:pPr algn="just"/>
            <a:r>
              <a:rPr lang="pt-BR" sz="2400" dirty="0"/>
              <a:t>R: Pode ser muito caro, pois terá uso limitado e normalmente restrito a determinado cliente</a:t>
            </a:r>
          </a:p>
          <a:p>
            <a:pPr algn="just"/>
            <a:r>
              <a:rPr lang="pt-BR" sz="2400" dirty="0"/>
              <a:t>Atualização pode ser complicada devido a falta de recursos que acompanhem as novas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209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27483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Software Utilitário utilizado na Auditoria de Tecnologia da Informação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69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2274838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Software Utilitário utilizado na Auditoria de Tecnologia da Informação?</a:t>
            </a:r>
          </a:p>
          <a:p>
            <a:pPr algn="just"/>
            <a:r>
              <a:rPr lang="pt-BR" sz="2400" dirty="0"/>
              <a:t>R: O auditor utiliza softwares utilitários para executar funções muito comuns de processamento, como sortear arquivo, sumarizar, concatenar, gerar relatórios. Pode ser um EXCEL, ou recursos de bancos de dados como o SQL, Dbase2, etc.</a:t>
            </a:r>
          </a:p>
        </p:txBody>
      </p:sp>
    </p:spTree>
    <p:extLst>
      <p:ext uri="{BB962C8B-B14F-4D97-AF65-F5344CB8AC3E}">
        <p14:creationId xmlns:p14="http://schemas.microsoft.com/office/powerpoint/2010/main" val="5881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828836"/>
            <a:ext cx="58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 é a vantagem de utilizar software Utilitário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075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619672" y="2276872"/>
            <a:ext cx="6336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Finalidade das Ferramentas de Auditoria de Sistemas?</a:t>
            </a:r>
          </a:p>
          <a:p>
            <a:pPr algn="just"/>
            <a:r>
              <a:rPr lang="pt-BR" sz="2400" dirty="0"/>
              <a:t>R: Auxiliam na extração, sorteio, seleção de dados e transações, atentando para discrepâncias e desvios.</a:t>
            </a:r>
          </a:p>
        </p:txBody>
      </p:sp>
    </p:spTree>
    <p:extLst>
      <p:ext uri="{BB962C8B-B14F-4D97-AF65-F5344CB8AC3E}">
        <p14:creationId xmlns:p14="http://schemas.microsoft.com/office/powerpoint/2010/main" val="7494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828836"/>
            <a:ext cx="58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 é a vantagem de utilizar software Utilitário?</a:t>
            </a:r>
          </a:p>
          <a:p>
            <a:pPr algn="just"/>
            <a:r>
              <a:rPr lang="pt-BR" sz="2400" dirty="0"/>
              <a:t>R: Pode ser utilizado como alternativa na ausência de outros </a:t>
            </a:r>
            <a:r>
              <a:rPr lang="pt-BR" sz="2400" dirty="0" smtClean="0"/>
              <a:t>recursos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91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551837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 é a desvantagem de utilizar software Utilitário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91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551837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 é a desvantagem de utilizar software Utilitário?</a:t>
            </a:r>
          </a:p>
          <a:p>
            <a:pPr algn="just"/>
            <a:r>
              <a:rPr lang="pt-BR" sz="2400" dirty="0"/>
              <a:t>R: Sempre necessitará do auxílio do funcionário da empresa auditada para operar a ferramenta (no caso de ferramentas complexas, como bancos de dados).</a:t>
            </a:r>
          </a:p>
        </p:txBody>
      </p:sp>
    </p:spTree>
    <p:extLst>
      <p:ext uri="{BB962C8B-B14F-4D97-AF65-F5344CB8AC3E}">
        <p14:creationId xmlns:p14="http://schemas.microsoft.com/office/powerpoint/2010/main" val="14264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2551837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o Ciclo de Desenvolvimento de Sistemas</a:t>
            </a:r>
            <a:r>
              <a:rPr lang="pt-BR" sz="2400" dirty="0" smtClean="0"/>
              <a:t>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473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2551837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o Ciclo de Desenvolvimento de Sistemas:</a:t>
            </a:r>
          </a:p>
          <a:p>
            <a:pPr algn="just"/>
            <a:r>
              <a:rPr lang="pt-BR" sz="2400" dirty="0"/>
              <a:t>R: Inicialização do projeto; Estudo de viabilidade; Análise da situação atual; Projeto lógico; Projeto físico; Desenvolvimento e testes; Implantação; Administração; Manutenção.</a:t>
            </a:r>
          </a:p>
        </p:txBody>
      </p:sp>
    </p:spTree>
    <p:extLst>
      <p:ext uri="{BB962C8B-B14F-4D97-AF65-F5344CB8AC3E}">
        <p14:creationId xmlns:p14="http://schemas.microsoft.com/office/powerpoint/2010/main" val="785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19675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a finalidade da Análise da Documentação do Desenvolvimento de Sistemas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57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196752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Qual a finalidade da Análise da Documentação do Desenvolvimento de Sistemas?</a:t>
            </a:r>
          </a:p>
          <a:p>
            <a:pPr algn="just"/>
            <a:r>
              <a:rPr lang="pt-BR" sz="2400" dirty="0"/>
              <a:t>R: </a:t>
            </a:r>
            <a:r>
              <a:rPr lang="pt-BR" sz="2400" dirty="0" smtClean="0"/>
              <a:t>Entendimento </a:t>
            </a:r>
            <a:r>
              <a:rPr lang="pt-BR" sz="2400" dirty="0"/>
              <a:t>das especificações através da documentação; </a:t>
            </a:r>
          </a:p>
          <a:p>
            <a:pPr lvl="0" algn="just"/>
            <a:r>
              <a:rPr lang="pt-BR" sz="2400" dirty="0"/>
              <a:t>Identificação dos pontos fracos da documentação no que se refere a: </a:t>
            </a:r>
            <a:endParaRPr lang="pt-BR" sz="2400" dirty="0" smtClean="0"/>
          </a:p>
          <a:p>
            <a:pPr lvl="0" algn="just"/>
            <a:r>
              <a:rPr lang="pt-BR" sz="2400" dirty="0" smtClean="0"/>
              <a:t>Objetivos </a:t>
            </a:r>
            <a:r>
              <a:rPr lang="pt-BR" sz="2400" dirty="0"/>
              <a:t>do sistema; Análise de custo / benefício; Levantamento do sistema atual; Anteprojeto; Projeto lógico; Projeto físico; Testes isolados e integrados; Programação; Implantação; Documentação geral.</a:t>
            </a:r>
          </a:p>
          <a:p>
            <a:pPr lvl="0" algn="just"/>
            <a:r>
              <a:rPr lang="pt-BR" sz="2400" dirty="0"/>
              <a:t>Analisar e avaliar os resultados obtidos emitindo o relatório.</a:t>
            </a:r>
          </a:p>
        </p:txBody>
      </p:sp>
    </p:spTree>
    <p:extLst>
      <p:ext uri="{BB962C8B-B14F-4D97-AF65-F5344CB8AC3E}">
        <p14:creationId xmlns:p14="http://schemas.microsoft.com/office/powerpoint/2010/main" val="23889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1997839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deve abranger a Auditoria do Centro de Computação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62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1997839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deve abranger a Auditoria do Centro de Computação?</a:t>
            </a:r>
          </a:p>
          <a:p>
            <a:pPr algn="just"/>
            <a:r>
              <a:rPr lang="pt-BR" sz="2400" dirty="0"/>
              <a:t>R: Instalações; Profissionais que executam tarefas comuns a todos os aplicativos; Contratos de hardware e software; Equipamentos; Software básico e de apoio; Redes de comunicação, para integração local e remota; Procedimentos administrativos, técnicos e gerenciais; Plano de integração de tecnologia.</a:t>
            </a:r>
          </a:p>
        </p:txBody>
      </p:sp>
    </p:spTree>
    <p:extLst>
      <p:ext uri="{BB962C8B-B14F-4D97-AF65-F5344CB8AC3E}">
        <p14:creationId xmlns:p14="http://schemas.microsoft.com/office/powerpoint/2010/main" val="7436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85934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deve abranger a Auditoria em ambiente de Microinformática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327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13338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Software Generalista de Auditoria de Tecnologia da Informação?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35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85934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deve abranger a Auditoria em ambiente de Microinformática?</a:t>
            </a:r>
          </a:p>
          <a:p>
            <a:pPr algn="just"/>
            <a:r>
              <a:rPr lang="pt-BR" sz="2400" dirty="0"/>
              <a:t>R: Identificar inventário de micros, localização física, usuários, configuração, softwares, etc.; Identificar a política do Centro de Informação da empresa; Verificar tempo, natureza, segurança física, segurança lógica e confidencialidade no uso dos microcomputadores dentro da empresa; Verificar integração entre os micros; Verificar a documentação dos sistemas.</a:t>
            </a:r>
          </a:p>
        </p:txBody>
      </p:sp>
    </p:spTree>
    <p:extLst>
      <p:ext uri="{BB962C8B-B14F-4D97-AF65-F5344CB8AC3E}">
        <p14:creationId xmlns:p14="http://schemas.microsoft.com/office/powerpoint/2010/main" val="32673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1582341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o Auditor verifica na Auditoria em Ambiente de Teleprocessamento de Dados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1582341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o Auditor verifica na Auditoria em Ambiente de Teleprocessamento de Dados?</a:t>
            </a:r>
          </a:p>
          <a:p>
            <a:pPr algn="just"/>
            <a:r>
              <a:rPr lang="pt-BR" sz="2400" dirty="0"/>
              <a:t>R: Verificação de password; Verificação da autorização de acesso aos dados; Confirmação da digitação de dados antes da atualização do BD; Verificação da integridade do Banco de Dados; Verificação da última transação processada versus a última transação recuperada no BD, quando da queda do sistema; Verificação de protocolos de arquivos (header e trailler); Verificação dos protocolos de linhas; Verificação da utilização de terminais.</a:t>
            </a:r>
          </a:p>
        </p:txBody>
      </p:sp>
    </p:spTree>
    <p:extLst>
      <p:ext uri="{BB962C8B-B14F-4D97-AF65-F5344CB8AC3E}">
        <p14:creationId xmlns:p14="http://schemas.microsoft.com/office/powerpoint/2010/main" val="37303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136339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os Aspectos importantes que o auditor avaliará no Ambiente de Dados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82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136339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os Aspectos importantes que o auditor avaliará no Ambiente de Dados?</a:t>
            </a:r>
          </a:p>
          <a:p>
            <a:pPr algn="just"/>
            <a:r>
              <a:rPr lang="pt-BR" sz="2400" dirty="0"/>
              <a:t>R: </a:t>
            </a:r>
            <a:r>
              <a:rPr lang="pt-BR" sz="2400" dirty="0" smtClean="0"/>
              <a:t>Infraestrutura </a:t>
            </a:r>
            <a:r>
              <a:rPr lang="pt-BR" sz="2400" dirty="0"/>
              <a:t>do Centro de computação (elétrica, hidráulica, ar condicionado, segurança contra fogo, inundação, </a:t>
            </a:r>
            <a:r>
              <a:rPr lang="pt-BR" sz="2400" dirty="0" smtClean="0"/>
              <a:t>etc.); </a:t>
            </a:r>
            <a:r>
              <a:rPr lang="pt-BR" sz="2400" dirty="0"/>
              <a:t>Acesso físico (porteiro, catraca, </a:t>
            </a:r>
            <a:r>
              <a:rPr lang="pt-BR" sz="2400" dirty="0" smtClean="0"/>
              <a:t>etc.); </a:t>
            </a:r>
            <a:r>
              <a:rPr lang="pt-BR" sz="2400" dirty="0"/>
              <a:t>Segurança da rede de comunicação de dados; Segurança </a:t>
            </a:r>
            <a:r>
              <a:rPr lang="pt-BR" sz="2400" dirty="0" smtClean="0"/>
              <a:t>física </a:t>
            </a:r>
            <a:r>
              <a:rPr lang="pt-BR" sz="2400" dirty="0"/>
              <a:t>de recursos humanos e materiais; Plano de contingência.</a:t>
            </a:r>
          </a:p>
        </p:txBody>
      </p:sp>
    </p:spTree>
    <p:extLst>
      <p:ext uri="{BB962C8B-B14F-4D97-AF65-F5344CB8AC3E}">
        <p14:creationId xmlns:p14="http://schemas.microsoft.com/office/powerpoint/2010/main" val="26568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problemas podem ser encontrados na Auditoria em Ambiente de Dados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9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problemas podem ser encontrados na Auditoria em Ambiente de Dados?</a:t>
            </a:r>
          </a:p>
          <a:p>
            <a:pPr algn="just"/>
            <a:r>
              <a:rPr lang="pt-BR" sz="2400" dirty="0"/>
              <a:t>R: Dificuldade de manter a documentação atualizada; Constante mudança nos objetivos dos sistemas especialistas; Caráter extremamente interativo de manutenção e uso do sistema especialista.</a:t>
            </a:r>
          </a:p>
        </p:txBody>
      </p:sp>
    </p:spTree>
    <p:extLst>
      <p:ext uri="{BB962C8B-B14F-4D97-AF65-F5344CB8AC3E}">
        <p14:creationId xmlns:p14="http://schemas.microsoft.com/office/powerpoint/2010/main" val="42376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as categorias de Controles Gerais que devem ser considerados em Auditorias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4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as categorias de Controles Gerais que devem ser considerados em Auditorias?</a:t>
            </a:r>
          </a:p>
          <a:p>
            <a:pPr algn="just"/>
            <a:r>
              <a:rPr lang="pt-BR" sz="2400" dirty="0"/>
              <a:t>R: controles organizacionais; programa geral de segurança; continuidade do serviço; controles de software de sistema; controles de acesso; controles de desenvolvimento e alteração de softwares aplicativos.</a:t>
            </a:r>
          </a:p>
        </p:txBody>
      </p:sp>
    </p:spTree>
    <p:extLst>
      <p:ext uri="{BB962C8B-B14F-4D97-AF65-F5344CB8AC3E}">
        <p14:creationId xmlns:p14="http://schemas.microsoft.com/office/powerpoint/2010/main" val="33041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27483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os Indícios de Ineficácia de Controles de Sistemas em Auditoria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5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13338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Software Generalista de Auditoria de Tecnologia da Informação?</a:t>
            </a:r>
          </a:p>
          <a:p>
            <a:pPr algn="just"/>
            <a:r>
              <a:rPr lang="pt-BR" sz="2400" dirty="0"/>
              <a:t>R: Envolve o uso de software aplicativo em ambiente batch, que pode processar, além de simulação paralela, uma variedade de funções de auditoria e nos formatos que o auditor desejar.</a:t>
            </a:r>
          </a:p>
        </p:txBody>
      </p:sp>
    </p:spTree>
    <p:extLst>
      <p:ext uri="{BB962C8B-B14F-4D97-AF65-F5344CB8AC3E}">
        <p14:creationId xmlns:p14="http://schemas.microsoft.com/office/powerpoint/2010/main" val="31376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274838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os Indícios de Ineficácia de Controles de Sistemas em Auditoria?</a:t>
            </a:r>
          </a:p>
          <a:p>
            <a:pPr algn="just"/>
            <a:r>
              <a:rPr lang="pt-BR" sz="2400" dirty="0"/>
              <a:t>R: A documentação de um sistema bem controlado deve ser completa e atualizada. A ausência dessa documentação pode indicar que não existem controles, que eles não são compreendidos ou são inadequadamente aplicados.</a:t>
            </a:r>
          </a:p>
        </p:txBody>
      </p:sp>
    </p:spTree>
    <p:extLst>
      <p:ext uri="{BB962C8B-B14F-4D97-AF65-F5344CB8AC3E}">
        <p14:creationId xmlns:p14="http://schemas.microsoft.com/office/powerpoint/2010/main" val="17059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04664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outros sinais podem sugerir vulnerabilidade de Dados?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23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04664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outros sinais podem sugerir vulnerabilidade de Dados?</a:t>
            </a:r>
          </a:p>
          <a:p>
            <a:pPr algn="just"/>
            <a:r>
              <a:rPr lang="pt-BR" sz="2400" dirty="0"/>
              <a:t>R: </a:t>
            </a:r>
            <a:r>
              <a:rPr lang="pt-BR" sz="2400" dirty="0" smtClean="0"/>
              <a:t>Sistemas </a:t>
            </a:r>
            <a:r>
              <a:rPr lang="pt-BR" sz="2400" dirty="0"/>
              <a:t>antigos, que exigem muita manutenção;</a:t>
            </a:r>
          </a:p>
          <a:p>
            <a:pPr lvl="0" algn="just"/>
            <a:r>
              <a:rPr lang="pt-BR" sz="2400" dirty="0"/>
              <a:t>grande volume de dados;</a:t>
            </a:r>
          </a:p>
          <a:p>
            <a:pPr lvl="0" algn="just"/>
            <a:r>
              <a:rPr lang="pt-BR" sz="2400" dirty="0"/>
              <a:t>atividades de  atualização muito </a:t>
            </a:r>
            <a:r>
              <a:rPr lang="pt-BR" sz="2400" dirty="0" smtClean="0"/>
              <a:t>frequentes;</a:t>
            </a:r>
            <a:endParaRPr lang="pt-BR" sz="2400" dirty="0"/>
          </a:p>
          <a:p>
            <a:pPr lvl="0" algn="just"/>
            <a:r>
              <a:rPr lang="pt-BR" sz="2400" dirty="0"/>
              <a:t>numerosos tipos de transação e de fontes de dados;</a:t>
            </a:r>
          </a:p>
          <a:p>
            <a:pPr lvl="0" algn="just"/>
            <a:r>
              <a:rPr lang="pt-BR" sz="2400" dirty="0"/>
              <a:t>grande número de elementos de dados codificados (por exemplo, itens do estoque representados por meio de códigos numéricos, em vez do nome do bem, podem dificultar a identificação até mesmo de erros  grosseiros); </a:t>
            </a:r>
          </a:p>
          <a:p>
            <a:pPr lvl="0" algn="just"/>
            <a:r>
              <a:rPr lang="pt-BR" sz="2400" dirty="0"/>
              <a:t>alta rotatividade de pessoal (digitadores, operadores, programadores, analistas) e treinamento inadequado ou  em escala insuficiente;</a:t>
            </a:r>
          </a:p>
          <a:p>
            <a:pPr lvl="0" algn="just"/>
            <a:r>
              <a:rPr lang="pt-BR" sz="2400" dirty="0"/>
              <a:t>estruturas de dados complexas ou desorganizadas;</a:t>
            </a:r>
          </a:p>
          <a:p>
            <a:pPr lvl="0" algn="just"/>
            <a:r>
              <a:rPr lang="pt-BR" sz="2400" dirty="0"/>
              <a:t>falta de padrões para o processamento de dados, especialmente quanto à segurança, acesso e controle de mudança de programas.</a:t>
            </a:r>
          </a:p>
        </p:txBody>
      </p:sp>
    </p:spTree>
    <p:extLst>
      <p:ext uri="{BB962C8B-B14F-4D97-AF65-F5344CB8AC3E}">
        <p14:creationId xmlns:p14="http://schemas.microsoft.com/office/powerpoint/2010/main" val="18245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2136339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as Técnicas e procedimentos de Avaliação de controles de Processamento de Dados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93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2136339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as Técnicas e procedimentos de Avaliação de controles de Processamento de Dados.</a:t>
            </a:r>
          </a:p>
          <a:p>
            <a:pPr algn="just"/>
            <a:r>
              <a:rPr lang="pt-BR" sz="2400" dirty="0"/>
              <a:t>R: Controles Gerais que são: controles organizacionais; programa geral de segurança; continuidade do serviço; controles de software de sistema; controles de acesso; controles de desenvolvimento e alteração de softwares aplicativos. E Controles do Sistema Aplicativo.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30370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55183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Continuidade do Serviço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188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551837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Continuidade do Serviço?</a:t>
            </a:r>
          </a:p>
          <a:p>
            <a:pPr algn="just"/>
            <a:r>
              <a:rPr lang="pt-BR" sz="2400" dirty="0"/>
              <a:t>R: controles que garantem que, na ocorrência de eventos inesperados, as operações críticas não sejam interrompidas, ou sejam imediatamente retomadas, e os dados críticos sejam protegidos.</a:t>
            </a:r>
          </a:p>
        </p:txBody>
      </p:sp>
    </p:spTree>
    <p:extLst>
      <p:ext uri="{BB962C8B-B14F-4D97-AF65-F5344CB8AC3E}">
        <p14:creationId xmlns:p14="http://schemas.microsoft.com/office/powerpoint/2010/main" val="41088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Controle de Software de Sistema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09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41333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Controle de Software de Sistema?</a:t>
            </a:r>
          </a:p>
          <a:p>
            <a:pPr algn="just"/>
            <a:r>
              <a:rPr lang="pt-BR" sz="2400" dirty="0"/>
              <a:t>R: limitam e supervisionam o acesso aos programas e arquivos críticos para o sistema, que controlam o hardware do sistema computacional e protegem as aplicações presentes.</a:t>
            </a:r>
          </a:p>
        </p:txBody>
      </p:sp>
    </p:spTree>
    <p:extLst>
      <p:ext uri="{BB962C8B-B14F-4D97-AF65-F5344CB8AC3E}">
        <p14:creationId xmlns:p14="http://schemas.microsoft.com/office/powerpoint/2010/main" val="20384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13338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Controles de Acesso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66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270892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exemplos de Softwares Generalista  de Auditoria de Sistemas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736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1333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Controles de Acesso?</a:t>
            </a:r>
          </a:p>
          <a:p>
            <a:pPr algn="just"/>
            <a:r>
              <a:rPr lang="pt-BR" sz="2400" dirty="0"/>
              <a:t>R: limitam ou detectam o acesso a recursos computacionais (dados, programas, equipamentos e instalações), protegendo esses recursos contra modificação não autorizada, perda e divulgação de informações confidenciais.</a:t>
            </a:r>
          </a:p>
        </p:txBody>
      </p:sp>
    </p:spTree>
    <p:extLst>
      <p:ext uri="{BB962C8B-B14F-4D97-AF65-F5344CB8AC3E}">
        <p14:creationId xmlns:p14="http://schemas.microsoft.com/office/powerpoint/2010/main" val="38372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41333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O que é Técnica de Controles de Acesso?</a:t>
            </a:r>
          </a:p>
          <a:p>
            <a:pPr algn="just"/>
            <a:r>
              <a:rPr lang="pt-BR" sz="2400" dirty="0"/>
              <a:t>R: limitam ou detectam o acesso a recursos computacionais (dados, programas, equipamentos e instalações), protegendo esses recursos contra modificação não autorizada, perda e divulgação de informações confidenciais.</a:t>
            </a:r>
          </a:p>
        </p:txBody>
      </p:sp>
    </p:spTree>
    <p:extLst>
      <p:ext uri="{BB962C8B-B14F-4D97-AF65-F5344CB8AC3E}">
        <p14:creationId xmlns:p14="http://schemas.microsoft.com/office/powerpoint/2010/main" val="29842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476672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Cite exemplos de Softwares Generalista  de Auditoria de Sistemas?</a:t>
            </a:r>
          </a:p>
          <a:p>
            <a:pPr algn="just"/>
            <a:r>
              <a:rPr lang="pt-BR" sz="2400" dirty="0"/>
              <a:t>R: </a:t>
            </a:r>
            <a:r>
              <a:rPr lang="pt-BR" sz="2400" b="1" dirty="0"/>
              <a:t>ACL</a:t>
            </a:r>
            <a:r>
              <a:rPr lang="pt-BR" sz="2400" dirty="0"/>
              <a:t> (Audit Command Language) : é um software de extração e análise de dados desenvolvido no Canadá; </a:t>
            </a:r>
            <a:r>
              <a:rPr lang="pt-BR" sz="2400" b="1" dirty="0"/>
              <a:t>IDEA</a:t>
            </a:r>
            <a:r>
              <a:rPr lang="pt-BR" sz="2400" dirty="0"/>
              <a:t> (Interactiva Data Extraction &amp; Analysis) software para extração e análise de dados também desenvolvido no Canadá; </a:t>
            </a:r>
            <a:r>
              <a:rPr lang="pt-BR" sz="2400" b="1" dirty="0"/>
              <a:t>Audimation</a:t>
            </a:r>
            <a:r>
              <a:rPr lang="pt-BR" sz="2400" dirty="0"/>
              <a:t>: é a versão norte-americana do IDEA, da Caseware-IDEA, que desenvolve consultoria e dá suporte para o produto; </a:t>
            </a:r>
            <a:r>
              <a:rPr lang="pt-BR" sz="2400" b="1" dirty="0"/>
              <a:t>Galileo</a:t>
            </a:r>
            <a:r>
              <a:rPr lang="pt-BR" sz="2400" dirty="0"/>
              <a:t>: software integrado de gestão de auditoria. Inclui gestão de riscos de auditoria, documentação e emissão de relatórios para auditoria interna; </a:t>
            </a:r>
            <a:r>
              <a:rPr lang="pt-BR" sz="2400" b="1" dirty="0"/>
              <a:t>Pentana</a:t>
            </a:r>
            <a:r>
              <a:rPr lang="pt-BR" sz="2400" dirty="0"/>
              <a:t>: software de planejamento estratégico da auditoria, sistema de planejamento e monitoramento de recursos, controle de horas, registro de checklists e programas de auditoria, inclusive de desenho e gerenciamento de plano de ação.</a:t>
            </a:r>
          </a:p>
        </p:txBody>
      </p:sp>
    </p:spTree>
    <p:extLst>
      <p:ext uri="{BB962C8B-B14F-4D97-AF65-F5344CB8AC3E}">
        <p14:creationId xmlns:p14="http://schemas.microsoft.com/office/powerpoint/2010/main" val="12031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85934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as vantagens de softwares Generalista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2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859340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as vantagens de softwares Generalista?</a:t>
            </a:r>
          </a:p>
          <a:p>
            <a:pPr algn="just"/>
            <a:r>
              <a:rPr lang="pt-BR" sz="2400" dirty="0"/>
              <a:t>R: Pode processar vários arquivos ao mesmo tempo; Pode processar vários tipos de arquivos com formatos diferentes, por exemplo EBCDIC ou ASCII; Poderia também fazer uma integração sistêmica com vários tipos de softwares e hardwares; Reduz a dependência do auditor do especialista de informática para desenvolver aplicativos específicos para todos os auditores de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9544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1560" y="185934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400" dirty="0"/>
              <a:t>Quais são desvantagens de softwares Generalista</a:t>
            </a:r>
            <a:r>
              <a:rPr lang="pt-BR" sz="2400" dirty="0" smtClean="0"/>
              <a:t>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98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1723</Words>
  <Application>Microsoft Office PowerPoint</Application>
  <PresentationFormat>Apresentação na tela (4:3)</PresentationFormat>
  <Paragraphs>90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Maestrello</dc:creator>
  <cp:lastModifiedBy>Marcio Maestrello</cp:lastModifiedBy>
  <cp:revision>5</cp:revision>
  <dcterms:created xsi:type="dcterms:W3CDTF">2018-04-04T18:48:09Z</dcterms:created>
  <dcterms:modified xsi:type="dcterms:W3CDTF">2018-04-04T20:05:54Z</dcterms:modified>
</cp:coreProperties>
</file>