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57" r:id="rId4"/>
    <p:sldId id="298" r:id="rId5"/>
    <p:sldId id="258" r:id="rId6"/>
    <p:sldId id="299" r:id="rId7"/>
    <p:sldId id="259" r:id="rId8"/>
    <p:sldId id="300" r:id="rId9"/>
    <p:sldId id="260" r:id="rId10"/>
    <p:sldId id="301" r:id="rId11"/>
    <p:sldId id="261" r:id="rId12"/>
    <p:sldId id="302" r:id="rId13"/>
    <p:sldId id="262" r:id="rId14"/>
    <p:sldId id="303" r:id="rId15"/>
    <p:sldId id="263" r:id="rId16"/>
    <p:sldId id="304" r:id="rId17"/>
    <p:sldId id="266" r:id="rId18"/>
    <p:sldId id="305" r:id="rId19"/>
    <p:sldId id="267" r:id="rId20"/>
    <p:sldId id="306" r:id="rId21"/>
    <p:sldId id="268" r:id="rId22"/>
    <p:sldId id="307" r:id="rId23"/>
    <p:sldId id="269" r:id="rId24"/>
    <p:sldId id="308" r:id="rId25"/>
    <p:sldId id="270" r:id="rId26"/>
    <p:sldId id="309" r:id="rId27"/>
    <p:sldId id="271" r:id="rId28"/>
    <p:sldId id="310" r:id="rId29"/>
    <p:sldId id="272" r:id="rId30"/>
    <p:sldId id="311" r:id="rId31"/>
    <p:sldId id="273" r:id="rId32"/>
    <p:sldId id="312" r:id="rId33"/>
    <p:sldId id="274" r:id="rId34"/>
    <p:sldId id="313" r:id="rId35"/>
    <p:sldId id="280" r:id="rId36"/>
    <p:sldId id="314" r:id="rId37"/>
    <p:sldId id="276" r:id="rId38"/>
    <p:sldId id="315" r:id="rId39"/>
    <p:sldId id="277" r:id="rId40"/>
    <p:sldId id="316" r:id="rId41"/>
    <p:sldId id="281" r:id="rId42"/>
    <p:sldId id="329" r:id="rId43"/>
    <p:sldId id="282" r:id="rId44"/>
    <p:sldId id="318" r:id="rId45"/>
    <p:sldId id="283" r:id="rId46"/>
    <p:sldId id="319" r:id="rId47"/>
    <p:sldId id="284" r:id="rId48"/>
    <p:sldId id="320" r:id="rId49"/>
    <p:sldId id="321" r:id="rId50"/>
    <p:sldId id="330" r:id="rId51"/>
    <p:sldId id="286" r:id="rId52"/>
    <p:sldId id="322" r:id="rId53"/>
    <p:sldId id="287" r:id="rId54"/>
    <p:sldId id="323" r:id="rId55"/>
    <p:sldId id="288" r:id="rId56"/>
    <p:sldId id="324" r:id="rId57"/>
    <p:sldId id="289" r:id="rId58"/>
    <p:sldId id="325" r:id="rId59"/>
    <p:sldId id="290" r:id="rId60"/>
    <p:sldId id="326" r:id="rId61"/>
    <p:sldId id="293" r:id="rId62"/>
    <p:sldId id="327" r:id="rId63"/>
    <p:sldId id="294" r:id="rId64"/>
    <p:sldId id="328" r:id="rId6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A7FA-9BE2-4581-B6C5-69032092506E}" type="datetimeFigureOut">
              <a:rPr lang="pt-BR" smtClean="0"/>
              <a:t>07/04/2018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7164-AD42-47FD-B966-26CC970501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9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A7FA-9BE2-4581-B6C5-69032092506E}" type="datetimeFigureOut">
              <a:rPr lang="pt-BR" smtClean="0"/>
              <a:t>07/04/2018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7164-AD42-47FD-B966-26CC970501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64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A7FA-9BE2-4581-B6C5-69032092506E}" type="datetimeFigureOut">
              <a:rPr lang="pt-BR" smtClean="0"/>
              <a:t>07/04/2018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7164-AD42-47FD-B966-26CC970501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49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A7FA-9BE2-4581-B6C5-69032092506E}" type="datetimeFigureOut">
              <a:rPr lang="pt-BR" smtClean="0"/>
              <a:t>07/04/2018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7164-AD42-47FD-B966-26CC970501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04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A7FA-9BE2-4581-B6C5-69032092506E}" type="datetimeFigureOut">
              <a:rPr lang="pt-BR" smtClean="0"/>
              <a:t>07/04/2018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7164-AD42-47FD-B966-26CC970501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75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A7FA-9BE2-4581-B6C5-69032092506E}" type="datetimeFigureOut">
              <a:rPr lang="pt-BR" smtClean="0"/>
              <a:t>07/04/2018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7164-AD42-47FD-B966-26CC970501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80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A7FA-9BE2-4581-B6C5-69032092506E}" type="datetimeFigureOut">
              <a:rPr lang="pt-BR" smtClean="0"/>
              <a:t>07/04/2018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7164-AD42-47FD-B966-26CC970501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32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A7FA-9BE2-4581-B6C5-69032092506E}" type="datetimeFigureOut">
              <a:rPr lang="pt-BR" smtClean="0"/>
              <a:t>07/04/2018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7164-AD42-47FD-B966-26CC970501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07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A7FA-9BE2-4581-B6C5-69032092506E}" type="datetimeFigureOut">
              <a:rPr lang="pt-BR" smtClean="0"/>
              <a:t>07/04/2018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7164-AD42-47FD-B966-26CC970501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13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A7FA-9BE2-4581-B6C5-69032092506E}" type="datetimeFigureOut">
              <a:rPr lang="pt-BR" smtClean="0"/>
              <a:t>07/04/2018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7164-AD42-47FD-B966-26CC970501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74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A7FA-9BE2-4581-B6C5-69032092506E}" type="datetimeFigureOut">
              <a:rPr lang="pt-BR" smtClean="0"/>
              <a:t>07/04/2018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7164-AD42-47FD-B966-26CC970501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27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5A7FA-9BE2-4581-B6C5-69032092506E}" type="datetimeFigureOut">
              <a:rPr lang="pt-BR" smtClean="0"/>
              <a:t>07/04/2018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E7164-AD42-47FD-B966-26CC970501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72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11560" y="1720840"/>
            <a:ext cx="78488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Para assegurar que as medidas de controle estabelecidas estejam funcionando como prescrito de maneira consistente e contínua e para concluir sobre a adequação do ambiente de controle, os passos de auditoria são estabelecidos, em uma guia de auditoria, na etapa</a:t>
            </a:r>
          </a:p>
          <a:p>
            <a:pPr algn="just"/>
            <a:r>
              <a:rPr lang="pt-BR" sz="2000" dirty="0"/>
              <a:t>a)  obtendo um entendimento</a:t>
            </a:r>
          </a:p>
          <a:p>
            <a:pPr algn="just"/>
            <a:r>
              <a:rPr lang="pt-BR" sz="2000" dirty="0"/>
              <a:t>b) avaliando os controles</a:t>
            </a:r>
          </a:p>
          <a:p>
            <a:pPr algn="just"/>
            <a:r>
              <a:rPr lang="pt-BR" sz="2000" dirty="0"/>
              <a:t>c) elaborando o relatório</a:t>
            </a:r>
          </a:p>
          <a:p>
            <a:pPr algn="just"/>
            <a:r>
              <a:rPr lang="pt-BR" sz="2000" dirty="0"/>
              <a:t>d) avaliando a </a:t>
            </a:r>
            <a:r>
              <a:rPr lang="pt-BR" sz="2000" dirty="0" smtClean="0"/>
              <a:t>conformidade</a:t>
            </a:r>
            <a:endParaRPr lang="pt-BR" sz="2000" dirty="0"/>
          </a:p>
          <a:p>
            <a:pPr algn="just"/>
            <a:r>
              <a:rPr lang="pt-BR" sz="2000" dirty="0"/>
              <a:t>e) evidenciando os riscos</a:t>
            </a:r>
          </a:p>
        </p:txBody>
      </p:sp>
    </p:spTree>
    <p:extLst>
      <p:ext uri="{BB962C8B-B14F-4D97-AF65-F5344CB8AC3E}">
        <p14:creationId xmlns:p14="http://schemas.microsoft.com/office/powerpoint/2010/main" val="119739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15616" y="2274838"/>
            <a:ext cx="72728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Para assegurar a implantação dos controles necessários, a auditoria deve ser realizada de forma sistemática e permanente na área até que as ações determinadas pela auditoria sejam implementadas</a:t>
            </a:r>
            <a:r>
              <a:rPr lang="pt-BR" sz="2000" dirty="0" smtClean="0"/>
              <a:t>.</a:t>
            </a:r>
          </a:p>
          <a:p>
            <a:pPr algn="just"/>
            <a:r>
              <a:rPr lang="pt-BR" sz="2000" dirty="0"/>
              <a:t> </a:t>
            </a:r>
            <a:r>
              <a:rPr lang="pt-BR" sz="2000" dirty="0" smtClean="0"/>
              <a:t>     a) certo      </a:t>
            </a:r>
            <a:r>
              <a:rPr lang="pt-BR" sz="2000" dirty="0" smtClean="0">
                <a:solidFill>
                  <a:srgbClr val="FF0000"/>
                </a:solidFill>
              </a:rPr>
              <a:t>b) errado</a:t>
            </a:r>
            <a:endParaRPr lang="pt-BR" sz="2000" dirty="0">
              <a:solidFill>
                <a:srgbClr val="FF0000"/>
              </a:solidFill>
            </a:endParaRPr>
          </a:p>
          <a:p>
            <a:pPr algn="just"/>
            <a:r>
              <a:rPr lang="pt-BR" sz="2000" b="1" i="1" dirty="0">
                <a:solidFill>
                  <a:srgbClr val="FF0000"/>
                </a:solidFill>
              </a:rPr>
              <a:t>Comentário</a:t>
            </a:r>
            <a:r>
              <a:rPr lang="pt-BR" sz="2000" i="1" dirty="0">
                <a:solidFill>
                  <a:srgbClr val="FF0000"/>
                </a:solidFill>
              </a:rPr>
              <a:t>: A auditoria não é realizada de forma permanente.</a:t>
            </a:r>
            <a:endParaRPr lang="pt-BR" sz="2000" dirty="0">
              <a:solidFill>
                <a:srgbClr val="FF0000"/>
              </a:solidFill>
            </a:endParaRPr>
          </a:p>
          <a:p>
            <a:pPr algn="just"/>
            <a:r>
              <a:rPr lang="pt-BR" sz="2000" i="1" dirty="0">
                <a:solidFill>
                  <a:srgbClr val="FF0000"/>
                </a:solidFill>
              </a:rPr>
              <a:t>Logo, </a:t>
            </a:r>
            <a:r>
              <a:rPr lang="pt-BR" sz="2000" b="1" i="1" dirty="0">
                <a:solidFill>
                  <a:srgbClr val="FF0000"/>
                </a:solidFill>
              </a:rPr>
              <a:t>item errado.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3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03648" y="2551837"/>
            <a:ext cx="67687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Uma auditoria operacional de segurança da informação deve avaliar os controles por meio da análise, entre outros elementos, de sua robustez diante das vulnerabilidades e ameaças identificadas na análise de riscos.</a:t>
            </a:r>
          </a:p>
          <a:p>
            <a:pPr lvl="0"/>
            <a:r>
              <a:rPr lang="pt-BR" sz="2000" dirty="0" smtClean="0"/>
              <a:t>   a) Certo     </a:t>
            </a:r>
            <a:r>
              <a:rPr lang="pt-BR" sz="2000" dirty="0"/>
              <a:t>b) errado</a:t>
            </a:r>
          </a:p>
        </p:txBody>
      </p:sp>
    </p:spTree>
    <p:extLst>
      <p:ext uri="{BB962C8B-B14F-4D97-AF65-F5344CB8AC3E}">
        <p14:creationId xmlns:p14="http://schemas.microsoft.com/office/powerpoint/2010/main" val="392480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03648" y="2551837"/>
            <a:ext cx="67687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Uma auditoria operacional de segurança da informação deve avaliar os controles por meio da análise, entre outros elementos, de sua robustez diante das vulnerabilidades e ameaças identificadas na análise de riscos.</a:t>
            </a:r>
          </a:p>
          <a:p>
            <a:pPr lvl="0"/>
            <a:r>
              <a:rPr lang="pt-BR" sz="2000" dirty="0" smtClean="0">
                <a:solidFill>
                  <a:srgbClr val="FF0000"/>
                </a:solidFill>
              </a:rPr>
              <a:t>   a) Certo     </a:t>
            </a:r>
            <a:r>
              <a:rPr lang="pt-BR" sz="2000" dirty="0"/>
              <a:t>b) errado</a:t>
            </a:r>
          </a:p>
        </p:txBody>
      </p:sp>
    </p:spTree>
    <p:extLst>
      <p:ext uri="{BB962C8B-B14F-4D97-AF65-F5344CB8AC3E}">
        <p14:creationId xmlns:p14="http://schemas.microsoft.com/office/powerpoint/2010/main" val="402000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5536" y="908720"/>
            <a:ext cx="84969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Sobre auditoria no sistema de segurança da informação, considere: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I. Um critério de auditoria pode ser uma norma ou um conjunto de políticas, procedimentos ou requisitos.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II. O programa de auditoria precisa garantir a melhoria contínua e, para tanto, utilizar o ciclo PDCA.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III. A utilização de uma metodologia de gestão de projetos associada à etapa de implementação do programa de auditorias gera resultados muito positivos.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IV. Os procedimentos de auditoria precisam ser definidos mas não devem fazer parte da política de segurança da informação.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Está correto o que consta em:</a:t>
            </a:r>
          </a:p>
          <a:p>
            <a:r>
              <a:rPr lang="pt-BR" dirty="0"/>
              <a:t>a) I, II, III e IV        b) I e III, somente         c) II e IV, somente</a:t>
            </a:r>
          </a:p>
          <a:p>
            <a:r>
              <a:rPr lang="pt-BR" dirty="0"/>
              <a:t>d) I, II e III, somente </a:t>
            </a:r>
            <a:r>
              <a:rPr lang="pt-BR" dirty="0" smtClean="0"/>
              <a:t>          </a:t>
            </a:r>
            <a:r>
              <a:rPr lang="pt-BR" dirty="0"/>
              <a:t>e) II, III e IV, somente</a:t>
            </a:r>
          </a:p>
        </p:txBody>
      </p:sp>
    </p:spTree>
    <p:extLst>
      <p:ext uri="{BB962C8B-B14F-4D97-AF65-F5344CB8AC3E}">
        <p14:creationId xmlns:p14="http://schemas.microsoft.com/office/powerpoint/2010/main" val="232413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5536" y="908720"/>
            <a:ext cx="84969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Sobre auditoria no sistema de segurança da informação, considere: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I. Um critério de auditoria pode ser uma norma ou um conjunto de políticas, procedimentos ou requisitos.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II. O programa de auditoria precisa garantir a melhoria contínua e, para tanto, utilizar o ciclo PDCA.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III. A utilização de uma metodologia de gestão de projetos associada à etapa de implementação do programa de auditorias gera resultados muito positivos.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IV. Os procedimentos de auditoria precisam ser definidos mas não devem fazer parte da política de segurança da informação.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Está correto o que consta em:</a:t>
            </a:r>
          </a:p>
          <a:p>
            <a:r>
              <a:rPr lang="pt-BR" dirty="0"/>
              <a:t>a) I, II, III e IV        b) I e III, somente         c) II e IV, somente</a:t>
            </a:r>
          </a:p>
          <a:p>
            <a:r>
              <a:rPr lang="pt-BR" dirty="0">
                <a:solidFill>
                  <a:srgbClr val="FF0000"/>
                </a:solidFill>
              </a:rPr>
              <a:t>d) I, II e III, somente </a:t>
            </a:r>
            <a:r>
              <a:rPr lang="pt-BR" dirty="0" smtClean="0">
                <a:solidFill>
                  <a:srgbClr val="FF0000"/>
                </a:solidFill>
              </a:rPr>
              <a:t>          </a:t>
            </a:r>
            <a:r>
              <a:rPr lang="pt-BR" dirty="0"/>
              <a:t>e) II, III e IV, somente</a:t>
            </a:r>
          </a:p>
        </p:txBody>
      </p:sp>
    </p:spTree>
    <p:extLst>
      <p:ext uri="{BB962C8B-B14F-4D97-AF65-F5344CB8AC3E}">
        <p14:creationId xmlns:p14="http://schemas.microsoft.com/office/powerpoint/2010/main" val="399961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9552" y="1305342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O </a:t>
            </a:r>
            <a:r>
              <a:rPr lang="pt-BR" dirty="0"/>
              <a:t>modelo COBIT propõe, para fins de auditoria, que os processos de gestão de TI de uma organização sejam classificados em quatro domínios: planejamento e organização do desenvolvimento de software; aquisição e desenvolvimento de sistemas; entrega e suporte de serviços de software; e monitoramento de redes</a:t>
            </a:r>
            <a:r>
              <a:rPr lang="pt-BR" dirty="0" smtClean="0"/>
              <a:t>.</a:t>
            </a:r>
          </a:p>
          <a:p>
            <a:r>
              <a:rPr lang="pt-BR" dirty="0"/>
              <a:t> </a:t>
            </a:r>
            <a:r>
              <a:rPr lang="pt-BR" dirty="0" smtClean="0"/>
              <a:t>       a) certo            b) errado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736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9552" y="1305342"/>
            <a:ext cx="79928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O </a:t>
            </a:r>
            <a:r>
              <a:rPr lang="pt-BR" dirty="0"/>
              <a:t>modelo COBIT propõe, para fins de auditoria, que os processos de gestão de TI de uma organização sejam classificados em quatro domínios: planejamento e organização do desenvolvimento de software; aquisição e desenvolvimento de sistemas; entrega e suporte de serviços de software; e monitoramento de redes</a:t>
            </a:r>
            <a:r>
              <a:rPr lang="pt-BR" dirty="0" smtClean="0"/>
              <a:t>.</a:t>
            </a:r>
          </a:p>
          <a:p>
            <a:r>
              <a:rPr lang="pt-BR" dirty="0"/>
              <a:t> </a:t>
            </a:r>
            <a:r>
              <a:rPr lang="pt-BR" dirty="0" smtClean="0"/>
              <a:t>       a) certo            </a:t>
            </a:r>
            <a:r>
              <a:rPr lang="pt-BR" dirty="0" smtClean="0">
                <a:solidFill>
                  <a:srgbClr val="FF0000"/>
                </a:solidFill>
              </a:rPr>
              <a:t>b) errado</a:t>
            </a:r>
          </a:p>
          <a:p>
            <a:endParaRPr lang="pt-BR" dirty="0"/>
          </a:p>
          <a:p>
            <a:r>
              <a:rPr lang="pt-BR" b="1" i="1" dirty="0"/>
              <a:t>Comentário</a:t>
            </a:r>
            <a:r>
              <a:rPr lang="pt-BR" i="1" dirty="0"/>
              <a:t>: Hein? Como assim, gente? O COBIT não define nada disso não, o avaliador tentou fazer com que o </a:t>
            </a:r>
            <a:r>
              <a:rPr lang="pt-BR" i="1" dirty="0" smtClean="0"/>
              <a:t>aluno se </a:t>
            </a:r>
            <a:r>
              <a:rPr lang="pt-BR" i="1" dirty="0"/>
              <a:t>confundisse todo no que diz respeito aos domínios do COBIT, seu envolvimento com a ISACA e a Auditoria de TI.</a:t>
            </a:r>
            <a:endParaRPr lang="pt-BR" dirty="0"/>
          </a:p>
          <a:p>
            <a:r>
              <a:rPr lang="pt-BR" i="1" dirty="0"/>
              <a:t>Logo, item </a:t>
            </a:r>
            <a:r>
              <a:rPr lang="pt-BR" b="1" i="1" dirty="0"/>
              <a:t>Errado.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041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9512" y="1412776"/>
            <a:ext cx="87129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emissão de um relatório definitivo de uma auditoria de sistemas de informações não precisa ser precedida de uma validação dos achados junto aos representantes da organização auditada, a fim de que não haja distorção ou pressão sobre </a:t>
            </a:r>
            <a:r>
              <a:rPr lang="pt-BR" i="1" dirty="0"/>
              <a:t>os resultados da auditoria</a:t>
            </a:r>
            <a:r>
              <a:rPr lang="pt-BR" i="1" dirty="0" smtClean="0"/>
              <a:t>.</a:t>
            </a:r>
          </a:p>
          <a:p>
            <a:r>
              <a:rPr lang="pt-BR" i="1" dirty="0"/>
              <a:t> </a:t>
            </a:r>
            <a:r>
              <a:rPr lang="pt-BR" i="1" dirty="0" smtClean="0"/>
              <a:t>           a) certo                  b) </a:t>
            </a:r>
            <a:r>
              <a:rPr lang="pt-BR" i="1" dirty="0" smtClean="0"/>
              <a:t>errado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595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9512" y="1412776"/>
            <a:ext cx="87129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emissão de um relatório definitivo de uma auditoria de sistemas de informações não precisa ser precedida de uma validação dos achados junto aos representantes da organização auditada, a fim de que não haja distorção ou pressão sobre </a:t>
            </a:r>
            <a:r>
              <a:rPr lang="pt-BR" i="1" dirty="0"/>
              <a:t>os resultados da auditoria</a:t>
            </a:r>
            <a:r>
              <a:rPr lang="pt-BR" i="1" dirty="0" smtClean="0"/>
              <a:t>.</a:t>
            </a:r>
          </a:p>
          <a:p>
            <a:r>
              <a:rPr lang="pt-BR" i="1" dirty="0"/>
              <a:t> </a:t>
            </a:r>
            <a:r>
              <a:rPr lang="pt-BR" i="1" dirty="0" smtClean="0"/>
              <a:t>           a) certo                  </a:t>
            </a:r>
            <a:r>
              <a:rPr lang="pt-BR" i="1" dirty="0" smtClean="0">
                <a:solidFill>
                  <a:srgbClr val="FF0000"/>
                </a:solidFill>
              </a:rPr>
              <a:t>b) errado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b="1" i="1" dirty="0"/>
              <a:t>Comentário</a:t>
            </a:r>
            <a:r>
              <a:rPr lang="pt-BR" i="1" dirty="0"/>
              <a:t>: Conforme encontrado nos padrões divulgados pelo Comitê de Padrões da Associação de Controle e Auditoria de TI:</a:t>
            </a:r>
            <a:endParaRPr lang="pt-BR" dirty="0"/>
          </a:p>
          <a:p>
            <a:r>
              <a:rPr lang="pt-BR" i="1" dirty="0"/>
              <a:t>• </a:t>
            </a:r>
            <a:r>
              <a:rPr lang="pt-BR" i="1" dirty="0" smtClean="0"/>
              <a:t>Emissão </a:t>
            </a:r>
            <a:r>
              <a:rPr lang="pt-BR" i="1" dirty="0"/>
              <a:t>de relatório: o auditor de tecnologia da informação deve prover um relatório, em forma apropriada, para os destinatários, por ocasião da conclusão do trabalho de auditoria. O relatório de auditoria deve apresentar escopo, objetivos, período de abrangência, natureza e extensão do trabalho executado. Deve identificar a organização, os usuários desejáveis e quaisquer restrições à sua circulação. Ainda, neste relatório, devem-se incluir as observações, conclusões, recomendações e quaisquer ressalvas ou conceitos que o auditor possua a respeito da auditoria.</a:t>
            </a:r>
            <a:endParaRPr lang="pt-BR" dirty="0"/>
          </a:p>
          <a:p>
            <a:r>
              <a:rPr lang="pt-BR" i="1" dirty="0"/>
              <a:t>Logo, item </a:t>
            </a:r>
            <a:r>
              <a:rPr lang="pt-BR" b="1" i="1" dirty="0"/>
              <a:t>Errado</a:t>
            </a:r>
            <a:r>
              <a:rPr lang="pt-BR" i="1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283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55754" y="1412776"/>
            <a:ext cx="7920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Um </a:t>
            </a:r>
            <a:r>
              <a:rPr lang="pt-BR" dirty="0"/>
              <a:t>auditor independente está acompanhando pessoalmente os trabalhos da equipe de informática de uma empresa na execução da configuração do acesso aos sistemas de informação financeiros e contábeis. Esse procedimento básico é de</a:t>
            </a:r>
          </a:p>
          <a:p>
            <a:r>
              <a:rPr lang="pt-BR" dirty="0"/>
              <a:t>(A) inspeção.</a:t>
            </a:r>
          </a:p>
          <a:p>
            <a:r>
              <a:rPr lang="pt-BR" dirty="0"/>
              <a:t>(B) cálculo e recálculo.</a:t>
            </a:r>
          </a:p>
          <a:p>
            <a:r>
              <a:rPr lang="pt-BR" dirty="0"/>
              <a:t>(C) indagação, investigação e confirmação.</a:t>
            </a:r>
          </a:p>
          <a:p>
            <a:r>
              <a:rPr lang="pt-BR" dirty="0"/>
              <a:t>(D) observação.</a:t>
            </a:r>
          </a:p>
          <a:p>
            <a:r>
              <a:rPr lang="pt-BR" dirty="0"/>
              <a:t>(E) revisão analítica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299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11560" y="1720840"/>
            <a:ext cx="78488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Para assegurar que as medidas de controle estabelecidas estejam funcionando como prescrito de maneira consistente e contínua e para concluir sobre a adequação do ambiente de controle, os passos de auditoria são estabelecidos, em uma guia de auditoria, na etapa</a:t>
            </a:r>
          </a:p>
          <a:p>
            <a:pPr algn="just"/>
            <a:r>
              <a:rPr lang="pt-BR" sz="2000" dirty="0"/>
              <a:t>a)  obtendo um entendimento</a:t>
            </a:r>
          </a:p>
          <a:p>
            <a:pPr algn="just"/>
            <a:r>
              <a:rPr lang="pt-BR" sz="2000" dirty="0"/>
              <a:t>b) avaliando os controles</a:t>
            </a:r>
          </a:p>
          <a:p>
            <a:pPr algn="just"/>
            <a:r>
              <a:rPr lang="pt-BR" sz="2000" dirty="0"/>
              <a:t>c) elaborando o relatório</a:t>
            </a:r>
          </a:p>
          <a:p>
            <a:pPr algn="just"/>
            <a:r>
              <a:rPr lang="pt-BR" sz="2000" dirty="0">
                <a:solidFill>
                  <a:srgbClr val="FF0000"/>
                </a:solidFill>
              </a:rPr>
              <a:t>d) avaliando a conformidade </a:t>
            </a:r>
          </a:p>
          <a:p>
            <a:pPr algn="just"/>
            <a:r>
              <a:rPr lang="pt-BR" sz="2000" dirty="0"/>
              <a:t>e) evidenciando os riscos</a:t>
            </a:r>
          </a:p>
        </p:txBody>
      </p:sp>
    </p:spTree>
    <p:extLst>
      <p:ext uri="{BB962C8B-B14F-4D97-AF65-F5344CB8AC3E}">
        <p14:creationId xmlns:p14="http://schemas.microsoft.com/office/powerpoint/2010/main" val="331185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55754" y="1412776"/>
            <a:ext cx="79208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Um </a:t>
            </a:r>
            <a:r>
              <a:rPr lang="pt-BR" dirty="0"/>
              <a:t>auditor independente está acompanhando pessoalmente os trabalhos da equipe de informática de uma empresa na execução da configuração do acesso aos sistemas de informação financeiros e contábeis. Esse procedimento básico é de</a:t>
            </a:r>
          </a:p>
          <a:p>
            <a:r>
              <a:rPr lang="pt-BR" dirty="0"/>
              <a:t>(A) inspeção.</a:t>
            </a:r>
          </a:p>
          <a:p>
            <a:r>
              <a:rPr lang="pt-BR" dirty="0"/>
              <a:t>(B) cálculo e recálculo.</a:t>
            </a:r>
          </a:p>
          <a:p>
            <a:r>
              <a:rPr lang="pt-BR" dirty="0"/>
              <a:t>(C) indagação, investigação e confirmação.</a:t>
            </a:r>
          </a:p>
          <a:p>
            <a:r>
              <a:rPr lang="pt-BR" dirty="0">
                <a:solidFill>
                  <a:srgbClr val="FF0000"/>
                </a:solidFill>
              </a:rPr>
              <a:t>(D) observação</a:t>
            </a:r>
            <a:r>
              <a:rPr lang="pt-BR" dirty="0"/>
              <a:t>.</a:t>
            </a:r>
          </a:p>
          <a:p>
            <a:r>
              <a:rPr lang="pt-BR" dirty="0"/>
              <a:t>(E) revisão analítica.</a:t>
            </a:r>
          </a:p>
          <a:p>
            <a:r>
              <a:rPr lang="pt-BR" b="1" i="1" dirty="0">
                <a:solidFill>
                  <a:srgbClr val="FF0000"/>
                </a:solidFill>
              </a:rPr>
              <a:t>Comentário</a:t>
            </a:r>
            <a:r>
              <a:rPr lang="pt-BR" i="1" dirty="0">
                <a:solidFill>
                  <a:srgbClr val="FF0000"/>
                </a:solidFill>
              </a:rPr>
              <a:t>: Senhores, verifiquem que o avaliador está nos falando claramente do procedimento de auditoria chamado observação. Vejam abaixo a respectiva definição apresentada.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i="1" dirty="0">
                <a:solidFill>
                  <a:srgbClr val="FF0000"/>
                </a:solidFill>
              </a:rPr>
              <a:t>• </a:t>
            </a:r>
            <a:r>
              <a:rPr lang="pt-BR" i="1" dirty="0" smtClean="0">
                <a:solidFill>
                  <a:srgbClr val="FF0000"/>
                </a:solidFill>
              </a:rPr>
              <a:t>Observação</a:t>
            </a:r>
            <a:r>
              <a:rPr lang="pt-BR" i="1" dirty="0">
                <a:solidFill>
                  <a:srgbClr val="FF0000"/>
                </a:solidFill>
              </a:rPr>
              <a:t>: é o exame do processo ou procedimento executado por outros. E aqui estamos falando de algo bem simples mesmo, como um Auditor observando o processo de trabalho de algum grupo.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i="1" dirty="0">
                <a:solidFill>
                  <a:srgbClr val="FF0000"/>
                </a:solidFill>
              </a:rPr>
              <a:t>Logo, correta é a </a:t>
            </a:r>
            <a:r>
              <a:rPr lang="pt-BR" b="1" i="1" dirty="0">
                <a:solidFill>
                  <a:srgbClr val="FF0000"/>
                </a:solidFill>
              </a:rPr>
              <a:t>letra D.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91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11560" y="908720"/>
            <a:ext cx="79208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Com relação à auditoria de segurança de sistemas, assinale a alternativa </a:t>
            </a:r>
            <a:r>
              <a:rPr lang="pt-BR" b="1" dirty="0"/>
              <a:t>correta</a:t>
            </a:r>
            <a:r>
              <a:rPr lang="pt-BR" dirty="0"/>
              <a:t>.</a:t>
            </a:r>
          </a:p>
          <a:p>
            <a:pPr lvl="0" algn="just"/>
            <a:r>
              <a:rPr lang="pt-BR" b="1" dirty="0" smtClean="0"/>
              <a:t>a</a:t>
            </a:r>
            <a:r>
              <a:rPr lang="pt-BR" b="1" dirty="0"/>
              <a:t>)</a:t>
            </a:r>
            <a:r>
              <a:rPr lang="pt-BR" dirty="0"/>
              <a:t> Em um processo de auditoria de sistema, o auditor deve necessariamente ser um colaborador da organização auditada, preferencialmente, deve pertencer ao setor analisado na auditoria.</a:t>
            </a:r>
          </a:p>
          <a:p>
            <a:pPr lvl="0" algn="just"/>
            <a:r>
              <a:rPr lang="pt-BR" b="1" dirty="0"/>
              <a:t>b)</a:t>
            </a:r>
            <a:r>
              <a:rPr lang="pt-BR" dirty="0"/>
              <a:t> Achados de auditoria são fatos significativos observados pelo auditor durante a execução da auditoria. Geralmente, são associados a falhas e irregularidades, porém podem também indicar pontos fortes da instituição auditada. O achado deve ser relevante e baseado em fatos e evidências irrefutáveis. </a:t>
            </a:r>
          </a:p>
          <a:p>
            <a:pPr lvl="0" algn="just"/>
            <a:r>
              <a:rPr lang="pt-BR" b="1" dirty="0"/>
              <a:t>c)</a:t>
            </a:r>
            <a:r>
              <a:rPr lang="pt-BR" dirty="0"/>
              <a:t> A auditoria da segurança de informação tem como principal objetivo implantar a política de segurança e o plano de continuidade de negócios (PCN) de uma organização.</a:t>
            </a:r>
          </a:p>
          <a:p>
            <a:pPr lvl="0" algn="just"/>
            <a:r>
              <a:rPr lang="pt-BR" b="1" dirty="0"/>
              <a:t>d)</a:t>
            </a:r>
            <a:r>
              <a:rPr lang="pt-BR" dirty="0"/>
              <a:t> O processo de auditoria está divido em três fases: planejamento, execução e relatório. Na fase de planejamento, todas as evidências das falhas e irregularidades encontradas devem ser coletadas para que durante a fase de execução as devidas correções nos controles sejam realizadas.</a:t>
            </a:r>
          </a:p>
          <a:p>
            <a:pPr lvl="0" algn="just"/>
            <a:r>
              <a:rPr lang="pt-BR" b="1" dirty="0"/>
              <a:t>e)</a:t>
            </a:r>
            <a:r>
              <a:rPr lang="pt-BR" dirty="0"/>
              <a:t> Devido à falta de confiabilidade dos dados processados por computador, ferramentas computacionais de apoio, tais como </a:t>
            </a:r>
            <a:r>
              <a:rPr lang="pt-BR" i="1" dirty="0" err="1"/>
              <a:t>mapping</a:t>
            </a:r>
            <a:r>
              <a:rPr lang="pt-BR" i="1" dirty="0"/>
              <a:t>, </a:t>
            </a:r>
            <a:r>
              <a:rPr lang="pt-BR" i="1" dirty="0" err="1"/>
              <a:t>tracing</a:t>
            </a:r>
            <a:r>
              <a:rPr lang="pt-BR" i="1" dirty="0"/>
              <a:t> e snapshot</a:t>
            </a:r>
            <a:r>
              <a:rPr lang="pt-BR" dirty="0"/>
              <a:t>, não podem ser empregadas em auditorias de segurança.</a:t>
            </a:r>
          </a:p>
        </p:txBody>
      </p:sp>
    </p:spTree>
    <p:extLst>
      <p:ext uri="{BB962C8B-B14F-4D97-AF65-F5344CB8AC3E}">
        <p14:creationId xmlns:p14="http://schemas.microsoft.com/office/powerpoint/2010/main" val="340012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11560" y="908720"/>
            <a:ext cx="79208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Com relação à auditoria de segurança de sistemas, assinale a alternativa </a:t>
            </a:r>
            <a:r>
              <a:rPr lang="pt-BR" b="1" dirty="0"/>
              <a:t>correta</a:t>
            </a:r>
            <a:r>
              <a:rPr lang="pt-BR" dirty="0"/>
              <a:t>.</a:t>
            </a:r>
          </a:p>
          <a:p>
            <a:pPr lvl="0" algn="just"/>
            <a:r>
              <a:rPr lang="pt-BR" b="1" dirty="0" smtClean="0"/>
              <a:t>a</a:t>
            </a:r>
            <a:r>
              <a:rPr lang="pt-BR" b="1" dirty="0"/>
              <a:t>)</a:t>
            </a:r>
            <a:r>
              <a:rPr lang="pt-BR" dirty="0"/>
              <a:t> Em um processo de auditoria de sistema, o auditor deve necessariamente ser um colaborador da organização auditada, preferencialmente, deve pertencer ao setor analisado na auditoria.</a:t>
            </a:r>
          </a:p>
          <a:p>
            <a:pPr lvl="0" algn="just"/>
            <a:r>
              <a:rPr lang="pt-BR" b="1" dirty="0">
                <a:solidFill>
                  <a:srgbClr val="FF0000"/>
                </a:solidFill>
              </a:rPr>
              <a:t>b)</a:t>
            </a:r>
            <a:r>
              <a:rPr lang="pt-BR" dirty="0">
                <a:solidFill>
                  <a:srgbClr val="FF0000"/>
                </a:solidFill>
              </a:rPr>
              <a:t> Achados de auditoria são fatos significativos observados pelo auditor durante a execução da auditoria. Geralmente, são associados a falhas e irregularidades, porém podem também indicar pontos fortes da instituição auditada. O achado deve ser relevante e baseado em fatos e evidências irrefutáveis. </a:t>
            </a:r>
          </a:p>
          <a:p>
            <a:pPr lvl="0" algn="just"/>
            <a:r>
              <a:rPr lang="pt-BR" b="1" dirty="0"/>
              <a:t>c)</a:t>
            </a:r>
            <a:r>
              <a:rPr lang="pt-BR" dirty="0"/>
              <a:t> A auditoria da segurança de informação tem como principal objetivo implantar a política de segurança e o plano de continuidade de negócios (PCN) de uma organização.</a:t>
            </a:r>
          </a:p>
          <a:p>
            <a:pPr lvl="0" algn="just"/>
            <a:r>
              <a:rPr lang="pt-BR" b="1" dirty="0"/>
              <a:t>d)</a:t>
            </a:r>
            <a:r>
              <a:rPr lang="pt-BR" dirty="0"/>
              <a:t> O processo de auditoria está divido em três fases: planejamento, execução e relatório. Na fase de planejamento, todas as evidências das falhas e irregularidades encontradas devem ser coletadas para que durante a fase de execução as devidas correções nos controles sejam realizadas.</a:t>
            </a:r>
          </a:p>
          <a:p>
            <a:pPr lvl="0" algn="just"/>
            <a:r>
              <a:rPr lang="pt-BR" b="1" dirty="0"/>
              <a:t>e)</a:t>
            </a:r>
            <a:r>
              <a:rPr lang="pt-BR" dirty="0"/>
              <a:t> Devido à falta de confiabilidade dos dados processados por computador, ferramentas computacionais de apoio, tais como </a:t>
            </a:r>
            <a:r>
              <a:rPr lang="pt-BR" i="1" dirty="0" err="1"/>
              <a:t>mapping</a:t>
            </a:r>
            <a:r>
              <a:rPr lang="pt-BR" i="1" dirty="0"/>
              <a:t>, </a:t>
            </a:r>
            <a:r>
              <a:rPr lang="pt-BR" i="1" dirty="0" err="1"/>
              <a:t>tracing</a:t>
            </a:r>
            <a:r>
              <a:rPr lang="pt-BR" i="1" dirty="0"/>
              <a:t> e snapshot</a:t>
            </a:r>
            <a:r>
              <a:rPr lang="pt-BR" dirty="0"/>
              <a:t>, não podem ser empregadas em auditorias de segurança.</a:t>
            </a:r>
          </a:p>
        </p:txBody>
      </p:sp>
    </p:spTree>
    <p:extLst>
      <p:ext uri="{BB962C8B-B14F-4D97-AF65-F5344CB8AC3E}">
        <p14:creationId xmlns:p14="http://schemas.microsoft.com/office/powerpoint/2010/main" val="52936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87624" y="2274838"/>
            <a:ext cx="70567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/>
              <a:t>Quando fazemos auditoria em sistemas em operação, além de vermos se os pontos de controle foram implementados, devemos testá-los. Para tanto podemos utilizar softwares generalistas. Como funções de softwares generalistas, entre outras, podemos citar</a:t>
            </a:r>
            <a:r>
              <a:rPr lang="pt-BR" dirty="0" smtClean="0"/>
              <a:t>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745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87624" y="2274838"/>
            <a:ext cx="70567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/>
              <a:t>Quando fazemos auditoria em sistemas em operação, além de vermos se os pontos de controle foram implementados, devemos testá-los. Para tanto podemos utilizar softwares generalistas. Como funções de softwares generalistas, entre outras, podemos citar:</a:t>
            </a:r>
          </a:p>
          <a:p>
            <a:pPr fontAlgn="base"/>
            <a:r>
              <a:rPr lang="pt-BR" dirty="0">
                <a:solidFill>
                  <a:srgbClr val="FF0000"/>
                </a:solidFill>
              </a:rPr>
              <a:t>R: extração de dados de amostra</a:t>
            </a:r>
          </a:p>
        </p:txBody>
      </p:sp>
    </p:spTree>
    <p:extLst>
      <p:ext uri="{BB962C8B-B14F-4D97-AF65-F5344CB8AC3E}">
        <p14:creationId xmlns:p14="http://schemas.microsoft.com/office/powerpoint/2010/main" val="328139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03648" y="2828836"/>
            <a:ext cx="64807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dirty="0"/>
              <a:t>O objetivo de auditoria que se preocupa se o sistema funciona conforme expectativa dos usuários autorizados é: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666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03648" y="2828836"/>
            <a:ext cx="64807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dirty="0"/>
              <a:t>O objetivo de auditoria que se preocupa se o sistema funciona conforme expectativa dos usuários autorizados é:</a:t>
            </a:r>
          </a:p>
          <a:p>
            <a:r>
              <a:rPr lang="pt-BR" dirty="0">
                <a:solidFill>
                  <a:srgbClr val="FF0000"/>
                </a:solidFill>
              </a:rPr>
              <a:t>R: consistência </a:t>
            </a:r>
          </a:p>
        </p:txBody>
      </p:sp>
    </p:spTree>
    <p:extLst>
      <p:ext uri="{BB962C8B-B14F-4D97-AF65-F5344CB8AC3E}">
        <p14:creationId xmlns:p14="http://schemas.microsoft.com/office/powerpoint/2010/main" val="375047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15616" y="2828836"/>
            <a:ext cx="7578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/>
              <a:t>Encriptação de dados, assinatura digital e supervisão de redes seriam controles internos da categoria:</a:t>
            </a:r>
          </a:p>
          <a:p>
            <a:pPr algn="just"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581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15616" y="2828836"/>
            <a:ext cx="7578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/>
              <a:t>Encriptação de dados, assinatura digital e supervisão de redes seriam controles internos da categoria:</a:t>
            </a:r>
          </a:p>
          <a:p>
            <a:pPr algn="just" fontAlgn="base"/>
            <a:r>
              <a:rPr lang="pt-BR" dirty="0">
                <a:solidFill>
                  <a:srgbClr val="FF0000"/>
                </a:solidFill>
              </a:rPr>
              <a:t>R: Segurança do sistema</a:t>
            </a:r>
          </a:p>
        </p:txBody>
      </p:sp>
    </p:spTree>
    <p:extLst>
      <p:ext uri="{BB962C8B-B14F-4D97-AF65-F5344CB8AC3E}">
        <p14:creationId xmlns:p14="http://schemas.microsoft.com/office/powerpoint/2010/main" val="17549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15616" y="2420888"/>
            <a:ext cx="6912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 smtClean="0"/>
              <a:t>Qual palavra </a:t>
            </a:r>
            <a:r>
              <a:rPr lang="pt-BR" dirty="0" smtClean="0"/>
              <a:t>completa </a:t>
            </a:r>
            <a:r>
              <a:rPr lang="pt-BR" dirty="0"/>
              <a:t>corretamente a lacuna da sentença</a:t>
            </a:r>
            <a:r>
              <a:rPr lang="pt-BR" dirty="0" smtClean="0"/>
              <a:t>:</a:t>
            </a:r>
          </a:p>
          <a:p>
            <a:pPr algn="just" fontAlgn="base"/>
            <a:r>
              <a:rPr lang="pt-BR" dirty="0" smtClean="0"/>
              <a:t> </a:t>
            </a:r>
            <a:r>
              <a:rPr lang="pt-BR" dirty="0"/>
              <a:t>A técnica chamada __________ visa obter evidências do trabalho do auditor para que ele possa opinar sobre o sistema que está auditando:</a:t>
            </a:r>
          </a:p>
          <a:p>
            <a:pPr algn="just"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334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55576" y="2551837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Acerca de auditoria na área de tecnologia da informação (TI), julgue o item abaixo</a:t>
            </a:r>
            <a:r>
              <a:rPr lang="pt-BR" dirty="0" smtClean="0"/>
              <a:t>. A </a:t>
            </a:r>
            <a:r>
              <a:rPr lang="pt-BR" dirty="0"/>
              <a:t>auditoria realizada em TI engloba a verificação de operações, processos, sistemas e responsabilidades.</a:t>
            </a:r>
          </a:p>
          <a:p>
            <a:pPr lvl="0" algn="just"/>
            <a:r>
              <a:rPr lang="pt-BR" dirty="0" smtClean="0"/>
              <a:t>   a) Certo             </a:t>
            </a:r>
            <a:r>
              <a:rPr lang="pt-BR" dirty="0"/>
              <a:t>b) errado</a:t>
            </a:r>
          </a:p>
        </p:txBody>
      </p:sp>
    </p:spTree>
    <p:extLst>
      <p:ext uri="{BB962C8B-B14F-4D97-AF65-F5344CB8AC3E}">
        <p14:creationId xmlns:p14="http://schemas.microsoft.com/office/powerpoint/2010/main" val="425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15616" y="2420888"/>
            <a:ext cx="6912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 smtClean="0"/>
              <a:t>Qual palavra </a:t>
            </a:r>
            <a:r>
              <a:rPr lang="pt-BR" dirty="0" smtClean="0"/>
              <a:t>completa </a:t>
            </a:r>
            <a:r>
              <a:rPr lang="pt-BR" dirty="0"/>
              <a:t>corretamente a lacuna da sentença: </a:t>
            </a:r>
            <a:endParaRPr lang="pt-BR" dirty="0" smtClean="0"/>
          </a:p>
          <a:p>
            <a:pPr algn="just" fontAlgn="base"/>
            <a:r>
              <a:rPr lang="pt-BR" dirty="0" smtClean="0"/>
              <a:t>A </a:t>
            </a:r>
            <a:r>
              <a:rPr lang="pt-BR" dirty="0"/>
              <a:t>técnica chamada __________ visa obter evidências do trabalho do auditor para que ele possa opinar sobre o sistema que está auditando:</a:t>
            </a:r>
          </a:p>
          <a:p>
            <a:pPr algn="just" fontAlgn="base"/>
            <a:r>
              <a:rPr lang="pt-BR" dirty="0">
                <a:solidFill>
                  <a:srgbClr val="FF0000"/>
                </a:solidFill>
              </a:rPr>
              <a:t>R: Entrevista</a:t>
            </a:r>
          </a:p>
        </p:txBody>
      </p:sp>
    </p:spTree>
    <p:extLst>
      <p:ext uri="{BB962C8B-B14F-4D97-AF65-F5344CB8AC3E}">
        <p14:creationId xmlns:p14="http://schemas.microsoft.com/office/powerpoint/2010/main" val="38171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55576" y="2828836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/>
              <a:t>Uma das vantagens de uso de softwares generalista é </a:t>
            </a:r>
            <a:r>
              <a:rPr lang="pt-BR" dirty="0" smtClean="0"/>
              <a:t>que</a:t>
            </a:r>
            <a:r>
              <a:rPr lang="pt-B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1848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55576" y="2828836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/>
              <a:t>Uma das vantagens de uso de softwares generalista é </a:t>
            </a:r>
            <a:r>
              <a:rPr lang="pt-BR" dirty="0" smtClean="0"/>
              <a:t>que?</a:t>
            </a:r>
            <a:endParaRPr lang="pt-BR" dirty="0"/>
          </a:p>
          <a:p>
            <a:pPr algn="just" fontAlgn="base"/>
            <a:r>
              <a:rPr lang="pt-BR" dirty="0">
                <a:solidFill>
                  <a:srgbClr val="FF0000"/>
                </a:solidFill>
              </a:rPr>
              <a:t>R: O software pode processar vários arquivos ao mesmo tempo</a:t>
            </a:r>
          </a:p>
        </p:txBody>
      </p:sp>
    </p:spTree>
    <p:extLst>
      <p:ext uri="{BB962C8B-B14F-4D97-AF65-F5344CB8AC3E}">
        <p14:creationId xmlns:p14="http://schemas.microsoft.com/office/powerpoint/2010/main" val="50199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83568" y="2551837"/>
            <a:ext cx="7704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/>
              <a:t>Após a reunião inicial quando a Auditoria informa aos auditados que o sistema foi selecionado para auditoria, inicia-se o trabalho de campo. Nele estão contidas atividades tais como</a:t>
            </a:r>
            <a:r>
              <a:rPr lang="pt-BR" dirty="0" smtClean="0"/>
              <a:t>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544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83568" y="2551837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/>
              <a:t>Após a reunião inicial quando a Auditoria informa aos auditados que o sistema foi selecionado para auditoria, inicia-se o trabalho de campo. Nele estão contidas atividades tais como:</a:t>
            </a:r>
          </a:p>
          <a:p>
            <a:pPr algn="just" fontAlgn="base"/>
            <a:r>
              <a:rPr lang="pt-BR" dirty="0">
                <a:solidFill>
                  <a:srgbClr val="FF0000"/>
                </a:solidFill>
              </a:rPr>
              <a:t>R: Testes de controle e negócio</a:t>
            </a:r>
          </a:p>
        </p:txBody>
      </p:sp>
    </p:spTree>
    <p:extLst>
      <p:ext uri="{BB962C8B-B14F-4D97-AF65-F5344CB8AC3E}">
        <p14:creationId xmlns:p14="http://schemas.microsoft.com/office/powerpoint/2010/main" val="412820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87624" y="2274838"/>
            <a:ext cx="756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/>
              <a:t>Dentre outros itens, iniciação em trilha de auditoria em ambiente de tecnologia da informação e propriedade intelectual, abordagens aos métodos existentes e supervisão necessária são conhecimentos que devem ser passados em treinamento para</a:t>
            </a:r>
            <a:r>
              <a:rPr lang="pt-BR" dirty="0" smtClean="0"/>
              <a:t>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78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87624" y="2274838"/>
            <a:ext cx="75608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/>
              <a:t>Dentre outros itens, iniciação em trilha de auditoria em ambiente de tecnologia da informação e propriedade intelectual, abordagens aos métodos existentes e supervisão necessária são conhecimentos que devem ser passados em treinamento para:</a:t>
            </a:r>
          </a:p>
          <a:p>
            <a:pPr algn="just" fontAlgn="base"/>
            <a:r>
              <a:rPr lang="pt-BR" dirty="0">
                <a:solidFill>
                  <a:srgbClr val="FF0000"/>
                </a:solidFill>
              </a:rPr>
              <a:t>R: Auditores internos experientes em tecnologia da informação</a:t>
            </a:r>
          </a:p>
        </p:txBody>
      </p:sp>
    </p:spTree>
    <p:extLst>
      <p:ext uri="{BB962C8B-B14F-4D97-AF65-F5344CB8AC3E}">
        <p14:creationId xmlns:p14="http://schemas.microsoft.com/office/powerpoint/2010/main" val="137834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83568" y="1700808"/>
            <a:ext cx="81369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/>
              <a:t>João esta auditando um sistema de contas correntes de um banco. Ele constatou que o código do cliente não possui dígito verificador. Este fato significa uma fraqueza pois ao digitar o código da conta errada é </a:t>
            </a:r>
            <a:r>
              <a:rPr lang="pt-BR" dirty="0" smtClean="0"/>
              <a:t>possível </a:t>
            </a:r>
            <a:r>
              <a:rPr lang="pt-BR" dirty="0"/>
              <a:t>acessar os dados de outra conta, caso o código digitado erradamente exista. Quais as primeiras atitudes de João ao constatar essa fragilidade</a:t>
            </a:r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959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83568" y="1700808"/>
            <a:ext cx="81369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/>
              <a:t>João esta auditando um sistema de contas correntes de um banco. Ele constatou que o código do cliente não possui dígito verificador. Este fato significa uma fraqueza pois ao digitar o código da conta errada é </a:t>
            </a:r>
            <a:r>
              <a:rPr lang="pt-BR" dirty="0" smtClean="0"/>
              <a:t>possível </a:t>
            </a:r>
            <a:r>
              <a:rPr lang="pt-BR" dirty="0"/>
              <a:t>acessar os dados de outra conta, caso o código digitado erradamente exista. Quais as primeiras atitudes de João ao constatar essa fragilidade?</a:t>
            </a:r>
          </a:p>
          <a:p>
            <a:pPr algn="just" fontAlgn="base"/>
            <a:r>
              <a:rPr lang="pt-BR" dirty="0">
                <a:solidFill>
                  <a:srgbClr val="FF0000"/>
                </a:solidFill>
              </a:rPr>
              <a:t>R: João deve notificar verbalmente a gerencia da área de Sistemas. A seguir deve enviar um memorando relatando o fato e solicitando providencias pela área de Sistemas. João deverá fazer follow-up do acerto da fragilidade e , se até a hora da emissão do relatório tal fragilidade não tiver sido acertada, ela constará do relatório de Auditoria como fraqueza encontrada.</a:t>
            </a:r>
          </a:p>
        </p:txBody>
      </p:sp>
    </p:spTree>
    <p:extLst>
      <p:ext uri="{BB962C8B-B14F-4D97-AF65-F5344CB8AC3E}">
        <p14:creationId xmlns:p14="http://schemas.microsoft.com/office/powerpoint/2010/main" val="327499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83568" y="1720840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dirty="0"/>
              <a:t>Além da CONFIDENCIALIDADE, que preocupa-se com a leitura dos dados, quais os outros quatro objetivos da segurança ? Descreva cada um deles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202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55576" y="2551837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Acerca de auditoria na área de tecnologia da informação (TI), julgue o item abaixo</a:t>
            </a:r>
            <a:r>
              <a:rPr lang="pt-BR" dirty="0" smtClean="0"/>
              <a:t>. A </a:t>
            </a:r>
            <a:r>
              <a:rPr lang="pt-BR" dirty="0"/>
              <a:t>auditoria realizada em TI engloba a verificação de operações, processos, sistemas e responsabilidades.</a:t>
            </a:r>
          </a:p>
          <a:p>
            <a:pPr lvl="0" algn="just"/>
            <a:r>
              <a:rPr lang="pt-BR" dirty="0" smtClean="0">
                <a:solidFill>
                  <a:srgbClr val="FF0000"/>
                </a:solidFill>
              </a:rPr>
              <a:t>   a) Certo             </a:t>
            </a:r>
            <a:r>
              <a:rPr lang="pt-BR" dirty="0"/>
              <a:t>b) errado</a:t>
            </a:r>
          </a:p>
        </p:txBody>
      </p:sp>
    </p:spTree>
    <p:extLst>
      <p:ext uri="{BB962C8B-B14F-4D97-AF65-F5344CB8AC3E}">
        <p14:creationId xmlns:p14="http://schemas.microsoft.com/office/powerpoint/2010/main" val="305668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83568" y="1720840"/>
            <a:ext cx="77048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dirty="0"/>
              <a:t>Além da CONFIDENCIALIDADE, que preocupa-se com a leitura dos dados, quais os outros quatro objetivos da segurança ? Descreva cada um deles.</a:t>
            </a:r>
          </a:p>
          <a:p>
            <a:pPr algn="just" fontAlgn="base"/>
            <a:r>
              <a:rPr lang="pt-BR" dirty="0">
                <a:solidFill>
                  <a:srgbClr val="FF0000"/>
                </a:solidFill>
              </a:rPr>
              <a:t>R: INTEGRIDADE ( preocupa-se com a gravação de dados), DISPONIBILIDADE (o sistema estará </a:t>
            </a:r>
            <a:r>
              <a:rPr lang="pt-BR" dirty="0" err="1">
                <a:solidFill>
                  <a:srgbClr val="FF0000"/>
                </a:solidFill>
              </a:rPr>
              <a:t>disponivel</a:t>
            </a:r>
            <a:r>
              <a:rPr lang="pt-BR" dirty="0">
                <a:solidFill>
                  <a:srgbClr val="FF0000"/>
                </a:solidFill>
              </a:rPr>
              <a:t> quando for necessário), CONSISTÊNCIA (o sistema funciona conforme expectativa dos usuários autorizados), CONFIABILIDADE (garantia que o sistema atuará conforme o esperado , mesmo em situações adversas)</a:t>
            </a:r>
          </a:p>
        </p:txBody>
      </p:sp>
    </p:spTree>
    <p:extLst>
      <p:ext uri="{BB962C8B-B14F-4D97-AF65-F5344CB8AC3E}">
        <p14:creationId xmlns:p14="http://schemas.microsoft.com/office/powerpoint/2010/main" val="300745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43608" y="1582341"/>
            <a:ext cx="7200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/>
              <a:t>Analise as sentenças abaixo sobre Auditoria de </a:t>
            </a:r>
            <a:r>
              <a:rPr lang="pt-BR" dirty="0" smtClean="0"/>
              <a:t>Sistemas. Quais estão corretas?</a:t>
            </a:r>
          </a:p>
          <a:p>
            <a:pPr algn="just" fontAlgn="base"/>
            <a:endParaRPr lang="pt-BR" dirty="0"/>
          </a:p>
          <a:p>
            <a:pPr algn="just" fontAlgn="base"/>
            <a:r>
              <a:rPr lang="pt-BR" dirty="0"/>
              <a:t>Tem como objetivo garantir a conformidade com os objetivos da empresa, políticas administrativas, orçamentos, regras, normas e padrões </a:t>
            </a:r>
            <a:r>
              <a:rPr lang="pt-BR" dirty="0" smtClean="0"/>
              <a:t>.</a:t>
            </a:r>
          </a:p>
          <a:p>
            <a:pPr algn="just" fontAlgn="base"/>
            <a:endParaRPr lang="pt-BR" dirty="0"/>
          </a:p>
          <a:p>
            <a:pPr algn="just" fontAlgn="base"/>
            <a:r>
              <a:rPr lang="pt-BR" dirty="0"/>
              <a:t>Os recursos envolvidos podem ser humanos, tecnológicos e materiais </a:t>
            </a:r>
            <a:r>
              <a:rPr lang="pt-BR" dirty="0" smtClean="0"/>
              <a:t>.</a:t>
            </a:r>
          </a:p>
          <a:p>
            <a:pPr algn="just" fontAlgn="base"/>
            <a:endParaRPr lang="pt-BR" dirty="0"/>
          </a:p>
          <a:p>
            <a:pPr algn="just" fontAlgn="base"/>
            <a:r>
              <a:rPr lang="pt-BR" dirty="0"/>
              <a:t>Engloba o exame das operações, processos, sistemas e responsabilidades gerenciais de uma determinada </a:t>
            </a:r>
            <a:r>
              <a:rPr lang="pt-BR" dirty="0" smtClean="0"/>
              <a:t>empresa.</a:t>
            </a:r>
          </a:p>
          <a:p>
            <a:pPr algn="just"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392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43608" y="1582341"/>
            <a:ext cx="7200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/>
              <a:t>Analise as sentenças abaixo sobre Auditoria de </a:t>
            </a:r>
            <a:r>
              <a:rPr lang="pt-BR" dirty="0" smtClean="0"/>
              <a:t>Sistemas. Quais estão corretas?</a:t>
            </a:r>
          </a:p>
          <a:p>
            <a:pPr algn="just" fontAlgn="base"/>
            <a:endParaRPr lang="pt-BR" dirty="0"/>
          </a:p>
          <a:p>
            <a:pPr algn="just" fontAlgn="base"/>
            <a:r>
              <a:rPr lang="pt-BR" dirty="0"/>
              <a:t>Tem como objetivo garantir a conformidade com os objetivos da empresa, políticas administrativas, orçamentos, regras, normas e padrões </a:t>
            </a:r>
            <a:r>
              <a:rPr lang="pt-BR" dirty="0" smtClean="0"/>
              <a:t>.</a:t>
            </a:r>
          </a:p>
          <a:p>
            <a:pPr algn="just" fontAlgn="base"/>
            <a:endParaRPr lang="pt-BR" dirty="0"/>
          </a:p>
          <a:p>
            <a:pPr algn="just" fontAlgn="base"/>
            <a:r>
              <a:rPr lang="pt-BR" dirty="0"/>
              <a:t>Os recursos envolvidos podem ser humanos, tecnológicos e materiais </a:t>
            </a:r>
            <a:r>
              <a:rPr lang="pt-BR" dirty="0" smtClean="0"/>
              <a:t>.</a:t>
            </a:r>
          </a:p>
          <a:p>
            <a:pPr algn="just" fontAlgn="base"/>
            <a:endParaRPr lang="pt-BR" dirty="0"/>
          </a:p>
          <a:p>
            <a:pPr algn="just" fontAlgn="base"/>
            <a:r>
              <a:rPr lang="pt-BR" dirty="0"/>
              <a:t>Engloba o exame das operações, processos, sistemas e responsabilidades gerenciais de uma determinada </a:t>
            </a:r>
            <a:r>
              <a:rPr lang="pt-BR" dirty="0" smtClean="0"/>
              <a:t>empresa</a:t>
            </a:r>
            <a:r>
              <a:rPr lang="pt-BR" dirty="0" smtClean="0"/>
              <a:t>.</a:t>
            </a:r>
          </a:p>
          <a:p>
            <a:pPr algn="just" fontAlgn="base"/>
            <a:endParaRPr lang="pt-BR" dirty="0"/>
          </a:p>
          <a:p>
            <a:pPr algn="just" fontAlgn="base"/>
            <a:r>
              <a:rPr lang="pt-BR" dirty="0" smtClean="0">
                <a:solidFill>
                  <a:srgbClr val="FF0000"/>
                </a:solidFill>
              </a:rPr>
              <a:t>R.: Todas estão corretas</a:t>
            </a:r>
            <a:endParaRPr lang="pt-BR" dirty="0" smtClean="0">
              <a:solidFill>
                <a:srgbClr val="FF0000"/>
              </a:solidFill>
            </a:endParaRPr>
          </a:p>
          <a:p>
            <a:pPr algn="just"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591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83568" y="1988840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/>
              <a:t>Analise as sentenças abaixo sobre as fases de uma Auditoria de Sistemas e, em </a:t>
            </a:r>
            <a:r>
              <a:rPr lang="pt-BR" dirty="0" smtClean="0"/>
              <a:t>seguida, assinale a alternativa correta:</a:t>
            </a:r>
            <a:endParaRPr lang="pt-BR" dirty="0" smtClean="0"/>
          </a:p>
          <a:p>
            <a:pPr algn="just" fontAlgn="base"/>
            <a:endParaRPr lang="pt-BR" dirty="0"/>
          </a:p>
          <a:p>
            <a:pPr algn="just" fontAlgn="base"/>
            <a:r>
              <a:rPr lang="pt-BR" dirty="0"/>
              <a:t>Na fase de Follow-up é necessário escolher quais os sistemas que são passíveis de serem auditados, o que normalmente é feito pelo escore de risco </a:t>
            </a:r>
            <a:r>
              <a:rPr lang="pt-BR" dirty="0" smtClean="0"/>
              <a:t>.</a:t>
            </a:r>
          </a:p>
          <a:p>
            <a:pPr algn="just" fontAlgn="base"/>
            <a:endParaRPr lang="pt-BR" dirty="0"/>
          </a:p>
          <a:p>
            <a:pPr algn="just" fontAlgn="base"/>
            <a:r>
              <a:rPr lang="pt-BR" dirty="0"/>
              <a:t>Na fase de Execução deve ser realizada uma reunião inicial entre a Auditoria e as pessoas chaves da área de Sistemas e também da área usuária, na qual a Auditoria irá informar o tempo estimado do </a:t>
            </a:r>
            <a:r>
              <a:rPr lang="pt-BR" dirty="0" smtClean="0"/>
              <a:t>trabalho.</a:t>
            </a:r>
          </a:p>
          <a:p>
            <a:pPr algn="just" fontAlgn="base"/>
            <a:endParaRPr lang="pt-BR" dirty="0"/>
          </a:p>
          <a:p>
            <a:pPr algn="just" fontAlgn="base"/>
            <a:r>
              <a:rPr lang="pt-BR" dirty="0"/>
              <a:t>Na fase de Planejamento a Auditoria deve acompanhar a solução das falhas durante o trabalho de campos e também após a emissão do </a:t>
            </a:r>
            <a:r>
              <a:rPr lang="pt-BR" dirty="0" smtClean="0"/>
              <a:t>relatório.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016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83568" y="1988840"/>
            <a:ext cx="777686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/>
              <a:t>Analise as sentenças abaixo sobre as fases de uma Auditoria de Sistemas e, em seguida, assinale a alternativa correta: </a:t>
            </a:r>
            <a:endParaRPr lang="pt-BR" dirty="0" smtClean="0"/>
          </a:p>
          <a:p>
            <a:pPr algn="just" fontAlgn="base"/>
            <a:endParaRPr lang="pt-BR" dirty="0"/>
          </a:p>
          <a:p>
            <a:pPr algn="just" fontAlgn="base"/>
            <a:r>
              <a:rPr lang="pt-BR" dirty="0"/>
              <a:t>Na fase de Follow-up é necessário escolher quais os sistemas que são passíveis de serem auditados, o que normalmente é feito pelo escore de risco </a:t>
            </a:r>
            <a:r>
              <a:rPr lang="pt-BR" dirty="0" smtClean="0"/>
              <a:t>.</a:t>
            </a:r>
          </a:p>
          <a:p>
            <a:pPr algn="just" fontAlgn="base"/>
            <a:endParaRPr lang="pt-BR" dirty="0"/>
          </a:p>
          <a:p>
            <a:pPr algn="just" fontAlgn="base"/>
            <a:r>
              <a:rPr lang="pt-BR" dirty="0">
                <a:solidFill>
                  <a:srgbClr val="FF0000"/>
                </a:solidFill>
              </a:rPr>
              <a:t>Na fase de Execução deve ser realizada uma reunião inicial entre a Auditoria e as pessoas chaves da área de Sistemas e também da área usuária, na qual a Auditoria irá informar o tempo estimado do </a:t>
            </a:r>
            <a:r>
              <a:rPr lang="pt-BR" dirty="0" smtClean="0">
                <a:solidFill>
                  <a:srgbClr val="FF0000"/>
                </a:solidFill>
              </a:rPr>
              <a:t>trabalho.</a:t>
            </a:r>
          </a:p>
          <a:p>
            <a:pPr algn="just" fontAlgn="base"/>
            <a:endParaRPr lang="pt-BR" dirty="0"/>
          </a:p>
          <a:p>
            <a:pPr algn="just" fontAlgn="base"/>
            <a:r>
              <a:rPr lang="pt-BR" dirty="0"/>
              <a:t>Na fase de Planejamento a Auditoria deve acompanhar a solução das falhas durante o trabalho de campos e também após a emissão do relatório</a:t>
            </a:r>
          </a:p>
          <a:p>
            <a:pPr algn="just" fontAlgn="base"/>
            <a:r>
              <a:rPr lang="pt-BR" dirty="0">
                <a:solidFill>
                  <a:srgbClr val="FF0000"/>
                </a:solidFill>
              </a:rPr>
              <a:t>R: Somente a sentença II está correta</a:t>
            </a:r>
          </a:p>
        </p:txBody>
      </p:sp>
    </p:spTree>
    <p:extLst>
      <p:ext uri="{BB962C8B-B14F-4D97-AF65-F5344CB8AC3E}">
        <p14:creationId xmlns:p14="http://schemas.microsoft.com/office/powerpoint/2010/main" val="398316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59632" y="2690336"/>
            <a:ext cx="71287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/>
              <a:t>A técnica de auditoria que pode ser utilizada para efetuar verificações durante o processamento de programas, flagrando rotinas não utilizadas é a técnica</a:t>
            </a:r>
            <a:r>
              <a:rPr lang="pt-BR" dirty="0" smtClean="0"/>
              <a:t>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7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59632" y="2690336"/>
            <a:ext cx="7128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/>
              <a:t>A técnica de auditoria que pode ser utilizada para efetuar verificações durante o processamento de programas, flagrando rotinas não utilizadas é a técnica:</a:t>
            </a:r>
          </a:p>
          <a:p>
            <a:pPr algn="just" fontAlgn="base"/>
            <a:r>
              <a:rPr lang="pt-BR" dirty="0">
                <a:solidFill>
                  <a:srgbClr val="FF0000"/>
                </a:solidFill>
              </a:rPr>
              <a:t>R: </a:t>
            </a:r>
            <a:r>
              <a:rPr lang="pt-BR" dirty="0" err="1">
                <a:solidFill>
                  <a:srgbClr val="FF0000"/>
                </a:solidFill>
              </a:rPr>
              <a:t>Mapping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47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31640" y="2828836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/>
              <a:t>A técnica de auditoria que permite captar tentativas de acesso a arquivos indevidas, ou seja, por senhas não autorizadas é a técnica:</a:t>
            </a:r>
          </a:p>
          <a:p>
            <a:pPr algn="just"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569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31640" y="2828836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/>
              <a:t>A técnica de auditoria que permite captar tentativas de acesso a arquivos indevidas, ou seja, por senhas não autorizadas é a técnica:</a:t>
            </a:r>
          </a:p>
          <a:p>
            <a:pPr algn="just" fontAlgn="base"/>
            <a:r>
              <a:rPr lang="pt-BR" dirty="0">
                <a:solidFill>
                  <a:srgbClr val="FF0000"/>
                </a:solidFill>
              </a:rPr>
              <a:t>R: análise do log/</a:t>
            </a:r>
            <a:r>
              <a:rPr lang="pt-BR" dirty="0" err="1">
                <a:solidFill>
                  <a:srgbClr val="FF0000"/>
                </a:solidFill>
              </a:rPr>
              <a:t>accounting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31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83568" y="1052736"/>
            <a:ext cx="79928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/>
              <a:t>Analise as sentenças sobre Controle de Acesso e, em seguida, </a:t>
            </a:r>
            <a:r>
              <a:rPr lang="pt-BR" dirty="0" smtClean="0"/>
              <a:t>marque as alternativas corretas: </a:t>
            </a:r>
          </a:p>
          <a:p>
            <a:pPr algn="just" fontAlgn="base"/>
            <a:endParaRPr lang="pt-BR" dirty="0"/>
          </a:p>
          <a:p>
            <a:pPr algn="just" fontAlgn="base"/>
            <a:r>
              <a:rPr lang="pt-BR" dirty="0"/>
              <a:t>O controle de acesso físico, que compreende a entrada de pessoas a algum recinto da empresa, pode ser feito de várias formas: crachás com tarja magnética lida por catracas, </a:t>
            </a:r>
            <a:r>
              <a:rPr lang="pt-BR" dirty="0" err="1"/>
              <a:t>bottom</a:t>
            </a:r>
            <a:r>
              <a:rPr lang="pt-BR" dirty="0"/>
              <a:t> de identificação, biometria. </a:t>
            </a:r>
            <a:endParaRPr lang="pt-BR" dirty="0" smtClean="0"/>
          </a:p>
          <a:p>
            <a:pPr algn="just" fontAlgn="base"/>
            <a:endParaRPr lang="pt-BR" dirty="0"/>
          </a:p>
          <a:p>
            <a:pPr algn="just" fontAlgn="base"/>
            <a:r>
              <a:rPr lang="pt-BR" dirty="0"/>
              <a:t>Quanto ao acesso lógico, a forma mais comum e efetiva de garantirmos o acesso lógico a pessoas que são autorizadas a lerem e/ou gravarem informações é através de senhas. </a:t>
            </a:r>
            <a:endParaRPr lang="pt-BR" dirty="0" smtClean="0"/>
          </a:p>
          <a:p>
            <a:pPr algn="just" fontAlgn="base"/>
            <a:endParaRPr lang="pt-BR" dirty="0"/>
          </a:p>
          <a:p>
            <a:pPr algn="just" fontAlgn="base"/>
            <a:r>
              <a:rPr lang="pt-BR" dirty="0"/>
              <a:t>Quanto ao uso de senhas, usar senhas corriqueiras como data de nascimento não é eficiente. Um ladrão que roube a carteira de alguém, onde se encontram os documentos e o cartão do banco, poderia tentar acessar sua conta corrente e acabaria tendo sucesso. Aliás, um erro muito comum é as pessoas guardarem na carteira os documentos e cartões de banco e de crédito</a:t>
            </a:r>
            <a:r>
              <a:rPr lang="pt-BR" dirty="0" smtClean="0"/>
              <a:t>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4557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9552" y="1124744"/>
            <a:ext cx="835292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Analise as seguintes afirmações relacionadas a Auditoria de Sistemas. </a:t>
            </a:r>
          </a:p>
          <a:p>
            <a:pPr algn="just"/>
            <a:r>
              <a:rPr lang="pt-BR" sz="2000" dirty="0"/>
              <a:t>I. O auditor de Tecnologia da Informação deve ser ligado diretamente à área sob auditoria, devendo ser, preferencialmente, um funcionário ou ter um cargo nessa área. </a:t>
            </a:r>
          </a:p>
          <a:p>
            <a:pPr algn="just"/>
            <a:r>
              <a:rPr lang="pt-BR" sz="2000" dirty="0"/>
              <a:t>II. O colaborador a ser auditado deve planejar as tarefas de auditoria para direcionar os objetivos da auditoria e seguir os padrões profissionais aplicáveis. </a:t>
            </a:r>
          </a:p>
          <a:p>
            <a:pPr algn="just"/>
            <a:r>
              <a:rPr lang="pt-BR" sz="2000" dirty="0"/>
              <a:t>III. O auditor de Tecnologia da Informação deve requisitar e avaliar informações apropriadas sobre pontos, conclusões e recomendações anteriores e relevantes para determinar se ações apropriadas foram implementadas em tempo hábil. </a:t>
            </a:r>
          </a:p>
          <a:p>
            <a:pPr algn="just"/>
            <a:r>
              <a:rPr lang="pt-BR" sz="2000" dirty="0"/>
              <a:t>IV. De acordo com o código de ética profissional da Associação de Auditores de Sistemas e Controles, seus membros devem manter privacidade e confidencialidade das informações obtidas no decurso de suas funções, exceto quando exigido legalmente. </a:t>
            </a:r>
          </a:p>
          <a:p>
            <a:pPr algn="just"/>
            <a:r>
              <a:rPr lang="pt-BR" sz="2000" dirty="0"/>
              <a:t>Indique a opção que contenha todas as afirmações verdadeiras.</a:t>
            </a:r>
          </a:p>
          <a:p>
            <a:pPr lvl="0" algn="just"/>
            <a:r>
              <a:rPr lang="pt-BR" sz="2000" dirty="0"/>
              <a:t>I e II       b) II e III        c) III e IV       d) I e III  </a:t>
            </a:r>
            <a:r>
              <a:rPr lang="pt-BR" sz="2000" dirty="0" smtClean="0"/>
              <a:t>         </a:t>
            </a:r>
            <a:r>
              <a:rPr lang="pt-BR" sz="2000" dirty="0"/>
              <a:t>e) II e IV</a:t>
            </a:r>
          </a:p>
        </p:txBody>
      </p:sp>
    </p:spTree>
    <p:extLst>
      <p:ext uri="{BB962C8B-B14F-4D97-AF65-F5344CB8AC3E}">
        <p14:creationId xmlns:p14="http://schemas.microsoft.com/office/powerpoint/2010/main" val="375709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83568" y="1052736"/>
            <a:ext cx="79928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/>
              <a:t>Analise as sentenças sobre Controle de Acesso e, em seguida, </a:t>
            </a:r>
            <a:r>
              <a:rPr lang="pt-BR" dirty="0" smtClean="0"/>
              <a:t>marque as alternativas corretas: </a:t>
            </a:r>
          </a:p>
          <a:p>
            <a:pPr algn="just" fontAlgn="base"/>
            <a:endParaRPr lang="pt-BR" dirty="0"/>
          </a:p>
          <a:p>
            <a:pPr algn="just" fontAlgn="base"/>
            <a:r>
              <a:rPr lang="pt-BR" dirty="0">
                <a:solidFill>
                  <a:srgbClr val="FF0000"/>
                </a:solidFill>
              </a:rPr>
              <a:t>O controle de acesso físico, que compreende a entrada de pessoas a algum recinto da empresa, pode ser feito de várias formas: crachás com tarja magnética lida por catracas, </a:t>
            </a:r>
            <a:r>
              <a:rPr lang="pt-BR" dirty="0" err="1">
                <a:solidFill>
                  <a:srgbClr val="FF0000"/>
                </a:solidFill>
              </a:rPr>
              <a:t>bottom</a:t>
            </a:r>
            <a:r>
              <a:rPr lang="pt-BR" dirty="0">
                <a:solidFill>
                  <a:srgbClr val="FF0000"/>
                </a:solidFill>
              </a:rPr>
              <a:t> de identificação, biometria. </a:t>
            </a:r>
            <a:endParaRPr lang="pt-BR" dirty="0" smtClean="0">
              <a:solidFill>
                <a:srgbClr val="FF0000"/>
              </a:solidFill>
            </a:endParaRPr>
          </a:p>
          <a:p>
            <a:pPr algn="just" fontAlgn="base"/>
            <a:endParaRPr lang="pt-BR" dirty="0">
              <a:solidFill>
                <a:srgbClr val="FF0000"/>
              </a:solidFill>
            </a:endParaRPr>
          </a:p>
          <a:p>
            <a:pPr algn="just" fontAlgn="base"/>
            <a:r>
              <a:rPr lang="pt-BR" dirty="0">
                <a:solidFill>
                  <a:srgbClr val="FF0000"/>
                </a:solidFill>
              </a:rPr>
              <a:t>Quanto ao acesso lógico, a forma mais comum e efetiva de garantirmos o acesso lógico a pessoas que são autorizadas a lerem e/ou gravarem informações é através de senhas. </a:t>
            </a:r>
            <a:endParaRPr lang="pt-BR" dirty="0" smtClean="0">
              <a:solidFill>
                <a:srgbClr val="FF0000"/>
              </a:solidFill>
            </a:endParaRPr>
          </a:p>
          <a:p>
            <a:pPr algn="just" fontAlgn="base"/>
            <a:endParaRPr lang="pt-BR" dirty="0">
              <a:solidFill>
                <a:srgbClr val="FF0000"/>
              </a:solidFill>
            </a:endParaRPr>
          </a:p>
          <a:p>
            <a:pPr algn="just" fontAlgn="base"/>
            <a:r>
              <a:rPr lang="pt-BR" dirty="0">
                <a:solidFill>
                  <a:srgbClr val="FF0000"/>
                </a:solidFill>
              </a:rPr>
              <a:t>Quanto ao uso de senhas, usar senhas corriqueiras como data de nascimento não é eficiente. Um ladrão que roube a carteira de alguém, onde se encontram os documentos e o cartão do banco, poderia tentar acessar sua conta corrente e acabaria tendo sucesso. Aliás, um erro muito comum é as pessoas guardarem na carteira os documentos e cartões de banco e de crédito</a:t>
            </a:r>
            <a:r>
              <a:rPr lang="pt-BR" dirty="0" smtClean="0">
                <a:solidFill>
                  <a:srgbClr val="FF0000"/>
                </a:solidFill>
              </a:rPr>
              <a:t>.</a:t>
            </a:r>
          </a:p>
          <a:p>
            <a:pPr algn="just" fontAlgn="base"/>
            <a:endParaRPr lang="pt-BR" dirty="0"/>
          </a:p>
          <a:p>
            <a:pPr algn="just" fontAlgn="base"/>
            <a:r>
              <a:rPr lang="pt-BR" dirty="0">
                <a:solidFill>
                  <a:srgbClr val="FF0000"/>
                </a:solidFill>
              </a:rPr>
              <a:t>R: Todas as sentenças estão corretas</a:t>
            </a:r>
          </a:p>
        </p:txBody>
      </p:sp>
    </p:spTree>
    <p:extLst>
      <p:ext uri="{BB962C8B-B14F-4D97-AF65-F5344CB8AC3E}">
        <p14:creationId xmlns:p14="http://schemas.microsoft.com/office/powerpoint/2010/main" val="172080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87624" y="2551837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/>
              <a:t>Ao escrevermos um relatório de auditoria devemos incluir tamanho dos testes ou métodos de seleção de itens para teste porque</a:t>
            </a:r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722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87624" y="2551837"/>
            <a:ext cx="69127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/>
              <a:t>Ao escrevermos um relatório de auditoria devemos incluir tamanho dos testes ou métodos de seleção de itens para teste porque?</a:t>
            </a:r>
          </a:p>
          <a:p>
            <a:pPr algn="just" fontAlgn="base"/>
            <a:r>
              <a:rPr lang="pt-BR" dirty="0">
                <a:solidFill>
                  <a:srgbClr val="FF0000"/>
                </a:solidFill>
              </a:rPr>
              <a:t>R: O relatório ficara menos aberto a disputas e discussões</a:t>
            </a:r>
          </a:p>
        </p:txBody>
      </p:sp>
    </p:spTree>
    <p:extLst>
      <p:ext uri="{BB962C8B-B14F-4D97-AF65-F5344CB8AC3E}">
        <p14:creationId xmlns:p14="http://schemas.microsoft.com/office/powerpoint/2010/main" val="142356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55576" y="2690336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/>
              <a:t>Dentre os aspectos funcionais a serem considerados na escolha de um software generalista de auditoria de sistemas, devemos considerar que o software permita </a:t>
            </a:r>
            <a:r>
              <a:rPr lang="pt-BR" dirty="0" smtClean="0"/>
              <a:t>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605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55576" y="2690336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/>
              <a:t>Dentre os aspectos funcionais a serem considerados na escolha de um software generalista de auditoria de sistemas, devemos considerar que o software permita :</a:t>
            </a:r>
          </a:p>
          <a:p>
            <a:pPr algn="just" fontAlgn="base"/>
            <a:r>
              <a:rPr lang="pt-BR" dirty="0">
                <a:solidFill>
                  <a:srgbClr val="FF0000"/>
                </a:solidFill>
              </a:rPr>
              <a:t>R: Comentários do auditor.</a:t>
            </a:r>
          </a:p>
        </p:txBody>
      </p:sp>
    </p:spTree>
    <p:extLst>
      <p:ext uri="{BB962C8B-B14F-4D97-AF65-F5344CB8AC3E}">
        <p14:creationId xmlns:p14="http://schemas.microsoft.com/office/powerpoint/2010/main" val="348838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3528" y="2596001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/>
              <a:t>"Vários testes foram elaborados e encontramos muitos erros durante a fase de teste da auditoria". Esta sentença não é recomendada para inclusão em um relatório de auditoria porque</a:t>
            </a:r>
            <a:r>
              <a:rPr lang="pt-BR" dirty="0" smtClean="0"/>
              <a:t>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124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3528" y="2596001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/>
              <a:t>"Vários testes foram elaborados e encontramos muitos erros durante a fase de teste da auditoria". Esta sentença não é recomendada para inclusão em um relatório de auditoria porque:</a:t>
            </a:r>
          </a:p>
          <a:p>
            <a:pPr algn="just" fontAlgn="base"/>
            <a:r>
              <a:rPr lang="pt-BR" dirty="0">
                <a:solidFill>
                  <a:srgbClr val="FF0000"/>
                </a:solidFill>
              </a:rPr>
              <a:t>R: Possui muitas palavras generalistas</a:t>
            </a:r>
          </a:p>
        </p:txBody>
      </p:sp>
    </p:spTree>
    <p:extLst>
      <p:ext uri="{BB962C8B-B14F-4D97-AF65-F5344CB8AC3E}">
        <p14:creationId xmlns:p14="http://schemas.microsoft.com/office/powerpoint/2010/main" val="179566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99592" y="2828836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/>
              <a:t>A técnica de auditoria que possibilita seguir o caminho de uma transação durante o processamento do programa chama-se:</a:t>
            </a:r>
          </a:p>
          <a:p>
            <a:pPr algn="just"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9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99592" y="2828836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/>
              <a:t>A técnica de auditoria que possibilita seguir o caminho de uma transação durante o processamento do programa chama-se:</a:t>
            </a:r>
          </a:p>
          <a:p>
            <a:pPr algn="just" fontAlgn="base"/>
            <a:r>
              <a:rPr lang="pt-BR" dirty="0">
                <a:solidFill>
                  <a:srgbClr val="FF0000"/>
                </a:solidFill>
              </a:rPr>
              <a:t>R: Rastreamento</a:t>
            </a:r>
          </a:p>
        </p:txBody>
      </p:sp>
    </p:spTree>
    <p:extLst>
      <p:ext uri="{BB962C8B-B14F-4D97-AF65-F5344CB8AC3E}">
        <p14:creationId xmlns:p14="http://schemas.microsoft.com/office/powerpoint/2010/main" val="156733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5536" y="2690336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dirty="0"/>
              <a:t>Duas horas após um incêndio no prédio do CPD de uma loja de departamentos, o responsável pelo CPD conseguiu recuperar seus arquivos, no próprio CPD, porque:</a:t>
            </a:r>
          </a:p>
          <a:p>
            <a:pPr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700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9552" y="1124744"/>
            <a:ext cx="835292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Analise as seguintes afirmações relacionadas a Auditoria de Sistemas. </a:t>
            </a:r>
          </a:p>
          <a:p>
            <a:pPr algn="just"/>
            <a:r>
              <a:rPr lang="pt-BR" sz="2000" dirty="0"/>
              <a:t>I. O auditor de Tecnologia da Informação deve ser ligado diretamente à área sob auditoria, devendo ser, preferencialmente, um funcionário ou ter um cargo nessa área. </a:t>
            </a:r>
          </a:p>
          <a:p>
            <a:pPr algn="just"/>
            <a:r>
              <a:rPr lang="pt-BR" sz="2000" dirty="0"/>
              <a:t>II. O colaborador a ser auditado deve planejar as tarefas de auditoria para direcionar os objetivos da auditoria e seguir os padrões profissionais aplicáveis. </a:t>
            </a:r>
          </a:p>
          <a:p>
            <a:pPr algn="just"/>
            <a:r>
              <a:rPr lang="pt-BR" sz="2000" dirty="0"/>
              <a:t>III. O auditor de Tecnologia da Informação deve requisitar e avaliar informações apropriadas sobre pontos, conclusões e recomendações anteriores e relevantes para determinar se ações apropriadas foram implementadas em tempo hábil. </a:t>
            </a:r>
          </a:p>
          <a:p>
            <a:pPr algn="just"/>
            <a:r>
              <a:rPr lang="pt-BR" sz="2000" dirty="0"/>
              <a:t>IV. De acordo com o código de ética profissional da Associação de Auditores de Sistemas e Controles, seus membros devem manter privacidade e confidencialidade das informações obtidas no decurso de suas funções, exceto quando exigido legalmente. </a:t>
            </a:r>
          </a:p>
          <a:p>
            <a:pPr algn="just"/>
            <a:r>
              <a:rPr lang="pt-BR" sz="2000" dirty="0"/>
              <a:t>Indique a opção que contenha todas as afirmações verdadeiras.</a:t>
            </a:r>
          </a:p>
          <a:p>
            <a:pPr lvl="0" algn="just"/>
            <a:r>
              <a:rPr lang="pt-BR" sz="2000" dirty="0"/>
              <a:t>I e II       b) II e III        c) III e IV       </a:t>
            </a:r>
            <a:r>
              <a:rPr lang="pt-BR" sz="2000" dirty="0">
                <a:solidFill>
                  <a:srgbClr val="FF0000"/>
                </a:solidFill>
              </a:rPr>
              <a:t>d) I e III  </a:t>
            </a:r>
            <a:r>
              <a:rPr lang="pt-BR" sz="2000" dirty="0" smtClean="0">
                <a:solidFill>
                  <a:srgbClr val="FF0000"/>
                </a:solidFill>
              </a:rPr>
              <a:t>         </a:t>
            </a:r>
            <a:r>
              <a:rPr lang="pt-BR" sz="2000" dirty="0"/>
              <a:t>e) II e IV</a:t>
            </a:r>
          </a:p>
        </p:txBody>
      </p:sp>
    </p:spTree>
    <p:extLst>
      <p:ext uri="{BB962C8B-B14F-4D97-AF65-F5344CB8AC3E}">
        <p14:creationId xmlns:p14="http://schemas.microsoft.com/office/powerpoint/2010/main" val="255346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5536" y="2690336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dirty="0"/>
              <a:t>Duas horas após um incêndio no prédio do CPD de uma loja de departamentos, o responsável pelo CPD conseguiu recuperar seus arquivos, no próprio CPD, porque:</a:t>
            </a:r>
          </a:p>
          <a:p>
            <a:pPr fontAlgn="base"/>
            <a:r>
              <a:rPr lang="pt-BR" dirty="0">
                <a:solidFill>
                  <a:srgbClr val="FF0000"/>
                </a:solidFill>
              </a:rPr>
              <a:t>R: Tinha cópias backups no CPD</a:t>
            </a:r>
          </a:p>
        </p:txBody>
      </p:sp>
    </p:spTree>
    <p:extLst>
      <p:ext uri="{BB962C8B-B14F-4D97-AF65-F5344CB8AC3E}">
        <p14:creationId xmlns:p14="http://schemas.microsoft.com/office/powerpoint/2010/main" val="179817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9552" y="1916832"/>
            <a:ext cx="79928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/>
              <a:t>Após um brainstorming com a equipe de segurança e auditoria, foi definido que para falta de luz temos um impacto alto uma media probabilidade de ocorrência, para incêndio um alto impacto e baixa probabilidade de ocorrência, para ataque de hackers tanto impacto como probabilidade de ocorrência altos, para quebra de servidor a probabilidade de ocorrência é baixa com um médio impacto e para queda de raio uma baixa probabilidade de ocorrência com médio impacto. Qual das ameaças deverá ser prioritária em relação às contingências</a:t>
            </a:r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4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9552" y="1916832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/>
              <a:t>Após um brainstorming com a equipe de segurança e auditoria, foi definido que para falta de luz temos um impacto alto uma media probabilidade de ocorrência, para incêndio um alto impacto e baixa probabilidade de ocorrência, para ataque de hackers tanto impacto como probabilidade de ocorrência altos, para quebra de servidor a probabilidade de ocorrência é baixa com um médio impacto e para queda de raio uma baixa probabilidade de ocorrência com médio impacto. Qual das ameaças deverá ser prioritária em relação às contingências?</a:t>
            </a:r>
          </a:p>
          <a:p>
            <a:pPr algn="just" fontAlgn="base"/>
            <a:r>
              <a:rPr lang="pt-BR" dirty="0">
                <a:solidFill>
                  <a:srgbClr val="FF0000"/>
                </a:solidFill>
              </a:rPr>
              <a:t>R: Ataque de Hackers</a:t>
            </a:r>
          </a:p>
        </p:txBody>
      </p:sp>
    </p:spTree>
    <p:extLst>
      <p:ext uri="{BB962C8B-B14F-4D97-AF65-F5344CB8AC3E}">
        <p14:creationId xmlns:p14="http://schemas.microsoft.com/office/powerpoint/2010/main" val="281121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22396" y="1988840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dirty="0"/>
              <a:t>Conforme o conteúdo estudado defina o que são Política de Segurança e Plano de Contingência de uma empresa</a:t>
            </a:r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20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22396" y="1988840"/>
            <a:ext cx="79208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dirty="0"/>
              <a:t>Conforme o conteúdo estudado defina o que são Política de Segurança e Plano de Contingência de uma empresa?</a:t>
            </a:r>
          </a:p>
          <a:p>
            <a:pPr algn="just" fontAlgn="base"/>
            <a:r>
              <a:rPr lang="pt-BR" dirty="0" smtClean="0">
                <a:solidFill>
                  <a:srgbClr val="FF0000"/>
                </a:solidFill>
              </a:rPr>
              <a:t>R.: Política </a:t>
            </a:r>
            <a:r>
              <a:rPr lang="pt-BR" dirty="0">
                <a:solidFill>
                  <a:srgbClr val="FF0000"/>
                </a:solidFill>
              </a:rPr>
              <a:t>de segurança são todos os procedimentos que a empresa adota no seu dia-a-dia, para que seus dados e seu sistema operem a toda carga. Nesses procedimentos estão a política de senhas, nível de acesso de usuários a rede e ao sistema e log de registros. Plano de contingência são procedimentos adotados, para que a empresa não pare, ou pare o mínimo no caso de desastre. Um exemplo de desastre pode ser: uma enchente na empresa, onde todos os sistemas param, a não ser que exista um plano que </a:t>
            </a:r>
            <a:r>
              <a:rPr lang="pt-BR" dirty="0" smtClean="0">
                <a:solidFill>
                  <a:srgbClr val="FF0000"/>
                </a:solidFill>
              </a:rPr>
              <a:t>tenha.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63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67544" y="1767007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Ao final do trabalho de auditoria, o auditor de TI deve elaborar relatório consignando sua opinião acerca dos controles avaliados, dos riscos aos quais a área de TI se sujeita, das evidências dos problemas que foram solucionados pela auditoria, das razões que os originaram e dos controles que foram implementados pela auditoria para reduzir o risco da área auditada</a:t>
            </a:r>
            <a:r>
              <a:rPr lang="pt-BR" dirty="0" smtClean="0"/>
              <a:t>.</a:t>
            </a:r>
          </a:p>
          <a:p>
            <a:pPr algn="just"/>
            <a:r>
              <a:rPr lang="pt-BR" dirty="0"/>
              <a:t> </a:t>
            </a:r>
            <a:r>
              <a:rPr lang="pt-BR" dirty="0" smtClean="0"/>
              <a:t>     a)  certo         b)  errado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11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67544" y="1767007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Ao final do trabalho de auditoria, o auditor de TI deve elaborar relatório consignando sua opinião acerca dos controles avaliados, dos riscos aos quais a área de TI se sujeita, das evidências dos problemas que foram solucionados pela auditoria, das razões que os originaram e dos controles que foram implementados pela auditoria para reduzir o risco da área auditada</a:t>
            </a:r>
            <a:r>
              <a:rPr lang="pt-BR" dirty="0" smtClean="0"/>
              <a:t>.</a:t>
            </a:r>
          </a:p>
          <a:p>
            <a:pPr algn="just"/>
            <a:r>
              <a:rPr lang="pt-BR" dirty="0"/>
              <a:t> </a:t>
            </a:r>
            <a:r>
              <a:rPr lang="pt-BR" dirty="0" smtClean="0"/>
              <a:t>    a) certo      </a:t>
            </a:r>
            <a:r>
              <a:rPr lang="pt-BR" dirty="0" smtClean="0">
                <a:solidFill>
                  <a:srgbClr val="FF0000"/>
                </a:solidFill>
              </a:rPr>
              <a:t>b) errado</a:t>
            </a:r>
            <a:endParaRPr lang="pt-BR" dirty="0">
              <a:solidFill>
                <a:srgbClr val="FF0000"/>
              </a:solidFill>
            </a:endParaRPr>
          </a:p>
          <a:p>
            <a:pPr algn="just"/>
            <a:r>
              <a:rPr lang="pt-BR" b="1" i="1" dirty="0">
                <a:solidFill>
                  <a:srgbClr val="FF0000"/>
                </a:solidFill>
              </a:rPr>
              <a:t>Comentário</a:t>
            </a:r>
            <a:r>
              <a:rPr lang="pt-BR" i="1" dirty="0">
                <a:solidFill>
                  <a:srgbClr val="FF0000"/>
                </a:solidFill>
              </a:rPr>
              <a:t>: Conforme encontrado nos padrões divulgados pelo Comitê de Padrões da Associação de Controle e Auditoria de TI:</a:t>
            </a:r>
            <a:endParaRPr lang="pt-BR" dirty="0">
              <a:solidFill>
                <a:srgbClr val="FF0000"/>
              </a:solidFill>
            </a:endParaRPr>
          </a:p>
          <a:p>
            <a:pPr algn="just"/>
            <a:r>
              <a:rPr lang="pt-BR" i="1" dirty="0" smtClean="0">
                <a:solidFill>
                  <a:srgbClr val="FF0000"/>
                </a:solidFill>
              </a:rPr>
              <a:t>•Emissão </a:t>
            </a:r>
            <a:r>
              <a:rPr lang="pt-BR" i="1" dirty="0">
                <a:solidFill>
                  <a:srgbClr val="FF0000"/>
                </a:solidFill>
              </a:rPr>
              <a:t>de relatório: o auditor de tecnologia da informação deve prover um relatório, em forma apropriada, para os destinatários, por ocasião da conclusão do trabalho de auditoria. O relatório de auditoria deve apresentar escopo, objetivos, período de abrangência, natureza e extensão do trabalho executado. Deve identificar a organização, os usuários desejáveis e quaisquer restrições à sua circulação. </a:t>
            </a:r>
            <a:r>
              <a:rPr lang="pt-BR" b="1" i="1" dirty="0">
                <a:solidFill>
                  <a:srgbClr val="FF0000"/>
                </a:solidFill>
              </a:rPr>
              <a:t>Ainda, neste relatório, devem-se incluir as observações, conclusões, recomendações e quaisquer ressalvas ou conceitos que o auditor possua a respeito da auditoria.</a:t>
            </a:r>
            <a:endParaRPr lang="pt-BR" dirty="0">
              <a:solidFill>
                <a:srgbClr val="FF0000"/>
              </a:solidFill>
            </a:endParaRPr>
          </a:p>
          <a:p>
            <a:pPr algn="just"/>
            <a:r>
              <a:rPr lang="pt-BR" i="1" dirty="0">
                <a:solidFill>
                  <a:srgbClr val="FF0000"/>
                </a:solidFill>
              </a:rPr>
              <a:t>Logo, </a:t>
            </a:r>
            <a:r>
              <a:rPr lang="pt-BR" b="1" i="1" dirty="0">
                <a:solidFill>
                  <a:srgbClr val="FF0000"/>
                </a:solidFill>
              </a:rPr>
              <a:t>item </a:t>
            </a:r>
            <a:r>
              <a:rPr lang="pt-BR" b="1" i="1" dirty="0" smtClean="0">
                <a:solidFill>
                  <a:srgbClr val="FF0000"/>
                </a:solidFill>
              </a:rPr>
              <a:t>errado (auditor não implementa nada)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37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15616" y="2274838"/>
            <a:ext cx="72728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Para assegurar a implantação dos controles necessários, a auditoria deve ser realizada de forma sistemática e permanente na área até que as ações determinadas pela auditoria sejam implementadas</a:t>
            </a:r>
            <a:r>
              <a:rPr lang="pt-BR" sz="2000" dirty="0" smtClean="0"/>
              <a:t>.</a:t>
            </a:r>
          </a:p>
          <a:p>
            <a:pPr algn="just"/>
            <a:r>
              <a:rPr lang="pt-BR" sz="2000" dirty="0"/>
              <a:t> </a:t>
            </a:r>
            <a:r>
              <a:rPr lang="pt-BR" sz="2000" dirty="0" smtClean="0"/>
              <a:t>     a) certo      b) errado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1319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3573</Words>
  <Application>Microsoft Office PowerPoint</Application>
  <PresentationFormat>Apresentação na tela (4:3)</PresentationFormat>
  <Paragraphs>197</Paragraphs>
  <Slides>64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64</vt:i4>
      </vt:variant>
    </vt:vector>
  </HeadingPairs>
  <TitlesOfParts>
    <vt:vector size="67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 Maestrello</dc:creator>
  <cp:lastModifiedBy>Marcio Maestrello</cp:lastModifiedBy>
  <cp:revision>9</cp:revision>
  <dcterms:created xsi:type="dcterms:W3CDTF">2018-04-06T18:14:52Z</dcterms:created>
  <dcterms:modified xsi:type="dcterms:W3CDTF">2018-04-07T15:54:55Z</dcterms:modified>
</cp:coreProperties>
</file>