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8"/>
  </p:notesMasterIdLst>
  <p:sldIdLst>
    <p:sldId id="256" r:id="rId2"/>
    <p:sldId id="257" r:id="rId3"/>
    <p:sldId id="259" r:id="rId4"/>
    <p:sldId id="263" r:id="rId5"/>
    <p:sldId id="264" r:id="rId6"/>
    <p:sldId id="260" r:id="rId7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TOSHIO HONMA HONDA" initials="RTHH" lastIdx="10" clrIdx="0">
    <p:extLst>
      <p:ext uri="{19B8F6BF-5375-455C-9EA6-DF929625EA0E}">
        <p15:presenceInfo xmlns:p15="http://schemas.microsoft.com/office/powerpoint/2012/main" userId="e232350d-4c46-4fa6-be09-6dfd5d864f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90"/>
    <p:restoredTop sz="94570"/>
  </p:normalViewPr>
  <p:slideViewPr>
    <p:cSldViewPr snapToGrid="0">
      <p:cViewPr varScale="1">
        <p:scale>
          <a:sx n="121" d="100"/>
          <a:sy n="121" d="100"/>
        </p:scale>
        <p:origin x="27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7T17:14:41.461" idx="5">
    <p:pos x="10" y="10"/>
    <p:text>Agravada exigi:
•	Suspenção/Remoção dos perfis falsos relacionados ao nome da autora
•	Informe os dados para localização dos criadores (IP, IMEI, MAC ADDRESS)
•	Prazo de 5 dias sob pena de multa diária de R$5.000,00
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7T17:53:49.100" idx="6">
    <p:pos x="10" y="10"/>
    <p:text>Agravante
•	Alega que os perfis são criados automaticamente pelo sistema da plataforma, não se tratando de pagina tentando se passar pela agravada e consequentemente não é uma página oficial, não possui criador então não é possível fornecer dados do criador. Com relação ao grupo, a remoção não é possível por não haver conteúdo ofensivo a Agravada
•	Somente é possível a remoção de conteúdos ilegais que se enquadram no artigo 19 do Marco civil.
•	Que seja ampliada a ordem de fornecimento de dados pois não existem mais dados da criação do grupo pois já passaram 6 meses desde de sua criação (artigo 15 do Marco Civil)
•	A obrigação de fornecimento de dados limita-se ao numero de IP e registros de acesso conforme artigo 15 do Marco Civil.
•	Pede efeito suspensivo ao recurso, a exoneração do Facebook Brasil de responsabilidade sem qualquer culpa, bem como eventual multa nos moldes do art. 248 do Código Civil 
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7T18:05:32.457" idx="10">
    <p:pos x="10" y="10"/>
    <p:text>
Resultado
•	Juiz reconheceu que a pagina claramente não é oficial e não tenta se passar pela autora, que a própria pagina informa não ser oficial, 
•	Com relação ao grupo não há prova de ofensa ou dano à imagem da autora, e que o Facebook forneça os dados e endereços IP referentes ao usuário criador da pagina denominada ZETAFLEX que é marca da titularidade da autora.
•	 O fornecimento do IP é suficiente para identificação dos usuários, sendo desnecessários outros dados pessoais que não são requisitados no momento da criação da conta no site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91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9783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de título">
  <p:cSld name="1_Slide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GGFD2166TRA Raw.tif"/>
          <p:cNvPicPr preferRelativeResize="0"/>
          <p:nvPr/>
        </p:nvPicPr>
        <p:blipFill rotWithShape="1">
          <a:blip r:embed="rId2">
            <a:alphaModFix/>
          </a:blip>
          <a:srcRect l="361" t="2151" r="9181" b="13213"/>
          <a:stretch/>
        </p:blipFill>
        <p:spPr>
          <a:xfrm>
            <a:off x="-1" y="0"/>
            <a:ext cx="9144001" cy="580526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20" name="Shape 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28" y="404665"/>
            <a:ext cx="4375472" cy="612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465170"/>
            <a:ext cx="9144000" cy="1393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86743" y="6021288"/>
            <a:ext cx="1337185" cy="72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lide de título">
  <p:cSld name="2_Slide de títul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 descr="GGFD2166TRA Raw.tif"/>
          <p:cNvPicPr preferRelativeResize="0"/>
          <p:nvPr/>
        </p:nvPicPr>
        <p:blipFill rotWithShape="1">
          <a:blip r:embed="rId2">
            <a:alphaModFix/>
          </a:blip>
          <a:srcRect l="361" t="2150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28" y="404665"/>
            <a:ext cx="4375472" cy="612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464277"/>
            <a:ext cx="9144000" cy="1393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99792" y="5949279"/>
            <a:ext cx="1368152" cy="736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Layout Personalizado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464277"/>
            <a:ext cx="9144000" cy="1393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9792" y="5949279"/>
            <a:ext cx="1368152" cy="736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ayout Personalizado">
  <p:cSld name="1_Layout Personalizad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464839"/>
            <a:ext cx="9144000" cy="1393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Shape 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6743" y="6021288"/>
            <a:ext cx="1337185" cy="72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comments" Target="../comments/commen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899592" y="1214754"/>
            <a:ext cx="7488832" cy="1384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Faculdade de Tecnologia de Indaiatuba</a:t>
            </a:r>
            <a:endParaRPr sz="2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Análise e Desenvolvimento de Sistemas</a:t>
            </a:r>
            <a:endParaRPr sz="2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909873" y="3175230"/>
            <a:ext cx="7488832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Perfil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Falso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Facebook </a:t>
            </a:r>
            <a:endParaRPr sz="40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909873" y="4797152"/>
            <a:ext cx="7468269" cy="830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Alunos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Calebe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Ferreira		  Profª: Vilma Lima</a:t>
            </a:r>
            <a:endParaRPr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   Rafael Honda		   Data:10/04/2018</a:t>
            </a:r>
            <a:endParaRPr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032" y="2280499"/>
            <a:ext cx="8712968" cy="3011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Shape 135">
            <a:extLst>
              <a:ext uri="{FF2B5EF4-FFF2-40B4-BE49-F238E27FC236}">
                <a16:creationId xmlns:a16="http://schemas.microsoft.com/office/drawing/2014/main" id="{88354BA1-BA6D-3B41-8639-4D2C708323B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616" y="1003299"/>
            <a:ext cx="2974755" cy="97772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138">
            <a:extLst>
              <a:ext uri="{FF2B5EF4-FFF2-40B4-BE49-F238E27FC236}">
                <a16:creationId xmlns:a16="http://schemas.microsoft.com/office/drawing/2014/main" id="{85528A47-B8C0-AA42-859F-3A8D478F2AF1}"/>
              </a:ext>
            </a:extLst>
          </p:cNvPr>
          <p:cNvSpPr txBox="1"/>
          <p:nvPr/>
        </p:nvSpPr>
        <p:spPr>
          <a:xfrm>
            <a:off x="4072371" y="1150628"/>
            <a:ext cx="925238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vs</a:t>
            </a:r>
            <a:endParaRPr sz="36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" name="Shape 139">
            <a:extLst>
              <a:ext uri="{FF2B5EF4-FFF2-40B4-BE49-F238E27FC236}">
                <a16:creationId xmlns:a16="http://schemas.microsoft.com/office/drawing/2014/main" id="{DD072266-99C8-9642-997F-A9DF41A240D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34878" y="775438"/>
            <a:ext cx="2778194" cy="12866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42">
            <a:extLst>
              <a:ext uri="{FF2B5EF4-FFF2-40B4-BE49-F238E27FC236}">
                <a16:creationId xmlns:a16="http://schemas.microsoft.com/office/drawing/2014/main" id="{6769A7EF-0E99-2B4F-A628-69A7D06F1152}"/>
              </a:ext>
            </a:extLst>
          </p:cNvPr>
          <p:cNvSpPr txBox="1"/>
          <p:nvPr/>
        </p:nvSpPr>
        <p:spPr>
          <a:xfrm>
            <a:off x="1097616" y="119120"/>
            <a:ext cx="8708535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Agravo</a:t>
            </a:r>
            <a:r>
              <a:rPr lang="en-US" sz="3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3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instrumento</a:t>
            </a:r>
            <a:r>
              <a:rPr lang="en-US" sz="3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digital</a:t>
            </a:r>
            <a:endParaRPr sz="36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1625030" y="1579594"/>
            <a:ext cx="6822640" cy="1112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Remover </a:t>
            </a: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</a:t>
            </a: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perfis</a:t>
            </a: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falsos</a:t>
            </a: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3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1625030" y="2671586"/>
            <a:ext cx="6933037" cy="1489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Informar</a:t>
            </a: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dados para </a:t>
            </a: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localizar</a:t>
            </a: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</a:t>
            </a: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criadores</a:t>
            </a:r>
            <a:endParaRPr sz="3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4549284" y="217968"/>
            <a:ext cx="2502491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Agravada</a:t>
            </a:r>
            <a:endParaRPr sz="36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814A36C-DD29-FC4F-8741-56B657CE0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24" y="4186444"/>
            <a:ext cx="940775" cy="9407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32E5944-DC2A-A04F-ADCE-C62D19E01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91" y="1488934"/>
            <a:ext cx="750991" cy="750991"/>
          </a:xfrm>
          <a:prstGeom prst="rect">
            <a:avLst/>
          </a:prstGeom>
        </p:spPr>
      </p:pic>
      <p:sp>
        <p:nvSpPr>
          <p:cNvPr id="20" name="Shape 141">
            <a:extLst>
              <a:ext uri="{FF2B5EF4-FFF2-40B4-BE49-F238E27FC236}">
                <a16:creationId xmlns:a16="http://schemas.microsoft.com/office/drawing/2014/main" id="{2023592A-3A19-F644-8A22-EB3EA5883AE1}"/>
              </a:ext>
            </a:extLst>
          </p:cNvPr>
          <p:cNvSpPr txBox="1"/>
          <p:nvPr/>
        </p:nvSpPr>
        <p:spPr>
          <a:xfrm>
            <a:off x="1549440" y="4100236"/>
            <a:ext cx="5616624" cy="1198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Prazo</a:t>
            </a: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5 </a:t>
            </a: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dias</a:t>
            </a:r>
            <a:endParaRPr lang="en-US" sz="3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/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Multa</a:t>
            </a: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diária</a:t>
            </a: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R$5.000,00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6A0F685-7857-1F45-BE2D-018C1BE04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424" y="2778029"/>
            <a:ext cx="878649" cy="878649"/>
          </a:xfrm>
          <a:prstGeom prst="rect">
            <a:avLst/>
          </a:prstGeom>
        </p:spPr>
      </p:pic>
      <p:pic>
        <p:nvPicPr>
          <p:cNvPr id="23" name="Shape 135">
            <a:extLst>
              <a:ext uri="{FF2B5EF4-FFF2-40B4-BE49-F238E27FC236}">
                <a16:creationId xmlns:a16="http://schemas.microsoft.com/office/drawing/2014/main" id="{609AEA2F-B9D1-D743-96DE-13899480BD2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73865" y="79552"/>
            <a:ext cx="2974755" cy="977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1822079" y="1583528"/>
            <a:ext cx="6890996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Página</a:t>
            </a: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criada</a:t>
            </a: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automaticamente</a:t>
            </a:r>
            <a:endParaRPr sz="3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1822079" y="4166507"/>
            <a:ext cx="6890996" cy="113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Marco Civil art. 15 e19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Civil art. 248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4287191" y="254178"/>
            <a:ext cx="2975457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Agravante</a:t>
            </a:r>
            <a:endParaRPr sz="36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Shape 141">
            <a:extLst>
              <a:ext uri="{FF2B5EF4-FFF2-40B4-BE49-F238E27FC236}">
                <a16:creationId xmlns:a16="http://schemas.microsoft.com/office/drawing/2014/main" id="{2023592A-3A19-F644-8A22-EB3EA5883AE1}"/>
              </a:ext>
            </a:extLst>
          </p:cNvPr>
          <p:cNvSpPr txBox="1"/>
          <p:nvPr/>
        </p:nvSpPr>
        <p:spPr>
          <a:xfrm>
            <a:off x="1822079" y="2639446"/>
            <a:ext cx="6890996" cy="1198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Não</a:t>
            </a: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haver</a:t>
            </a: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ofensivo</a:t>
            </a: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Agravada</a:t>
            </a:r>
            <a:endParaRPr sz="3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1E188AA-1909-6845-9E10-828170EA5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92" y="1583528"/>
            <a:ext cx="762356" cy="76235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C5DC6F6-964E-9C4E-98DD-F1B39C7E4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92" y="4277710"/>
            <a:ext cx="855296" cy="85529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96858AE-5F3E-2043-A01A-0F516CEAF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874" y="2797511"/>
            <a:ext cx="881992" cy="881992"/>
          </a:xfrm>
          <a:prstGeom prst="rect">
            <a:avLst/>
          </a:prstGeom>
        </p:spPr>
      </p:pic>
      <p:pic>
        <p:nvPicPr>
          <p:cNvPr id="15" name="Shape 139">
            <a:extLst>
              <a:ext uri="{FF2B5EF4-FFF2-40B4-BE49-F238E27FC236}">
                <a16:creationId xmlns:a16="http://schemas.microsoft.com/office/drawing/2014/main" id="{A420EBF7-31D4-5044-A4A0-7EC25319B60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88091" y="-34227"/>
            <a:ext cx="2778194" cy="1286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370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1822079" y="1327146"/>
            <a:ext cx="6890996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Provimento</a:t>
            </a: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parcial</a:t>
            </a:r>
            <a:endParaRPr sz="3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1706465" y="4308785"/>
            <a:ext cx="6890996" cy="113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Informar</a:t>
            </a: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IP e dados do </a:t>
            </a: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criador</a:t>
            </a: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perfil</a:t>
            </a: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Zetaflex</a:t>
            </a: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3351770" y="235398"/>
            <a:ext cx="2975457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Resultado</a:t>
            </a:r>
            <a:endParaRPr sz="36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Shape 141">
            <a:extLst>
              <a:ext uri="{FF2B5EF4-FFF2-40B4-BE49-F238E27FC236}">
                <a16:creationId xmlns:a16="http://schemas.microsoft.com/office/drawing/2014/main" id="{2023592A-3A19-F644-8A22-EB3EA5883AE1}"/>
              </a:ext>
            </a:extLst>
          </p:cNvPr>
          <p:cNvSpPr txBox="1"/>
          <p:nvPr/>
        </p:nvSpPr>
        <p:spPr>
          <a:xfrm>
            <a:off x="1822079" y="2418894"/>
            <a:ext cx="6985590" cy="1669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Página</a:t>
            </a: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informa</a:t>
            </a: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não</a:t>
            </a: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</a:t>
            </a: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oficial</a:t>
            </a: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n</a:t>
            </a:r>
            <a:r>
              <a:rPr lang="pt-BR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ão</a:t>
            </a:r>
            <a:r>
              <a:rPr lang="pt-BR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há provas de ofensa ou dano à imagem da autora</a:t>
            </a:r>
            <a:endParaRPr sz="3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" name="Shape 153">
            <a:extLst>
              <a:ext uri="{FF2B5EF4-FFF2-40B4-BE49-F238E27FC236}">
                <a16:creationId xmlns:a16="http://schemas.microsoft.com/office/drawing/2014/main" id="{964F34FD-C651-F64F-8A1A-A31DFD7F3DC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874" y="1327146"/>
            <a:ext cx="843099" cy="841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A16D7B0-1D48-0F47-B85F-C74CBE037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83" y="4308785"/>
            <a:ext cx="753679" cy="7536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2336829-384E-2A47-979B-1C0D9B4CA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261" y="2776080"/>
            <a:ext cx="720001" cy="72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8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685332" y="618518"/>
            <a:ext cx="7773338" cy="4754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2500"/>
            </a:pPr>
            <a:r>
              <a:rPr lang="en-US" sz="360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97</Words>
  <Application>Microsoft Macintosh PowerPoint</Application>
  <PresentationFormat>Apresentação na tela (4:3)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Calibri</vt:lpstr>
      <vt:lpstr>Arial</vt:lpstr>
      <vt:lpstr>Century Gothic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  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RAFAEL TOSHIO HONMA HONDA</cp:lastModifiedBy>
  <cp:revision>11</cp:revision>
  <dcterms:modified xsi:type="dcterms:W3CDTF">2018-04-07T21:14:33Z</dcterms:modified>
</cp:coreProperties>
</file>